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326" r:id="rId4"/>
    <p:sldId id="339" r:id="rId5"/>
    <p:sldId id="373" r:id="rId6"/>
    <p:sldId id="371" r:id="rId7"/>
    <p:sldId id="372" r:id="rId8"/>
    <p:sldId id="353" r:id="rId9"/>
    <p:sldId id="364" r:id="rId10"/>
    <p:sldId id="376" r:id="rId11"/>
    <p:sldId id="374" r:id="rId12"/>
    <p:sldId id="378" r:id="rId13"/>
    <p:sldId id="343" r:id="rId14"/>
    <p:sldId id="379" r:id="rId15"/>
    <p:sldId id="348" r:id="rId16"/>
    <p:sldId id="357" r:id="rId17"/>
    <p:sldId id="375" r:id="rId18"/>
    <p:sldId id="36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96791" autoAdjust="0"/>
  </p:normalViewPr>
  <p:slideViewPr>
    <p:cSldViewPr>
      <p:cViewPr varScale="1">
        <p:scale>
          <a:sx n="124" d="100"/>
          <a:sy n="124" d="100"/>
        </p:scale>
        <p:origin x="2384" y="1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008"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802.11-21/1548r0</a:t>
            </a:r>
          </a:p>
        </p:txBody>
      </p:sp>
      <p:sp>
        <p:nvSpPr>
          <p:cNvPr id="3075" name="Rectangle 3"/>
          <p:cNvSpPr>
            <a:spLocks noGrp="1" noChangeArrowheads="1"/>
          </p:cNvSpPr>
          <p:nvPr>
            <p:ph type="dt" sz="quarter" idx="1"/>
          </p:nvPr>
        </p:nvSpPr>
        <p:spPr bwMode="auto">
          <a:xfrm>
            <a:off x="695325" y="175081"/>
            <a:ext cx="75341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2023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Peter Yee, AKAYLA</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8C5458F-715B-412B-99EF-2A948E56726B}" type="slidenum">
              <a:rPr lang="en-US"/>
              <a:pPr>
                <a:defRPr/>
              </a:pPr>
              <a:t>‹#›</a:t>
            </a:fld>
            <a:endParaRPr lang="en-US"/>
          </a:p>
        </p:txBody>
      </p:sp>
      <p:sp>
        <p:nvSpPr>
          <p:cNvPr id="4403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Rectangle 7"/>
          <p:cNvSpPr>
            <a:spLocks noChangeArrowheads="1"/>
          </p:cNvSpPr>
          <p:nvPr/>
        </p:nvSpPr>
        <p:spPr bwMode="auto">
          <a:xfrm>
            <a:off x="693738" y="8982075"/>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dirty="0"/>
              <a:t>Report</a:t>
            </a:r>
          </a:p>
        </p:txBody>
      </p:sp>
      <p:sp>
        <p:nvSpPr>
          <p:cNvPr id="4404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291146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96111" y="95706"/>
            <a:ext cx="228562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802.11-21/1601r00</a:t>
            </a:r>
          </a:p>
        </p:txBody>
      </p:sp>
      <p:sp>
        <p:nvSpPr>
          <p:cNvPr id="2051" name="Rectangle 3"/>
          <p:cNvSpPr>
            <a:spLocks noGrp="1" noChangeArrowheads="1"/>
          </p:cNvSpPr>
          <p:nvPr>
            <p:ph type="dt" idx="1"/>
          </p:nvPr>
        </p:nvSpPr>
        <p:spPr bwMode="auto">
          <a:xfrm>
            <a:off x="654050" y="95706"/>
            <a:ext cx="75341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2023</a:t>
            </a:r>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Peter Yee, AKAYLA</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10D7EFBA-D1C0-45C5-A488-61E1EC8B7946}" type="slidenum">
              <a:rPr lang="en-US"/>
              <a:pPr>
                <a:defRPr/>
              </a:pPr>
              <a:t>‹#›</a:t>
            </a:fld>
            <a:endParaRPr lang="en-US"/>
          </a:p>
        </p:txBody>
      </p:sp>
      <p:sp>
        <p:nvSpPr>
          <p:cNvPr id="22536" name="Rectangle 8"/>
          <p:cNvSpPr>
            <a:spLocks noChangeArrowheads="1"/>
          </p:cNvSpPr>
          <p:nvPr/>
        </p:nvSpPr>
        <p:spPr bwMode="auto">
          <a:xfrm>
            <a:off x="723900" y="8985250"/>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a:t>Report</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38751096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3555"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2355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59DFE69E-7B67-423D-89E4-C946A1808069}" type="slidenum">
              <a:rPr lang="en-US" smtClean="0"/>
              <a:pPr/>
              <a:t>1</a:t>
            </a:fld>
            <a:endParaRPr lang="en-US"/>
          </a:p>
        </p:txBody>
      </p:sp>
      <p:sp>
        <p:nvSpPr>
          <p:cNvPr id="23558" name="Rectangle 2"/>
          <p:cNvSpPr>
            <a:spLocks noGrp="1" noRot="1" noChangeAspect="1" noChangeArrowheads="1" noTextEdit="1"/>
          </p:cNvSpPr>
          <p:nvPr>
            <p:ph type="sldImg"/>
          </p:nvPr>
        </p:nvSpPr>
        <p:spPr>
          <a:xfrm>
            <a:off x="1154113" y="701675"/>
            <a:ext cx="4625975" cy="3468688"/>
          </a:xfrm>
          <a:ln/>
        </p:spPr>
      </p:sp>
      <p:sp>
        <p:nvSpPr>
          <p:cNvPr id="23559"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861646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10</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879118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0963"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93E5D11F-20FA-4889-9D94-08C3D54988E1}" type="slidenum">
              <a:rPr lang="en-US" smtClean="0"/>
              <a:pPr/>
              <a:t>11</a:t>
            </a:fld>
            <a:endParaRPr 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9683233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0963"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93E5D11F-20FA-4889-9D94-08C3D54988E1}" type="slidenum">
              <a:rPr lang="en-US" smtClean="0"/>
              <a:pPr/>
              <a:t>12</a:t>
            </a:fld>
            <a:endParaRPr 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19753180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13</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39712962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14</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0417172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15</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5583113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16</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52904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17</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952057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18</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822315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4579"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2458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C2B2D208-67FA-4E74-9755-1AF3509BEB51}" type="slidenum">
              <a:rPr lang="en-US" smtClean="0"/>
              <a:pPr/>
              <a:t>2</a:t>
            </a:fld>
            <a:endParaRPr lang="en-US"/>
          </a:p>
        </p:txBody>
      </p:sp>
      <p:sp>
        <p:nvSpPr>
          <p:cNvPr id="24582" name="Rectangle 2"/>
          <p:cNvSpPr>
            <a:spLocks noGrp="1" noRot="1" noChangeAspect="1" noChangeArrowheads="1" noTextEdit="1"/>
          </p:cNvSpPr>
          <p:nvPr>
            <p:ph type="sldImg"/>
          </p:nvPr>
        </p:nvSpPr>
        <p:spPr>
          <a:xfrm>
            <a:off x="1154113" y="701675"/>
            <a:ext cx="4625975"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p>
        </p:txBody>
      </p:sp>
    </p:spTree>
    <p:extLst>
      <p:ext uri="{BB962C8B-B14F-4D97-AF65-F5344CB8AC3E}">
        <p14:creationId xmlns:p14="http://schemas.microsoft.com/office/powerpoint/2010/main" val="1681576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198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3</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3593841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4</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72019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5</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561555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6</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433125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7</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579971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8</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16738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9</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02753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893887" cy="276999"/>
          </a:xfrm>
          <a:ln/>
        </p:spPr>
        <p:txBody>
          <a:bodyPr/>
          <a:lstStyle>
            <a:lvl1pPr>
              <a:defRPr/>
            </a:lvl1pPr>
          </a:lstStyle>
          <a:p>
            <a:pPr>
              <a:defRPr/>
            </a:pPr>
            <a:r>
              <a:rPr lang="en-US" dirty="0"/>
              <a:t>July 2024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Peter Yee, AKAYLA</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DEE9521-47D1-454E-8BA4-89FDDFA79BDA}" type="slidenum">
              <a:rPr lang="en-US"/>
              <a:pPr>
                <a:defRPr/>
              </a:pPr>
              <a:t>‹#›</a:t>
            </a:fld>
            <a:endParaRPr lang="en-US"/>
          </a:p>
        </p:txBody>
      </p:sp>
    </p:spTree>
    <p:extLst>
      <p:ext uri="{BB962C8B-B14F-4D97-AF65-F5344CB8AC3E}">
        <p14:creationId xmlns:p14="http://schemas.microsoft.com/office/powerpoint/2010/main" val="4273840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893887" cy="276999"/>
          </a:xfrm>
          <a:ln/>
        </p:spPr>
        <p:txBody>
          <a:bodyPr/>
          <a:lstStyle>
            <a:lvl1pPr>
              <a:defRPr/>
            </a:lvl1pPr>
          </a:lstStyle>
          <a:p>
            <a:pPr>
              <a:defRPr/>
            </a:pPr>
            <a:r>
              <a:rPr lang="en-US" dirty="0"/>
              <a:t>July 2024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Peter Yee, AKAYLA</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AE20CCF4-4BCF-4FB2-8854-64DB88A74558}" type="slidenum">
              <a:rPr lang="en-US"/>
              <a:pPr>
                <a:defRPr/>
              </a:pPr>
              <a:t>‹#›</a:t>
            </a:fld>
            <a:endParaRPr lang="en-US" dirty="0"/>
          </a:p>
        </p:txBody>
      </p:sp>
    </p:spTree>
    <p:extLst>
      <p:ext uri="{BB962C8B-B14F-4D97-AF65-F5344CB8AC3E}">
        <p14:creationId xmlns:p14="http://schemas.microsoft.com/office/powerpoint/2010/main" val="365869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55602"/>
            <a:ext cx="189388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800" b="1" smtClean="0"/>
            </a:lvl1pPr>
          </a:lstStyle>
          <a:p>
            <a:pPr>
              <a:defRPr/>
            </a:pPr>
            <a:endParaRPr lang="en-US" dirty="0"/>
          </a:p>
          <a:p>
            <a:pPr>
              <a:defRPr/>
            </a:pPr>
            <a:r>
              <a:rPr lang="en-US" dirty="0"/>
              <a:t>July 2024</a:t>
            </a: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a:t>Peter Yee, AKAYLA</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44E8C55-C5D5-4626-BDCD-24081FE01D3D}"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802.11-24/1279r01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a:t>Report</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datatracker.ietf.org/wg/rol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datatracker.ietf.org/group/iotdir/about/" TargetMode="External"/><Relationship Id="rId4" Type="http://schemas.openxmlformats.org/officeDocument/2006/relationships/hyperlink" Target="http://datatracker.ietf.org/wg/cor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datatracker.ietf.org/wg/madina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datatracker.ietf.org/doc/draft-ietf-madinas-use-cases/" TargetMode="External"/><Relationship Id="rId4" Type="http://schemas.openxmlformats.org/officeDocument/2006/relationships/hyperlink" Target="https://datatracker.ietf.org/doc/draft-ietf-madinas-mac-address-randomiza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datatracker.ietf.org/wg/emu/" TargetMode="External"/><Relationship Id="rId7" Type="http://schemas.openxmlformats.org/officeDocument/2006/relationships/hyperlink" Target="https://datatracker.ietf.org/doc/draft-ietf-emu-eap-arpa/"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datatracker.ietf.org/doc/draft-ietf-emu-rfc7170bis/" TargetMode="External"/><Relationship Id="rId5" Type="http://schemas.openxmlformats.org/officeDocument/2006/relationships/hyperlink" Target="https://datatracker.ietf.org/doc/draft-ietf-emu-eap-fido/" TargetMode="External"/><Relationship Id="rId4" Type="http://schemas.openxmlformats.org/officeDocument/2006/relationships/hyperlink" Target="https://datatracker.ietf.org/doc/draft-ietf-emu-eap-edhoc/"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datatracker.ietf.org/wg/opsaw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www.ietf.org/topics/netmgmt/" TargetMode="External"/><Relationship Id="rId5" Type="http://schemas.openxmlformats.org/officeDocument/2006/relationships/hyperlink" Target="https://tools.ietf.org/html/rfc6632" TargetMode="External"/><Relationship Id="rId4" Type="http://schemas.openxmlformats.org/officeDocument/2006/relationships/hyperlink" Target="https://datatracker.ietf.org/doc/draft-ietf-opsawg-discardmode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datatracker.ietf.org/wg/intarea/"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datatracker.ietf.org/doc/draft-ietf-intarea-schc-protocol-numbers/" TargetMode="External"/><Relationship Id="rId5" Type="http://schemas.openxmlformats.org/officeDocument/2006/relationships/hyperlink" Target="https://datatracker.ietf.org/doc/draft-ietf-opsawg-collected-data-manifest/" TargetMode="External"/><Relationship Id="rId4" Type="http://schemas.openxmlformats.org/officeDocument/2006/relationships/hyperlink" Target="https://www.rfc-editor.org/info/rfc9542"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datatracker.ietf.org/wg/tl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datatracker.ietf.org/doc/draft-ietf-tls-deprecate-obsolete-kex/" TargetMode="External"/><Relationship Id="rId4" Type="http://schemas.openxmlformats.org/officeDocument/2006/relationships/hyperlink" Target="https://datatracker.ietf.org/doc/draft-ietf-tls-8773bi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datatracker.ietf.org/wg/detnet/charter/"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datatracker.ietf.org/doc/draft-ietf-raw-architecture/" TargetMode="External"/><Relationship Id="rId4" Type="http://schemas.openxmlformats.org/officeDocument/2006/relationships/hyperlink" Target="https://datatracker.ietf.org/doc/draft-ietf-detnet-raw-industrial-req/"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atatracker.ietf.org/group/anima/" TargetMode="External"/><Relationship Id="rId7" Type="http://schemas.openxmlformats.org/officeDocument/2006/relationships/hyperlink" Target="https://datatracker.ietf.org/doc/draft-ietf-anima-brski-discovery/"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datatracker.ietf.org/doc/draft-ietf-anima-brski-prm/" TargetMode="External"/><Relationship Id="rId5" Type="http://schemas.openxmlformats.org/officeDocument/2006/relationships/hyperlink" Target="https://datatracker.ietf.org/doc/draft-ietf-anima-brski-ae/" TargetMode="External"/><Relationship Id="rId4" Type="http://schemas.openxmlformats.org/officeDocument/2006/relationships/hyperlink" Target="https://datatracker.ietf.org/doc/draft-ietf-anima-constrained-voucher/"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datatracker.ietf.org/doc/rfc7241/"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ieee-sa.centraldesktop.com/802liaisondb/FrontPag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datatracker.ietf.org/group/edu/materials/" TargetMode="External"/><Relationship Id="rId5" Type="http://schemas.openxmlformats.org/officeDocument/2006/relationships/hyperlink" Target="https://mentor.ieee.org/802.11/dcn/16/11-16-0500-01-0000-ietf-95-wireless-tutorial-802-11-overview.pptx" TargetMode="External"/><Relationship Id="rId4" Type="http://schemas.openxmlformats.org/officeDocument/2006/relationships/hyperlink" Target="https://www.ietf.org/about/participate/get-started/"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ab.org/activities/joint-activities/iab-ieee-coordina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datatracker.ietf.org/iabasg/ietfieee/meeting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rfc-editor.org/info/rfc957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datatracker.ietf.org/wg/green/about/" TargetMode="External"/><Relationship Id="rId3" Type="http://schemas.openxmlformats.org/officeDocument/2006/relationships/hyperlink" Target="https://datatracker.ietf.org/wg/bofs/" TargetMode="External"/><Relationship Id="rId7" Type="http://schemas.openxmlformats.org/officeDocument/2006/relationships/hyperlink" Target="https://datatracker.ietf.org/wg/alldispatch/abou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datatracker.ietf.org/wg/sconepro/about/" TargetMode="External"/><Relationship Id="rId5" Type="http://schemas.openxmlformats.org/officeDocument/2006/relationships/hyperlink" Target="https://datatracker.ietf.org/wg/nasr/about/" TargetMode="External"/><Relationship Id="rId4" Type="http://schemas.openxmlformats.org/officeDocument/2006/relationships/hyperlink" Target="https://datatracker.ietf.org/wg/diem/about/"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datatracker.ietf.org/wg/grow/about/" TargetMode="External"/><Relationship Id="rId13" Type="http://schemas.openxmlformats.org/officeDocument/2006/relationships/hyperlink" Target="https://datatracker.ietf.org/doc/charter-ietf-multi/" TargetMode="External"/><Relationship Id="rId3" Type="http://schemas.openxmlformats.org/officeDocument/2006/relationships/hyperlink" Target="https://datatracker.ietf.org/group/chartering/" TargetMode="External"/><Relationship Id="rId7" Type="http://schemas.openxmlformats.org/officeDocument/2006/relationships/hyperlink" Target="https://datatracker.ietf.org/doc/charter-ietf-ccamp/" TargetMode="External"/><Relationship Id="rId12" Type="http://schemas.openxmlformats.org/officeDocument/2006/relationships/hyperlink" Target="https://datatracker.ietf.org/wg/multi/abou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datatracker.ietf.org/wg/ccamp/about/" TargetMode="External"/><Relationship Id="rId11" Type="http://schemas.openxmlformats.org/officeDocument/2006/relationships/hyperlink" Target="https://datatracker.ietf.org/doc/charter-ietf-mls/" TargetMode="External"/><Relationship Id="rId5" Type="http://schemas.openxmlformats.org/officeDocument/2006/relationships/hyperlink" Target="https://datatracker.ietf.org/doc/charter-irtf-hrpc/" TargetMode="External"/><Relationship Id="rId15" Type="http://schemas.openxmlformats.org/officeDocument/2006/relationships/hyperlink" Target="https://datatracker.ietf.org/doc/charter-ietf-opsawg/" TargetMode="External"/><Relationship Id="rId10" Type="http://schemas.openxmlformats.org/officeDocument/2006/relationships/hyperlink" Target="https://datatracker.ietf.org/wg/mls/about/" TargetMode="External"/><Relationship Id="rId4" Type="http://schemas.openxmlformats.org/officeDocument/2006/relationships/hyperlink" Target="https://datatracker.ietf.org/rg/hrpc/about/" TargetMode="External"/><Relationship Id="rId9" Type="http://schemas.openxmlformats.org/officeDocument/2006/relationships/hyperlink" Target="https://datatracker.ietf.org/doc/charter-ietf-grow/" TargetMode="External"/><Relationship Id="rId14" Type="http://schemas.openxmlformats.org/officeDocument/2006/relationships/hyperlink" Target="https://datatracker.ietf.org/wg/opsawg/about/"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tf.org/blog/yang-catalog-latest-developments-ietf-100-hackatho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1.ieee802.org/yangsters/" TargetMode="External"/><Relationship Id="rId4" Type="http://schemas.openxmlformats.org/officeDocument/2006/relationships/hyperlink" Target="https://yangcatalog.org/"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datatracker.ietf.org/wg/6lo/"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datatracker.ietf.org/doc/draft-ietf-6lo-prefix-registration/" TargetMode="External"/><Relationship Id="rId5" Type="http://schemas.openxmlformats.org/officeDocument/2006/relationships/hyperlink" Target="https://datatracker.ietf.org/doc/draft-ietf-6lo-owc/" TargetMode="External"/><Relationship Id="rId4" Type="http://schemas.openxmlformats.org/officeDocument/2006/relationships/hyperlink" Target="https://datatracker.ietf.org/doc/draft-ietf-6lo-schc-15dot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a:t>Peter Yee, AKAYLA</a:t>
            </a:r>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26125894-C81E-43C9-9E54-526134551D80}" type="slidenum">
              <a:rPr lang="en-US" smtClean="0"/>
              <a:pPr/>
              <a:t>1</a:t>
            </a:fld>
            <a:endParaRPr lang="en-US"/>
          </a:p>
        </p:txBody>
      </p:sp>
      <p:sp>
        <p:nvSpPr>
          <p:cNvPr id="2053" name="Rectangle 2"/>
          <p:cNvSpPr>
            <a:spLocks noGrp="1" noChangeArrowheads="1"/>
          </p:cNvSpPr>
          <p:nvPr>
            <p:ph type="title"/>
          </p:nvPr>
        </p:nvSpPr>
        <p:spPr>
          <a:noFill/>
        </p:spPr>
        <p:txBody>
          <a:bodyPr/>
          <a:lstStyle/>
          <a:p>
            <a:r>
              <a:rPr lang="en-US" dirty="0"/>
              <a:t>IEEE 802.11-IETF Liaison Report</a:t>
            </a:r>
          </a:p>
        </p:txBody>
      </p:sp>
      <p:sp>
        <p:nvSpPr>
          <p:cNvPr id="2054" name="Rectangle 6"/>
          <p:cNvSpPr>
            <a:spLocks noGrp="1" noChangeArrowheads="1"/>
          </p:cNvSpPr>
          <p:nvPr>
            <p:ph type="body" idx="1"/>
          </p:nvPr>
        </p:nvSpPr>
        <p:spPr>
          <a:xfrm>
            <a:off x="685800" y="1524000"/>
            <a:ext cx="7772400" cy="381000"/>
          </a:xfrm>
          <a:noFill/>
        </p:spPr>
        <p:txBody>
          <a:bodyPr/>
          <a:lstStyle/>
          <a:p>
            <a:pPr algn="ctr">
              <a:lnSpc>
                <a:spcPct val="90000"/>
              </a:lnSpc>
              <a:buFontTx/>
              <a:buNone/>
            </a:pPr>
            <a:r>
              <a:rPr lang="en-US" sz="2000" dirty="0"/>
              <a:t>Date:</a:t>
            </a:r>
            <a:r>
              <a:rPr lang="en-US" sz="2000" b="0" dirty="0"/>
              <a:t> 2024-07-17</a:t>
            </a:r>
          </a:p>
        </p:txBody>
      </p:sp>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2055" name="Object 11"/>
          <p:cNvGraphicFramePr>
            <a:graphicFrameLocks noChangeAspect="1"/>
          </p:cNvGraphicFramePr>
          <p:nvPr>
            <p:extLst>
              <p:ext uri="{D42A27DB-BD31-4B8C-83A1-F6EECF244321}">
                <p14:modId xmlns:p14="http://schemas.microsoft.com/office/powerpoint/2010/main" val="4134844781"/>
              </p:ext>
            </p:extLst>
          </p:nvPr>
        </p:nvGraphicFramePr>
        <p:xfrm>
          <a:off x="847725" y="2520950"/>
          <a:ext cx="7191375" cy="925513"/>
        </p:xfrm>
        <a:graphic>
          <a:graphicData uri="http://schemas.openxmlformats.org/presentationml/2006/ole">
            <mc:AlternateContent xmlns:mc="http://schemas.openxmlformats.org/markup-compatibility/2006">
              <mc:Choice xmlns:v="urn:schemas-microsoft-com:vml" Requires="v">
                <p:oleObj name="Document" r:id="rId3" imgW="8255000" imgH="1066800" progId="Word.Document.8">
                  <p:embed/>
                </p:oleObj>
              </mc:Choice>
              <mc:Fallback>
                <p:oleObj name="Document" r:id="rId3" imgW="8255000" imgH="1066800" progId="Word.Document.8">
                  <p:embed/>
                  <p:pic>
                    <p:nvPicPr>
                      <p:cNvPr id="2055" name="Object 11"/>
                      <p:cNvPicPr>
                        <a:picLocks noChangeAspect="1" noChangeArrowheads="1"/>
                      </p:cNvPicPr>
                      <p:nvPr/>
                    </p:nvPicPr>
                    <p:blipFill>
                      <a:blip r:embed="rId4"/>
                      <a:srcRect/>
                      <a:stretch>
                        <a:fillRect/>
                      </a:stretch>
                    </p:blipFill>
                    <p:spPr bwMode="auto">
                      <a:xfrm>
                        <a:off x="847725" y="2520950"/>
                        <a:ext cx="7191375" cy="925513"/>
                      </a:xfrm>
                      <a:prstGeom prst="rect">
                        <a:avLst/>
                      </a:prstGeom>
                      <a:noFill/>
                      <a:ln>
                        <a:noFill/>
                      </a:ln>
                      <a:effec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IoT-related work (cont.)</a:t>
            </a:r>
          </a:p>
        </p:txBody>
      </p:sp>
      <p:sp>
        <p:nvSpPr>
          <p:cNvPr id="113667" name="Rectangle 3"/>
          <p:cNvSpPr>
            <a:spLocks noGrp="1" noChangeArrowheads="1"/>
          </p:cNvSpPr>
          <p:nvPr>
            <p:ph idx="1"/>
          </p:nvPr>
        </p:nvSpPr>
        <p:spPr/>
        <p:txBody>
          <a:bodyPr/>
          <a:lstStyle/>
          <a:p>
            <a:pPr>
              <a:lnSpc>
                <a:spcPct val="80000"/>
              </a:lnSpc>
            </a:pPr>
            <a:r>
              <a:rPr lang="en-US" sz="1800" dirty="0"/>
              <a:t>ROLL: </a:t>
            </a:r>
            <a:r>
              <a:rPr lang="en-GB" sz="1800" dirty="0">
                <a:solidFill>
                  <a:srgbClr val="000000"/>
                </a:solidFill>
                <a:ea typeface="Arial Unicode MS" pitchFamily="34" charset="-128"/>
                <a:cs typeface="Arial Unicode MS" pitchFamily="34" charset="-128"/>
              </a:rPr>
              <a:t>Working Group website: </a:t>
            </a:r>
            <a:r>
              <a:rPr lang="en-GB" sz="1800" b="0" dirty="0">
                <a:hlinkClick r:id="rId3"/>
              </a:rPr>
              <a:t>http://datatracker.ietf.org/wg/roll/</a:t>
            </a:r>
            <a:r>
              <a:rPr lang="en-GB" sz="1800" dirty="0"/>
              <a:t> </a:t>
            </a:r>
          </a:p>
          <a:p>
            <a:pPr lvl="1"/>
            <a:r>
              <a:rPr lang="en-US" sz="1400" dirty="0"/>
              <a:t>Focus: Routing over Low Power and Lossy Networks</a:t>
            </a:r>
          </a:p>
          <a:p>
            <a:pPr marL="457200" lvl="1" indent="0">
              <a:buNone/>
            </a:pPr>
            <a:endParaRPr lang="en-GB" sz="1800" dirty="0">
              <a:solidFill>
                <a:srgbClr val="000000"/>
              </a:solidFill>
              <a:ea typeface="Arial Unicode MS" pitchFamily="34" charset="-128"/>
              <a:cs typeface="Arial Unicode MS" pitchFamily="34" charset="-128"/>
            </a:endParaRPr>
          </a:p>
          <a:p>
            <a:r>
              <a:rPr lang="en-GB" sz="1800" dirty="0">
                <a:solidFill>
                  <a:srgbClr val="000000"/>
                </a:solidFill>
                <a:ea typeface="Arial Unicode MS" pitchFamily="34" charset="-128"/>
                <a:cs typeface="Arial Unicode MS" pitchFamily="34" charset="-128"/>
              </a:rPr>
              <a:t>CORE: (</a:t>
            </a:r>
            <a:r>
              <a:rPr lang="en-US" sz="1800" dirty="0"/>
              <a:t>Constrained </a:t>
            </a:r>
            <a:r>
              <a:rPr lang="en-US" sz="1800" dirty="0" err="1"/>
              <a:t>RESTful</a:t>
            </a:r>
            <a:r>
              <a:rPr lang="en-US" sz="1800" dirty="0"/>
              <a:t> Environments) </a:t>
            </a:r>
            <a:r>
              <a:rPr lang="en-GB" sz="1800" dirty="0">
                <a:solidFill>
                  <a:srgbClr val="000000"/>
                </a:solidFill>
                <a:ea typeface="Arial Unicode MS" pitchFamily="34" charset="-128"/>
                <a:cs typeface="Arial Unicode MS" pitchFamily="34" charset="-128"/>
              </a:rPr>
              <a:t>Working Group website: </a:t>
            </a:r>
            <a:r>
              <a:rPr lang="en-GB" sz="1800" b="0" dirty="0">
                <a:hlinkClick r:id="rId4"/>
              </a:rPr>
              <a:t>http://datatracker.ietf.org/wg/core/</a:t>
            </a:r>
            <a:r>
              <a:rPr lang="en-GB" sz="1800" b="0" dirty="0"/>
              <a:t> </a:t>
            </a:r>
            <a:endParaRPr lang="en-GB" sz="1800" dirty="0"/>
          </a:p>
          <a:p>
            <a:pPr lvl="1"/>
            <a:r>
              <a:rPr lang="en-US" sz="1400" dirty="0"/>
              <a:t>Focus: framework for resource-oriented applications intended to run on constrained IP networks. </a:t>
            </a:r>
          </a:p>
          <a:p>
            <a:pPr lvl="1"/>
            <a:endParaRPr lang="en-US" sz="1400" dirty="0"/>
          </a:p>
          <a:p>
            <a:r>
              <a:rPr lang="en-US" sz="1800" dirty="0"/>
              <a:t>IoT Directorate:</a:t>
            </a:r>
          </a:p>
          <a:p>
            <a:pPr lvl="1"/>
            <a:r>
              <a:rPr lang="en-US" sz="1400" dirty="0"/>
              <a:t>Reviews IETF drafts that are IoT related</a:t>
            </a:r>
          </a:p>
          <a:p>
            <a:pPr lvl="1"/>
            <a:r>
              <a:rPr lang="en-US" sz="1400" dirty="0"/>
              <a:t>See: </a:t>
            </a:r>
            <a:r>
              <a:rPr lang="en-US" sz="1400" dirty="0">
                <a:hlinkClick r:id="rId5"/>
              </a:rPr>
              <a:t>https://datatracker.ietf.org/group/iotdir/about/</a:t>
            </a:r>
            <a:endParaRPr lang="en-US" sz="1400" dirty="0"/>
          </a:p>
          <a:p>
            <a:pPr marL="0" indent="0">
              <a:buNone/>
            </a:pPr>
            <a:endParaRPr lang="en-US" sz="1400" dirty="0"/>
          </a:p>
          <a:p>
            <a:endParaRPr lang="en-US" sz="1400" dirty="0"/>
          </a:p>
          <a:p>
            <a:pPr marL="0" indent="0">
              <a:lnSpc>
                <a:spcPct val="80000"/>
              </a:lnSpc>
              <a:buNone/>
              <a:defRPr/>
            </a:pPr>
            <a:endParaRPr lang="en-US" sz="1400" dirty="0"/>
          </a:p>
          <a:p>
            <a:pPr marL="457200" lvl="1" indent="0">
              <a:lnSpc>
                <a:spcPct val="80000"/>
              </a:lnSpc>
              <a:buNone/>
              <a:defRPr/>
            </a:pPr>
            <a:endParaRPr lang="en-US" sz="1400" dirty="0"/>
          </a:p>
          <a:p>
            <a:pPr>
              <a:lnSpc>
                <a:spcPct val="80000"/>
              </a:lnSpc>
              <a:defRPr/>
            </a:pPr>
            <a:endParaRPr lang="en-US" sz="1400" dirty="0"/>
          </a:p>
          <a:p>
            <a:pPr lvl="1">
              <a:lnSpc>
                <a:spcPct val="80000"/>
              </a:lnSpc>
              <a:defRPr/>
            </a:pPr>
            <a:endParaRPr lang="en-US" sz="1400" u="sng" dirty="0"/>
          </a:p>
          <a:p>
            <a:pPr lvl="1">
              <a:lnSpc>
                <a:spcPct val="80000"/>
              </a:lnSpc>
              <a:defRPr/>
            </a:pPr>
            <a:endParaRPr lang="en-US" sz="1400" dirty="0"/>
          </a:p>
          <a:p>
            <a:pPr>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400" dirty="0"/>
          </a:p>
          <a:p>
            <a:pPr lvl="1">
              <a:lnSpc>
                <a:spcPct val="80000"/>
              </a:lnSpc>
              <a:defRPr/>
            </a:pPr>
            <a:endParaRPr lang="en-US" sz="14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10</a:t>
            </a:fld>
            <a:endParaRPr lang="en-US"/>
          </a:p>
        </p:txBody>
      </p:sp>
    </p:spTree>
    <p:extLst>
      <p:ext uri="{BB962C8B-B14F-4D97-AF65-F5344CB8AC3E}">
        <p14:creationId xmlns:p14="http://schemas.microsoft.com/office/powerpoint/2010/main" val="2130768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US" dirty="0"/>
              <a:t>MADINAS WG</a:t>
            </a:r>
          </a:p>
        </p:txBody>
      </p:sp>
      <p:sp>
        <p:nvSpPr>
          <p:cNvPr id="19462" name="Rectangle 3"/>
          <p:cNvSpPr>
            <a:spLocks noGrp="1" noChangeArrowheads="1"/>
          </p:cNvSpPr>
          <p:nvPr>
            <p:ph idx="1"/>
          </p:nvPr>
        </p:nvSpPr>
        <p:spPr/>
        <p:txBody>
          <a:bodyPr/>
          <a:lstStyle/>
          <a:p>
            <a:pPr>
              <a:lnSpc>
                <a:spcPct val="80000"/>
              </a:lnSpc>
            </a:pPr>
            <a:r>
              <a:rPr lang="en-US" sz="1800" dirty="0"/>
              <a:t>See </a:t>
            </a:r>
            <a:r>
              <a:rPr lang="en-US" sz="1800" dirty="0">
                <a:hlinkClick r:id="rId3"/>
              </a:rPr>
              <a:t>http://datatracker.ietf.org/wg/madinas/</a:t>
            </a:r>
            <a:r>
              <a:rPr lang="en-US" sz="1800" dirty="0"/>
              <a:t> </a:t>
            </a:r>
          </a:p>
          <a:p>
            <a:pPr>
              <a:lnSpc>
                <a:spcPct val="80000"/>
              </a:lnSpc>
            </a:pPr>
            <a:endParaRPr lang="en-US" sz="1800" dirty="0"/>
          </a:p>
          <a:p>
            <a:r>
              <a:rPr lang="en-US" sz="1800" dirty="0"/>
              <a:t>MAC Address Device Identification for Network and Application Services</a:t>
            </a:r>
          </a:p>
          <a:p>
            <a:pPr lvl="1">
              <a:lnSpc>
                <a:spcPct val="80000"/>
              </a:lnSpc>
            </a:pPr>
            <a:r>
              <a:rPr lang="en-US" sz="1400" dirty="0"/>
              <a:t>This is the IETF’s equivalent of IEEE 802.11bh – how to deal with the implications of the deployment of random and changing MAC addresses. </a:t>
            </a:r>
            <a:endParaRPr lang="en-US" sz="1800" dirty="0"/>
          </a:p>
          <a:p>
            <a:pPr>
              <a:lnSpc>
                <a:spcPct val="80000"/>
              </a:lnSpc>
              <a:spcBef>
                <a:spcPts val="1200"/>
              </a:spcBef>
              <a:spcAft>
                <a:spcPts val="600"/>
              </a:spcAft>
            </a:pPr>
            <a:r>
              <a:rPr lang="en-US" sz="1800" dirty="0"/>
              <a:t>Updates</a:t>
            </a:r>
          </a:p>
          <a:p>
            <a:pPr lvl="1">
              <a:lnSpc>
                <a:spcPct val="80000"/>
              </a:lnSpc>
              <a:spcAft>
                <a:spcPts val="600"/>
              </a:spcAft>
            </a:pPr>
            <a:r>
              <a:rPr lang="en-US" sz="1400" dirty="0"/>
              <a:t>Approved for publication as an Informational RFC: Randomized and Changing MAC Address State of Affairs: </a:t>
            </a:r>
            <a:r>
              <a:rPr lang="en-US" sz="1400" dirty="0">
                <a:hlinkClick r:id="rId4"/>
              </a:rPr>
              <a:t>https://datatracker.ietf.org/doc/draft-ietf-madinas-mac-address-randomization/</a:t>
            </a:r>
            <a:r>
              <a:rPr lang="en-US" sz="1400" dirty="0"/>
              <a:t> (July 2024)</a:t>
            </a:r>
          </a:p>
          <a:p>
            <a:pPr lvl="1">
              <a:lnSpc>
                <a:spcPct val="80000"/>
              </a:lnSpc>
              <a:spcAft>
                <a:spcPts val="600"/>
              </a:spcAft>
            </a:pPr>
            <a:r>
              <a:rPr lang="en-US" sz="1400" dirty="0"/>
              <a:t>Revised: Randomized and Changing MAC Address Use Cases and Requirements: </a:t>
            </a:r>
            <a:r>
              <a:rPr lang="en-US" sz="1400" dirty="0">
                <a:hlinkClick r:id="rId5"/>
              </a:rPr>
              <a:t>https://datatracker.ietf.org/doc/draft-ietf-madinas-use-cases/</a:t>
            </a:r>
            <a:r>
              <a:rPr lang="en-US" sz="1400" dirty="0"/>
              <a:t> (June 2024)</a:t>
            </a:r>
          </a:p>
          <a:p>
            <a:pPr lvl="1">
              <a:lnSpc>
                <a:spcPct val="80000"/>
              </a:lnSpc>
              <a:spcAft>
                <a:spcPts val="600"/>
              </a:spcAft>
            </a:pPr>
            <a:endParaRPr lang="en-US" sz="1400" dirty="0"/>
          </a:p>
        </p:txBody>
      </p:sp>
      <p:sp>
        <p:nvSpPr>
          <p:cNvPr id="19458"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BE2D3960-A144-4B75-B89D-4EFD7A4AD3C3}" type="slidenum">
              <a:rPr lang="en-US" smtClean="0"/>
              <a:pPr/>
              <a:t>11</a:t>
            </a:fld>
            <a:endParaRPr lang="en-US"/>
          </a:p>
        </p:txBody>
      </p:sp>
    </p:spTree>
    <p:extLst>
      <p:ext uri="{BB962C8B-B14F-4D97-AF65-F5344CB8AC3E}">
        <p14:creationId xmlns:p14="http://schemas.microsoft.com/office/powerpoint/2010/main" val="1240790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US" dirty="0"/>
              <a:t>EAP Method Update (EMU)</a:t>
            </a:r>
          </a:p>
        </p:txBody>
      </p:sp>
      <p:sp>
        <p:nvSpPr>
          <p:cNvPr id="19462" name="Rectangle 3"/>
          <p:cNvSpPr>
            <a:spLocks noGrp="1" noChangeArrowheads="1"/>
          </p:cNvSpPr>
          <p:nvPr>
            <p:ph idx="1"/>
          </p:nvPr>
        </p:nvSpPr>
        <p:spPr/>
        <p:txBody>
          <a:bodyPr/>
          <a:lstStyle/>
          <a:p>
            <a:pPr>
              <a:lnSpc>
                <a:spcPct val="80000"/>
              </a:lnSpc>
            </a:pPr>
            <a:r>
              <a:rPr lang="en-US" sz="1800" dirty="0"/>
              <a:t>See </a:t>
            </a:r>
            <a:r>
              <a:rPr lang="en-US" sz="1800" dirty="0">
                <a:hlinkClick r:id="rId3"/>
              </a:rPr>
              <a:t>http://datatracker.ietf.org/wg/emu/</a:t>
            </a:r>
            <a:r>
              <a:rPr lang="en-US" sz="1800" dirty="0"/>
              <a:t> </a:t>
            </a:r>
          </a:p>
          <a:p>
            <a:pPr lvl="1">
              <a:lnSpc>
                <a:spcPct val="80000"/>
              </a:lnSpc>
            </a:pPr>
            <a:r>
              <a:rPr lang="en-US" sz="1400" dirty="0"/>
              <a:t>This working group has been chartered to provide updates to some commonly used Extensible Authentication Protocol methods including of EAP-TLS, EAP-AKA, EAP-AKA’ (for 5G), EAP-SIM, etc.</a:t>
            </a:r>
          </a:p>
          <a:p>
            <a:pPr lvl="1">
              <a:lnSpc>
                <a:spcPct val="80000"/>
              </a:lnSpc>
            </a:pPr>
            <a:r>
              <a:rPr lang="en-US" sz="1400" dirty="0"/>
              <a:t>The group should document any recently gained new knowledge on vulnerabilities or the possible implications of pervasive surveillance or other new concerns. </a:t>
            </a:r>
            <a:endParaRPr lang="en-US" sz="1800" dirty="0"/>
          </a:p>
          <a:p>
            <a:pPr>
              <a:lnSpc>
                <a:spcPct val="80000"/>
              </a:lnSpc>
              <a:spcAft>
                <a:spcPts val="600"/>
              </a:spcAft>
            </a:pPr>
            <a:r>
              <a:rPr lang="en-US" sz="1800" dirty="0"/>
              <a:t>Updates</a:t>
            </a:r>
            <a:endParaRPr lang="en-US" sz="1600" dirty="0"/>
          </a:p>
          <a:p>
            <a:pPr lvl="1">
              <a:lnSpc>
                <a:spcPct val="80000"/>
              </a:lnSpc>
              <a:spcAft>
                <a:spcPts val="600"/>
              </a:spcAft>
            </a:pPr>
            <a:r>
              <a:rPr lang="en-US" sz="1400" dirty="0"/>
              <a:t>Newly adopted and revised: Using the Extensible Authentication Protocol with Ephemeral Diffie-Hellman over COSE (EDHOC): </a:t>
            </a:r>
            <a:r>
              <a:rPr lang="en-US" sz="1400" dirty="0">
                <a:hlinkClick r:id="rId4"/>
              </a:rPr>
              <a:t>https://datatracker.ietf.org/doc/draft-ietf-emu-eap-edhoc/</a:t>
            </a:r>
            <a:r>
              <a:rPr lang="en-US" sz="1400" dirty="0"/>
              <a:t> (July 2024)</a:t>
            </a:r>
          </a:p>
          <a:p>
            <a:pPr lvl="1">
              <a:lnSpc>
                <a:spcPct val="80000"/>
              </a:lnSpc>
              <a:spcAft>
                <a:spcPts val="600"/>
              </a:spcAft>
            </a:pPr>
            <a:r>
              <a:rPr lang="en-US" sz="1400" dirty="0"/>
              <a:t>Newly adopted: EAP-FIDO: </a:t>
            </a:r>
            <a:r>
              <a:rPr lang="en-US" sz="1400" dirty="0">
                <a:hlinkClick r:id="rId5"/>
              </a:rPr>
              <a:t>https://datatracker.ietf.org/doc/draft-ietf-emu-eap-fido/</a:t>
            </a:r>
            <a:r>
              <a:rPr lang="en-US" sz="1400" dirty="0"/>
              <a:t> (July 2024)</a:t>
            </a:r>
          </a:p>
          <a:p>
            <a:pPr lvl="1">
              <a:lnSpc>
                <a:spcPct val="80000"/>
              </a:lnSpc>
              <a:spcAft>
                <a:spcPts val="600"/>
              </a:spcAft>
            </a:pPr>
            <a:r>
              <a:rPr lang="en-US" sz="1400" dirty="0"/>
              <a:t>In RFC Editor’s queue: Tunnel Extensible Authentication Protocol (TEAP) Version 1: </a:t>
            </a:r>
            <a:r>
              <a:rPr lang="en-US" sz="1400" dirty="0">
                <a:hlinkClick r:id="rId6"/>
              </a:rPr>
              <a:t>https://datatracker.ietf.org/doc/draft-ietf-emu-rfc7170bis/</a:t>
            </a:r>
            <a:r>
              <a:rPr lang="en-US" sz="1400" dirty="0"/>
              <a:t> (June 2024)</a:t>
            </a:r>
          </a:p>
          <a:p>
            <a:pPr lvl="1">
              <a:lnSpc>
                <a:spcPct val="80000"/>
              </a:lnSpc>
              <a:spcAft>
                <a:spcPts val="600"/>
              </a:spcAft>
            </a:pPr>
            <a:r>
              <a:rPr lang="en-US" sz="1400" dirty="0"/>
              <a:t>Newly adopted: The </a:t>
            </a:r>
            <a:r>
              <a:rPr lang="en-US" sz="1400" dirty="0" err="1"/>
              <a:t>eap.arpa</a:t>
            </a:r>
            <a:r>
              <a:rPr lang="en-US" sz="1400" dirty="0"/>
              <a:t> domain and EAP provisioning: </a:t>
            </a:r>
            <a:r>
              <a:rPr lang="en-US" sz="1400" dirty="0">
                <a:hlinkClick r:id="rId7"/>
              </a:rPr>
              <a:t>https://datatracker.ietf.org/doc/draft-ietf-emu-eap-arpa/</a:t>
            </a:r>
            <a:r>
              <a:rPr lang="en-US" sz="1400" dirty="0"/>
              <a:t> (June 2024)</a:t>
            </a:r>
          </a:p>
        </p:txBody>
      </p:sp>
      <p:sp>
        <p:nvSpPr>
          <p:cNvPr id="19458"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BE2D3960-A144-4B75-B89D-4EFD7A4AD3C3}" type="slidenum">
              <a:rPr lang="en-US" smtClean="0"/>
              <a:pPr/>
              <a:t>12</a:t>
            </a:fld>
            <a:endParaRPr lang="en-US"/>
          </a:p>
        </p:txBody>
      </p:sp>
    </p:spTree>
    <p:extLst>
      <p:ext uri="{BB962C8B-B14F-4D97-AF65-F5344CB8AC3E}">
        <p14:creationId xmlns:p14="http://schemas.microsoft.com/office/powerpoint/2010/main" val="270600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Operations Area Working Group</a:t>
            </a:r>
          </a:p>
        </p:txBody>
      </p:sp>
      <p:sp>
        <p:nvSpPr>
          <p:cNvPr id="113667" name="Rectangle 3"/>
          <p:cNvSpPr>
            <a:spLocks noGrp="1" noChangeArrowheads="1"/>
          </p:cNvSpPr>
          <p:nvPr>
            <p:ph idx="1"/>
          </p:nvPr>
        </p:nvSpPr>
        <p:spPr/>
        <p:txBody>
          <a:bodyPr/>
          <a:lstStyle/>
          <a:p>
            <a:pPr>
              <a:lnSpc>
                <a:spcPct val="80000"/>
              </a:lnSpc>
              <a:defRPr/>
            </a:pPr>
            <a:r>
              <a:rPr lang="en-US" sz="2000" dirty="0">
                <a:hlinkClick r:id="rId3"/>
              </a:rPr>
              <a:t>http://datatracker.ietf.org/wg/opsawg/</a:t>
            </a:r>
            <a:endParaRPr lang="en-US" sz="2000" dirty="0"/>
          </a:p>
          <a:p>
            <a:pPr marL="457200" lvl="1" indent="0">
              <a:lnSpc>
                <a:spcPct val="80000"/>
              </a:lnSpc>
              <a:buNone/>
              <a:defRPr/>
            </a:pPr>
            <a:endParaRPr lang="en-US" sz="1400" dirty="0"/>
          </a:p>
          <a:p>
            <a:pPr>
              <a:lnSpc>
                <a:spcPct val="80000"/>
              </a:lnSpc>
              <a:defRPr/>
            </a:pPr>
            <a:r>
              <a:rPr lang="en-US" sz="1800" dirty="0"/>
              <a:t>Updates</a:t>
            </a:r>
            <a:endParaRPr lang="en-US" sz="1400" dirty="0"/>
          </a:p>
          <a:p>
            <a:pPr lvl="1">
              <a:lnSpc>
                <a:spcPct val="80000"/>
              </a:lnSpc>
              <a:defRPr/>
            </a:pPr>
            <a:r>
              <a:rPr lang="en-US" sz="1400" dirty="0"/>
              <a:t>Revised: An Information Model for Packet Discard Reporting: </a:t>
            </a:r>
            <a:r>
              <a:rPr lang="en-US" sz="1400" dirty="0">
                <a:hlinkClick r:id="rId4"/>
              </a:rPr>
              <a:t>https://datatracker.ietf.org/doc/draft-ietf-opsawg-discardmodel/</a:t>
            </a:r>
            <a:r>
              <a:rPr lang="en-US" sz="1400" dirty="0"/>
              <a:t> (July 2024)</a:t>
            </a:r>
          </a:p>
          <a:p>
            <a:pPr lvl="1">
              <a:lnSpc>
                <a:spcPct val="80000"/>
              </a:lnSpc>
              <a:defRPr/>
            </a:pPr>
            <a:endParaRPr lang="en-US" sz="1800" dirty="0"/>
          </a:p>
          <a:p>
            <a:pPr>
              <a:lnSpc>
                <a:spcPct val="80000"/>
              </a:lnSpc>
              <a:defRPr/>
            </a:pPr>
            <a:r>
              <a:rPr lang="en-US" sz="1800" dirty="0"/>
              <a:t>Background</a:t>
            </a:r>
            <a:endParaRPr lang="en-US" sz="1600" dirty="0"/>
          </a:p>
          <a:p>
            <a:pPr lvl="1">
              <a:lnSpc>
                <a:spcPct val="80000"/>
              </a:lnSpc>
              <a:spcAft>
                <a:spcPts val="600"/>
              </a:spcAft>
              <a:defRPr/>
            </a:pPr>
            <a:r>
              <a:rPr lang="en-US" sz="1400" dirty="0"/>
              <a:t>Of interest: RFC 6632, An Overview of the IETF Network Management Protocols, see </a:t>
            </a:r>
            <a:r>
              <a:rPr lang="en-US" sz="1400" dirty="0">
                <a:hlinkClick r:id="rId5"/>
              </a:rPr>
              <a:t>https://tools.ietf.org/html/rfc6632</a:t>
            </a:r>
            <a:r>
              <a:rPr lang="en-US" sz="1400" dirty="0"/>
              <a:t> </a:t>
            </a:r>
          </a:p>
          <a:p>
            <a:pPr lvl="1">
              <a:lnSpc>
                <a:spcPct val="80000"/>
              </a:lnSpc>
              <a:spcAft>
                <a:spcPts val="600"/>
              </a:spcAft>
              <a:defRPr/>
            </a:pPr>
            <a:r>
              <a:rPr lang="en-US" sz="1400" dirty="0"/>
              <a:t>Automated network management, including YANG data models, see </a:t>
            </a:r>
            <a:r>
              <a:rPr lang="en-US" sz="1400" dirty="0">
                <a:hlinkClick r:id="rId6"/>
              </a:rPr>
              <a:t>https://www.ietf.org/topics/netmgmt/</a:t>
            </a:r>
            <a:r>
              <a:rPr lang="en-US" sz="1400" dirty="0"/>
              <a:t> </a:t>
            </a:r>
          </a:p>
          <a:p>
            <a:pPr lvl="1">
              <a:lnSpc>
                <a:spcPct val="80000"/>
              </a:lnSpc>
              <a:defRPr/>
            </a:pPr>
            <a:endParaRPr lang="en-US" sz="1600" dirty="0"/>
          </a:p>
          <a:p>
            <a:pPr marL="457200" lvl="1" indent="0">
              <a:lnSpc>
                <a:spcPct val="80000"/>
              </a:lnSpc>
              <a:buNone/>
              <a:defRPr/>
            </a:pPr>
            <a:endParaRPr lang="en-US" sz="18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13</a:t>
            </a:fld>
            <a:endParaRPr lang="en-US"/>
          </a:p>
        </p:txBody>
      </p:sp>
    </p:spTree>
    <p:extLst>
      <p:ext uri="{BB962C8B-B14F-4D97-AF65-F5344CB8AC3E}">
        <p14:creationId xmlns:p14="http://schemas.microsoft.com/office/powerpoint/2010/main" val="2757656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Internet Area Working Group </a:t>
            </a:r>
          </a:p>
        </p:txBody>
      </p:sp>
      <p:sp>
        <p:nvSpPr>
          <p:cNvPr id="113667" name="Rectangle 3"/>
          <p:cNvSpPr>
            <a:spLocks noGrp="1" noChangeArrowheads="1"/>
          </p:cNvSpPr>
          <p:nvPr>
            <p:ph idx="1"/>
          </p:nvPr>
        </p:nvSpPr>
        <p:spPr/>
        <p:txBody>
          <a:bodyPr/>
          <a:lstStyle/>
          <a:p>
            <a:pPr>
              <a:lnSpc>
                <a:spcPct val="80000"/>
              </a:lnSpc>
              <a:defRPr/>
            </a:pPr>
            <a:r>
              <a:rPr lang="en-US" sz="2000" dirty="0">
                <a:hlinkClick r:id="rId3"/>
              </a:rPr>
              <a:t>https://datatracker.ietf.org/wg/intarea/</a:t>
            </a:r>
            <a:endParaRPr lang="en-US" sz="2000" dirty="0"/>
          </a:p>
          <a:p>
            <a:pPr>
              <a:lnSpc>
                <a:spcPct val="80000"/>
              </a:lnSpc>
              <a:defRPr/>
            </a:pPr>
            <a:endParaRPr lang="en-US" sz="1400" dirty="0"/>
          </a:p>
          <a:p>
            <a:pPr>
              <a:lnSpc>
                <a:spcPct val="80000"/>
              </a:lnSpc>
              <a:defRPr/>
            </a:pPr>
            <a:r>
              <a:rPr lang="en-US" sz="1800" dirty="0"/>
              <a:t>Updates</a:t>
            </a:r>
          </a:p>
          <a:p>
            <a:pPr lvl="1">
              <a:lnSpc>
                <a:spcPct val="80000"/>
              </a:lnSpc>
              <a:defRPr/>
            </a:pPr>
            <a:r>
              <a:rPr lang="en-US" sz="1400" dirty="0"/>
              <a:t>Erratum reported: RFC 9542: IANA Considerations and IETF Protocol and Documentation Usage for IEEE 802 Parameters: </a:t>
            </a:r>
            <a:r>
              <a:rPr lang="en-US" sz="1400" dirty="0">
                <a:hlinkClick r:id="rId4"/>
              </a:rPr>
              <a:t>https://www.rfc-editor.org/info/rfc9542</a:t>
            </a:r>
            <a:r>
              <a:rPr lang="en-US" sz="1400" dirty="0">
                <a:hlinkClick r:id="rId5"/>
              </a:rPr>
              <a:t>/</a:t>
            </a:r>
            <a:r>
              <a:rPr lang="en-US" sz="1400" dirty="0"/>
              <a:t> (May 2024)</a:t>
            </a:r>
          </a:p>
          <a:p>
            <a:pPr lvl="2">
              <a:lnSpc>
                <a:spcPct val="80000"/>
              </a:lnSpc>
              <a:defRPr/>
            </a:pPr>
            <a:r>
              <a:rPr lang="en-US" sz="1400" dirty="0"/>
              <a:t>Discusses several aspects of IEEE 802 parameter and their use in IETF protocols, specifies IANA considerations for assignment of points under the IANA OUI, and provides some values for use in documentation.</a:t>
            </a:r>
          </a:p>
          <a:p>
            <a:pPr lvl="2">
              <a:lnSpc>
                <a:spcPct val="80000"/>
              </a:lnSpc>
              <a:defRPr/>
            </a:pPr>
            <a:r>
              <a:rPr lang="en-US" sz="1400" dirty="0"/>
              <a:t>Erratum points out place where bits makes more sense than octets when discussing MAC addresses</a:t>
            </a:r>
          </a:p>
          <a:p>
            <a:pPr lvl="1">
              <a:lnSpc>
                <a:spcPct val="80000"/>
              </a:lnSpc>
              <a:defRPr/>
            </a:pPr>
            <a:r>
              <a:rPr lang="en-US" sz="1400" dirty="0"/>
              <a:t>Moved to SCHC WG: Protocol Numbers for SCHC: </a:t>
            </a:r>
            <a:r>
              <a:rPr lang="en-US" sz="1400" dirty="0">
                <a:hlinkClick r:id="rId6"/>
              </a:rPr>
              <a:t>https://datatracker.ietf.org/doc/draft-ietf-intarea-schc-protocol-numbers/</a:t>
            </a:r>
            <a:r>
              <a:rPr lang="en-US" sz="1400" dirty="0"/>
              <a:t> (June 2024)</a:t>
            </a:r>
          </a:p>
          <a:p>
            <a:pPr lvl="2">
              <a:lnSpc>
                <a:spcPct val="80000"/>
              </a:lnSpc>
              <a:defRPr/>
            </a:pPr>
            <a:r>
              <a:rPr lang="en-US" sz="1400" dirty="0"/>
              <a:t>Requests an </a:t>
            </a:r>
            <a:r>
              <a:rPr lang="en-US" sz="1400" dirty="0" err="1"/>
              <a:t>Ethertype</a:t>
            </a:r>
            <a:r>
              <a:rPr lang="en-US" sz="1400" dirty="0"/>
              <a:t> for use of native Static Context Header Compression over IEEE 802 networks (for IP and non-IP protocols).</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14</a:t>
            </a:fld>
            <a:endParaRPr lang="en-US"/>
          </a:p>
        </p:txBody>
      </p:sp>
    </p:spTree>
    <p:extLst>
      <p:ext uri="{BB962C8B-B14F-4D97-AF65-F5344CB8AC3E}">
        <p14:creationId xmlns:p14="http://schemas.microsoft.com/office/powerpoint/2010/main" val="50453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Transport Layer Security (TLS)</a:t>
            </a:r>
          </a:p>
        </p:txBody>
      </p:sp>
      <p:sp>
        <p:nvSpPr>
          <p:cNvPr id="113667" name="Rectangle 3"/>
          <p:cNvSpPr>
            <a:spLocks noGrp="1" noChangeArrowheads="1"/>
          </p:cNvSpPr>
          <p:nvPr>
            <p:ph idx="1"/>
          </p:nvPr>
        </p:nvSpPr>
        <p:spPr/>
        <p:txBody>
          <a:bodyPr/>
          <a:lstStyle/>
          <a:p>
            <a:pPr>
              <a:lnSpc>
                <a:spcPct val="80000"/>
              </a:lnSpc>
              <a:defRPr/>
            </a:pPr>
            <a:r>
              <a:rPr lang="en-US" sz="2000" dirty="0"/>
              <a:t>See: </a:t>
            </a:r>
            <a:r>
              <a:rPr lang="en-US" sz="2000" dirty="0">
                <a:hlinkClick r:id="rId3"/>
              </a:rPr>
              <a:t>http://datatracker.ietf.org/wg/tls/</a:t>
            </a:r>
            <a:r>
              <a:rPr lang="en-US" sz="2000" dirty="0"/>
              <a:t> </a:t>
            </a:r>
          </a:p>
          <a:p>
            <a:pPr>
              <a:lnSpc>
                <a:spcPct val="80000"/>
              </a:lnSpc>
              <a:defRPr/>
            </a:pPr>
            <a:endParaRPr lang="en-US" sz="1400" dirty="0"/>
          </a:p>
          <a:p>
            <a:pPr>
              <a:lnSpc>
                <a:spcPct val="80000"/>
              </a:lnSpc>
              <a:defRPr/>
            </a:pPr>
            <a:r>
              <a:rPr lang="en-US" sz="1800" dirty="0"/>
              <a:t>Updates</a:t>
            </a:r>
          </a:p>
          <a:p>
            <a:pPr lvl="1">
              <a:lnSpc>
                <a:spcPct val="80000"/>
              </a:lnSpc>
              <a:spcAft>
                <a:spcPts val="600"/>
              </a:spcAft>
              <a:defRPr/>
            </a:pPr>
            <a:r>
              <a:rPr lang="en-US" sz="1400" dirty="0"/>
              <a:t>Revised: TLS 1.3 Extension for Using Certificates with an External Pre-Shared Key: </a:t>
            </a:r>
            <a:r>
              <a:rPr lang="en-US" sz="1400" dirty="0">
                <a:hlinkClick r:id="rId4"/>
              </a:rPr>
              <a:t>https://datatracker.ietf.org/doc/draft-ietf-tls-8773bis/</a:t>
            </a:r>
            <a:r>
              <a:rPr lang="en-US" sz="1400" dirty="0"/>
              <a:t> (July 2024)</a:t>
            </a:r>
          </a:p>
          <a:p>
            <a:pPr lvl="2">
              <a:lnSpc>
                <a:spcPct val="80000"/>
              </a:lnSpc>
              <a:spcAft>
                <a:spcPts val="600"/>
              </a:spcAft>
              <a:defRPr/>
            </a:pPr>
            <a:r>
              <a:rPr lang="en-US" sz="1200" dirty="0"/>
              <a:t>Originally an Experimental RFC, the major change here is to change it to Standards Track</a:t>
            </a:r>
          </a:p>
          <a:p>
            <a:pPr lvl="1">
              <a:lnSpc>
                <a:spcPct val="80000"/>
              </a:lnSpc>
              <a:spcAft>
                <a:spcPts val="600"/>
              </a:spcAft>
              <a:defRPr/>
            </a:pPr>
            <a:r>
              <a:rPr lang="en-US" sz="1400" dirty="0"/>
              <a:t>Revised: Deprecating Obsolete Key Exchange Methods in TLS 1.2: </a:t>
            </a:r>
            <a:r>
              <a:rPr lang="en-US" sz="1400" dirty="0">
                <a:hlinkClick r:id="rId5"/>
              </a:rPr>
              <a:t>https://datatracker.ietf.org/doc/draft-ietf-tls-deprecate-obsolete-kex/</a:t>
            </a:r>
            <a:r>
              <a:rPr lang="en-US" sz="1400" dirty="0"/>
              <a:t> (June 2024)</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15</a:t>
            </a:fld>
            <a:endParaRPr lang="en-US"/>
          </a:p>
        </p:txBody>
      </p:sp>
    </p:spTree>
    <p:extLst>
      <p:ext uri="{BB962C8B-B14F-4D97-AF65-F5344CB8AC3E}">
        <p14:creationId xmlns:p14="http://schemas.microsoft.com/office/powerpoint/2010/main" val="3881829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Deterministic Networking (DETNET)</a:t>
            </a:r>
          </a:p>
        </p:txBody>
      </p:sp>
      <p:sp>
        <p:nvSpPr>
          <p:cNvPr id="113667" name="Rectangle 3"/>
          <p:cNvSpPr>
            <a:spLocks noGrp="1" noChangeArrowheads="1"/>
          </p:cNvSpPr>
          <p:nvPr>
            <p:ph idx="1"/>
          </p:nvPr>
        </p:nvSpPr>
        <p:spPr>
          <a:xfrm>
            <a:off x="381000" y="1371600"/>
            <a:ext cx="8610600" cy="5029200"/>
          </a:xfrm>
        </p:spPr>
        <p:txBody>
          <a:bodyPr/>
          <a:lstStyle/>
          <a:p>
            <a:pPr marL="0" indent="0">
              <a:lnSpc>
                <a:spcPct val="80000"/>
              </a:lnSpc>
              <a:buFontTx/>
              <a:buNone/>
              <a:defRPr/>
            </a:pPr>
            <a:endParaRPr lang="en-US" sz="900" dirty="0"/>
          </a:p>
          <a:p>
            <a:pPr lvl="1">
              <a:lnSpc>
                <a:spcPct val="80000"/>
              </a:lnSpc>
              <a:defRPr/>
            </a:pPr>
            <a:endParaRPr lang="en-US" sz="1600" dirty="0"/>
          </a:p>
          <a:p>
            <a:pPr>
              <a:lnSpc>
                <a:spcPct val="80000"/>
              </a:lnSpc>
            </a:pPr>
            <a:r>
              <a:rPr lang="en-US" sz="2000" dirty="0">
                <a:solidFill>
                  <a:srgbClr val="000000"/>
                </a:solidFill>
                <a:ea typeface="Arial Unicode MS" pitchFamily="34" charset="-128"/>
                <a:cs typeface="Arial Unicode MS" pitchFamily="34" charset="-128"/>
              </a:rPr>
              <a:t>DETNET: </a:t>
            </a:r>
            <a:r>
              <a:rPr lang="en-US" sz="2000" dirty="0">
                <a:solidFill>
                  <a:srgbClr val="000000"/>
                </a:solidFill>
                <a:ea typeface="Arial Unicode MS" pitchFamily="34" charset="-128"/>
                <a:cs typeface="Arial Unicode MS" pitchFamily="34" charset="-128"/>
                <a:hlinkClick r:id="rId3"/>
              </a:rPr>
              <a:t>https://datatracker.ietf.org/wg/detnet/</a:t>
            </a:r>
            <a:r>
              <a:rPr lang="en-US" sz="2000" dirty="0">
                <a:solidFill>
                  <a:srgbClr val="000000"/>
                </a:solidFill>
                <a:ea typeface="Arial Unicode MS" pitchFamily="34" charset="-128"/>
                <a:cs typeface="Arial Unicode MS" pitchFamily="34" charset="-128"/>
              </a:rPr>
              <a:t> </a:t>
            </a:r>
          </a:p>
          <a:p>
            <a:pPr lvl="1"/>
            <a:r>
              <a:rPr lang="en-US" sz="1400" dirty="0"/>
              <a:t>The Deterministic Networking (</a:t>
            </a:r>
            <a:r>
              <a:rPr lang="en-US" sz="1400" dirty="0" err="1"/>
              <a:t>DetNet</a:t>
            </a:r>
            <a:r>
              <a:rPr lang="en-US" sz="1400" dirty="0"/>
              <a:t>) Working Group focuses on deterministic data paths that operate over Layer 2 bridged and Layer 3 routed segments, where such paths can provide bounds on latency, loss, and packet delay variation (jitter), and high reliability. </a:t>
            </a:r>
          </a:p>
          <a:p>
            <a:pPr lvl="1"/>
            <a:r>
              <a:rPr lang="en-US" sz="1400" dirty="0"/>
              <a:t>The IEEE 802.11be activities seem like they may fit in with </a:t>
            </a:r>
            <a:r>
              <a:rPr lang="en-US" sz="1400" dirty="0" err="1"/>
              <a:t>DetNet</a:t>
            </a:r>
            <a:r>
              <a:rPr lang="en-US" sz="1400" dirty="0"/>
              <a:t> and there was a joint IEEE-IETF </a:t>
            </a:r>
            <a:r>
              <a:rPr lang="en-US" sz="1400" dirty="0" err="1"/>
              <a:t>DetNet</a:t>
            </a:r>
            <a:r>
              <a:rPr lang="en-US" sz="1400" dirty="0"/>
              <a:t> discussion in Bangkok (November 2018).</a:t>
            </a:r>
          </a:p>
          <a:p>
            <a:pPr lvl="1"/>
            <a:r>
              <a:rPr lang="en-US" sz="1400" dirty="0"/>
              <a:t>Addresses Layer 3 aspects in support of applications requiring deterministic networking. </a:t>
            </a:r>
          </a:p>
          <a:p>
            <a:pPr lvl="1"/>
            <a:r>
              <a:rPr lang="en-US" sz="1400" dirty="0"/>
              <a:t>The Working Group collaborates with IEEE 802.1 Time Sensitive Networking (TSN), which is responsible for Layer 2 operations, to define a common architecture for both Layer 2 and Layer 3. </a:t>
            </a:r>
          </a:p>
          <a:p>
            <a:pPr lvl="1"/>
            <a:r>
              <a:rPr lang="en-US" sz="1400" dirty="0"/>
              <a:t>Example applications for deterministic networks include professional and home audio/video, multimedia in transportation, engine control systems, and other general industrial and vehicular applications being considered by the IEEE 802.1 TSN Task Group.</a:t>
            </a:r>
          </a:p>
          <a:p>
            <a:r>
              <a:rPr lang="en-US" sz="1800" dirty="0"/>
              <a:t>Updates:</a:t>
            </a:r>
          </a:p>
          <a:p>
            <a:pPr lvl="1"/>
            <a:r>
              <a:rPr lang="en-US" sz="1400" dirty="0"/>
              <a:t>Revised: Requirements for Reliable Wireless Industrial Services : </a:t>
            </a:r>
            <a:r>
              <a:rPr lang="en-US" sz="1400" dirty="0">
                <a:hlinkClick r:id="rId4"/>
              </a:rPr>
              <a:t>https://datatracker.ietf.org/doc/draft-ietf-detnet-raw-industrial-req/</a:t>
            </a:r>
            <a:r>
              <a:rPr lang="en-US" sz="1400" dirty="0"/>
              <a:t> (July 2024)</a:t>
            </a:r>
          </a:p>
          <a:p>
            <a:pPr lvl="1"/>
            <a:r>
              <a:rPr lang="en-US" sz="1400" dirty="0"/>
              <a:t>Revised: Reliable and Available Wireless Architecture: </a:t>
            </a:r>
            <a:r>
              <a:rPr lang="en-US" sz="1400" dirty="0">
                <a:hlinkClick r:id="rId5"/>
              </a:rPr>
              <a:t>https://datatracker.ietf.org/doc/draft-ietf-raw-architecture/</a:t>
            </a:r>
            <a:r>
              <a:rPr lang="en-US" sz="1400" dirty="0"/>
              <a:t> (July 2024)</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16</a:t>
            </a:fld>
            <a:endParaRPr lang="en-US"/>
          </a:p>
        </p:txBody>
      </p:sp>
    </p:spTree>
    <p:extLst>
      <p:ext uri="{BB962C8B-B14F-4D97-AF65-F5344CB8AC3E}">
        <p14:creationId xmlns:p14="http://schemas.microsoft.com/office/powerpoint/2010/main" val="1660865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Autonomic Networking Integrated Model and Approach (ANIMA) </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lvl="1">
              <a:lnSpc>
                <a:spcPct val="80000"/>
              </a:lnSpc>
              <a:defRPr/>
            </a:pPr>
            <a:endParaRPr lang="en-US" sz="1600" dirty="0"/>
          </a:p>
          <a:p>
            <a:pPr>
              <a:lnSpc>
                <a:spcPct val="80000"/>
              </a:lnSpc>
            </a:pPr>
            <a:r>
              <a:rPr lang="en-US" sz="2000" dirty="0">
                <a:solidFill>
                  <a:srgbClr val="000000"/>
                </a:solidFill>
                <a:ea typeface="Arial Unicode MS" pitchFamily="34" charset="-128"/>
                <a:cs typeface="Arial Unicode MS" pitchFamily="34" charset="-128"/>
              </a:rPr>
              <a:t>ANIMA: </a:t>
            </a:r>
            <a:r>
              <a:rPr lang="en-US" sz="2000" dirty="0">
                <a:solidFill>
                  <a:srgbClr val="000000"/>
                </a:solidFill>
                <a:ea typeface="Arial Unicode MS" pitchFamily="34" charset="-128"/>
                <a:cs typeface="Arial Unicode MS" pitchFamily="34" charset="-128"/>
                <a:hlinkClick r:id="rId3"/>
              </a:rPr>
              <a:t>https://datatracker.ietf.org/group/anima/</a:t>
            </a:r>
            <a:endParaRPr lang="en-US" sz="2000" dirty="0">
              <a:solidFill>
                <a:srgbClr val="000000"/>
              </a:solidFill>
              <a:ea typeface="Arial Unicode MS" pitchFamily="34" charset="-128"/>
              <a:cs typeface="Arial Unicode MS" pitchFamily="34" charset="-128"/>
            </a:endParaRPr>
          </a:p>
          <a:p>
            <a:pPr>
              <a:lnSpc>
                <a:spcPct val="80000"/>
              </a:lnSpc>
            </a:pPr>
            <a:endParaRPr lang="en-US" sz="2000" dirty="0">
              <a:solidFill>
                <a:srgbClr val="000000"/>
              </a:solidFill>
              <a:ea typeface="Arial Unicode MS" pitchFamily="34" charset="-128"/>
              <a:cs typeface="Arial Unicode MS" pitchFamily="34" charset="-128"/>
            </a:endParaRPr>
          </a:p>
          <a:p>
            <a:pPr lvl="1">
              <a:lnSpc>
                <a:spcPct val="80000"/>
              </a:lnSpc>
            </a:pPr>
            <a:r>
              <a:rPr lang="en-US" sz="1400" b="0" dirty="0">
                <a:solidFill>
                  <a:srgbClr val="000000"/>
                </a:solidFill>
                <a:ea typeface="Arial Unicode MS" pitchFamily="34" charset="-128"/>
                <a:cs typeface="Arial Unicode MS" pitchFamily="34" charset="-128"/>
              </a:rPr>
              <a:t>ANIMA designs protocols to allow network operations (</a:t>
            </a:r>
            <a:r>
              <a:rPr lang="en-US" sz="1400" b="0" i="1" dirty="0">
                <a:solidFill>
                  <a:srgbClr val="000000"/>
                </a:solidFill>
                <a:ea typeface="Arial Unicode MS" pitchFamily="34" charset="-128"/>
                <a:cs typeface="Arial Unicode MS" pitchFamily="34" charset="-128"/>
              </a:rPr>
              <a:t>e.g.</a:t>
            </a:r>
            <a:r>
              <a:rPr lang="en-US" sz="1400" b="0" dirty="0">
                <a:solidFill>
                  <a:srgbClr val="000000"/>
                </a:solidFill>
                <a:ea typeface="Arial Unicode MS" pitchFamily="34" charset="-128"/>
                <a:cs typeface="Arial Unicode MS" pitchFamily="34" charset="-128"/>
              </a:rPr>
              <a:t>, on-boarding) to be carried out without requiring low-level management of individual devices</a:t>
            </a:r>
            <a:endParaRPr lang="en-US" sz="1400" b="0" dirty="0"/>
          </a:p>
          <a:p>
            <a:r>
              <a:rPr lang="en-US" sz="1800" dirty="0"/>
              <a:t>Updates:</a:t>
            </a:r>
          </a:p>
          <a:p>
            <a:pPr lvl="1">
              <a:lnSpc>
                <a:spcPct val="80000"/>
              </a:lnSpc>
              <a:spcAft>
                <a:spcPts val="600"/>
              </a:spcAft>
              <a:defRPr/>
            </a:pPr>
            <a:r>
              <a:rPr lang="en-US" sz="1400" dirty="0"/>
              <a:t>Revised: Constrained Bootstrapping Remote Secure Key Infrastructure (</a:t>
            </a:r>
            <a:r>
              <a:rPr lang="en-US" sz="1400" dirty="0" err="1"/>
              <a:t>cBRSKI</a:t>
            </a:r>
            <a:r>
              <a:rPr lang="en-US" sz="1400" dirty="0"/>
              <a:t>): </a:t>
            </a:r>
            <a:r>
              <a:rPr lang="en-US" sz="1400" dirty="0">
                <a:hlinkClick r:id="rId4"/>
              </a:rPr>
              <a:t>https://datatracker.ietf.org/doc/draft-ietf-anima-constrained-voucher/</a:t>
            </a:r>
            <a:r>
              <a:rPr lang="en-US" sz="1400" dirty="0"/>
              <a:t> (July 2024)</a:t>
            </a:r>
          </a:p>
          <a:p>
            <a:pPr lvl="1">
              <a:lnSpc>
                <a:spcPct val="80000"/>
              </a:lnSpc>
              <a:spcAft>
                <a:spcPts val="600"/>
              </a:spcAft>
              <a:defRPr/>
            </a:pPr>
            <a:r>
              <a:rPr lang="en-US" sz="1400" dirty="0"/>
              <a:t>Revised: BRSKI-AE: Alternative Enrollment Protocols in BRSKI: </a:t>
            </a:r>
            <a:r>
              <a:rPr lang="en-US" sz="1400" dirty="0">
                <a:hlinkClick r:id="rId5"/>
              </a:rPr>
              <a:t>https://datatracker.ietf.org/doc/draft-ietf-anima-brski-ae/</a:t>
            </a:r>
            <a:r>
              <a:rPr lang="en-US" sz="1400" dirty="0"/>
              <a:t> (July 2024)</a:t>
            </a:r>
          </a:p>
          <a:p>
            <a:pPr lvl="1">
              <a:lnSpc>
                <a:spcPct val="80000"/>
              </a:lnSpc>
              <a:spcAft>
                <a:spcPts val="600"/>
              </a:spcAft>
              <a:defRPr/>
            </a:pPr>
            <a:r>
              <a:rPr lang="en-US" sz="1400" dirty="0"/>
              <a:t>Revised: BRSKI with Pledge in Responder Mode (BRSKI-PRM): </a:t>
            </a:r>
            <a:r>
              <a:rPr lang="en-US" sz="1400" dirty="0">
                <a:hlinkClick r:id="rId6"/>
              </a:rPr>
              <a:t>https://datatracker.ietf.org/doc/draft-ietf-anima-brski-prm/</a:t>
            </a:r>
            <a:r>
              <a:rPr lang="en-US" sz="1400" dirty="0"/>
              <a:t> (July 2024)</a:t>
            </a:r>
          </a:p>
          <a:p>
            <a:pPr lvl="1">
              <a:lnSpc>
                <a:spcPct val="80000"/>
              </a:lnSpc>
              <a:spcAft>
                <a:spcPts val="600"/>
              </a:spcAft>
              <a:defRPr/>
            </a:pPr>
            <a:r>
              <a:rPr lang="en-US" sz="1400" dirty="0"/>
              <a:t>Revised: Discovery for BRSKI variations: </a:t>
            </a:r>
            <a:r>
              <a:rPr lang="en-US" sz="1400" dirty="0">
                <a:hlinkClick r:id="rId7"/>
              </a:rPr>
              <a:t>https://datatracker.ietf.org/doc/draft-ietf-anima-brski-discovery/</a:t>
            </a:r>
            <a:r>
              <a:rPr lang="en-US" sz="1400" dirty="0"/>
              <a:t> (July 2024)</a:t>
            </a:r>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17</a:t>
            </a:fld>
            <a:endParaRPr lang="en-US"/>
          </a:p>
        </p:txBody>
      </p:sp>
    </p:spTree>
    <p:extLst>
      <p:ext uri="{BB962C8B-B14F-4D97-AF65-F5344CB8AC3E}">
        <p14:creationId xmlns:p14="http://schemas.microsoft.com/office/powerpoint/2010/main" val="315085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References</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marL="457200" lvl="1" indent="0">
              <a:lnSpc>
                <a:spcPct val="80000"/>
              </a:lnSpc>
              <a:buNone/>
              <a:defRPr/>
            </a:pPr>
            <a:endParaRPr lang="en-US" sz="1200" dirty="0"/>
          </a:p>
          <a:p>
            <a:pPr>
              <a:lnSpc>
                <a:spcPct val="80000"/>
              </a:lnSpc>
              <a:defRPr/>
            </a:pPr>
            <a:r>
              <a:rPr lang="en-US" sz="2000" dirty="0"/>
              <a:t>RFC 7241, “The IEEE 802/IETF Relationship” (RFC 4441 update)</a:t>
            </a:r>
          </a:p>
          <a:p>
            <a:pPr lvl="1">
              <a:lnSpc>
                <a:spcPct val="80000"/>
              </a:lnSpc>
              <a:defRPr/>
            </a:pPr>
            <a:r>
              <a:rPr lang="en-US" sz="1600" dirty="0">
                <a:hlinkClick r:id="rId3"/>
              </a:rPr>
              <a:t>https://datatracker.ietf.org/doc/rfc7241/</a:t>
            </a:r>
            <a:r>
              <a:rPr lang="en-US" sz="1600" dirty="0"/>
              <a:t> </a:t>
            </a:r>
          </a:p>
          <a:p>
            <a:pPr>
              <a:lnSpc>
                <a:spcPct val="80000"/>
              </a:lnSpc>
              <a:spcBef>
                <a:spcPts val="1200"/>
              </a:spcBef>
              <a:defRPr/>
            </a:pPr>
            <a:r>
              <a:rPr lang="en-US" sz="2000" dirty="0"/>
              <a:t>IEEE 802 Liaisons list is available </a:t>
            </a:r>
          </a:p>
          <a:p>
            <a:pPr lvl="1">
              <a:lnSpc>
                <a:spcPct val="80000"/>
              </a:lnSpc>
              <a:defRPr/>
            </a:pPr>
            <a:r>
              <a:rPr lang="en-US" sz="1600" u="sng" dirty="0">
                <a:hlinkClick r:id="rId4"/>
              </a:rPr>
              <a:t>http://ieee-sa.centraldesktop.com/802liaisondb/FrontPage</a:t>
            </a:r>
            <a:endParaRPr lang="en-US" sz="1600" u="sng" dirty="0"/>
          </a:p>
          <a:p>
            <a:pPr lvl="1">
              <a:lnSpc>
                <a:spcPct val="80000"/>
              </a:lnSpc>
              <a:defRPr/>
            </a:pPr>
            <a:endParaRPr lang="en-US" sz="1600" u="sng" dirty="0"/>
          </a:p>
          <a:p>
            <a:pPr marL="0" indent="0">
              <a:lnSpc>
                <a:spcPct val="80000"/>
              </a:lnSpc>
              <a:buNone/>
              <a:defRPr/>
            </a:pPr>
            <a:endParaRPr lang="en-US" sz="22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18</a:t>
            </a:fld>
            <a:endParaRPr lang="en-US"/>
          </a:p>
        </p:txBody>
      </p:sp>
    </p:spTree>
    <p:extLst>
      <p:ext uri="{BB962C8B-B14F-4D97-AF65-F5344CB8AC3E}">
        <p14:creationId xmlns:p14="http://schemas.microsoft.com/office/powerpoint/2010/main" val="981111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a:t>Abstract</a:t>
            </a:r>
          </a:p>
        </p:txBody>
      </p:sp>
      <p:sp>
        <p:nvSpPr>
          <p:cNvPr id="3078" name="Rectangle 3"/>
          <p:cNvSpPr>
            <a:spLocks noGrp="1" noChangeArrowheads="1"/>
          </p:cNvSpPr>
          <p:nvPr>
            <p:ph idx="1"/>
          </p:nvPr>
        </p:nvSpPr>
        <p:spPr>
          <a:noFill/>
        </p:spPr>
        <p:txBody>
          <a:bodyPr/>
          <a:lstStyle/>
          <a:p>
            <a:pPr>
              <a:buFontTx/>
              <a:buNone/>
            </a:pPr>
            <a:r>
              <a:rPr lang="en-US" dirty="0"/>
              <a:t>	This presentation contains the IEEE 802.11 – IETF liaison report for July 2024.</a:t>
            </a:r>
          </a:p>
        </p:txBody>
      </p:sp>
      <p:sp>
        <p:nvSpPr>
          <p:cNvPr id="3074"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81F113F3-1D5D-4BCE-8B40-EA9857490F2F}"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 Meetings</a:t>
            </a:r>
          </a:p>
        </p:txBody>
      </p:sp>
      <p:sp>
        <p:nvSpPr>
          <p:cNvPr id="20486" name="Rectangle 3"/>
          <p:cNvSpPr>
            <a:spLocks noGrp="1" noChangeArrowheads="1"/>
          </p:cNvSpPr>
          <p:nvPr>
            <p:ph idx="1"/>
          </p:nvPr>
        </p:nvSpPr>
        <p:spPr>
          <a:noFill/>
        </p:spPr>
        <p:txBody>
          <a:bodyPr/>
          <a:lstStyle/>
          <a:p>
            <a:r>
              <a:rPr lang="en-US" dirty="0"/>
              <a:t>Upcoming Meetings:</a:t>
            </a:r>
          </a:p>
          <a:p>
            <a:pPr lvl="1"/>
            <a:r>
              <a:rPr lang="en-US" dirty="0"/>
              <a:t>July 20-26 – Vancouver, BC, CA</a:t>
            </a:r>
          </a:p>
          <a:p>
            <a:pPr lvl="1"/>
            <a:r>
              <a:rPr lang="en-US" dirty="0"/>
              <a:t>November 2-8 – Dublin, IE</a:t>
            </a:r>
          </a:p>
          <a:p>
            <a:r>
              <a:rPr lang="en-US" dirty="0">
                <a:hlinkClick r:id="rId3"/>
              </a:rPr>
              <a:t>http://www.ietf.org</a:t>
            </a:r>
            <a:endParaRPr lang="en-US" dirty="0"/>
          </a:p>
          <a:p>
            <a:pPr lvl="1"/>
            <a:r>
              <a:rPr lang="en-US" dirty="0"/>
              <a:t>Newcomer training: </a:t>
            </a:r>
            <a:r>
              <a:rPr lang="en-US" u="sng" dirty="0">
                <a:hlinkClick r:id="rId4"/>
              </a:rPr>
              <a:t>https://www.ietf.org/about/participate/get-started/</a:t>
            </a:r>
            <a:r>
              <a:rPr lang="en-US" dirty="0"/>
              <a:t> </a:t>
            </a:r>
          </a:p>
          <a:p>
            <a:pPr lvl="1"/>
            <a:r>
              <a:rPr lang="en-US" sz="1800" dirty="0"/>
              <a:t>April 2016: Wireless Tutorial (Donald Eastlake), 802.11 &amp; 802.15 tutorials (Dorothy Stanley, Charlie Perkins), see </a:t>
            </a:r>
            <a:r>
              <a:rPr lang="en-US" sz="1800" dirty="0">
                <a:hlinkClick r:id="rId5"/>
              </a:rPr>
              <a:t>11-16/500</a:t>
            </a:r>
            <a:r>
              <a:rPr lang="en-US" sz="1800" dirty="0"/>
              <a:t>, September 2016: Pat Thaler &amp; Juan Carlos – 802.1E (Privacy Considerations) and 802.c (Local MAC address usage) </a:t>
            </a:r>
            <a:r>
              <a:rPr lang="en-US" dirty="0">
                <a:hlinkClick r:id="rId6"/>
              </a:rPr>
              <a:t>https://datatracker.ietf.org/group/edu/materials/</a:t>
            </a:r>
            <a:endParaRPr lang="en-US" dirty="0"/>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IETF- IEEE 802 Liaison Activity  </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a:lnSpc>
                <a:spcPct val="80000"/>
              </a:lnSpc>
              <a:defRPr/>
            </a:pPr>
            <a:r>
              <a:rPr lang="en-US" sz="2000" dirty="0"/>
              <a:t>Joint meetings, agenda and presentations</a:t>
            </a:r>
          </a:p>
          <a:p>
            <a:pPr lvl="1">
              <a:lnSpc>
                <a:spcPct val="80000"/>
              </a:lnSpc>
              <a:defRPr/>
            </a:pPr>
            <a:r>
              <a:rPr lang="en-US" sz="1600" dirty="0">
                <a:hlinkClick r:id="rId3"/>
              </a:rPr>
              <a:t>http://www.iab.org/activities/joint-activities/iab-ieee-coordination/</a:t>
            </a:r>
            <a:endParaRPr lang="en-US" sz="1600" dirty="0"/>
          </a:p>
          <a:p>
            <a:pPr lvl="1">
              <a:lnSpc>
                <a:spcPct val="80000"/>
              </a:lnSpc>
              <a:defRPr/>
            </a:pPr>
            <a:r>
              <a:rPr lang="en-US" sz="1600" dirty="0"/>
              <a:t>Proceedings: </a:t>
            </a:r>
            <a:r>
              <a:rPr lang="en-US" sz="1600" dirty="0">
                <a:hlinkClick r:id="rId4"/>
              </a:rPr>
              <a:t>https://datatracker.ietf.org/iabasg/ietfieee/meetings/</a:t>
            </a:r>
            <a:endParaRPr lang="en-US" sz="1600" dirty="0"/>
          </a:p>
          <a:p>
            <a:pPr lvl="1">
              <a:lnSpc>
                <a:spcPct val="80000"/>
              </a:lnSpc>
              <a:defRPr/>
            </a:pPr>
            <a:r>
              <a:rPr lang="en-US" sz="1600" dirty="0"/>
              <a:t>Coordination topics include: Capability Discovery, Data Center Bridging, use of Local Address in virtualization and IoT, MAC address randomization, DETNET/TSN/RAW, YANG models, pervasive monitoring</a:t>
            </a:r>
          </a:p>
          <a:p>
            <a:pPr lvl="1">
              <a:lnSpc>
                <a:spcPct val="80000"/>
              </a:lnSpc>
              <a:defRPr/>
            </a:pPr>
            <a:r>
              <a:rPr lang="en-US" sz="1600" dirty="0"/>
              <a:t>IETF-IEEE 802 coordination teleconferences: June 13, 2024</a:t>
            </a:r>
          </a:p>
          <a:p>
            <a:pPr lvl="2">
              <a:lnSpc>
                <a:spcPct val="80000"/>
              </a:lnSpc>
              <a:defRPr/>
            </a:pPr>
            <a:r>
              <a:rPr lang="en-US" sz="1400" dirty="0"/>
              <a:t>“Transfer” of RFC 8110 (Opportunistic Wireless Encryption) to IEEE 802.11 [this item is currently in the IESG’s hands to advance]</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4</a:t>
            </a:fld>
            <a:endParaRPr lang="en-US"/>
          </a:p>
        </p:txBody>
      </p:sp>
    </p:spTree>
    <p:extLst>
      <p:ext uri="{BB962C8B-B14F-4D97-AF65-F5344CB8AC3E}">
        <p14:creationId xmlns:p14="http://schemas.microsoft.com/office/powerpoint/2010/main" val="2249265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IETF protocol use with 802.11 technology</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a:lnSpc>
                <a:spcPct val="80000"/>
              </a:lnSpc>
              <a:defRPr/>
            </a:pPr>
            <a:endParaRPr lang="en-US" b="0" dirty="0">
              <a:solidFill>
                <a:srgbClr val="000000"/>
              </a:solidFill>
              <a:ea typeface="Arial Unicode MS" pitchFamily="34" charset="-128"/>
              <a:cs typeface="Arial Unicode MS" pitchFamily="34" charset="-128"/>
            </a:endParaRPr>
          </a:p>
          <a:p>
            <a:pPr>
              <a:lnSpc>
                <a:spcPct val="80000"/>
              </a:lnSpc>
              <a:defRPr/>
            </a:pPr>
            <a:r>
              <a:rPr lang="en-US" b="0" dirty="0">
                <a:solidFill>
                  <a:srgbClr val="000000"/>
                </a:solidFill>
                <a:ea typeface="Arial Unicode MS" pitchFamily="34" charset="-128"/>
                <a:cs typeface="Arial Unicode MS" pitchFamily="34" charset="-128"/>
                <a:hlinkClick r:id="rId3"/>
              </a:rPr>
              <a:t>RFC 9575</a:t>
            </a:r>
            <a:r>
              <a:rPr lang="en-US" b="0" dirty="0">
                <a:solidFill>
                  <a:srgbClr val="000000"/>
                </a:solidFill>
                <a:ea typeface="Arial Unicode MS" pitchFamily="34" charset="-128"/>
                <a:cs typeface="Arial Unicode MS" pitchFamily="34" charset="-128"/>
              </a:rPr>
              <a:t> on “DRIP Entity Tag (DET) Authentication Formats and Protocols for Broadcast Remote Identification (RID)”. Mentions IEEE 802.11 beacons and Wi-Fi Aware (NAN) in the context of UAS.</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5</a:t>
            </a:fld>
            <a:endParaRPr lang="en-US"/>
          </a:p>
        </p:txBody>
      </p:sp>
    </p:spTree>
    <p:extLst>
      <p:ext uri="{BB962C8B-B14F-4D97-AF65-F5344CB8AC3E}">
        <p14:creationId xmlns:p14="http://schemas.microsoft.com/office/powerpoint/2010/main" val="3982632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BOFs at IETF 120 July 20-26, 2024</a:t>
            </a:r>
          </a:p>
        </p:txBody>
      </p:sp>
      <p:sp>
        <p:nvSpPr>
          <p:cNvPr id="20486" name="Rectangle 3"/>
          <p:cNvSpPr>
            <a:spLocks noGrp="1" noChangeArrowheads="1"/>
          </p:cNvSpPr>
          <p:nvPr>
            <p:ph idx="1"/>
          </p:nvPr>
        </p:nvSpPr>
        <p:spPr>
          <a:xfrm>
            <a:off x="685799" y="1600200"/>
            <a:ext cx="7772400" cy="4114800"/>
          </a:xfrm>
          <a:noFill/>
        </p:spPr>
        <p:txBody>
          <a:bodyPr/>
          <a:lstStyle/>
          <a:p>
            <a:endParaRPr lang="en-US" sz="2000" dirty="0"/>
          </a:p>
          <a:p>
            <a:r>
              <a:rPr lang="en-US" sz="2000" dirty="0"/>
              <a:t>See </a:t>
            </a:r>
            <a:r>
              <a:rPr lang="en-US" sz="2000" dirty="0">
                <a:hlinkClick r:id="rId3"/>
              </a:rPr>
              <a:t>https://datatracker.ietf.org/wg/bofs/</a:t>
            </a:r>
            <a:endParaRPr lang="en-US" sz="2000" dirty="0"/>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6</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4147816603"/>
              </p:ext>
            </p:extLst>
          </p:nvPr>
        </p:nvGraphicFramePr>
        <p:xfrm>
          <a:off x="1083220" y="2574504"/>
          <a:ext cx="6977557" cy="2617080"/>
        </p:xfrm>
        <a:graphic>
          <a:graphicData uri="http://schemas.openxmlformats.org/drawingml/2006/table">
            <a:tbl>
              <a:tblPr>
                <a:tableStyleId>{3C2FFA5D-87B4-456A-9821-1D502468CF0F}</a:tableStyleId>
              </a:tblPr>
              <a:tblGrid>
                <a:gridCol w="1524000">
                  <a:extLst>
                    <a:ext uri="{9D8B030D-6E8A-4147-A177-3AD203B41FA5}">
                      <a16:colId xmlns:a16="http://schemas.microsoft.com/office/drawing/2014/main" val="20000"/>
                    </a:ext>
                  </a:extLst>
                </a:gridCol>
                <a:gridCol w="5453557">
                  <a:extLst>
                    <a:ext uri="{9D8B030D-6E8A-4147-A177-3AD203B41FA5}">
                      <a16:colId xmlns:a16="http://schemas.microsoft.com/office/drawing/2014/main" val="20001"/>
                    </a:ext>
                  </a:extLst>
                </a:gridCol>
              </a:tblGrid>
              <a:tr h="523416">
                <a:tc>
                  <a:txBody>
                    <a:bodyPr/>
                    <a:lstStyle/>
                    <a:p>
                      <a:r>
                        <a:rPr lang="en-US" dirty="0">
                          <a:hlinkClick r:id="rId4"/>
                        </a:rPr>
                        <a:t>diem</a:t>
                      </a:r>
                      <a:endParaRPr lang="en-US" dirty="0"/>
                    </a:p>
                  </a:txBody>
                  <a:tcPr anchor="ctr"/>
                </a:tc>
                <a:tc>
                  <a:txBody>
                    <a:bodyPr/>
                    <a:lstStyle/>
                    <a:p>
                      <a:r>
                        <a:rPr lang="en-US" dirty="0"/>
                        <a:t>Digital Emblems</a:t>
                      </a:r>
                    </a:p>
                  </a:txBody>
                  <a:tcPr anchor="ctr"/>
                </a:tc>
                <a:extLst>
                  <a:ext uri="{0D108BD9-81ED-4DB2-BD59-A6C34878D82A}">
                    <a16:rowId xmlns:a16="http://schemas.microsoft.com/office/drawing/2014/main" val="2569548810"/>
                  </a:ext>
                </a:extLst>
              </a:tr>
              <a:tr h="523416">
                <a:tc>
                  <a:txBody>
                    <a:bodyPr/>
                    <a:lstStyle/>
                    <a:p>
                      <a:r>
                        <a:rPr lang="en-US" dirty="0">
                          <a:hlinkClick r:id="rId5"/>
                        </a:rPr>
                        <a:t>nasr</a:t>
                      </a:r>
                      <a:endParaRPr lang="en-US" dirty="0"/>
                    </a:p>
                  </a:txBody>
                  <a:tcPr anchor="ctr"/>
                </a:tc>
                <a:tc>
                  <a:txBody>
                    <a:bodyPr/>
                    <a:lstStyle/>
                    <a:p>
                      <a:r>
                        <a:rPr lang="en-US" dirty="0"/>
                        <a:t>Network Attestation for Secure Routing</a:t>
                      </a:r>
                    </a:p>
                  </a:txBody>
                  <a:tcPr anchor="ctr"/>
                </a:tc>
                <a:extLst>
                  <a:ext uri="{0D108BD9-81ED-4DB2-BD59-A6C34878D82A}">
                    <a16:rowId xmlns:a16="http://schemas.microsoft.com/office/drawing/2014/main" val="343337399"/>
                  </a:ext>
                </a:extLst>
              </a:tr>
              <a:tr h="523416">
                <a:tc>
                  <a:txBody>
                    <a:bodyPr/>
                    <a:lstStyle/>
                    <a:p>
                      <a:r>
                        <a:rPr lang="en-US" dirty="0">
                          <a:hlinkClick r:id="rId6"/>
                        </a:rPr>
                        <a:t>sconepro</a:t>
                      </a:r>
                      <a:endParaRPr lang="en-US" dirty="0"/>
                    </a:p>
                  </a:txBody>
                  <a:tcPr anchor="ctr"/>
                </a:tc>
                <a:tc>
                  <a:txBody>
                    <a:bodyPr/>
                    <a:lstStyle/>
                    <a:p>
                      <a:r>
                        <a:rPr lang="en-US" dirty="0"/>
                        <a:t>Secure Communication of Network Properties</a:t>
                      </a:r>
                    </a:p>
                  </a:txBody>
                  <a:tcPr anchor="ctr"/>
                </a:tc>
                <a:extLst>
                  <a:ext uri="{0D108BD9-81ED-4DB2-BD59-A6C34878D82A}">
                    <a16:rowId xmlns:a16="http://schemas.microsoft.com/office/drawing/2014/main" val="3624949388"/>
                  </a:ext>
                </a:extLst>
              </a:tr>
              <a:tr h="523416">
                <a:tc>
                  <a:txBody>
                    <a:bodyPr/>
                    <a:lstStyle/>
                    <a:p>
                      <a:r>
                        <a:rPr lang="en-US" dirty="0" err="1">
                          <a:hlinkClick r:id="rId7"/>
                        </a:rPr>
                        <a:t>alldispatch</a:t>
                      </a:r>
                      <a:endParaRPr lang="en-US" dirty="0"/>
                    </a:p>
                  </a:txBody>
                  <a:tcPr anchor="ctr"/>
                </a:tc>
                <a:tc>
                  <a:txBody>
                    <a:bodyPr/>
                    <a:lstStyle/>
                    <a:p>
                      <a:r>
                        <a:rPr lang="en-US" dirty="0"/>
                        <a:t>IETF-Wide "Dispatch" Session</a:t>
                      </a:r>
                    </a:p>
                  </a:txBody>
                  <a:tcPr anchor="ctr"/>
                </a:tc>
                <a:extLst>
                  <a:ext uri="{0D108BD9-81ED-4DB2-BD59-A6C34878D82A}">
                    <a16:rowId xmlns:a16="http://schemas.microsoft.com/office/drawing/2014/main" val="2482951840"/>
                  </a:ext>
                </a:extLst>
              </a:tr>
              <a:tr h="523416">
                <a:tc>
                  <a:txBody>
                    <a:bodyPr/>
                    <a:lstStyle/>
                    <a:p>
                      <a:r>
                        <a:rPr lang="en-US" dirty="0">
                          <a:hlinkClick r:id="rId8"/>
                        </a:rPr>
                        <a:t>green</a:t>
                      </a:r>
                      <a:endParaRPr lang="en-US" dirty="0"/>
                    </a:p>
                  </a:txBody>
                  <a:tcPr anchor="ctr"/>
                </a:tc>
                <a:tc>
                  <a:txBody>
                    <a:bodyPr/>
                    <a:lstStyle/>
                    <a:p>
                      <a:r>
                        <a:rPr lang="en-US" dirty="0"/>
                        <a:t>Getting Ready for Energy-Efficient Networking</a:t>
                      </a:r>
                    </a:p>
                  </a:txBody>
                  <a:tcPr anchor="ctr"/>
                </a:tc>
                <a:extLst>
                  <a:ext uri="{0D108BD9-81ED-4DB2-BD59-A6C34878D82A}">
                    <a16:rowId xmlns:a16="http://schemas.microsoft.com/office/drawing/2014/main" val="902884817"/>
                  </a:ext>
                </a:extLst>
              </a:tr>
            </a:tbl>
          </a:graphicData>
        </a:graphic>
      </p:graphicFrame>
    </p:spTree>
    <p:extLst>
      <p:ext uri="{BB962C8B-B14F-4D97-AF65-F5344CB8AC3E}">
        <p14:creationId xmlns:p14="http://schemas.microsoft.com/office/powerpoint/2010/main" val="238271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IETF/IRTF groups being (re-)chartered</a:t>
            </a:r>
          </a:p>
        </p:txBody>
      </p:sp>
      <p:sp>
        <p:nvSpPr>
          <p:cNvPr id="20486" name="Rectangle 3"/>
          <p:cNvSpPr>
            <a:spLocks noGrp="1" noChangeArrowheads="1"/>
          </p:cNvSpPr>
          <p:nvPr>
            <p:ph idx="1"/>
          </p:nvPr>
        </p:nvSpPr>
        <p:spPr>
          <a:xfrm>
            <a:off x="685800" y="1524000"/>
            <a:ext cx="7772400" cy="4572000"/>
          </a:xfrm>
          <a:noFill/>
        </p:spPr>
        <p:txBody>
          <a:bodyPr/>
          <a:lstStyle/>
          <a:p>
            <a:r>
              <a:rPr lang="en-US" sz="2000" dirty="0"/>
              <a:t>See </a:t>
            </a:r>
            <a:r>
              <a:rPr lang="en-US" sz="2000" dirty="0">
                <a:hlinkClick r:id="rId3"/>
              </a:rPr>
              <a:t>https://datatracker.ietf.org/group/chartering/</a:t>
            </a:r>
            <a:r>
              <a:rPr lang="en-US" sz="2000" dirty="0"/>
              <a:t> </a:t>
            </a:r>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7</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02744736"/>
              </p:ext>
            </p:extLst>
          </p:nvPr>
        </p:nvGraphicFramePr>
        <p:xfrm>
          <a:off x="990600" y="1983626"/>
          <a:ext cx="6977558" cy="2979684"/>
        </p:xfrm>
        <a:graphic>
          <a:graphicData uri="http://schemas.openxmlformats.org/drawingml/2006/table">
            <a:tbl>
              <a:tblPr>
                <a:tableStyleId>{3C2FFA5D-87B4-456A-9821-1D502468CF0F}</a:tableStyleId>
              </a:tblPr>
              <a:tblGrid>
                <a:gridCol w="987575">
                  <a:extLst>
                    <a:ext uri="{9D8B030D-6E8A-4147-A177-3AD203B41FA5}">
                      <a16:colId xmlns:a16="http://schemas.microsoft.com/office/drawing/2014/main" val="20000"/>
                    </a:ext>
                  </a:extLst>
                </a:gridCol>
                <a:gridCol w="5989983">
                  <a:extLst>
                    <a:ext uri="{9D8B030D-6E8A-4147-A177-3AD203B41FA5}">
                      <a16:colId xmlns:a16="http://schemas.microsoft.com/office/drawing/2014/main" val="20001"/>
                    </a:ext>
                  </a:extLst>
                </a:gridCol>
              </a:tblGrid>
              <a:tr h="496614">
                <a:tc>
                  <a:txBody>
                    <a:bodyPr/>
                    <a:lstStyle/>
                    <a:p>
                      <a:r>
                        <a:rPr lang="en-US" dirty="0">
                          <a:hlinkClick r:id="rId4"/>
                        </a:rPr>
                        <a:t>hrpc</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5"/>
                        </a:rPr>
                        <a:t>Human Rights Protocol Considerations</a:t>
                      </a:r>
                      <a:endParaRPr lang="en-US" sz="1800" b="0" dirty="0"/>
                    </a:p>
                  </a:txBody>
                  <a:tcPr marL="70945" marR="70945" marT="35472" marB="35472" anchor="ctr"/>
                </a:tc>
                <a:extLst>
                  <a:ext uri="{0D108BD9-81ED-4DB2-BD59-A6C34878D82A}">
                    <a16:rowId xmlns:a16="http://schemas.microsoft.com/office/drawing/2014/main" val="2898437168"/>
                  </a:ext>
                </a:extLst>
              </a:tr>
              <a:tr h="496614">
                <a:tc>
                  <a:txBody>
                    <a:bodyPr/>
                    <a:lstStyle/>
                    <a:p>
                      <a:r>
                        <a:rPr lang="en-US" dirty="0">
                          <a:hlinkClick r:id="rId6"/>
                        </a:rPr>
                        <a:t>ccamp</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7"/>
                        </a:rPr>
                        <a:t>Common Control and Measurement Plane</a:t>
                      </a:r>
                      <a:endParaRPr lang="en-US" sz="1800" b="0" dirty="0"/>
                    </a:p>
                  </a:txBody>
                  <a:tcPr marL="70945" marR="70945" marT="35472" marB="35472" anchor="ctr"/>
                </a:tc>
                <a:extLst>
                  <a:ext uri="{0D108BD9-81ED-4DB2-BD59-A6C34878D82A}">
                    <a16:rowId xmlns:a16="http://schemas.microsoft.com/office/drawing/2014/main" val="2926338756"/>
                  </a:ext>
                </a:extLst>
              </a:tr>
              <a:tr h="496614">
                <a:tc>
                  <a:txBody>
                    <a:bodyPr/>
                    <a:lstStyle/>
                    <a:p>
                      <a:r>
                        <a:rPr lang="en-US" dirty="0">
                          <a:hlinkClick r:id="rId8"/>
                        </a:rPr>
                        <a:t>grow</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9"/>
                        </a:rPr>
                        <a:t>Global Routing Operations</a:t>
                      </a:r>
                      <a:endParaRPr lang="en-US" sz="1800" b="0" dirty="0"/>
                    </a:p>
                  </a:txBody>
                  <a:tcPr marL="70945" marR="70945" marT="35472" marB="35472" anchor="ctr"/>
                </a:tc>
                <a:extLst>
                  <a:ext uri="{0D108BD9-81ED-4DB2-BD59-A6C34878D82A}">
                    <a16:rowId xmlns:a16="http://schemas.microsoft.com/office/drawing/2014/main" val="4098274869"/>
                  </a:ext>
                </a:extLst>
              </a:tr>
              <a:tr h="496614">
                <a:tc>
                  <a:txBody>
                    <a:bodyPr/>
                    <a:lstStyle/>
                    <a:p>
                      <a:r>
                        <a:rPr lang="en-US" dirty="0">
                          <a:hlinkClick r:id="rId10"/>
                        </a:rPr>
                        <a:t>mls</a:t>
                      </a:r>
                      <a:endParaRPr lang="en-US" dirty="0"/>
                    </a:p>
                  </a:txBody>
                  <a:tcPr anchor="ctr"/>
                </a:tc>
                <a:tc>
                  <a:txBody>
                    <a:bodyPr/>
                    <a:lstStyle/>
                    <a:p>
                      <a:r>
                        <a:rPr lang="en-US" dirty="0">
                          <a:hlinkClick r:id="rId11"/>
                        </a:rPr>
                        <a:t>Messaging Layer Security</a:t>
                      </a:r>
                      <a:endParaRPr lang="en-US" dirty="0"/>
                    </a:p>
                  </a:txBody>
                  <a:tcPr anchor="ctr"/>
                </a:tc>
                <a:extLst>
                  <a:ext uri="{0D108BD9-81ED-4DB2-BD59-A6C34878D82A}">
                    <a16:rowId xmlns:a16="http://schemas.microsoft.com/office/drawing/2014/main" val="1578617353"/>
                  </a:ext>
                </a:extLst>
              </a:tr>
              <a:tr h="496614">
                <a:tc>
                  <a:txBody>
                    <a:bodyPr/>
                    <a:lstStyle/>
                    <a:p>
                      <a:r>
                        <a:rPr lang="en-US" dirty="0">
                          <a:hlinkClick r:id="rId12"/>
                        </a:rPr>
                        <a:t>multi</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3"/>
                        </a:rPr>
                        <a:t>Multiformats</a:t>
                      </a:r>
                      <a:endParaRPr lang="en-US" sz="1800" b="0" dirty="0"/>
                    </a:p>
                  </a:txBody>
                  <a:tcPr marL="70945" marR="70945" marT="35472" marB="35472" anchor="ctr"/>
                </a:tc>
                <a:extLst>
                  <a:ext uri="{0D108BD9-81ED-4DB2-BD59-A6C34878D82A}">
                    <a16:rowId xmlns:a16="http://schemas.microsoft.com/office/drawing/2014/main" val="3416167694"/>
                  </a:ext>
                </a:extLst>
              </a:tr>
              <a:tr h="496614">
                <a:tc>
                  <a:txBody>
                    <a:bodyPr/>
                    <a:lstStyle/>
                    <a:p>
                      <a:r>
                        <a:rPr lang="en-US" dirty="0" err="1">
                          <a:hlinkClick r:id="rId14"/>
                        </a:rPr>
                        <a:t>opsawg</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5"/>
                        </a:rPr>
                        <a:t>Operations and Management Area Working Group</a:t>
                      </a:r>
                      <a:endParaRPr lang="en-US" sz="1800" b="0" dirty="0"/>
                    </a:p>
                  </a:txBody>
                  <a:tcPr marL="70945" marR="70945" marT="35472" marB="35472" anchor="ctr"/>
                </a:tc>
                <a:extLst>
                  <a:ext uri="{0D108BD9-81ED-4DB2-BD59-A6C34878D82A}">
                    <a16:rowId xmlns:a16="http://schemas.microsoft.com/office/drawing/2014/main" val="2801851504"/>
                  </a:ext>
                </a:extLst>
              </a:tr>
            </a:tbl>
          </a:graphicData>
        </a:graphic>
      </p:graphicFrame>
    </p:spTree>
    <p:extLst>
      <p:ext uri="{BB962C8B-B14F-4D97-AF65-F5344CB8AC3E}">
        <p14:creationId xmlns:p14="http://schemas.microsoft.com/office/powerpoint/2010/main" val="2604998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YANG Model Catalog</a:t>
            </a:r>
          </a:p>
        </p:txBody>
      </p:sp>
      <p:sp>
        <p:nvSpPr>
          <p:cNvPr id="113667" name="Rectangle 3"/>
          <p:cNvSpPr>
            <a:spLocks noGrp="1" noChangeArrowheads="1"/>
          </p:cNvSpPr>
          <p:nvPr>
            <p:ph idx="1"/>
          </p:nvPr>
        </p:nvSpPr>
        <p:spPr>
          <a:xfrm>
            <a:off x="685800" y="1752600"/>
            <a:ext cx="8077200" cy="4648200"/>
          </a:xfrm>
        </p:spPr>
        <p:txBody>
          <a:bodyPr/>
          <a:lstStyle/>
          <a:p>
            <a:pPr marL="0" indent="0">
              <a:lnSpc>
                <a:spcPct val="80000"/>
              </a:lnSpc>
              <a:buFontTx/>
              <a:buNone/>
              <a:defRPr/>
            </a:pPr>
            <a:endParaRPr lang="en-US" sz="900" dirty="0"/>
          </a:p>
          <a:p>
            <a:pPr>
              <a:lnSpc>
                <a:spcPct val="80000"/>
              </a:lnSpc>
            </a:pPr>
            <a:r>
              <a:rPr lang="en-US" dirty="0"/>
              <a:t>YANG catalog development</a:t>
            </a:r>
          </a:p>
          <a:p>
            <a:pPr lvl="1">
              <a:lnSpc>
                <a:spcPct val="80000"/>
              </a:lnSpc>
            </a:pPr>
            <a:r>
              <a:rPr lang="en-US" dirty="0"/>
              <a:t>A YANG model catalog and registry that allows users to find models relevant to their use cases from the large and growing number of YANG modules being published.</a:t>
            </a:r>
          </a:p>
          <a:p>
            <a:pPr lvl="1">
              <a:lnSpc>
                <a:spcPct val="80000"/>
              </a:lnSpc>
            </a:pPr>
            <a:r>
              <a:rPr lang="en-US" dirty="0"/>
              <a:t>YANG Catalog was developed through a collaboration between the IETF and the Broadband Forum, and contains many data models, including from other Standards Development Organizations (SDOs) such as the IEEE, as well as some vendor-specific data models. Interest and participation from other SDOs, equipment vendors, open source projects and network operators is encouraged.</a:t>
            </a:r>
          </a:p>
          <a:p>
            <a:pPr>
              <a:lnSpc>
                <a:spcPct val="80000"/>
              </a:lnSpc>
            </a:pPr>
            <a:r>
              <a:rPr lang="en-US" dirty="0"/>
              <a:t>See </a:t>
            </a:r>
            <a:r>
              <a:rPr lang="en-US" dirty="0">
                <a:hlinkClick r:id="rId3"/>
              </a:rPr>
              <a:t>https://www.ietf.org/blog/yang-catalog-latest-developments-ietf-100-hackathon/</a:t>
            </a:r>
            <a:endParaRPr lang="en-US" dirty="0"/>
          </a:p>
          <a:p>
            <a:pPr>
              <a:lnSpc>
                <a:spcPct val="80000"/>
              </a:lnSpc>
            </a:pPr>
            <a:endParaRPr lang="en-US" dirty="0"/>
          </a:p>
          <a:p>
            <a:pPr>
              <a:lnSpc>
                <a:spcPct val="80000"/>
              </a:lnSpc>
            </a:pPr>
            <a:r>
              <a:rPr lang="en-US" dirty="0"/>
              <a:t>See </a:t>
            </a:r>
            <a:r>
              <a:rPr lang="en-US" dirty="0">
                <a:hlinkClick r:id="rId4"/>
              </a:rPr>
              <a:t>https://yangcatalog.org/</a:t>
            </a:r>
            <a:r>
              <a:rPr lang="en-US" dirty="0"/>
              <a:t> and </a:t>
            </a:r>
            <a:r>
              <a:rPr lang="en-US" dirty="0">
                <a:hlinkClick r:id="rId5"/>
              </a:rPr>
              <a:t>https://1.ieee802.org/yangsters/</a:t>
            </a:r>
            <a:r>
              <a:rPr lang="en-US" dirty="0"/>
              <a:t> </a:t>
            </a:r>
          </a:p>
          <a:p>
            <a:pPr>
              <a:lnSpc>
                <a:spcPct val="80000"/>
              </a:lnSpc>
            </a:pPr>
            <a:endParaRPr lang="en-US" dirty="0"/>
          </a:p>
          <a:p>
            <a:pPr marL="0" indent="0">
              <a:buNone/>
            </a:pPr>
            <a:endParaRPr lang="en-US" sz="1800" dirty="0"/>
          </a:p>
          <a:p>
            <a:pPr marL="0" indent="0">
              <a:lnSpc>
                <a:spcPct val="80000"/>
              </a:lnSpc>
              <a:buNone/>
              <a:defRPr/>
            </a:pPr>
            <a:endParaRPr lang="en-US" sz="1800" dirty="0"/>
          </a:p>
          <a:p>
            <a:pPr>
              <a:lnSpc>
                <a:spcPct val="80000"/>
              </a:lnSpc>
              <a:defRPr/>
            </a:pPr>
            <a:endParaRPr lang="en-US" sz="1800" dirty="0"/>
          </a:p>
          <a:p>
            <a:pPr lvl="1">
              <a:lnSpc>
                <a:spcPct val="80000"/>
              </a:lnSpc>
              <a:defRPr/>
            </a:pPr>
            <a:endParaRPr lang="en-US" sz="1600" u="sng" dirty="0"/>
          </a:p>
          <a:p>
            <a:pPr lvl="1">
              <a:lnSpc>
                <a:spcPct val="80000"/>
              </a:lnSpc>
              <a:defRPr/>
            </a:pPr>
            <a:endParaRPr lang="en-US" sz="16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8</a:t>
            </a:fld>
            <a:endParaRPr lang="en-US"/>
          </a:p>
        </p:txBody>
      </p:sp>
    </p:spTree>
    <p:extLst>
      <p:ext uri="{BB962C8B-B14F-4D97-AF65-F5344CB8AC3E}">
        <p14:creationId xmlns:p14="http://schemas.microsoft.com/office/powerpoint/2010/main" val="51121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IoT-related work</a:t>
            </a:r>
          </a:p>
        </p:txBody>
      </p:sp>
      <p:sp>
        <p:nvSpPr>
          <p:cNvPr id="113667" name="Rectangle 3"/>
          <p:cNvSpPr>
            <a:spLocks noGrp="1" noChangeArrowheads="1"/>
          </p:cNvSpPr>
          <p:nvPr>
            <p:ph idx="1"/>
          </p:nvPr>
        </p:nvSpPr>
        <p:spPr/>
        <p:txBody>
          <a:bodyPr/>
          <a:lstStyle/>
          <a:p>
            <a:pPr>
              <a:lnSpc>
                <a:spcPct val="80000"/>
              </a:lnSpc>
            </a:pPr>
            <a:r>
              <a:rPr lang="en-GB" sz="1800" dirty="0">
                <a:solidFill>
                  <a:srgbClr val="000000"/>
                </a:solidFill>
                <a:ea typeface="Arial Unicode MS" pitchFamily="34" charset="-128"/>
                <a:cs typeface="Arial Unicode MS" pitchFamily="34" charset="-128"/>
              </a:rPr>
              <a:t>6LO</a:t>
            </a:r>
          </a:p>
          <a:p>
            <a:pPr lvl="1">
              <a:lnSpc>
                <a:spcPct val="80000"/>
              </a:lnSpc>
            </a:pPr>
            <a:r>
              <a:rPr lang="en-GB" sz="1400" dirty="0">
                <a:solidFill>
                  <a:srgbClr val="000000"/>
                </a:solidFill>
                <a:ea typeface="Arial Unicode MS" pitchFamily="34" charset="-128"/>
                <a:cs typeface="Arial Unicode MS" pitchFamily="34" charset="-128"/>
              </a:rPr>
              <a:t>Working Group website: </a:t>
            </a:r>
            <a:r>
              <a:rPr lang="en-GB" sz="1400" dirty="0">
                <a:hlinkClick r:id="rId3"/>
              </a:rPr>
              <a:t>http://datatracker.ietf.org/wg/6lo/</a:t>
            </a:r>
            <a:r>
              <a:rPr lang="en-GB" sz="1400" dirty="0"/>
              <a:t> </a:t>
            </a:r>
          </a:p>
          <a:p>
            <a:pPr lvl="1">
              <a:lnSpc>
                <a:spcPct val="80000"/>
              </a:lnSpc>
            </a:pPr>
            <a:r>
              <a:rPr lang="en-US" sz="1400" dirty="0"/>
              <a:t>Focus: IPv6 over Networks of Resource-constrained Nodes</a:t>
            </a:r>
          </a:p>
          <a:p>
            <a:pPr marL="457200" lvl="1" indent="0">
              <a:lnSpc>
                <a:spcPct val="80000"/>
              </a:lnSpc>
              <a:buNone/>
            </a:pPr>
            <a:endParaRPr lang="en-US" sz="1400" dirty="0"/>
          </a:p>
          <a:p>
            <a:pPr>
              <a:lnSpc>
                <a:spcPct val="80000"/>
              </a:lnSpc>
            </a:pPr>
            <a:r>
              <a:rPr lang="en-US" sz="1800" dirty="0"/>
              <a:t>Updates</a:t>
            </a:r>
          </a:p>
          <a:p>
            <a:pPr lvl="1">
              <a:lnSpc>
                <a:spcPct val="80000"/>
              </a:lnSpc>
              <a:spcAft>
                <a:spcPts val="600"/>
              </a:spcAft>
            </a:pPr>
            <a:r>
              <a:rPr lang="en-US" sz="1400" dirty="0"/>
              <a:t>Revised: Transmission of SCHC-compressed packets over IEEE 802.15.4 networks: </a:t>
            </a:r>
            <a:r>
              <a:rPr lang="en-US" sz="1400" dirty="0">
                <a:hlinkClick r:id="rId4"/>
              </a:rPr>
              <a:t>https://datatracker.ietf.org/doc/draft-ietf-6lo-schc-15dot4/</a:t>
            </a:r>
            <a:r>
              <a:rPr lang="en-US" sz="1400" dirty="0"/>
              <a:t> (July 2024)</a:t>
            </a:r>
          </a:p>
          <a:p>
            <a:pPr lvl="1">
              <a:lnSpc>
                <a:spcPct val="80000"/>
              </a:lnSpc>
              <a:spcAft>
                <a:spcPts val="600"/>
              </a:spcAft>
            </a:pPr>
            <a:r>
              <a:rPr lang="en-US" sz="1400" dirty="0"/>
              <a:t>Revised: Transmission of IPv6 Packets over Short-Range Optical Wireless Communications: </a:t>
            </a:r>
            <a:r>
              <a:rPr lang="en-US" sz="1400" dirty="0">
                <a:hlinkClick r:id="rId5"/>
              </a:rPr>
              <a:t>https://datatracker.ietf.org/doc/draft-ietf-6lo-owc/</a:t>
            </a:r>
            <a:r>
              <a:rPr lang="en-US" sz="1400" dirty="0"/>
              <a:t> (July 2024)</a:t>
            </a:r>
          </a:p>
          <a:p>
            <a:pPr lvl="1">
              <a:lnSpc>
                <a:spcPct val="80000"/>
              </a:lnSpc>
              <a:spcAft>
                <a:spcPts val="600"/>
              </a:spcAft>
            </a:pPr>
            <a:r>
              <a:rPr lang="en-US" sz="1400" dirty="0"/>
              <a:t>In RFC Editor’s queue: IPv6 Neighbor Discovery Multicast and Anycast Address Listener Subscription: </a:t>
            </a:r>
            <a:r>
              <a:rPr lang="en-US" sz="1400" dirty="0">
                <a:hlinkClick r:id="rId6"/>
              </a:rPr>
              <a:t>https://datatracker.ietf.org/doc/draft-ietf-6lo-multicast-registration/</a:t>
            </a:r>
            <a:r>
              <a:rPr lang="en-US" sz="1400" dirty="0"/>
              <a:t> (May 2024)</a:t>
            </a:r>
          </a:p>
          <a:p>
            <a:pPr lvl="2">
              <a:lnSpc>
                <a:spcPct val="80000"/>
              </a:lnSpc>
              <a:spcAft>
                <a:spcPts val="600"/>
              </a:spcAft>
            </a:pPr>
            <a:r>
              <a:rPr lang="en-US" sz="1400" dirty="0"/>
              <a:t>Mentions IEEE 802.11 as one possible Low-power and Lossy Network to which this specification is applicable</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9</a:t>
            </a:fld>
            <a:endParaRPr lang="en-US"/>
          </a:p>
        </p:txBody>
      </p:sp>
    </p:spTree>
    <p:extLst>
      <p:ext uri="{BB962C8B-B14F-4D97-AF65-F5344CB8AC3E}">
        <p14:creationId xmlns:p14="http://schemas.microsoft.com/office/powerpoint/2010/main" val="40919238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149736</TotalTime>
  <Words>2152</Words>
  <Application>Microsoft Macintosh PowerPoint</Application>
  <PresentationFormat>On-screen Show (4:3)</PresentationFormat>
  <Paragraphs>305</Paragraphs>
  <Slides>18</Slides>
  <Notes>18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 Unicode MS</vt:lpstr>
      <vt:lpstr>Times New Roman</vt:lpstr>
      <vt:lpstr>802-11-Submission</vt:lpstr>
      <vt:lpstr>Document</vt:lpstr>
      <vt:lpstr>IEEE 802.11-IETF Liaison Report</vt:lpstr>
      <vt:lpstr>Abstract</vt:lpstr>
      <vt:lpstr>IETF Meetings</vt:lpstr>
      <vt:lpstr>IETF- IEEE 802 Liaison Activity  </vt:lpstr>
      <vt:lpstr>IETF protocol use with 802.11 technology</vt:lpstr>
      <vt:lpstr>BOFs at IETF 120 July 20-26, 2024</vt:lpstr>
      <vt:lpstr>IETF/IRTF groups being (re-)chartered</vt:lpstr>
      <vt:lpstr>YANG Model Catalog</vt:lpstr>
      <vt:lpstr>IoT-related work</vt:lpstr>
      <vt:lpstr>IoT-related work (cont.)</vt:lpstr>
      <vt:lpstr>MADINAS WG</vt:lpstr>
      <vt:lpstr>EAP Method Update (EMU)</vt:lpstr>
      <vt:lpstr>Operations Area Working Group</vt:lpstr>
      <vt:lpstr>Internet Area Working Group </vt:lpstr>
      <vt:lpstr>Transport Layer Security (TLS)</vt:lpstr>
      <vt:lpstr>Deterministic Networking (DETNET)</vt:lpstr>
      <vt:lpstr>Autonomic Networking Integrated Model and Approach (ANIMA) </vt:lpstr>
      <vt:lpstr>References</vt:lpstr>
    </vt:vector>
  </TitlesOfParts>
  <Manager/>
  <Company>AKAYLA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IETF Liaison Report</dc:title>
  <dc:subject/>
  <dc:creator>Peter Yee</dc:creator>
  <cp:keywords/>
  <dc:description/>
  <cp:lastModifiedBy>Peter Yee</cp:lastModifiedBy>
  <cp:revision>1032</cp:revision>
  <cp:lastPrinted>1998-02-10T13:28:06Z</cp:lastPrinted>
  <dcterms:created xsi:type="dcterms:W3CDTF">2005-01-04T21:26:55Z</dcterms:created>
  <dcterms:modified xsi:type="dcterms:W3CDTF">2024-07-17T18:24:26Z</dcterms:modified>
  <cp:category/>
</cp:coreProperties>
</file>