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60" r:id="rId2"/>
  </p:sldMasterIdLst>
  <p:notesMasterIdLst>
    <p:notesMasterId r:id="rId8"/>
  </p:notesMasterIdLst>
  <p:handoutMasterIdLst>
    <p:handoutMasterId r:id="rId9"/>
  </p:handoutMasterIdLst>
  <p:sldIdLst>
    <p:sldId id="331" r:id="rId3"/>
    <p:sldId id="446" r:id="rId4"/>
    <p:sldId id="440" r:id="rId5"/>
    <p:sldId id="444" r:id="rId6"/>
    <p:sldId id="442" r:id="rId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5302B0-20D6-4B35-AF88-3EF8E390F7F4}" v="45" dt="2024-07-14T22:23:50.8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6" autoAdjust="0"/>
    <p:restoredTop sz="94616" autoAdjust="0"/>
  </p:normalViewPr>
  <p:slideViewPr>
    <p:cSldViewPr>
      <p:cViewPr varScale="1">
        <p:scale>
          <a:sx n="133" d="100"/>
          <a:sy n="133" d="100"/>
        </p:scale>
        <p:origin x="984"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19" y="2124"/>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802.11-14/0216r0</a:t>
            </a:r>
          </a:p>
        </p:txBody>
      </p:sp>
      <p:sp>
        <p:nvSpPr>
          <p:cNvPr id="3075" name="Rectangle 3"/>
          <p:cNvSpPr>
            <a:spLocks noGrp="1" noChangeArrowheads="1"/>
          </p:cNvSpPr>
          <p:nvPr>
            <p:ph type="dt" sz="quarter" idx="1"/>
          </p:nvPr>
        </p:nvSpPr>
        <p:spPr bwMode="auto">
          <a:xfrm>
            <a:off x="682625" y="203200"/>
            <a:ext cx="12271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March 2014</a:t>
            </a:r>
            <a:endParaRPr lang="en-GB"/>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Stephen McCann, Blackberry</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GB" altLang="en-US"/>
              <a:t>Page </a:t>
            </a:r>
            <a:fld id="{BAF696D6-2B11-400B-80BE-320340BD9C0B}" type="slidenum">
              <a:rPr lang="en-GB" altLang="en-US"/>
              <a:pPr/>
              <a:t>‹#›</a:t>
            </a:fld>
            <a:endParaRPr lang="en-GB" altLang="en-US"/>
          </a:p>
        </p:txBody>
      </p:sp>
      <p:sp>
        <p:nvSpPr>
          <p:cNvPr id="1331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p:cNvSpPr>
            <a:spLocks noChangeArrowheads="1"/>
          </p:cNvSpPr>
          <p:nvPr/>
        </p:nvSpPr>
        <p:spPr bwMode="auto">
          <a:xfrm>
            <a:off x="681038" y="9612313"/>
            <a:ext cx="711200" cy="182562"/>
          </a:xfrm>
          <a:prstGeom prst="rect">
            <a:avLst/>
          </a:prstGeom>
          <a:noFill/>
          <a:ln>
            <a:noFill/>
          </a:ln>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62534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802.11-14/0216r0</a:t>
            </a:r>
          </a:p>
        </p:txBody>
      </p:sp>
      <p:sp>
        <p:nvSpPr>
          <p:cNvPr id="2051" name="Rectangle 3"/>
          <p:cNvSpPr>
            <a:spLocks noGrp="1" noChangeArrowheads="1"/>
          </p:cNvSpPr>
          <p:nvPr>
            <p:ph type="dt" idx="1"/>
          </p:nvPr>
        </p:nvSpPr>
        <p:spPr bwMode="auto">
          <a:xfrm>
            <a:off x="641350" y="117475"/>
            <a:ext cx="12271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March 2014</a:t>
            </a:r>
            <a:endParaRPr lang="en-GB"/>
          </a:p>
        </p:txBody>
      </p:sp>
      <p:sp>
        <p:nvSpPr>
          <p:cNvPr id="8196"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Stephen McCann, Blackberry</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GB" altLang="en-US"/>
              <a:t>Page </a:t>
            </a:r>
            <a:fld id="{191D54E5-86B9-40A9-ABFE-18C51DE813A8}" type="slidenum">
              <a:rPr lang="en-GB" altLang="en-US"/>
              <a:pPr/>
              <a:t>‹#›</a:t>
            </a:fld>
            <a:endParaRPr lang="en-GB" altLang="en-US"/>
          </a:p>
        </p:txBody>
      </p:sp>
      <p:sp>
        <p:nvSpPr>
          <p:cNvPr id="21512" name="Rectangle 8"/>
          <p:cNvSpPr>
            <a:spLocks noChangeArrowheads="1"/>
          </p:cNvSpPr>
          <p:nvPr/>
        </p:nvSpPr>
        <p:spPr bwMode="auto">
          <a:xfrm>
            <a:off x="709613" y="9615488"/>
            <a:ext cx="711200" cy="182562"/>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8201"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202"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990318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802.11-14/0216r0</a:t>
            </a:r>
          </a:p>
        </p:txBody>
      </p:sp>
      <p:sp>
        <p:nvSpPr>
          <p:cNvPr id="92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endParaRPr lang="en-GB" altLang="en-US" sz="1400"/>
          </a:p>
        </p:txBody>
      </p:sp>
      <p:sp>
        <p:nvSpPr>
          <p:cNvPr id="92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Stephen McCann, Blackberry</a:t>
            </a:r>
          </a:p>
        </p:txBody>
      </p:sp>
      <p:sp>
        <p:nvSpPr>
          <p:cNvPr id="92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D55620EA-3F44-4E94-8BEB-09EE72043127}" type="slidenum">
              <a:rPr lang="en-GB" altLang="en-US"/>
              <a:pPr>
                <a:spcBef>
                  <a:spcPct val="0"/>
                </a:spcBef>
              </a:pPr>
              <a:t>1</a:t>
            </a:fld>
            <a:endParaRPr lang="en-GB" altLang="en-US"/>
          </a:p>
        </p:txBody>
      </p:sp>
      <p:sp>
        <p:nvSpPr>
          <p:cNvPr id="9222" name="Rectangle 2"/>
          <p:cNvSpPr>
            <a:spLocks noGrp="1" noRot="1" noChangeAspect="1" noChangeArrowheads="1" noTextEdit="1"/>
          </p:cNvSpPr>
          <p:nvPr>
            <p:ph type="sldImg"/>
          </p:nvPr>
        </p:nvSpPr>
        <p:spPr>
          <a:xfrm>
            <a:off x="922338" y="750888"/>
            <a:ext cx="4949825" cy="3711575"/>
          </a:xfrm>
          <a:ln/>
        </p:spPr>
      </p:sp>
      <p:sp>
        <p:nvSpPr>
          <p:cNvPr id="92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964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0243"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0244"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0245"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F711518-8A9C-49D7-8BC3-2A761B35C2E9}" type="slidenum">
              <a:rPr lang="en-US" altLang="en-US"/>
              <a:pPr>
                <a:spcBef>
                  <a:spcPct val="0"/>
                </a:spcBef>
              </a:pPr>
              <a:t>3</a:t>
            </a:fld>
            <a:endParaRPr lang="en-US" altLang="en-US"/>
          </a:p>
        </p:txBody>
      </p:sp>
      <p:sp>
        <p:nvSpPr>
          <p:cNvPr id="10246" name="Rectangle 2"/>
          <p:cNvSpPr>
            <a:spLocks noGrp="1" noRot="1" noChangeAspect="1" noChangeArrowheads="1" noTextEdit="1"/>
          </p:cNvSpPr>
          <p:nvPr>
            <p:ph type="sldImg"/>
          </p:nvPr>
        </p:nvSpPr>
        <p:spPr>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391199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0243"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0244"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0245"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F711518-8A9C-49D7-8BC3-2A761B35C2E9}" type="slidenum">
              <a:rPr lang="en-US" altLang="en-US"/>
              <a:pPr>
                <a:spcBef>
                  <a:spcPct val="0"/>
                </a:spcBef>
              </a:pPr>
              <a:t>4</a:t>
            </a:fld>
            <a:endParaRPr lang="en-US" altLang="en-US"/>
          </a:p>
        </p:txBody>
      </p:sp>
      <p:sp>
        <p:nvSpPr>
          <p:cNvPr id="10246" name="Rectangle 2"/>
          <p:cNvSpPr>
            <a:spLocks noGrp="1" noRot="1" noChangeAspect="1" noChangeArrowheads="1" noTextEdit="1"/>
          </p:cNvSpPr>
          <p:nvPr>
            <p:ph type="sldImg"/>
          </p:nvPr>
        </p:nvSpPr>
        <p:spPr>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13147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2291"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2292"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2293"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567F9E1-F1ED-4416-AB33-F94FB6852DD4}" type="slidenum">
              <a:rPr lang="en-US" altLang="en-US"/>
              <a:pPr>
                <a:spcBef>
                  <a:spcPct val="0"/>
                </a:spcBef>
              </a:pPr>
              <a:t>5</a:t>
            </a:fld>
            <a:endParaRPr lang="en-US" altLang="en-US"/>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7837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84213" y="332601"/>
            <a:ext cx="942566" cy="276999"/>
          </a:xfrm>
        </p:spPr>
        <p:txBody>
          <a:bodyPr/>
          <a:lstStyle>
            <a:lvl1pPr>
              <a:defRPr/>
            </a:lvl1pPr>
          </a:lstStyle>
          <a:p>
            <a:pPr>
              <a:defRPr/>
            </a:pPr>
            <a:r>
              <a:rPr lang="en-US" dirty="0"/>
              <a:t>July 2024</a:t>
            </a:r>
            <a:endParaRPr lang="en-GB" dirty="0"/>
          </a:p>
        </p:txBody>
      </p:sp>
      <p:sp>
        <p:nvSpPr>
          <p:cNvPr id="5" name="Rectangle 5"/>
          <p:cNvSpPr>
            <a:spLocks noGrp="1" noChangeArrowheads="1"/>
          </p:cNvSpPr>
          <p:nvPr>
            <p:ph type="ftr" sz="quarter" idx="11"/>
          </p:nvPr>
        </p:nvSpPr>
        <p:spPr>
          <a:xfrm>
            <a:off x="7182975" y="6475413"/>
            <a:ext cx="1360950" cy="184666"/>
          </a:xfrm>
        </p:spPr>
        <p:txBody>
          <a:bodyPr/>
          <a:lstStyle>
            <a:lvl1pPr>
              <a:defRPr/>
            </a:lvl1pPr>
          </a:lstStyle>
          <a:p>
            <a:pPr>
              <a:defRPr/>
            </a:pPr>
            <a:r>
              <a:rPr lang="en-GB" dirty="0"/>
              <a:t>Necati Canpolat, Intel</a:t>
            </a:r>
          </a:p>
        </p:txBody>
      </p:sp>
      <p:sp>
        <p:nvSpPr>
          <p:cNvPr id="6" name="Rectangle 6"/>
          <p:cNvSpPr>
            <a:spLocks noGrp="1" noChangeArrowheads="1"/>
          </p:cNvSpPr>
          <p:nvPr>
            <p:ph type="sldNum" sz="quarter" idx="12"/>
          </p:nvPr>
        </p:nvSpPr>
        <p:spPr/>
        <p:txBody>
          <a:bodyPr/>
          <a:lstStyle>
            <a:lvl1pPr>
              <a:defRPr/>
            </a:lvl1pPr>
          </a:lstStyle>
          <a:p>
            <a:r>
              <a:rPr lang="en-GB" altLang="en-US"/>
              <a:t>Slide </a:t>
            </a:r>
            <a:fld id="{1C63A446-957E-4FA3-A6F6-424039CA2D54}" type="slidenum">
              <a:rPr lang="en-GB" altLang="en-US"/>
              <a:pPr/>
              <a:t>‹#›</a:t>
            </a:fld>
            <a:endParaRPr lang="en-GB" altLang="en-US"/>
          </a:p>
        </p:txBody>
      </p:sp>
    </p:spTree>
    <p:extLst>
      <p:ext uri="{BB962C8B-B14F-4D97-AF65-F5344CB8AC3E}">
        <p14:creationId xmlns:p14="http://schemas.microsoft.com/office/powerpoint/2010/main" val="287579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85A398-EB07-44E2-AD97-456BF5CED23C}" type="datetimeFigureOut">
              <a:rPr lang="en-US"/>
              <a:pPr>
                <a:defRPr/>
              </a:pPr>
              <a:t>7/14/2024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606A28-B578-478A-BD40-2AA493B34AF3}" type="slidenum">
              <a:rPr lang="en-US" altLang="en-US"/>
              <a:pPr/>
              <a:t>‹#›</a:t>
            </a:fld>
            <a:endParaRPr lang="en-US" altLang="en-US"/>
          </a:p>
        </p:txBody>
      </p:sp>
    </p:spTree>
    <p:extLst>
      <p:ext uri="{BB962C8B-B14F-4D97-AF65-F5344CB8AC3E}">
        <p14:creationId xmlns:p14="http://schemas.microsoft.com/office/powerpoint/2010/main" val="199829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64EAF-75A1-4587-A456-C16E7364FE5F}" type="datetimeFigureOut">
              <a:rPr lang="en-US"/>
              <a:pPr>
                <a:defRPr/>
              </a:pPr>
              <a:t>7/14/2024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55077B-0ED4-467E-9037-94987130A75A}" type="slidenum">
              <a:rPr lang="en-US" altLang="en-US"/>
              <a:pPr/>
              <a:t>‹#›</a:t>
            </a:fld>
            <a:endParaRPr lang="en-US" altLang="en-US"/>
          </a:p>
        </p:txBody>
      </p:sp>
    </p:spTree>
    <p:extLst>
      <p:ext uri="{BB962C8B-B14F-4D97-AF65-F5344CB8AC3E}">
        <p14:creationId xmlns:p14="http://schemas.microsoft.com/office/powerpoint/2010/main" val="179287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EFE451-27BC-41FC-B13F-D920B13DB40D}" type="datetimeFigureOut">
              <a:rPr lang="en-US"/>
              <a:pPr>
                <a:defRPr/>
              </a:pPr>
              <a:t>7/14/2024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AD38DB-C722-4CF6-BE63-EE3545B17655}" type="slidenum">
              <a:rPr lang="en-US" altLang="en-US"/>
              <a:pPr/>
              <a:t>‹#›</a:t>
            </a:fld>
            <a:endParaRPr lang="en-US" altLang="en-US"/>
          </a:p>
        </p:txBody>
      </p:sp>
    </p:spTree>
    <p:extLst>
      <p:ext uri="{BB962C8B-B14F-4D97-AF65-F5344CB8AC3E}">
        <p14:creationId xmlns:p14="http://schemas.microsoft.com/office/powerpoint/2010/main" val="55277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303C8A7-7F79-43C9-BD1D-C3A218F7FB54}" type="datetimeFigureOut">
              <a:rPr lang="en-US"/>
              <a:pPr>
                <a:defRPr/>
              </a:pPr>
              <a:t>7/14/2024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EC21CF-A91F-401B-8887-76475E086D71}" type="slidenum">
              <a:rPr lang="en-US" altLang="en-US"/>
              <a:pPr/>
              <a:t>‹#›</a:t>
            </a:fld>
            <a:endParaRPr lang="en-US" altLang="en-US"/>
          </a:p>
        </p:txBody>
      </p:sp>
    </p:spTree>
    <p:extLst>
      <p:ext uri="{BB962C8B-B14F-4D97-AF65-F5344CB8AC3E}">
        <p14:creationId xmlns:p14="http://schemas.microsoft.com/office/powerpoint/2010/main" val="404642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987DCB-92B9-4394-A334-F9A3BFAF09EF}" type="datetimeFigureOut">
              <a:rPr lang="en-US"/>
              <a:pPr>
                <a:defRPr/>
              </a:pPr>
              <a:t>7/14/2024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7B7AA3-6ED8-49E1-8F75-21B2EDE1D72A}" type="slidenum">
              <a:rPr lang="en-US" altLang="en-US"/>
              <a:pPr/>
              <a:t>‹#›</a:t>
            </a:fld>
            <a:endParaRPr lang="en-US" altLang="en-US"/>
          </a:p>
        </p:txBody>
      </p:sp>
    </p:spTree>
    <p:extLst>
      <p:ext uri="{BB962C8B-B14F-4D97-AF65-F5344CB8AC3E}">
        <p14:creationId xmlns:p14="http://schemas.microsoft.com/office/powerpoint/2010/main" val="28396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DC57E94-3B8C-44F6-9C59-C1C14DB3F532}" type="datetimeFigureOut">
              <a:rPr lang="en-US"/>
              <a:pPr>
                <a:defRPr/>
              </a:pPr>
              <a:t>7/14/2024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96A89A-12E7-41F4-A94B-031D316BA7D7}" type="slidenum">
              <a:rPr lang="en-US" altLang="en-US"/>
              <a:pPr/>
              <a:t>‹#›</a:t>
            </a:fld>
            <a:endParaRPr lang="en-US" altLang="en-US"/>
          </a:p>
        </p:txBody>
      </p:sp>
    </p:spTree>
    <p:extLst>
      <p:ext uri="{BB962C8B-B14F-4D97-AF65-F5344CB8AC3E}">
        <p14:creationId xmlns:p14="http://schemas.microsoft.com/office/powerpoint/2010/main" val="226611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7BF9B9-62A3-406A-8D18-0DF1EA63157F}" type="datetimeFigureOut">
              <a:rPr lang="en-US"/>
              <a:pPr>
                <a:defRPr/>
              </a:pPr>
              <a:t>7/14/2024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29460A-A00E-4A2A-8486-1B898610B423}" type="slidenum">
              <a:rPr lang="en-US" altLang="en-US"/>
              <a:pPr/>
              <a:t>‹#›</a:t>
            </a:fld>
            <a:endParaRPr lang="en-US" altLang="en-US"/>
          </a:p>
        </p:txBody>
      </p:sp>
    </p:spTree>
    <p:extLst>
      <p:ext uri="{BB962C8B-B14F-4D97-AF65-F5344CB8AC3E}">
        <p14:creationId xmlns:p14="http://schemas.microsoft.com/office/powerpoint/2010/main" val="368520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FED6D27-18C4-4E41-91F3-499358260A02}" type="datetimeFigureOut">
              <a:rPr lang="en-US"/>
              <a:pPr>
                <a:defRPr/>
              </a:pPr>
              <a:t>7/14/2024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9BDE5B5-9A46-46A8-85A7-D88686A5C79E}" type="slidenum">
              <a:rPr lang="en-US" altLang="en-US"/>
              <a:pPr/>
              <a:t>‹#›</a:t>
            </a:fld>
            <a:endParaRPr lang="en-US" altLang="en-US"/>
          </a:p>
        </p:txBody>
      </p:sp>
    </p:spTree>
    <p:extLst>
      <p:ext uri="{BB962C8B-B14F-4D97-AF65-F5344CB8AC3E}">
        <p14:creationId xmlns:p14="http://schemas.microsoft.com/office/powerpoint/2010/main" val="147303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E606608-FC35-49D3-B23F-BF06E71BE91E}" type="datetimeFigureOut">
              <a:rPr lang="en-US"/>
              <a:pPr>
                <a:defRPr/>
              </a:pPr>
              <a:t>7/14/2024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C2866B6-40C9-4484-B17E-3410465EFDDF}" type="slidenum">
              <a:rPr lang="en-US" altLang="en-US"/>
              <a:pPr/>
              <a:t>‹#›</a:t>
            </a:fld>
            <a:endParaRPr lang="en-US" altLang="en-US"/>
          </a:p>
        </p:txBody>
      </p:sp>
    </p:spTree>
    <p:extLst>
      <p:ext uri="{BB962C8B-B14F-4D97-AF65-F5344CB8AC3E}">
        <p14:creationId xmlns:p14="http://schemas.microsoft.com/office/powerpoint/2010/main" val="126760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5F812C-B94A-41E8-97B0-2165B66999E7}" type="datetimeFigureOut">
              <a:rPr lang="en-US"/>
              <a:pPr>
                <a:defRPr/>
              </a:pPr>
              <a:t>7/14/2024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C8C8AFB-83CD-42A8-B4C3-A1D385044613}" type="slidenum">
              <a:rPr lang="en-US" altLang="en-US"/>
              <a:pPr/>
              <a:t>‹#›</a:t>
            </a:fld>
            <a:endParaRPr lang="en-US" altLang="en-US"/>
          </a:p>
        </p:txBody>
      </p:sp>
    </p:spTree>
    <p:extLst>
      <p:ext uri="{BB962C8B-B14F-4D97-AF65-F5344CB8AC3E}">
        <p14:creationId xmlns:p14="http://schemas.microsoft.com/office/powerpoint/2010/main" val="72400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87F2398-A3C6-45DC-A23B-8CC58C8F7EDA}" type="datetimeFigureOut">
              <a:rPr lang="en-US"/>
              <a:pPr>
                <a:defRPr/>
              </a:pPr>
              <a:t>7/14/2024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4B19327-98F7-4FAB-B1B9-7FE17CF0635D}" type="slidenum">
              <a:rPr lang="en-US" altLang="en-US"/>
              <a:pPr/>
              <a:t>‹#›</a:t>
            </a:fld>
            <a:endParaRPr lang="en-US" altLang="en-US"/>
          </a:p>
        </p:txBody>
      </p:sp>
    </p:spTree>
    <p:extLst>
      <p:ext uri="{BB962C8B-B14F-4D97-AF65-F5344CB8AC3E}">
        <p14:creationId xmlns:p14="http://schemas.microsoft.com/office/powerpoint/2010/main" val="81718150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endParaRPr lang="en-GB" dirty="0"/>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Necati Canpolat,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8B8338B2-6E12-4130-9981-618315C80553}" type="slidenum">
              <a:rPr lang="en-GB" altLang="en-US"/>
              <a:pPr/>
              <a:t>‹#›</a:t>
            </a:fld>
            <a:endParaRPr lang="en-GB" altLang="en-US"/>
          </a:p>
        </p:txBody>
      </p:sp>
      <p:sp>
        <p:nvSpPr>
          <p:cNvPr id="1031" name="Rectangle 7"/>
          <p:cNvSpPr>
            <a:spLocks noChangeArrowheads="1"/>
          </p:cNvSpPr>
          <p:nvPr/>
        </p:nvSpPr>
        <p:spPr bwMode="auto">
          <a:xfrm>
            <a:off x="5176773" y="332601"/>
            <a:ext cx="3283015" cy="276999"/>
          </a:xfrm>
          <a:prstGeom prst="rect">
            <a:avLst/>
          </a:prstGeom>
          <a:noFill/>
          <a:ln>
            <a:noFill/>
          </a:ln>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kern="1200" dirty="0">
                <a:solidFill>
                  <a:schemeClr val="tx1"/>
                </a:solidFill>
                <a:latin typeface="Times New Roman" panose="02020603050405020304" pitchFamily="18" charset="0"/>
                <a:ea typeface="+mn-ea"/>
                <a:cs typeface="+mn-cs"/>
              </a:rPr>
              <a:t>802.11-24/1268r0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userDrawn="1"/>
        </p:nvSpPr>
        <p:spPr bwMode="auto">
          <a:xfrm>
            <a:off x="685800" y="6475413"/>
            <a:ext cx="717550" cy="184150"/>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243"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fld id="{4C95FD14-B118-4462-9A0F-EBA8F6D060D3}" type="datetimeFigureOut">
              <a:rPr lang="en-US"/>
              <a:pPr>
                <a:defRPr/>
              </a:pPr>
              <a:t>7/14/2024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C5D422A3-5322-4D18-B9B0-F624B936D4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32" r:id="rId1"/>
    <p:sldLayoutId id="2147484233" r:id="rId2"/>
    <p:sldLayoutId id="2147484234" r:id="rId3"/>
    <p:sldLayoutId id="2147484235" r:id="rId4"/>
    <p:sldLayoutId id="2147484236" r:id="rId5"/>
    <p:sldLayoutId id="2147484237" r:id="rId6"/>
    <p:sldLayoutId id="2147484238" r:id="rId7"/>
    <p:sldLayoutId id="2147484239" r:id="rId8"/>
    <p:sldLayoutId id="2147484240" r:id="rId9"/>
    <p:sldLayoutId id="2147484241" r:id="rId10"/>
    <p:sldLayoutId id="21474842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balliance.com/wba-program-overview-2024/" TargetMode="External"/><Relationship Id="rId7" Type="http://schemas.openxmlformats.org/officeDocument/2006/relationships/hyperlink" Target="https://wballiance.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wballiance.com/membership/" TargetMode="External"/><Relationship Id="rId5" Type="http://schemas.openxmlformats.org/officeDocument/2006/relationships/hyperlink" Target="https://wballiance.com/events-awards/" TargetMode="External"/><Relationship Id="rId4" Type="http://schemas.openxmlformats.org/officeDocument/2006/relationships/hyperlink" Target="https://wballiance.com/resour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842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4099" name="Footer Placeholder 4"/>
          <p:cNvSpPr>
            <a:spLocks noGrp="1"/>
          </p:cNvSpPr>
          <p:nvPr>
            <p:ph type="ftr" sz="quarter" idx="11"/>
          </p:nvPr>
        </p:nvSpPr>
        <p:spPr>
          <a:xfrm>
            <a:off x="7182975" y="6475413"/>
            <a:ext cx="13609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Necati Canpolat, Intel</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1</a:t>
            </a:fld>
            <a:endParaRPr lang="en-GB" altLang="en-US" sz="1200" b="0" dirty="0"/>
          </a:p>
        </p:txBody>
      </p:sp>
      <p:sp>
        <p:nvSpPr>
          <p:cNvPr id="4101" name="Rectangle 2"/>
          <p:cNvSpPr>
            <a:spLocks noGrp="1" noChangeArrowheads="1"/>
          </p:cNvSpPr>
          <p:nvPr>
            <p:ph type="title"/>
          </p:nvPr>
        </p:nvSpPr>
        <p:spPr>
          <a:noFill/>
        </p:spPr>
        <p:txBody>
          <a:bodyPr/>
          <a:lstStyle/>
          <a:p>
            <a:r>
              <a:rPr lang="en-GB" altLang="en-US" dirty="0"/>
              <a:t>Wireless Broadband Alliance (WBA) Liaison Report</a:t>
            </a:r>
          </a:p>
        </p:txBody>
      </p:sp>
      <p:sp>
        <p:nvSpPr>
          <p:cNvPr id="4102" name="Rectangle 4"/>
          <p:cNvSpPr>
            <a:spLocks noGrp="1" noChangeArrowheads="1"/>
          </p:cNvSpPr>
          <p:nvPr>
            <p:ph type="body" idx="1"/>
          </p:nvPr>
        </p:nvSpPr>
        <p:spPr>
          <a:xfrm>
            <a:off x="587032" y="2001525"/>
            <a:ext cx="7772400" cy="381000"/>
          </a:xfrm>
          <a:noFill/>
        </p:spPr>
        <p:txBody>
          <a:bodyPr/>
          <a:lstStyle/>
          <a:p>
            <a:pPr algn="ctr">
              <a:buFontTx/>
              <a:buNone/>
            </a:pPr>
            <a:r>
              <a:rPr lang="en-GB" altLang="en-US" sz="2000" dirty="0"/>
              <a:t>Date:</a:t>
            </a:r>
            <a:r>
              <a:rPr lang="en-GB" altLang="en-US" sz="2000" b="0" dirty="0"/>
              <a:t> 2024-07-17</a:t>
            </a:r>
          </a:p>
        </p:txBody>
      </p:sp>
      <p:sp>
        <p:nvSpPr>
          <p:cNvPr id="4104" name="Rectangle 6"/>
          <p:cNvSpPr>
            <a:spLocks noChangeArrowheads="1"/>
          </p:cNvSpPr>
          <p:nvPr/>
        </p:nvSpPr>
        <p:spPr bwMode="auto">
          <a:xfrm>
            <a:off x="533400" y="2636912"/>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2" name="Table 2">
            <a:extLst>
              <a:ext uri="{FF2B5EF4-FFF2-40B4-BE49-F238E27FC236}">
                <a16:creationId xmlns:a16="http://schemas.microsoft.com/office/drawing/2014/main" id="{DFE3B203-39B5-4261-AEA3-1A957979E2FF}"/>
              </a:ext>
            </a:extLst>
          </p:cNvPr>
          <p:cNvGraphicFramePr>
            <a:graphicFrameLocks noGrp="1"/>
          </p:cNvGraphicFramePr>
          <p:nvPr>
            <p:extLst>
              <p:ext uri="{D42A27DB-BD31-4B8C-83A1-F6EECF244321}">
                <p14:modId xmlns:p14="http://schemas.microsoft.com/office/powerpoint/2010/main" val="3458383024"/>
              </p:ext>
            </p:extLst>
          </p:nvPr>
        </p:nvGraphicFramePr>
        <p:xfrm>
          <a:off x="564679" y="3144525"/>
          <a:ext cx="7748590" cy="741680"/>
        </p:xfrm>
        <a:graphic>
          <a:graphicData uri="http://schemas.openxmlformats.org/drawingml/2006/table">
            <a:tbl>
              <a:tblPr firstRow="1" bandRow="1">
                <a:tableStyleId>{5940675A-B579-460E-94D1-54222C63F5DA}</a:tableStyleId>
              </a:tblPr>
              <a:tblGrid>
                <a:gridCol w="1991097">
                  <a:extLst>
                    <a:ext uri="{9D8B030D-6E8A-4147-A177-3AD203B41FA5}">
                      <a16:colId xmlns:a16="http://schemas.microsoft.com/office/drawing/2014/main" val="886369074"/>
                    </a:ext>
                  </a:extLst>
                </a:gridCol>
                <a:gridCol w="1152128">
                  <a:extLst>
                    <a:ext uri="{9D8B030D-6E8A-4147-A177-3AD203B41FA5}">
                      <a16:colId xmlns:a16="http://schemas.microsoft.com/office/drawing/2014/main" val="3001105605"/>
                    </a:ext>
                  </a:extLst>
                </a:gridCol>
                <a:gridCol w="1008112">
                  <a:extLst>
                    <a:ext uri="{9D8B030D-6E8A-4147-A177-3AD203B41FA5}">
                      <a16:colId xmlns:a16="http://schemas.microsoft.com/office/drawing/2014/main" val="986167142"/>
                    </a:ext>
                  </a:extLst>
                </a:gridCol>
                <a:gridCol w="864096">
                  <a:extLst>
                    <a:ext uri="{9D8B030D-6E8A-4147-A177-3AD203B41FA5}">
                      <a16:colId xmlns:a16="http://schemas.microsoft.com/office/drawing/2014/main" val="984206515"/>
                    </a:ext>
                  </a:extLst>
                </a:gridCol>
                <a:gridCol w="2733157">
                  <a:extLst>
                    <a:ext uri="{9D8B030D-6E8A-4147-A177-3AD203B41FA5}">
                      <a16:colId xmlns:a16="http://schemas.microsoft.com/office/drawing/2014/main" val="785055820"/>
                    </a:ext>
                  </a:extLst>
                </a:gridCol>
              </a:tblGrid>
              <a:tr h="370840">
                <a:tc>
                  <a:txBody>
                    <a:bodyPr/>
                    <a:lstStyle/>
                    <a:p>
                      <a:r>
                        <a:rPr lang="en-US" b="1" dirty="0"/>
                        <a:t>Name</a:t>
                      </a:r>
                    </a:p>
                  </a:txBody>
                  <a:tcPr/>
                </a:tc>
                <a:tc>
                  <a:txBody>
                    <a:bodyPr/>
                    <a:lstStyle/>
                    <a:p>
                      <a:r>
                        <a:rPr lang="en-US" b="1" dirty="0"/>
                        <a:t>Company</a:t>
                      </a:r>
                    </a:p>
                  </a:txBody>
                  <a:tcPr/>
                </a:tc>
                <a:tc>
                  <a:txBody>
                    <a:bodyPr/>
                    <a:lstStyle/>
                    <a:p>
                      <a:r>
                        <a:rPr lang="en-US" b="1" dirty="0"/>
                        <a:t>Address</a:t>
                      </a:r>
                    </a:p>
                  </a:txBody>
                  <a:tcPr/>
                </a:tc>
                <a:tc>
                  <a:txBody>
                    <a:bodyPr/>
                    <a:lstStyle/>
                    <a:p>
                      <a:r>
                        <a:rPr lang="en-US" b="1" dirty="0"/>
                        <a:t>Phone</a:t>
                      </a:r>
                    </a:p>
                  </a:txBody>
                  <a:tcPr/>
                </a:tc>
                <a:tc>
                  <a:txBody>
                    <a:bodyPr/>
                    <a:lstStyle/>
                    <a:p>
                      <a:r>
                        <a:rPr lang="en-US" b="1" dirty="0"/>
                        <a:t>Email</a:t>
                      </a:r>
                    </a:p>
                  </a:txBody>
                  <a:tcPr/>
                </a:tc>
                <a:extLst>
                  <a:ext uri="{0D108BD9-81ED-4DB2-BD59-A6C34878D82A}">
                    <a16:rowId xmlns:a16="http://schemas.microsoft.com/office/drawing/2014/main" val="2890813704"/>
                  </a:ext>
                </a:extLst>
              </a:tr>
              <a:tr h="370840">
                <a:tc>
                  <a:txBody>
                    <a:bodyPr/>
                    <a:lstStyle/>
                    <a:p>
                      <a:r>
                        <a:rPr lang="en-US" dirty="0"/>
                        <a:t>Necati Canpolat</a:t>
                      </a:r>
                    </a:p>
                  </a:txBody>
                  <a:tcPr/>
                </a:tc>
                <a:tc>
                  <a:txBody>
                    <a:bodyPr/>
                    <a:lstStyle/>
                    <a:p>
                      <a:r>
                        <a:rPr lang="en-US" dirty="0"/>
                        <a:t>Intel</a:t>
                      </a:r>
                    </a:p>
                  </a:txBody>
                  <a:tcPr/>
                </a:tc>
                <a:tc>
                  <a:txBody>
                    <a:bodyPr/>
                    <a:lstStyle/>
                    <a:p>
                      <a:endParaRPr lang="en-US" dirty="0"/>
                    </a:p>
                  </a:txBody>
                  <a:tcPr/>
                </a:tc>
                <a:tc>
                  <a:txBody>
                    <a:bodyPr/>
                    <a:lstStyle/>
                    <a:p>
                      <a:endParaRPr lang="en-US" dirty="0"/>
                    </a:p>
                  </a:txBody>
                  <a:tcPr/>
                </a:tc>
                <a:tc>
                  <a:txBody>
                    <a:bodyPr/>
                    <a:lstStyle/>
                    <a:p>
                      <a:r>
                        <a:rPr lang="en-US" dirty="0"/>
                        <a:t>necati.canpolat@intel.com</a:t>
                      </a:r>
                    </a:p>
                  </a:txBody>
                  <a:tcPr/>
                </a:tc>
                <a:extLst>
                  <a:ext uri="{0D108BD9-81ED-4DB2-BD59-A6C34878D82A}">
                    <a16:rowId xmlns:a16="http://schemas.microsoft.com/office/drawing/2014/main" val="96351835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3BBD-B6B8-DA57-6289-6A180C96DEA8}"/>
              </a:ext>
            </a:extLst>
          </p:cNvPr>
          <p:cNvSpPr>
            <a:spLocks noGrp="1"/>
          </p:cNvSpPr>
          <p:nvPr>
            <p:ph type="title"/>
          </p:nvPr>
        </p:nvSpPr>
        <p:spPr>
          <a:xfrm>
            <a:off x="467544" y="685800"/>
            <a:ext cx="7990656" cy="1066800"/>
          </a:xfrm>
        </p:spPr>
        <p:txBody>
          <a:bodyPr/>
          <a:lstStyle/>
          <a:p>
            <a:pPr algn="l"/>
            <a:r>
              <a:rPr lang="en-US" dirty="0"/>
              <a:t>Wireless Broadband Alliance (WBA)</a:t>
            </a:r>
          </a:p>
        </p:txBody>
      </p:sp>
      <p:sp>
        <p:nvSpPr>
          <p:cNvPr id="3" name="Content Placeholder 2">
            <a:extLst>
              <a:ext uri="{FF2B5EF4-FFF2-40B4-BE49-F238E27FC236}">
                <a16:creationId xmlns:a16="http://schemas.microsoft.com/office/drawing/2014/main" id="{DAAAF6B6-CE19-2FCA-AC05-6A11DCA48004}"/>
              </a:ext>
            </a:extLst>
          </p:cNvPr>
          <p:cNvSpPr>
            <a:spLocks noGrp="1"/>
          </p:cNvSpPr>
          <p:nvPr>
            <p:ph idx="1"/>
          </p:nvPr>
        </p:nvSpPr>
        <p:spPr>
          <a:xfrm>
            <a:off x="467544" y="1981200"/>
            <a:ext cx="8352928" cy="4114800"/>
          </a:xfrm>
        </p:spPr>
        <p:txBody>
          <a:bodyPr/>
          <a:lstStyle/>
          <a:p>
            <a:r>
              <a:rPr lang="en-US" dirty="0">
                <a:solidFill>
                  <a:schemeClr val="accent2">
                    <a:lumMod val="75000"/>
                  </a:schemeClr>
                </a:solidFill>
              </a:rPr>
              <a:t>Drives seamless &amp; interoperable services via Wi-Fi</a:t>
            </a:r>
          </a:p>
          <a:p>
            <a:endParaRPr lang="en-US" dirty="0">
              <a:solidFill>
                <a:schemeClr val="accent2">
                  <a:lumMod val="75000"/>
                </a:schemeClr>
              </a:solidFill>
            </a:endParaRPr>
          </a:p>
          <a:p>
            <a:r>
              <a:rPr lang="en-US" dirty="0"/>
              <a:t>Undertakes programs and activities to address business and technical issues, as well as opportunities, for member companies in order to enable collaboration among service providers, technology companies, cities, venue partners and organizations</a:t>
            </a:r>
          </a:p>
          <a:p>
            <a:endParaRPr lang="en-US" dirty="0"/>
          </a:p>
        </p:txBody>
      </p:sp>
      <p:sp>
        <p:nvSpPr>
          <p:cNvPr id="4" name="Date Placeholder 3">
            <a:extLst>
              <a:ext uri="{FF2B5EF4-FFF2-40B4-BE49-F238E27FC236}">
                <a16:creationId xmlns:a16="http://schemas.microsoft.com/office/drawing/2014/main" id="{3697CA8F-BBED-8C23-6B54-DA65A5EEA8F1}"/>
              </a:ext>
            </a:extLst>
          </p:cNvPr>
          <p:cNvSpPr>
            <a:spLocks noGrp="1"/>
          </p:cNvSpPr>
          <p:nvPr>
            <p:ph type="dt" sz="half" idx="10"/>
          </p:nvPr>
        </p:nvSpPr>
        <p:spPr/>
        <p:txBody>
          <a:bodyPr/>
          <a:lstStyle/>
          <a:p>
            <a:pPr>
              <a:defRPr/>
            </a:pPr>
            <a:r>
              <a:rPr lang="en-US"/>
              <a:t>July 2024</a:t>
            </a:r>
            <a:endParaRPr lang="en-GB" dirty="0"/>
          </a:p>
        </p:txBody>
      </p:sp>
      <p:sp>
        <p:nvSpPr>
          <p:cNvPr id="5" name="Footer Placeholder 4">
            <a:extLst>
              <a:ext uri="{FF2B5EF4-FFF2-40B4-BE49-F238E27FC236}">
                <a16:creationId xmlns:a16="http://schemas.microsoft.com/office/drawing/2014/main" id="{30177C93-9F1D-C9B5-89A0-992D1D16EAD8}"/>
              </a:ext>
            </a:extLst>
          </p:cNvPr>
          <p:cNvSpPr>
            <a:spLocks noGrp="1"/>
          </p:cNvSpPr>
          <p:nvPr>
            <p:ph type="ftr" sz="quarter" idx="11"/>
          </p:nvPr>
        </p:nvSpPr>
        <p:spPr/>
        <p:txBody>
          <a:bodyPr/>
          <a:lstStyle/>
          <a:p>
            <a:pPr>
              <a:defRPr/>
            </a:pPr>
            <a:r>
              <a:rPr lang="en-GB"/>
              <a:t>Necati Canpolat, Intel</a:t>
            </a:r>
            <a:endParaRPr lang="en-GB" dirty="0"/>
          </a:p>
        </p:txBody>
      </p:sp>
      <p:sp>
        <p:nvSpPr>
          <p:cNvPr id="6" name="Slide Number Placeholder 5">
            <a:extLst>
              <a:ext uri="{FF2B5EF4-FFF2-40B4-BE49-F238E27FC236}">
                <a16:creationId xmlns:a16="http://schemas.microsoft.com/office/drawing/2014/main" id="{E5C395CA-0B5C-C22F-E020-9878CC512C4A}"/>
              </a:ext>
            </a:extLst>
          </p:cNvPr>
          <p:cNvSpPr>
            <a:spLocks noGrp="1"/>
          </p:cNvSpPr>
          <p:nvPr>
            <p:ph type="sldNum" sz="quarter" idx="12"/>
          </p:nvPr>
        </p:nvSpPr>
        <p:spPr/>
        <p:txBody>
          <a:bodyPr/>
          <a:lstStyle/>
          <a:p>
            <a:r>
              <a:rPr lang="en-GB" altLang="en-US"/>
              <a:t>Slide </a:t>
            </a:r>
            <a:fld id="{1C63A446-957E-4FA3-A6F6-424039CA2D54}" type="slidenum">
              <a:rPr lang="en-GB" altLang="en-US" smtClean="0"/>
              <a:pPr/>
              <a:t>2</a:t>
            </a:fld>
            <a:endParaRPr lang="en-GB" altLang="en-US"/>
          </a:p>
        </p:txBody>
      </p:sp>
    </p:spTree>
    <p:extLst>
      <p:ext uri="{BB962C8B-B14F-4D97-AF65-F5344CB8AC3E}">
        <p14:creationId xmlns:p14="http://schemas.microsoft.com/office/powerpoint/2010/main" val="327213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CCF86-BBBB-4DC8-80E4-8BD169856618}"/>
              </a:ext>
            </a:extLst>
          </p:cNvPr>
          <p:cNvSpPr>
            <a:spLocks noGrp="1"/>
          </p:cNvSpPr>
          <p:nvPr>
            <p:ph type="title"/>
          </p:nvPr>
        </p:nvSpPr>
        <p:spPr>
          <a:xfrm>
            <a:off x="685800" y="685800"/>
            <a:ext cx="7772400" cy="438944"/>
          </a:xfrm>
        </p:spPr>
        <p:txBody>
          <a:bodyPr/>
          <a:lstStyle/>
          <a:p>
            <a:r>
              <a:rPr lang="en-US" dirty="0"/>
              <a:t>WBA Organization</a:t>
            </a:r>
          </a:p>
        </p:txBody>
      </p:sp>
      <p:sp>
        <p:nvSpPr>
          <p:cNvPr id="5123" name="Date Placeholder 3"/>
          <p:cNvSpPr>
            <a:spLocks noGrp="1"/>
          </p:cNvSpPr>
          <p:nvPr>
            <p:ph type="dt" sz="half" idx="10"/>
          </p:nvPr>
        </p:nvSpPr>
        <p:spPr>
          <a:xfrm>
            <a:off x="6842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pPr>
            <a:r>
              <a:rPr lang="en-US" altLang="en-US" sz="1800" dirty="0"/>
              <a:t>March 2024</a:t>
            </a:r>
            <a:endParaRPr lang="en-GB" altLang="en-US" sz="1800" dirty="0"/>
          </a:p>
        </p:txBody>
      </p:sp>
      <p:sp>
        <p:nvSpPr>
          <p:cNvPr id="12" name="Footer Placeholder 4">
            <a:extLst>
              <a:ext uri="{FF2B5EF4-FFF2-40B4-BE49-F238E27FC236}">
                <a16:creationId xmlns:a16="http://schemas.microsoft.com/office/drawing/2014/main" id="{1B9217D5-362A-4ADE-8770-C80CF607F960}"/>
              </a:ext>
            </a:extLst>
          </p:cNvPr>
          <p:cNvSpPr>
            <a:spLocks noGrp="1"/>
          </p:cNvSpPr>
          <p:nvPr>
            <p:ph type="ftr" sz="quarter" idx="11"/>
          </p:nvPr>
        </p:nvSpPr>
        <p:spPr>
          <a:xfrm>
            <a:off x="7182975" y="6475413"/>
            <a:ext cx="13609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Necati Canpolat, Intel</a:t>
            </a:r>
          </a:p>
        </p:txBody>
      </p:sp>
      <p:sp>
        <p:nvSpPr>
          <p:cNvPr id="13" name="Slide Number Placeholder 5">
            <a:extLst>
              <a:ext uri="{FF2B5EF4-FFF2-40B4-BE49-F238E27FC236}">
                <a16:creationId xmlns:a16="http://schemas.microsoft.com/office/drawing/2014/main" id="{47F46141-796B-4BC5-BAC2-B27D17CA725F}"/>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3</a:t>
            </a:fld>
            <a:endParaRPr lang="en-GB" altLang="en-US" sz="1200" b="0" dirty="0"/>
          </a:p>
        </p:txBody>
      </p:sp>
      <p:pic>
        <p:nvPicPr>
          <p:cNvPr id="4" name="Picture 3">
            <a:extLst>
              <a:ext uri="{FF2B5EF4-FFF2-40B4-BE49-F238E27FC236}">
                <a16:creationId xmlns:a16="http://schemas.microsoft.com/office/drawing/2014/main" id="{20197362-A02A-3485-F2BD-D5C65E5DEE1A}"/>
              </a:ext>
            </a:extLst>
          </p:cNvPr>
          <p:cNvPicPr>
            <a:picLocks noChangeAspect="1"/>
          </p:cNvPicPr>
          <p:nvPr/>
        </p:nvPicPr>
        <p:blipFill>
          <a:blip r:embed="rId3"/>
          <a:stretch>
            <a:fillRect/>
          </a:stretch>
        </p:blipFill>
        <p:spPr>
          <a:xfrm>
            <a:off x="31927" y="1150958"/>
            <a:ext cx="9080145" cy="48750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CCF86-BBBB-4DC8-80E4-8BD169856618}"/>
              </a:ext>
            </a:extLst>
          </p:cNvPr>
          <p:cNvSpPr>
            <a:spLocks noGrp="1"/>
          </p:cNvSpPr>
          <p:nvPr>
            <p:ph type="title"/>
          </p:nvPr>
        </p:nvSpPr>
        <p:spPr>
          <a:xfrm>
            <a:off x="251520" y="685800"/>
            <a:ext cx="8206680" cy="1066800"/>
          </a:xfrm>
        </p:spPr>
        <p:txBody>
          <a:bodyPr/>
          <a:lstStyle/>
          <a:p>
            <a:r>
              <a:rPr lang="en-US" dirty="0"/>
              <a:t>WBA Technical Activities Roadmap for 2024</a:t>
            </a:r>
          </a:p>
        </p:txBody>
      </p:sp>
      <p:sp>
        <p:nvSpPr>
          <p:cNvPr id="5123" name="Date Placeholder 3"/>
          <p:cNvSpPr>
            <a:spLocks noGrp="1"/>
          </p:cNvSpPr>
          <p:nvPr>
            <p:ph type="dt" sz="half" idx="10"/>
          </p:nvPr>
        </p:nvSpPr>
        <p:spPr>
          <a:xfrm>
            <a:off x="6842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pPr>
            <a:r>
              <a:rPr lang="en-US" altLang="en-US" sz="1800" dirty="0"/>
              <a:t>March 2024</a:t>
            </a:r>
            <a:endParaRPr lang="en-GB" altLang="en-US" sz="1800" dirty="0"/>
          </a:p>
        </p:txBody>
      </p:sp>
      <p:sp>
        <p:nvSpPr>
          <p:cNvPr id="12" name="Footer Placeholder 4">
            <a:extLst>
              <a:ext uri="{FF2B5EF4-FFF2-40B4-BE49-F238E27FC236}">
                <a16:creationId xmlns:a16="http://schemas.microsoft.com/office/drawing/2014/main" id="{1B9217D5-362A-4ADE-8770-C80CF607F960}"/>
              </a:ext>
            </a:extLst>
          </p:cNvPr>
          <p:cNvSpPr>
            <a:spLocks noGrp="1"/>
          </p:cNvSpPr>
          <p:nvPr>
            <p:ph type="ftr" sz="quarter" idx="11"/>
          </p:nvPr>
        </p:nvSpPr>
        <p:spPr>
          <a:xfrm>
            <a:off x="7182975" y="6475413"/>
            <a:ext cx="13609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Necati Canpolat, Intel</a:t>
            </a:r>
          </a:p>
        </p:txBody>
      </p:sp>
      <p:sp>
        <p:nvSpPr>
          <p:cNvPr id="13" name="Slide Number Placeholder 5">
            <a:extLst>
              <a:ext uri="{FF2B5EF4-FFF2-40B4-BE49-F238E27FC236}">
                <a16:creationId xmlns:a16="http://schemas.microsoft.com/office/drawing/2014/main" id="{47F46141-796B-4BC5-BAC2-B27D17CA725F}"/>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4</a:t>
            </a:fld>
            <a:endParaRPr lang="en-GB" altLang="en-US" sz="1200" b="0" dirty="0"/>
          </a:p>
        </p:txBody>
      </p:sp>
      <p:pic>
        <p:nvPicPr>
          <p:cNvPr id="5" name="Picture 4">
            <a:extLst>
              <a:ext uri="{FF2B5EF4-FFF2-40B4-BE49-F238E27FC236}">
                <a16:creationId xmlns:a16="http://schemas.microsoft.com/office/drawing/2014/main" id="{CA2820D5-28CA-0A9E-5979-A2CEF6D52C22}"/>
              </a:ext>
            </a:extLst>
          </p:cNvPr>
          <p:cNvPicPr>
            <a:picLocks noChangeAspect="1"/>
          </p:cNvPicPr>
          <p:nvPr/>
        </p:nvPicPr>
        <p:blipFill>
          <a:blip r:embed="rId3"/>
          <a:stretch>
            <a:fillRect/>
          </a:stretch>
        </p:blipFill>
        <p:spPr>
          <a:xfrm>
            <a:off x="0" y="2205317"/>
            <a:ext cx="9144000" cy="2447365"/>
          </a:xfrm>
          <a:prstGeom prst="rect">
            <a:avLst/>
          </a:prstGeom>
        </p:spPr>
      </p:pic>
      <p:pic>
        <p:nvPicPr>
          <p:cNvPr id="7" name="Picture 6">
            <a:extLst>
              <a:ext uri="{FF2B5EF4-FFF2-40B4-BE49-F238E27FC236}">
                <a16:creationId xmlns:a16="http://schemas.microsoft.com/office/drawing/2014/main" id="{4DF84313-9AE6-91A3-34E8-903FB21F05F1}"/>
              </a:ext>
            </a:extLst>
          </p:cNvPr>
          <p:cNvPicPr>
            <a:picLocks noChangeAspect="1"/>
          </p:cNvPicPr>
          <p:nvPr/>
        </p:nvPicPr>
        <p:blipFill>
          <a:blip r:embed="rId4"/>
          <a:stretch>
            <a:fillRect/>
          </a:stretch>
        </p:blipFill>
        <p:spPr>
          <a:xfrm>
            <a:off x="0" y="5157192"/>
            <a:ext cx="9144000" cy="658152"/>
          </a:xfrm>
          <a:prstGeom prst="rect">
            <a:avLst/>
          </a:prstGeom>
        </p:spPr>
      </p:pic>
    </p:spTree>
    <p:extLst>
      <p:ext uri="{BB962C8B-B14F-4D97-AF65-F5344CB8AC3E}">
        <p14:creationId xmlns:p14="http://schemas.microsoft.com/office/powerpoint/2010/main" val="180036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5278733-69AD-490C-B9F0-8948BCCC5DF8}"/>
              </a:ext>
            </a:extLst>
          </p:cNvPr>
          <p:cNvSpPr>
            <a:spLocks noGrp="1"/>
          </p:cNvSpPr>
          <p:nvPr>
            <p:ph type="title"/>
          </p:nvPr>
        </p:nvSpPr>
        <p:spPr/>
        <p:txBody>
          <a:bodyPr/>
          <a:lstStyle/>
          <a:p>
            <a:r>
              <a:rPr lang="en-US" dirty="0"/>
              <a:t>Further information</a:t>
            </a:r>
          </a:p>
        </p:txBody>
      </p:sp>
      <p:sp>
        <p:nvSpPr>
          <p:cNvPr id="6147" name="Rectangle 3"/>
          <p:cNvSpPr>
            <a:spLocks noGrp="1" noChangeArrowheads="1"/>
          </p:cNvSpPr>
          <p:nvPr>
            <p:ph idx="1"/>
          </p:nvPr>
        </p:nvSpPr>
        <p:spPr>
          <a:xfrm>
            <a:off x="323528" y="1981200"/>
            <a:ext cx="8496944" cy="4114800"/>
          </a:xfrm>
        </p:spPr>
        <p:txBody>
          <a:bodyPr/>
          <a:lstStyle/>
          <a:p>
            <a:r>
              <a:rPr lang="en-US" altLang="en-US" sz="2000" dirty="0"/>
              <a:t>Current work areas </a:t>
            </a:r>
            <a:r>
              <a:rPr lang="en-US" altLang="en-US" sz="2000" dirty="0">
                <a:hlinkClick r:id="rId3"/>
              </a:rPr>
              <a:t>https://wballiance.com/wba-program-overview-2024/</a:t>
            </a:r>
            <a:endParaRPr lang="en-US" altLang="en-US" sz="2000" dirty="0"/>
          </a:p>
          <a:p>
            <a:r>
              <a:rPr lang="en-US" altLang="en-US" sz="2000" dirty="0"/>
              <a:t>WBA resource center </a:t>
            </a:r>
            <a:r>
              <a:rPr lang="en-US" altLang="en-US" sz="2000" dirty="0">
                <a:hlinkClick r:id="rId4"/>
              </a:rPr>
              <a:t>https://wballiance.com/resource/</a:t>
            </a:r>
            <a:r>
              <a:rPr lang="en-US" altLang="en-US" sz="2000" dirty="0"/>
              <a:t> </a:t>
            </a:r>
          </a:p>
          <a:p>
            <a:r>
              <a:rPr lang="en-US" altLang="en-US" sz="2000" dirty="0"/>
              <a:t>WBA events </a:t>
            </a:r>
            <a:r>
              <a:rPr lang="en-US" altLang="en-US" sz="2000" dirty="0">
                <a:hlinkClick r:id="rId5"/>
              </a:rPr>
              <a:t>https://wballiance.com/events-awards/</a:t>
            </a:r>
            <a:r>
              <a:rPr lang="en-US" altLang="en-US" sz="2000" dirty="0"/>
              <a:t> </a:t>
            </a:r>
          </a:p>
          <a:p>
            <a:r>
              <a:rPr lang="en-US" altLang="en-US" sz="2000" dirty="0"/>
              <a:t>WBA memberships: </a:t>
            </a:r>
            <a:r>
              <a:rPr lang="en-US" altLang="en-US" sz="2000" dirty="0">
                <a:hlinkClick r:id="rId6"/>
              </a:rPr>
              <a:t>https://wballiance.com/membership/</a:t>
            </a:r>
            <a:r>
              <a:rPr lang="en-US" altLang="en-US" sz="2000" dirty="0"/>
              <a:t> </a:t>
            </a:r>
          </a:p>
          <a:p>
            <a:endParaRPr lang="en-US" altLang="en-US" sz="2000" dirty="0"/>
          </a:p>
          <a:p>
            <a:r>
              <a:rPr lang="en-US" altLang="en-US" sz="2000" dirty="0"/>
              <a:t>If these sound interesting topics, please sign up and participate</a:t>
            </a:r>
          </a:p>
          <a:p>
            <a:endParaRPr lang="en-GB" altLang="en-US" sz="2000" dirty="0"/>
          </a:p>
          <a:p>
            <a:r>
              <a:rPr lang="en-GB" altLang="en-US" sz="2000" dirty="0"/>
              <a:t>Further WBA information at </a:t>
            </a:r>
            <a:r>
              <a:rPr lang="en-GB" altLang="en-US" sz="2000" dirty="0">
                <a:hlinkClick r:id="rId7"/>
              </a:rPr>
              <a:t>https://wballiance.com/</a:t>
            </a:r>
            <a:r>
              <a:rPr lang="en-GB" altLang="en-US" sz="2000" dirty="0"/>
              <a:t> </a:t>
            </a:r>
          </a:p>
        </p:txBody>
      </p:sp>
      <p:sp>
        <p:nvSpPr>
          <p:cNvPr id="7171" name="Date Placeholder 3"/>
          <p:cNvSpPr>
            <a:spLocks noGrp="1"/>
          </p:cNvSpPr>
          <p:nvPr>
            <p:ph type="dt" sz="half" idx="10"/>
          </p:nvPr>
        </p:nvSpPr>
        <p:spPr>
          <a:xfrm>
            <a:off x="6842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pPr>
            <a:r>
              <a:rPr lang="en-US" altLang="en-US" sz="1800" dirty="0"/>
              <a:t>March 2024</a:t>
            </a:r>
          </a:p>
        </p:txBody>
      </p:sp>
      <p:sp>
        <p:nvSpPr>
          <p:cNvPr id="10" name="Footer Placeholder 4">
            <a:extLst>
              <a:ext uri="{FF2B5EF4-FFF2-40B4-BE49-F238E27FC236}">
                <a16:creationId xmlns:a16="http://schemas.microsoft.com/office/drawing/2014/main" id="{00CD4761-C037-425C-B273-F6281BEC4215}"/>
              </a:ext>
            </a:extLst>
          </p:cNvPr>
          <p:cNvSpPr>
            <a:spLocks noGrp="1"/>
          </p:cNvSpPr>
          <p:nvPr>
            <p:ph type="ftr" sz="quarter" idx="11"/>
          </p:nvPr>
        </p:nvSpPr>
        <p:spPr>
          <a:xfrm>
            <a:off x="7182975" y="6475413"/>
            <a:ext cx="13609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Necati Canpolat, Intel</a:t>
            </a:r>
          </a:p>
        </p:txBody>
      </p:sp>
      <p:sp>
        <p:nvSpPr>
          <p:cNvPr id="11" name="Slide Number Placeholder 5">
            <a:extLst>
              <a:ext uri="{FF2B5EF4-FFF2-40B4-BE49-F238E27FC236}">
                <a16:creationId xmlns:a16="http://schemas.microsoft.com/office/drawing/2014/main" id="{CDFE87F7-DD82-42BB-9232-55F0F6D60676}"/>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5</a:t>
            </a:fld>
            <a:endParaRPr lang="en-GB" altLang="en-US" sz="1200" b="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0</TotalTime>
  <Words>240</Words>
  <Application>Microsoft Office PowerPoint</Application>
  <PresentationFormat>On-screen Show (4:3)</PresentationFormat>
  <Paragraphs>57</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ＭＳ Ｐゴシック</vt:lpstr>
      <vt:lpstr>Arial</vt:lpstr>
      <vt:lpstr>Calibri</vt:lpstr>
      <vt:lpstr>Times New Roman</vt:lpstr>
      <vt:lpstr>802-11-Submission</vt:lpstr>
      <vt:lpstr>Custom Design</vt:lpstr>
      <vt:lpstr>Wireless Broadband Alliance (WBA) Liaison Report</vt:lpstr>
      <vt:lpstr>Wireless Broadband Alliance (WBA)</vt:lpstr>
      <vt:lpstr>WBA Organization</vt:lpstr>
      <vt:lpstr>WBA Technical Activities Roadmap for 2024</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2014-02-20T18:42:49Z</dcterms:created>
  <dcterms:modified xsi:type="dcterms:W3CDTF">2024-07-14T22:24:14Z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(2)UgYPB7JILeTwrnLnpN2B8EmvkdYMigKju63JAaKoAYdY0jy79QMmwPtX12GV8Q11Nb4OSOGn_x000d_
UIviNGv7svVSDzIZYkFJ8nUaolnrcAb0AyS1tq7PuIYABiEmXx+7smy+7gLoZX9Q2ID68H3d_x000d_
0tDVmiBqf9cDtnQqCVsrhsCZ0wSynKKsIr/LFfsgxmifYIhqY6ylmixvlTilVpdNW1qom3lY_x000d_
0aLScbDOiHrDN4w3Pb</vt:lpwstr>
  </property>
  <property fmtid="{D5CDD505-2E9C-101B-9397-08002B2CF9AE}" pid="3" name="_ms_pID_725343_00">
    <vt:lpwstr>_</vt:lpwstr>
  </property>
  <property fmtid="{D5CDD505-2E9C-101B-9397-08002B2CF9AE}" pid="4" name="_ms_pID_7253431">
    <vt:lpwstr>gdh7dv97kulMoRbA58HMqnQnQf3AZ/0sNnLjct0rSYnA==</vt:lpwstr>
  </property>
  <property fmtid="{D5CDD505-2E9C-101B-9397-08002B2CF9AE}" pid="5" name="_ms_pID_7253431_00">
    <vt:lpwstr>_</vt:lpwstr>
  </property>
  <property fmtid="{D5CDD505-2E9C-101B-9397-08002B2CF9AE}" pid="6" name="_new_ms_pID_72543">
    <vt:lpwstr>(3)KENUzmCPMuMMbkFT/eFMTjVnNUSTAajMWj0YmG/aFBNe1eUdD94rL8ZwqJeD7OobauZQndbR_x000d_
41s2u2p7AimLUMTxdNsRtSQpIWGLGijNF/wCfmpJMXP/LEL1Aq1rynDUPxgi35kw9WaJB/to_x000d_
Pg8yzS0CNsKEj6iiLWDOj0wWHJAAOePnlG3xQTqxVz+yJ8z8jj16pzs5IMaAY+8NGB+O3Jsa_x000d_
UeHrvCQvMqzqsbohho</vt:lpwstr>
  </property>
  <property fmtid="{D5CDD505-2E9C-101B-9397-08002B2CF9AE}" pid="7" name="_new_ms_pID_72543_00">
    <vt:lpwstr>_new_ms_pID_72543</vt:lpwstr>
  </property>
  <property fmtid="{D5CDD505-2E9C-101B-9397-08002B2CF9AE}" pid="8" name="_new_ms_pID_725431">
    <vt:lpwstr>v0CGH8ofhWhQPAQXNEUsQ+BfkiMy/q5W7X6firuwf7gH6Z9emREQkB_x000d_
5jhevB5OnahXD1sHWLJwzzTih4MIgF5Uctg1w+PGBt0guD+lWO8mrfrrv9kOPbWswN3b1uaV_x000d_
0OONHTPhKS6KqOm9Do9kLq1z4sdO0dRX3BvSUE7bhIDFIYKfH8QYndnBAt7Cmk0oJj/NfxHB_x000d_
ObEzcS3C5vOJGJuEVNew6J7KqZR6Bi7JVAuO</vt:lpwstr>
  </property>
  <property fmtid="{D5CDD505-2E9C-101B-9397-08002B2CF9AE}" pid="9" name="_new_ms_pID_725431_00">
    <vt:lpwstr>_new_ms_pID_725431</vt:lpwstr>
  </property>
  <property fmtid="{D5CDD505-2E9C-101B-9397-08002B2CF9AE}" pid="10" name="_new_ms_pID_725432">
    <vt:lpwstr>b/E9W7FyobRmtdlC3Ft4NSLcFd7eLvGcTAT/_x000d_
2ciIvoQ+L9DgpjyXKsibUXpC2BbifH66A64aWjBG/o+1Cp7NwLLrcnDV9zv6+PkSIB7n5QEu_x000d_
6dZcm+FTPJ/flR3WxFXQBw==</vt:lpwstr>
  </property>
  <property fmtid="{D5CDD505-2E9C-101B-9397-08002B2CF9AE}" pid="11" name="_new_ms_pID_725432_00">
    <vt:lpwstr>_new_ms_pID_725432</vt:lpwstr>
  </property>
  <property fmtid="{D5CDD505-2E9C-101B-9397-08002B2CF9AE}" pid="12" name="sflag">
    <vt:lpwstr>1399998135</vt:lpwstr>
  </property>
</Properties>
</file>