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10"/>
  </p:notesMasterIdLst>
  <p:handoutMasterIdLst>
    <p:handoutMasterId r:id="rId11"/>
  </p:handoutMasterIdLst>
  <p:sldIdLst>
    <p:sldId id="256" r:id="rId5"/>
    <p:sldId id="257" r:id="rId6"/>
    <p:sldId id="396" r:id="rId7"/>
    <p:sldId id="265" r:id="rId8"/>
    <p:sldId id="395" r:id="rId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4" autoAdjust="0"/>
    <p:restoredTop sz="81132" autoAdjust="0"/>
  </p:normalViewPr>
  <p:slideViewPr>
    <p:cSldViewPr>
      <p:cViewPr varScale="1">
        <p:scale>
          <a:sx n="67" d="100"/>
          <a:sy n="67" d="100"/>
        </p:scale>
        <p:origin x="1651"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802.11-23/0103r0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802.11-23/0103r0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802.11-23/0103r0</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July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dirty="0"/>
              <a:t>Tuncer Baykas (</a:t>
            </a:r>
            <a:r>
              <a:rPr lang="en-GB" dirty="0" err="1"/>
              <a:t>Ofinno</a:t>
            </a:r>
            <a:r>
              <a:rPr lang="en-GB" dirty="0"/>
              <a:t>)</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Tuncer Baykas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Tuncer Baykas (Ofinno)</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dirty="0"/>
              <a:t>Tuncer Baykas (</a:t>
            </a:r>
            <a:r>
              <a:rPr lang="en-GB" dirty="0" err="1"/>
              <a:t>Ofinno</a:t>
            </a:r>
            <a:r>
              <a:rPr lang="en-GB" dirty="0"/>
              <a:t>)</a:t>
            </a:r>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11-24-1266r0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i="0" dirty="0">
                <a:solidFill>
                  <a:srgbClr val="000000"/>
                </a:solidFill>
                <a:effectLst/>
              </a:rPr>
              <a:t>802.19 WG  July 2024 Liaison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2024-7-14</a:t>
            </a:r>
          </a:p>
        </p:txBody>
      </p:sp>
      <p:sp>
        <p:nvSpPr>
          <p:cNvPr id="6" name="Date Placeholder 3"/>
          <p:cNvSpPr>
            <a:spLocks noGrp="1"/>
          </p:cNvSpPr>
          <p:nvPr>
            <p:ph type="dt" idx="10"/>
          </p:nvPr>
        </p:nvSpPr>
        <p:spPr/>
        <p:txBody>
          <a:bodyPr/>
          <a:lstStyle/>
          <a:p>
            <a:r>
              <a:rPr lang="en-US" dirty="0"/>
              <a:t>May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2587987956"/>
              </p:ext>
            </p:extLst>
          </p:nvPr>
        </p:nvGraphicFramePr>
        <p:xfrm>
          <a:off x="989013" y="2384425"/>
          <a:ext cx="9761537" cy="3003550"/>
        </p:xfrm>
        <a:graphic>
          <a:graphicData uri="http://schemas.openxmlformats.org/presentationml/2006/ole">
            <mc:AlternateContent xmlns:mc="http://schemas.openxmlformats.org/markup-compatibility/2006">
              <mc:Choice xmlns:v="urn:schemas-microsoft-com:vml" Requires="v">
                <p:oleObj name="Document" r:id="rId3" imgW="8255780" imgH="2547135" progId="Word.Document.8">
                  <p:embed/>
                </p:oleObj>
              </mc:Choice>
              <mc:Fallback>
                <p:oleObj name="Document" r:id="rId3" imgW="8255780" imgH="2547135"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89013" y="2384425"/>
                        <a:ext cx="9761537" cy="3003550"/>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dirty="0"/>
              <a:t>Tuncer Baykas (</a:t>
            </a:r>
            <a:r>
              <a:rPr lang="en-GB" dirty="0" err="1"/>
              <a:t>Ofinno</a:t>
            </a:r>
            <a:r>
              <a:rPr lang="en-GB"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802.19 Overview</a:t>
            </a:r>
          </a:p>
        </p:txBody>
      </p:sp>
      <p:sp>
        <p:nvSpPr>
          <p:cNvPr id="4" name="Date Placeholder 3"/>
          <p:cNvSpPr>
            <a:spLocks noGrp="1"/>
          </p:cNvSpPr>
          <p:nvPr>
            <p:ph type="dt" idx="10"/>
          </p:nvPr>
        </p:nvSpPr>
        <p:spPr/>
        <p:txBody>
          <a:bodyPr/>
          <a:lstStyle/>
          <a:p>
            <a:r>
              <a:rPr lang="en-US" dirty="0"/>
              <a:t>May 2024</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5" name="Content Placeholder 4">
            <a:extLst>
              <a:ext uri="{FF2B5EF4-FFF2-40B4-BE49-F238E27FC236}">
                <a16:creationId xmlns:a16="http://schemas.microsoft.com/office/drawing/2014/main" id="{7BBF4F36-0B54-E231-3296-454318BFC1D7}"/>
              </a:ext>
            </a:extLst>
          </p:cNvPr>
          <p:cNvSpPr>
            <a:spLocks noGrp="1"/>
          </p:cNvSpPr>
          <p:nvPr>
            <p:ph idx="1"/>
          </p:nvPr>
        </p:nvSpPr>
        <p:spPr>
          <a:xfrm>
            <a:off x="952501" y="1372393"/>
            <a:ext cx="10744199" cy="4113213"/>
          </a:xfrm>
        </p:spPr>
        <p:txBody>
          <a:bodyPr/>
          <a:lstStyle/>
          <a:p>
            <a:pPr marL="0">
              <a:buFont typeface="Arial" panose="020B0604020202020204" pitchFamily="34" charset="0"/>
              <a:buChar char="•"/>
            </a:pPr>
            <a:r>
              <a:rPr lang="en-US" b="0" i="0" dirty="0">
                <a:solidFill>
                  <a:schemeClr val="tx1"/>
                </a:solidFill>
                <a:effectLst/>
                <a:latin typeface="+mj-lt"/>
              </a:rPr>
              <a:t>IEEE 802.19 group reviews coexistence assessment documents (CAD) produced by working groups developing new wireless standards for unlicensed devices.</a:t>
            </a:r>
          </a:p>
          <a:p>
            <a:pPr marL="0">
              <a:buFont typeface="Arial" panose="020B0604020202020204" pitchFamily="34" charset="0"/>
              <a:buChar char="•"/>
            </a:pPr>
            <a:r>
              <a:rPr lang="en-US" b="0" i="0" dirty="0">
                <a:solidFill>
                  <a:schemeClr val="tx1"/>
                </a:solidFill>
                <a:effectLst/>
                <a:latin typeface="+mj-lt"/>
              </a:rPr>
              <a:t>IEEE 802.19 develops standards for coexistence between wireless standards of unlicensed devices.</a:t>
            </a:r>
          </a:p>
          <a:p>
            <a:pPr marL="0" indent="0"/>
            <a:br>
              <a:rPr lang="en-US" b="1" i="0" dirty="0">
                <a:solidFill>
                  <a:srgbClr val="006699"/>
                </a:solidFill>
                <a:effectLst/>
                <a:latin typeface="+mj-lt"/>
              </a:rPr>
            </a:br>
            <a:endParaRPr lang="en-US" dirty="0">
              <a:latin typeface="+mj-lt"/>
            </a:endParaRPr>
          </a:p>
        </p:txBody>
      </p:sp>
      <p:graphicFrame>
        <p:nvGraphicFramePr>
          <p:cNvPr id="9" name="Table 7">
            <a:extLst>
              <a:ext uri="{FF2B5EF4-FFF2-40B4-BE49-F238E27FC236}">
                <a16:creationId xmlns:a16="http://schemas.microsoft.com/office/drawing/2014/main" id="{90E2F7A2-55B5-C834-B4F4-64DA3E80B288}"/>
              </a:ext>
            </a:extLst>
          </p:cNvPr>
          <p:cNvGraphicFramePr>
            <a:graphicFrameLocks/>
          </p:cNvGraphicFramePr>
          <p:nvPr>
            <p:extLst>
              <p:ext uri="{D42A27DB-BD31-4B8C-83A1-F6EECF244321}">
                <p14:modId xmlns:p14="http://schemas.microsoft.com/office/powerpoint/2010/main" val="2210493931"/>
              </p:ext>
            </p:extLst>
          </p:nvPr>
        </p:nvGraphicFramePr>
        <p:xfrm>
          <a:off x="1950775" y="3657599"/>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EFBA7E-FAE2-F78B-0BAE-25FB186B7826}"/>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EB59ACD1-9C33-02B7-EC18-771839F040B1}"/>
              </a:ext>
            </a:extLst>
          </p:cNvPr>
          <p:cNvSpPr>
            <a:spLocks noGrp="1"/>
          </p:cNvSpPr>
          <p:nvPr>
            <p:ph type="ftr" idx="11"/>
          </p:nvPr>
        </p:nvSpPr>
        <p:spPr/>
        <p:txBody>
          <a:bodyPr/>
          <a:lstStyle/>
          <a:p>
            <a:r>
              <a:rPr lang="en-GB"/>
              <a:t>Tuncer Baykas (Ofinno)</a:t>
            </a:r>
            <a:endParaRPr lang="en-GB" dirty="0"/>
          </a:p>
        </p:txBody>
      </p:sp>
      <p:sp>
        <p:nvSpPr>
          <p:cNvPr id="6" name="Slide Number Placeholder 5">
            <a:extLst>
              <a:ext uri="{FF2B5EF4-FFF2-40B4-BE49-F238E27FC236}">
                <a16:creationId xmlns:a16="http://schemas.microsoft.com/office/drawing/2014/main" id="{97D1FEEA-2D54-A8F4-B71F-5B6279ADB9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itle 1">
            <a:extLst>
              <a:ext uri="{FF2B5EF4-FFF2-40B4-BE49-F238E27FC236}">
                <a16:creationId xmlns:a16="http://schemas.microsoft.com/office/drawing/2014/main" id="{2D03C1B9-7403-0407-5658-ABD7ABA12253}"/>
              </a:ext>
            </a:extLst>
          </p:cNvPr>
          <p:cNvSpPr>
            <a:spLocks noGrp="1"/>
          </p:cNvSpPr>
          <p:nvPr>
            <p:ph type="title"/>
          </p:nvPr>
        </p:nvSpPr>
        <p:spPr>
          <a:xfrm>
            <a:off x="743372" y="731522"/>
            <a:ext cx="10454909"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F5EB4504-AB26-1302-9AC9-56110D8EB187}"/>
              </a:ext>
            </a:extLst>
          </p:cNvPr>
          <p:cNvSpPr txBox="1">
            <a:spLocks/>
          </p:cNvSpPr>
          <p:nvPr/>
        </p:nvSpPr>
        <p:spPr bwMode="auto">
          <a:xfrm>
            <a:off x="1295400" y="1977606"/>
            <a:ext cx="9448800" cy="476535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pPr>
            <a:r>
              <a:rPr lang="en-US" sz="2000" b="0" kern="0" dirty="0">
                <a:solidFill>
                  <a:srgbClr val="222222"/>
                </a:solidFill>
                <a:highlight>
                  <a:srgbClr val="FFFFFF"/>
                </a:highlight>
                <a:latin typeface="Arial" panose="020B0604020202020204" pitchFamily="34" charset="0"/>
              </a:rPr>
              <a:t>       The 802.19 ballot on the approval of  802.15.4ab Coexistence Assessment (CA) document   closed on June 30. The results are:</a:t>
            </a:r>
          </a:p>
          <a:p>
            <a:pPr marL="0" indent="0">
              <a:spcAft>
                <a:spcPts val="0"/>
              </a:spcAft>
            </a:pPr>
            <a:r>
              <a:rPr lang="en-US" sz="2000" b="0" kern="0" dirty="0">
                <a:solidFill>
                  <a:srgbClr val="222222"/>
                </a:solidFill>
                <a:highlight>
                  <a:srgbClr val="FFFFFF"/>
                </a:highlight>
                <a:latin typeface="Arial" panose="020B0604020202020204" pitchFamily="34" charset="0"/>
              </a:rPr>
              <a:t> </a:t>
            </a:r>
          </a:p>
          <a:p>
            <a:pPr marL="0" indent="0">
              <a:spcBef>
                <a:spcPts val="0"/>
              </a:spcBef>
              <a:spcAft>
                <a:spcPts val="0"/>
              </a:spcAft>
            </a:pPr>
            <a:r>
              <a:rPr lang="en-US" b="0" kern="0" dirty="0">
                <a:solidFill>
                  <a:srgbClr val="222222"/>
                </a:solidFill>
                <a:highlight>
                  <a:srgbClr val="FFFFFF"/>
                </a:highlight>
                <a:latin typeface="Calibri" panose="020F0502020204030204" pitchFamily="34" charset="0"/>
              </a:rPr>
              <a:t>Yes                        11</a:t>
            </a:r>
          </a:p>
          <a:p>
            <a:pPr marL="0" indent="0">
              <a:spcBef>
                <a:spcPts val="0"/>
              </a:spcBef>
              <a:spcAft>
                <a:spcPts val="0"/>
              </a:spcAft>
            </a:pPr>
            <a:r>
              <a:rPr lang="en-US" b="0" kern="0" dirty="0">
                <a:solidFill>
                  <a:srgbClr val="222222"/>
                </a:solidFill>
                <a:highlight>
                  <a:srgbClr val="FFFFFF"/>
                </a:highlight>
                <a:latin typeface="Calibri" panose="020F0502020204030204" pitchFamily="34" charset="0"/>
              </a:rPr>
              <a:t>No                         10</a:t>
            </a:r>
          </a:p>
          <a:p>
            <a:pPr marL="0" indent="0">
              <a:spcBef>
                <a:spcPts val="0"/>
              </a:spcBef>
              <a:spcAft>
                <a:spcPts val="0"/>
              </a:spcAft>
            </a:pPr>
            <a:r>
              <a:rPr lang="en-US" b="0" kern="0" dirty="0">
                <a:solidFill>
                  <a:srgbClr val="222222"/>
                </a:solidFill>
                <a:highlight>
                  <a:srgbClr val="FFFFFF"/>
                </a:highlight>
                <a:latin typeface="Calibri" panose="020F0502020204030204" pitchFamily="34" charset="0"/>
              </a:rPr>
              <a:t>Abstain                 0</a:t>
            </a:r>
          </a:p>
          <a:p>
            <a:pPr marL="0" indent="0">
              <a:spcAft>
                <a:spcPts val="0"/>
              </a:spcAft>
            </a:pPr>
            <a:r>
              <a:rPr lang="en-US" sz="2000" b="0" kern="0" dirty="0">
                <a:solidFill>
                  <a:srgbClr val="222222"/>
                </a:solidFill>
                <a:highlight>
                  <a:srgbClr val="FFFFFF"/>
                </a:highlight>
                <a:latin typeface="Arial" panose="020B0604020202020204" pitchFamily="34" charset="0"/>
              </a:rPr>
              <a:t> </a:t>
            </a:r>
          </a:p>
          <a:p>
            <a:pPr>
              <a:spcAft>
                <a:spcPts val="0"/>
              </a:spcAft>
            </a:pPr>
            <a:r>
              <a:rPr lang="en-US" sz="2000" kern="0" dirty="0">
                <a:solidFill>
                  <a:srgbClr val="222222"/>
                </a:solidFill>
                <a:highlight>
                  <a:srgbClr val="FFFFFF"/>
                </a:highlight>
                <a:latin typeface="Arial" panose="020B0604020202020204" pitchFamily="34" charset="0"/>
              </a:rPr>
              <a:t>The CA document was not approved.</a:t>
            </a:r>
            <a:endParaRPr lang="en-US" sz="2000" b="0" kern="0" dirty="0">
              <a:solidFill>
                <a:srgbClr val="222222"/>
              </a:solidFill>
              <a:highlight>
                <a:srgbClr val="FFFFFF"/>
              </a:highlight>
              <a:latin typeface="Arial" panose="020B0604020202020204" pitchFamily="34" charset="0"/>
            </a:endParaRPr>
          </a:p>
          <a:p>
            <a:pPr>
              <a:spcAft>
                <a:spcPts val="0"/>
              </a:spcAft>
            </a:pPr>
            <a:r>
              <a:rPr lang="en-US" sz="2000" b="0" kern="0" dirty="0">
                <a:solidFill>
                  <a:srgbClr val="222222"/>
                </a:solidFill>
                <a:highlight>
                  <a:srgbClr val="FFFFFF"/>
                </a:highlight>
                <a:latin typeface="Arial" panose="020B0604020202020204" pitchFamily="34" charset="0"/>
              </a:rPr>
              <a:t>39 comments were received during the ballot.</a:t>
            </a:r>
          </a:p>
          <a:p>
            <a:endParaRPr lang="en-US" kern="0" dirty="0"/>
          </a:p>
        </p:txBody>
      </p:sp>
    </p:spTree>
    <p:extLst>
      <p:ext uri="{BB962C8B-B14F-4D97-AF65-F5344CB8AC3E}">
        <p14:creationId xmlns:p14="http://schemas.microsoft.com/office/powerpoint/2010/main" val="2602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July 2024</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9" name="Title 1">
            <a:extLst>
              <a:ext uri="{FF2B5EF4-FFF2-40B4-BE49-F238E27FC236}">
                <a16:creationId xmlns:a16="http://schemas.microsoft.com/office/drawing/2014/main" id="{7973B5C0-2F64-7811-60C5-5D7690000B09}"/>
              </a:ext>
            </a:extLst>
          </p:cNvPr>
          <p:cNvSpPr>
            <a:spLocks noGrp="1"/>
          </p:cNvSpPr>
          <p:nvPr>
            <p:ph type="title"/>
          </p:nvPr>
        </p:nvSpPr>
        <p:spPr>
          <a:xfrm>
            <a:off x="731520" y="731522"/>
            <a:ext cx="11003280" cy="1136227"/>
          </a:xfrm>
        </p:spPr>
        <p:txBody>
          <a:bodyPr/>
          <a:lstStyle/>
          <a:p>
            <a:pPr algn="ctr"/>
            <a:r>
              <a:rPr lang="en-US" dirty="0"/>
              <a:t>802.19.3a Task Group</a:t>
            </a:r>
          </a:p>
        </p:txBody>
      </p:sp>
      <p:sp>
        <p:nvSpPr>
          <p:cNvPr id="10" name="Content Placeholder 2">
            <a:extLst>
              <a:ext uri="{FF2B5EF4-FFF2-40B4-BE49-F238E27FC236}">
                <a16:creationId xmlns:a16="http://schemas.microsoft.com/office/drawing/2014/main" id="{BD202D7C-AF2F-6F7C-4390-A58235360323}"/>
              </a:ext>
            </a:extLst>
          </p:cNvPr>
          <p:cNvSpPr txBox="1">
            <a:spLocks/>
          </p:cNvSpPr>
          <p:nvPr/>
        </p:nvSpPr>
        <p:spPr bwMode="auto">
          <a:xfrm>
            <a:off x="731520" y="2113282"/>
            <a:ext cx="11003280" cy="4387427"/>
          </a:xfrm>
          <a:prstGeom prst="rect">
            <a:avLst/>
          </a:prstGeom>
          <a:noFill/>
          <a:ln w="9525">
            <a:noFill/>
            <a:round/>
            <a:headEnd/>
            <a:tailEnd/>
          </a:ln>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8" charset="0"/>
              <a:buNone/>
              <a:defRPr sz="2000" b="1">
                <a:solidFill>
                  <a:srgbClr val="000000"/>
                </a:solidFill>
                <a:latin typeface="+mn-lt"/>
                <a:ea typeface="+mn-ea"/>
                <a:cs typeface="MS Gothic"/>
              </a:defRPr>
            </a:lvl1pPr>
            <a:lvl2pPr marL="457200" indent="0" algn="l" defTabSz="449263" rtl="0" eaLnBrk="1" fontAlgn="base" hangingPunct="1">
              <a:spcBef>
                <a:spcPts val="500"/>
              </a:spcBef>
              <a:spcAft>
                <a:spcPct val="0"/>
              </a:spcAft>
              <a:buClr>
                <a:srgbClr val="000000"/>
              </a:buClr>
              <a:buSzPct val="100000"/>
              <a:buFont typeface="Times New Roman" pitchFamily="18" charset="0"/>
              <a:buNone/>
              <a:defRPr sz="1800">
                <a:solidFill>
                  <a:srgbClr val="000000"/>
                </a:solidFill>
                <a:latin typeface="+mn-lt"/>
                <a:ea typeface="+mn-ea"/>
                <a:cs typeface="MS Gothic"/>
              </a:defRPr>
            </a:lvl2pPr>
            <a:lvl3pPr marL="914400" indent="0" algn="l" defTabSz="449263" rtl="0" eaLnBrk="1" fontAlgn="base" hangingPunct="1">
              <a:spcBef>
                <a:spcPts val="450"/>
              </a:spcBef>
              <a:spcAft>
                <a:spcPct val="0"/>
              </a:spcAft>
              <a:buClr>
                <a:srgbClr val="000000"/>
              </a:buClr>
              <a:buSzPct val="100000"/>
              <a:buFont typeface="Times New Roman" pitchFamily="18" charset="0"/>
              <a:buNone/>
              <a:defRPr sz="1600">
                <a:solidFill>
                  <a:srgbClr val="000000"/>
                </a:solidFill>
                <a:latin typeface="+mn-lt"/>
                <a:ea typeface="+mn-ea"/>
                <a:cs typeface="MS Gothic"/>
              </a:defRPr>
            </a:lvl3pPr>
            <a:lvl4pPr marL="13716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4pPr>
            <a:lvl5pPr marL="1828800" indent="0" algn="l" defTabSz="449263" rtl="0" eaLnBrk="1" fontAlgn="base" hangingPunct="1">
              <a:spcBef>
                <a:spcPts val="400"/>
              </a:spcBef>
              <a:spcAft>
                <a:spcPct val="0"/>
              </a:spcAft>
              <a:buClr>
                <a:srgbClr val="000000"/>
              </a:buClr>
              <a:buSzPct val="100000"/>
              <a:buFont typeface="Times New Roman" pitchFamily="18" charset="0"/>
              <a:buNone/>
              <a:defRPr sz="1400">
                <a:solidFill>
                  <a:srgbClr val="000000"/>
                </a:solidFill>
                <a:latin typeface="+mn-lt"/>
                <a:ea typeface="+mn-ea"/>
                <a:cs typeface="MS Gothic"/>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400">
                <a:solidFill>
                  <a:srgbClr val="000000"/>
                </a:solidFill>
                <a:latin typeface="+mn-lt"/>
                <a:ea typeface="+mn-ea"/>
              </a:defRPr>
            </a:lvl9pPr>
          </a:lstStyle>
          <a:p>
            <a:r>
              <a:rPr lang="en-US" sz="2400" kern="0" dirty="0"/>
              <a:t>Task Group 3a started its activities </a:t>
            </a:r>
          </a:p>
          <a:p>
            <a:r>
              <a:rPr lang="en-US" sz="2400" kern="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a:p>
            <a:endParaRPr lang="en-US" sz="2400" kern="0" dirty="0"/>
          </a:p>
          <a:p>
            <a:endParaRPr lang="en-US" sz="2400" kern="0" dirty="0"/>
          </a:p>
          <a:p>
            <a:endParaRPr lang="en-US" sz="2400" kern="0" dirty="0"/>
          </a:p>
        </p:txBody>
      </p:sp>
    </p:spTree>
    <p:extLst>
      <p:ext uri="{BB962C8B-B14F-4D97-AF65-F5344CB8AC3E}">
        <p14:creationId xmlns:p14="http://schemas.microsoft.com/office/powerpoint/2010/main" val="327146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dirty="0"/>
              <a:t>July 2024</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dirty="0"/>
              <a:t>Tuncer Baykas (</a:t>
            </a:r>
            <a:r>
              <a:rPr lang="en-GB" dirty="0" err="1"/>
              <a:t>Ofinno</a:t>
            </a:r>
            <a:r>
              <a:rPr lang="en-GB" dirty="0"/>
              <a:t>)</a:t>
            </a:r>
          </a:p>
        </p:txBody>
      </p:sp>
      <p:sp>
        <p:nvSpPr>
          <p:cNvPr id="9" name="Title 1">
            <a:extLst>
              <a:ext uri="{FF2B5EF4-FFF2-40B4-BE49-F238E27FC236}">
                <a16:creationId xmlns:a16="http://schemas.microsoft.com/office/drawing/2014/main" id="{CBF38958-2B42-9B03-32B2-E5E18BA72BDA}"/>
              </a:ext>
            </a:extLst>
          </p:cNvPr>
          <p:cNvSpPr>
            <a:spLocks noGrp="1"/>
          </p:cNvSpPr>
          <p:nvPr>
            <p:ph type="title"/>
          </p:nvPr>
        </p:nvSpPr>
        <p:spPr>
          <a:xfrm>
            <a:off x="1950509" y="708765"/>
            <a:ext cx="8288868" cy="927947"/>
          </a:xfrm>
        </p:spPr>
        <p:txBody>
          <a:bodyPr/>
          <a:lstStyle/>
          <a:p>
            <a:pPr algn="ctr"/>
            <a:r>
              <a:rPr lang="en-US" dirty="0"/>
              <a:t>Schedule</a:t>
            </a:r>
          </a:p>
        </p:txBody>
      </p:sp>
      <p:pic>
        <p:nvPicPr>
          <p:cNvPr id="10" name="Picture 9">
            <a:extLst>
              <a:ext uri="{FF2B5EF4-FFF2-40B4-BE49-F238E27FC236}">
                <a16:creationId xmlns:a16="http://schemas.microsoft.com/office/drawing/2014/main" id="{81E67E76-605A-4D79-512F-A0856C794E75}"/>
              </a:ext>
            </a:extLst>
          </p:cNvPr>
          <p:cNvPicPr>
            <a:picLocks noChangeAspect="1"/>
          </p:cNvPicPr>
          <p:nvPr/>
        </p:nvPicPr>
        <p:blipFill>
          <a:blip r:embed="rId2"/>
          <a:stretch>
            <a:fillRect/>
          </a:stretch>
        </p:blipFill>
        <p:spPr>
          <a:xfrm>
            <a:off x="3039323" y="2667000"/>
            <a:ext cx="6111240" cy="2065020"/>
          </a:xfrm>
          <a:prstGeom prst="rect">
            <a:avLst/>
          </a:prstGeom>
        </p:spPr>
      </p:pic>
    </p:spTree>
    <p:extLst>
      <p:ext uri="{BB962C8B-B14F-4D97-AF65-F5344CB8AC3E}">
        <p14:creationId xmlns:p14="http://schemas.microsoft.com/office/powerpoint/2010/main" val="2330703893"/>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789C679E-BCDB-4A5C-A38F-ECA97E9DDB64}">
  <ds:schemaRefs>
    <ds:schemaRef ds:uri="http://purl.org/dc/dcmitype/"/>
    <ds:schemaRef ds:uri="http://schemas.openxmlformats.org/package/2006/metadata/core-properties"/>
    <ds:schemaRef ds:uri="http://purl.org/dc/terms/"/>
    <ds:schemaRef ds:uri="ba37140e-f4c5-4a6c-a9b4-20a691ce6c8a"/>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36125</TotalTime>
  <Words>285</Words>
  <Application>Microsoft Office PowerPoint</Application>
  <PresentationFormat>Widescreen</PresentationFormat>
  <Paragraphs>54</Paragraphs>
  <Slides>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802-11 Theme</vt:lpstr>
      <vt:lpstr>Document</vt:lpstr>
      <vt:lpstr>802.19 WG  July 2024 Liaison Report</vt:lpstr>
      <vt:lpstr>IEEE 802.19 Overview</vt:lpstr>
      <vt:lpstr>Coexistence Assessment documents</vt:lpstr>
      <vt:lpstr>802.19.3a Task Group</vt:lpstr>
      <vt:lpstr>Schedule</vt:lpstr>
    </vt:vector>
  </TitlesOfParts>
  <Company>Ofinno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2024 802.19 Liaison Report</dc:title>
  <dc:subject>January 2023</dc:subject>
  <dc:creator/>
  <dc:description>Tuncer Baykas (Ofinno)</dc:description>
  <cp:lastModifiedBy>Tuncer Baykas</cp:lastModifiedBy>
  <cp:revision>62</cp:revision>
  <cp:lastPrinted>1601-01-01T00:00:00Z</cp:lastPrinted>
  <dcterms:created xsi:type="dcterms:W3CDTF">2020-01-12T14:48:27Z</dcterms:created>
  <dcterms:modified xsi:type="dcterms:W3CDTF">2024-07-14T18:30:44Z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