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omments/comment1.xml" ContentType="application/vnd.openxmlformats-officedocument.presentationml.comment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69" r:id="rId4"/>
    <p:sldId id="270" r:id="rId5"/>
    <p:sldId id="277" r:id="rId6"/>
    <p:sldId id="278" r:id="rId7"/>
    <p:sldId id="274" r:id="rId8"/>
    <p:sldId id="264"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phen McCann" initials="SM" lastIdx="2" clrIdx="0">
    <p:extLst>
      <p:ext uri="{19B8F6BF-5375-455C-9EA6-DF929625EA0E}">
        <p15:presenceInfo xmlns:p15="http://schemas.microsoft.com/office/powerpoint/2012/main" userId="S-1-5-21-147214757-305610072-1517763936-7933830" providerId="AD"/>
      </p:ext>
    </p:extLst>
  </p:cmAuthor>
  <p:cmAuthor id="2" name="zhaoyue (V)" initials="z(" lastIdx="1" clrIdx="1">
    <p:extLst>
      <p:ext uri="{19B8F6BF-5375-455C-9EA6-DF929625EA0E}">
        <p15:presenceInfo xmlns:p15="http://schemas.microsoft.com/office/powerpoint/2012/main" userId="S-1-5-21-147214757-305610072-1517763936-982881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108" d="100"/>
          <a:sy n="108" d="100"/>
        </p:scale>
        <p:origin x="88" y="35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5" d="100"/>
          <a:sy n="85" d="100"/>
        </p:scale>
        <p:origin x="3870" y="3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4-07-01T16:36:12.956" idx="2">
    <p:pos x="2292" y="2710"/>
    <p:text>I don't know what this means.</p:text>
    <p:extLst>
      <p:ext uri="{C676402C-5697-4E1C-873F-D02D1690AC5C}">
        <p15:threadingInfo xmlns:p15="http://schemas.microsoft.com/office/powerpoint/2012/main" timeZoneBias="-60"/>
      </p:ext>
    </p:extLst>
  </p:cm>
  <p:cm authorId="2" dt="2024-07-02T10:58:43.690" idx="1">
    <p:pos x="2292" y="2846"/>
    <p:text>I meant to say checking the source of the OBSS PPDU to see if the OBSS PPDU is from an OBSS with an ongoing SP. Only when that is the case, the BSS switches the primary channel.</p:text>
    <p:extLst>
      <p:ext uri="{C676402C-5697-4E1C-873F-D02D1690AC5C}">
        <p15:threadingInfo xmlns:p15="http://schemas.microsoft.com/office/powerpoint/2012/main" timeZoneBias="-480">
          <p15:parentCm authorId="1" idx="2"/>
        </p15:threadingInfo>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zh-CN"/>
              <a:t>July 2024</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Yue Zhao,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802.11-24/00xxr0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zh-CN"/>
              <a:t>July 2024</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Yue Zhao,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802.11-24/xxxxr0</a:t>
            </a:r>
          </a:p>
        </p:txBody>
      </p:sp>
      <p:sp>
        <p:nvSpPr>
          <p:cNvPr id="5" name="Rectangle 3"/>
          <p:cNvSpPr>
            <a:spLocks noGrp="1" noChangeArrowheads="1"/>
          </p:cNvSpPr>
          <p:nvPr>
            <p:ph type="dt"/>
          </p:nvPr>
        </p:nvSpPr>
        <p:spPr>
          <a:ln/>
        </p:spPr>
        <p:txBody>
          <a:bodyPr/>
          <a:lstStyle/>
          <a:p>
            <a:r>
              <a:rPr lang="en-US" altLang="zh-CN"/>
              <a:t>July 2024</a:t>
            </a:r>
            <a:endParaRPr lang="en-US"/>
          </a:p>
        </p:txBody>
      </p:sp>
      <p:sp>
        <p:nvSpPr>
          <p:cNvPr id="6" name="Rectangle 6"/>
          <p:cNvSpPr>
            <a:spLocks noGrp="1" noChangeArrowheads="1"/>
          </p:cNvSpPr>
          <p:nvPr>
            <p:ph type="ftr"/>
          </p:nvPr>
        </p:nvSpPr>
        <p:spPr>
          <a:ln/>
        </p:spPr>
        <p:txBody>
          <a:bodyPr/>
          <a:lstStyle/>
          <a:p>
            <a:r>
              <a:rPr lang="en-US"/>
              <a:t>Yue Zhao,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802.11-24/xxxxr0</a:t>
            </a:r>
          </a:p>
        </p:txBody>
      </p:sp>
      <p:sp>
        <p:nvSpPr>
          <p:cNvPr id="5" name="Rectangle 3"/>
          <p:cNvSpPr>
            <a:spLocks noGrp="1" noChangeArrowheads="1"/>
          </p:cNvSpPr>
          <p:nvPr>
            <p:ph type="dt"/>
          </p:nvPr>
        </p:nvSpPr>
        <p:spPr>
          <a:ln/>
        </p:spPr>
        <p:txBody>
          <a:bodyPr/>
          <a:lstStyle/>
          <a:p>
            <a:r>
              <a:rPr lang="en-US" altLang="zh-CN"/>
              <a:t>July 2024</a:t>
            </a:r>
            <a:endParaRPr lang="en-US"/>
          </a:p>
        </p:txBody>
      </p:sp>
      <p:sp>
        <p:nvSpPr>
          <p:cNvPr id="6" name="Rectangle 6"/>
          <p:cNvSpPr>
            <a:spLocks noGrp="1" noChangeArrowheads="1"/>
          </p:cNvSpPr>
          <p:nvPr>
            <p:ph type="ftr"/>
          </p:nvPr>
        </p:nvSpPr>
        <p:spPr>
          <a:ln/>
        </p:spPr>
        <p:txBody>
          <a:bodyPr/>
          <a:lstStyle/>
          <a:p>
            <a:r>
              <a:rPr lang="en-US"/>
              <a:t>Yue Zhao,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802.11-24/xxxxr0</a:t>
            </a:r>
          </a:p>
        </p:txBody>
      </p:sp>
      <p:sp>
        <p:nvSpPr>
          <p:cNvPr id="5" name="Rectangle 3"/>
          <p:cNvSpPr>
            <a:spLocks noGrp="1" noChangeArrowheads="1"/>
          </p:cNvSpPr>
          <p:nvPr>
            <p:ph type="dt"/>
          </p:nvPr>
        </p:nvSpPr>
        <p:spPr>
          <a:ln/>
        </p:spPr>
        <p:txBody>
          <a:bodyPr/>
          <a:lstStyle/>
          <a:p>
            <a:r>
              <a:rPr lang="en-US" altLang="zh-CN"/>
              <a:t>July 2024</a:t>
            </a:r>
            <a:endParaRPr lang="en-US"/>
          </a:p>
        </p:txBody>
      </p:sp>
      <p:sp>
        <p:nvSpPr>
          <p:cNvPr id="6" name="Rectangle 6"/>
          <p:cNvSpPr>
            <a:spLocks noGrp="1" noChangeArrowheads="1"/>
          </p:cNvSpPr>
          <p:nvPr>
            <p:ph type="ftr"/>
          </p:nvPr>
        </p:nvSpPr>
        <p:spPr>
          <a:ln/>
        </p:spPr>
        <p:txBody>
          <a:bodyPr/>
          <a:lstStyle/>
          <a:p>
            <a:r>
              <a:rPr lang="en-US"/>
              <a:t>Yue Zhao,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949915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802.11-24/xxxxr0</a:t>
            </a:r>
          </a:p>
        </p:txBody>
      </p:sp>
      <p:sp>
        <p:nvSpPr>
          <p:cNvPr id="5" name="Rectangle 3"/>
          <p:cNvSpPr>
            <a:spLocks noGrp="1" noChangeArrowheads="1"/>
          </p:cNvSpPr>
          <p:nvPr>
            <p:ph type="dt"/>
          </p:nvPr>
        </p:nvSpPr>
        <p:spPr>
          <a:ln/>
        </p:spPr>
        <p:txBody>
          <a:bodyPr/>
          <a:lstStyle/>
          <a:p>
            <a:r>
              <a:rPr lang="en-US" altLang="zh-CN"/>
              <a:t>July 2024</a:t>
            </a:r>
            <a:endParaRPr lang="en-US"/>
          </a:p>
        </p:txBody>
      </p:sp>
      <p:sp>
        <p:nvSpPr>
          <p:cNvPr id="6" name="Rectangle 6"/>
          <p:cNvSpPr>
            <a:spLocks noGrp="1" noChangeArrowheads="1"/>
          </p:cNvSpPr>
          <p:nvPr>
            <p:ph type="ftr"/>
          </p:nvPr>
        </p:nvSpPr>
        <p:spPr>
          <a:ln/>
        </p:spPr>
        <p:txBody>
          <a:bodyPr/>
          <a:lstStyle/>
          <a:p>
            <a:r>
              <a:rPr lang="en-US"/>
              <a:t>Yue Zhao,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270853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802.11-24/xxxxr0</a:t>
            </a:r>
          </a:p>
        </p:txBody>
      </p:sp>
      <p:sp>
        <p:nvSpPr>
          <p:cNvPr id="5" name="Rectangle 3"/>
          <p:cNvSpPr>
            <a:spLocks noGrp="1" noChangeArrowheads="1"/>
          </p:cNvSpPr>
          <p:nvPr>
            <p:ph type="dt"/>
          </p:nvPr>
        </p:nvSpPr>
        <p:spPr>
          <a:ln/>
        </p:spPr>
        <p:txBody>
          <a:bodyPr/>
          <a:lstStyle/>
          <a:p>
            <a:r>
              <a:rPr lang="en-US" altLang="zh-CN"/>
              <a:t>July 2024</a:t>
            </a:r>
            <a:endParaRPr lang="en-US"/>
          </a:p>
        </p:txBody>
      </p:sp>
      <p:sp>
        <p:nvSpPr>
          <p:cNvPr id="6" name="Rectangle 6"/>
          <p:cNvSpPr>
            <a:spLocks noGrp="1" noChangeArrowheads="1"/>
          </p:cNvSpPr>
          <p:nvPr>
            <p:ph type="ftr"/>
          </p:nvPr>
        </p:nvSpPr>
        <p:spPr>
          <a:ln/>
        </p:spPr>
        <p:txBody>
          <a:bodyPr/>
          <a:lstStyle/>
          <a:p>
            <a:r>
              <a:rPr lang="en-US"/>
              <a:t>Yue Zhao,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497087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802.11-24/xxxxr0</a:t>
            </a:r>
          </a:p>
        </p:txBody>
      </p:sp>
      <p:sp>
        <p:nvSpPr>
          <p:cNvPr id="5" name="Rectangle 3"/>
          <p:cNvSpPr>
            <a:spLocks noGrp="1" noChangeArrowheads="1"/>
          </p:cNvSpPr>
          <p:nvPr>
            <p:ph type="dt"/>
          </p:nvPr>
        </p:nvSpPr>
        <p:spPr>
          <a:ln/>
        </p:spPr>
        <p:txBody>
          <a:bodyPr/>
          <a:lstStyle/>
          <a:p>
            <a:r>
              <a:rPr lang="en-US" altLang="zh-CN"/>
              <a:t>July 2024</a:t>
            </a:r>
            <a:endParaRPr lang="en-US"/>
          </a:p>
        </p:txBody>
      </p:sp>
      <p:sp>
        <p:nvSpPr>
          <p:cNvPr id="6" name="Rectangle 6"/>
          <p:cNvSpPr>
            <a:spLocks noGrp="1" noChangeArrowheads="1"/>
          </p:cNvSpPr>
          <p:nvPr>
            <p:ph type="ftr"/>
          </p:nvPr>
        </p:nvSpPr>
        <p:spPr>
          <a:ln/>
        </p:spPr>
        <p:txBody>
          <a:bodyPr/>
          <a:lstStyle/>
          <a:p>
            <a:r>
              <a:rPr lang="en-US"/>
              <a:t>Yue Zhao,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738917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802.11-24/xxxxr0</a:t>
            </a:r>
          </a:p>
        </p:txBody>
      </p:sp>
      <p:sp>
        <p:nvSpPr>
          <p:cNvPr id="5" name="Rectangle 3"/>
          <p:cNvSpPr>
            <a:spLocks noGrp="1" noChangeArrowheads="1"/>
          </p:cNvSpPr>
          <p:nvPr>
            <p:ph type="dt"/>
          </p:nvPr>
        </p:nvSpPr>
        <p:spPr>
          <a:ln/>
        </p:spPr>
        <p:txBody>
          <a:bodyPr/>
          <a:lstStyle/>
          <a:p>
            <a:r>
              <a:rPr lang="en-US" altLang="zh-CN"/>
              <a:t>July 2024</a:t>
            </a:r>
            <a:endParaRPr lang="en-US"/>
          </a:p>
        </p:txBody>
      </p:sp>
      <p:sp>
        <p:nvSpPr>
          <p:cNvPr id="6" name="Rectangle 6"/>
          <p:cNvSpPr>
            <a:spLocks noGrp="1" noChangeArrowheads="1"/>
          </p:cNvSpPr>
          <p:nvPr>
            <p:ph type="ftr"/>
          </p:nvPr>
        </p:nvSpPr>
        <p:spPr>
          <a:ln/>
        </p:spPr>
        <p:txBody>
          <a:bodyPr/>
          <a:lstStyle/>
          <a:p>
            <a:r>
              <a:rPr lang="en-US"/>
              <a:t>Yue Zhao,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541633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802.11-24/xxxxr0</a:t>
            </a:r>
          </a:p>
        </p:txBody>
      </p:sp>
      <p:sp>
        <p:nvSpPr>
          <p:cNvPr id="5" name="Rectangle 3"/>
          <p:cNvSpPr>
            <a:spLocks noGrp="1" noChangeArrowheads="1"/>
          </p:cNvSpPr>
          <p:nvPr>
            <p:ph type="dt"/>
          </p:nvPr>
        </p:nvSpPr>
        <p:spPr>
          <a:ln/>
        </p:spPr>
        <p:txBody>
          <a:bodyPr/>
          <a:lstStyle/>
          <a:p>
            <a:r>
              <a:rPr lang="en-US" altLang="zh-CN"/>
              <a:t>July 2024</a:t>
            </a:r>
            <a:endParaRPr lang="en-US"/>
          </a:p>
        </p:txBody>
      </p:sp>
      <p:sp>
        <p:nvSpPr>
          <p:cNvPr id="6" name="Rectangle 6"/>
          <p:cNvSpPr>
            <a:spLocks noGrp="1" noChangeArrowheads="1"/>
          </p:cNvSpPr>
          <p:nvPr>
            <p:ph type="ftr"/>
          </p:nvPr>
        </p:nvSpPr>
        <p:spPr>
          <a:ln/>
        </p:spPr>
        <p:txBody>
          <a:bodyPr/>
          <a:lstStyle/>
          <a:p>
            <a:r>
              <a:rPr lang="en-US"/>
              <a:t>Yue Zhao, Huawei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ltLang="zh-CN"/>
              <a:t>July 2024</a:t>
            </a:r>
            <a:endParaRPr lang="en-GB" dirty="0"/>
          </a:p>
        </p:txBody>
      </p:sp>
      <p:sp>
        <p:nvSpPr>
          <p:cNvPr id="5" name="Footer Placeholder 4"/>
          <p:cNvSpPr>
            <a:spLocks noGrp="1"/>
          </p:cNvSpPr>
          <p:nvPr>
            <p:ph type="ftr" idx="11"/>
          </p:nvPr>
        </p:nvSpPr>
        <p:spPr/>
        <p:txBody>
          <a:bodyPr/>
          <a:lstStyle>
            <a:lvl1pPr>
              <a:defRPr/>
            </a:lvl1pPr>
          </a:lstStyle>
          <a:p>
            <a:r>
              <a:rPr lang="en-GB"/>
              <a:t>Yue Zhao, et.al.,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Yue Zhao, et.al., Huawei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July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编辑母版文本样式</a:t>
            </a:r>
          </a:p>
        </p:txBody>
      </p:sp>
      <p:sp>
        <p:nvSpPr>
          <p:cNvPr id="4" name="Date Placeholder 3"/>
          <p:cNvSpPr>
            <a:spLocks noGrp="1"/>
          </p:cNvSpPr>
          <p:nvPr>
            <p:ph type="dt" idx="10"/>
          </p:nvPr>
        </p:nvSpPr>
        <p:spPr/>
        <p:txBody>
          <a:bodyPr/>
          <a:lstStyle>
            <a:lvl1pPr>
              <a:defRPr/>
            </a:lvl1pPr>
          </a:lstStyle>
          <a:p>
            <a:r>
              <a:rPr lang="en-US" altLang="zh-CN"/>
              <a:t>July 2024</a:t>
            </a:r>
            <a:endParaRPr lang="en-GB"/>
          </a:p>
        </p:txBody>
      </p:sp>
      <p:sp>
        <p:nvSpPr>
          <p:cNvPr id="5" name="Footer Placeholder 4"/>
          <p:cNvSpPr>
            <a:spLocks noGrp="1"/>
          </p:cNvSpPr>
          <p:nvPr>
            <p:ph type="ftr" idx="11"/>
          </p:nvPr>
        </p:nvSpPr>
        <p:spPr/>
        <p:txBody>
          <a:bodyPr/>
          <a:lstStyle>
            <a:lvl1pPr>
              <a:defRPr/>
            </a:lvl1pPr>
          </a:lstStyle>
          <a:p>
            <a:r>
              <a:rPr lang="en-GB"/>
              <a:t>Yue Zhao, et.al.,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Date Placeholder 4"/>
          <p:cNvSpPr>
            <a:spLocks noGrp="1"/>
          </p:cNvSpPr>
          <p:nvPr>
            <p:ph type="dt" idx="10"/>
          </p:nvPr>
        </p:nvSpPr>
        <p:spPr/>
        <p:txBody>
          <a:bodyPr/>
          <a:lstStyle>
            <a:lvl1pPr>
              <a:defRPr/>
            </a:lvl1pPr>
          </a:lstStyle>
          <a:p>
            <a:r>
              <a:rPr lang="en-US" altLang="zh-CN"/>
              <a:t>July 2024</a:t>
            </a:r>
            <a:endParaRPr lang="en-GB"/>
          </a:p>
        </p:txBody>
      </p:sp>
      <p:sp>
        <p:nvSpPr>
          <p:cNvPr id="6" name="Footer Placeholder 5"/>
          <p:cNvSpPr>
            <a:spLocks noGrp="1"/>
          </p:cNvSpPr>
          <p:nvPr>
            <p:ph type="ftr" idx="11"/>
          </p:nvPr>
        </p:nvSpPr>
        <p:spPr/>
        <p:txBody>
          <a:bodyPr/>
          <a:lstStyle>
            <a:lvl1pPr>
              <a:defRPr/>
            </a:lvl1pPr>
          </a:lstStyle>
          <a:p>
            <a:r>
              <a:rPr lang="en-GB"/>
              <a:t>Yue Zhao, et.al.,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Date Placeholder 6"/>
          <p:cNvSpPr>
            <a:spLocks noGrp="1"/>
          </p:cNvSpPr>
          <p:nvPr>
            <p:ph type="dt" idx="10"/>
          </p:nvPr>
        </p:nvSpPr>
        <p:spPr/>
        <p:txBody>
          <a:bodyPr/>
          <a:lstStyle>
            <a:lvl1pPr>
              <a:defRPr/>
            </a:lvl1pPr>
          </a:lstStyle>
          <a:p>
            <a:r>
              <a:rPr lang="en-US" altLang="zh-CN"/>
              <a:t>July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Yue Zhao, et.al.,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ltLang="zh-CN"/>
              <a:t>July 2024</a:t>
            </a:r>
            <a:endParaRPr lang="en-GB"/>
          </a:p>
        </p:txBody>
      </p:sp>
      <p:sp>
        <p:nvSpPr>
          <p:cNvPr id="4" name="Footer Placeholder 3"/>
          <p:cNvSpPr>
            <a:spLocks noGrp="1"/>
          </p:cNvSpPr>
          <p:nvPr>
            <p:ph type="ftr" idx="11"/>
          </p:nvPr>
        </p:nvSpPr>
        <p:spPr/>
        <p:txBody>
          <a:bodyPr/>
          <a:lstStyle>
            <a:lvl1pPr>
              <a:defRPr/>
            </a:lvl1pPr>
          </a:lstStyle>
          <a:p>
            <a:r>
              <a:rPr lang="en-GB"/>
              <a:t>Yue Zhao, et.al.,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a:t>July 2024</a:t>
            </a:r>
            <a:endParaRPr lang="en-GB"/>
          </a:p>
        </p:txBody>
      </p:sp>
      <p:sp>
        <p:nvSpPr>
          <p:cNvPr id="3" name="Footer Placeholder 2"/>
          <p:cNvSpPr>
            <a:spLocks noGrp="1"/>
          </p:cNvSpPr>
          <p:nvPr>
            <p:ph type="ftr" idx="11"/>
          </p:nvPr>
        </p:nvSpPr>
        <p:spPr/>
        <p:txBody>
          <a:bodyPr/>
          <a:lstStyle>
            <a:lvl1pPr>
              <a:defRPr/>
            </a:lvl1pPr>
          </a:lstStyle>
          <a:p>
            <a:r>
              <a:rPr lang="en-GB"/>
              <a:t>Yue Zhao, et.al.,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ltLang="zh-CN"/>
              <a:t>July 2024</a:t>
            </a:r>
            <a:endParaRPr lang="en-GB"/>
          </a:p>
        </p:txBody>
      </p:sp>
      <p:sp>
        <p:nvSpPr>
          <p:cNvPr id="5" name="Footer Placeholder 4"/>
          <p:cNvSpPr>
            <a:spLocks noGrp="1"/>
          </p:cNvSpPr>
          <p:nvPr>
            <p:ph type="ftr" idx="11"/>
          </p:nvPr>
        </p:nvSpPr>
        <p:spPr/>
        <p:txBody>
          <a:bodyPr/>
          <a:lstStyle>
            <a:lvl1pPr>
              <a:defRPr/>
            </a:lvl1pPr>
          </a:lstStyle>
          <a:p>
            <a:r>
              <a:rPr lang="en-GB"/>
              <a:t>Yue Zhao, et.al.,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ltLang="zh-CN"/>
              <a:t>July 2024</a:t>
            </a:r>
            <a:endParaRPr lang="en-GB"/>
          </a:p>
        </p:txBody>
      </p:sp>
      <p:sp>
        <p:nvSpPr>
          <p:cNvPr id="5" name="Footer Placeholder 4"/>
          <p:cNvSpPr>
            <a:spLocks noGrp="1"/>
          </p:cNvSpPr>
          <p:nvPr>
            <p:ph type="ftr" idx="11"/>
          </p:nvPr>
        </p:nvSpPr>
        <p:spPr/>
        <p:txBody>
          <a:bodyPr/>
          <a:lstStyle>
            <a:lvl1pPr>
              <a:defRPr/>
            </a:lvl1pPr>
          </a:lstStyle>
          <a:p>
            <a:r>
              <a:rPr lang="en-GB"/>
              <a:t>Yue Zhao, et.al.,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July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Yue Zhao, et.al., Huawei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802.11-24/1259r0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SP-based Non-Primary Channel Access Follow-Up</a:t>
            </a:r>
            <a:br>
              <a:rPr lang="en-US" altLang="zh-CN" dirty="0"/>
            </a:br>
            <a:r>
              <a:rPr lang="en-US" altLang="zh-CN" sz="2400" dirty="0"/>
              <a:t>Triggering Event</a:t>
            </a:r>
            <a:endParaRPr lang="en-GB" dirty="0"/>
          </a:p>
        </p:txBody>
      </p:sp>
      <p:sp>
        <p:nvSpPr>
          <p:cNvPr id="3074" name="Rectangle 2"/>
          <p:cNvSpPr>
            <a:spLocks noGrp="1" noChangeArrowheads="1"/>
          </p:cNvSpPr>
          <p:nvPr>
            <p:ph type="subTitle" idx="1"/>
          </p:nvPr>
        </p:nvSpPr>
        <p:spPr>
          <a:xfrm>
            <a:off x="1828800" y="160020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2024-07-02</a:t>
            </a:r>
          </a:p>
        </p:txBody>
      </p:sp>
      <p:sp>
        <p:nvSpPr>
          <p:cNvPr id="6" name="Date Placeholder 3"/>
          <p:cNvSpPr>
            <a:spLocks noGrp="1"/>
          </p:cNvSpPr>
          <p:nvPr>
            <p:ph type="dt" idx="10"/>
          </p:nvPr>
        </p:nvSpPr>
        <p:spPr/>
        <p:txBody>
          <a:bodyPr/>
          <a:lstStyle/>
          <a:p>
            <a:r>
              <a:rPr lang="en-US" altLang="zh-CN"/>
              <a:t>July 2024</a:t>
            </a:r>
            <a:endParaRPr lang="en-GB" dirty="0"/>
          </a:p>
        </p:txBody>
      </p:sp>
      <p:sp>
        <p:nvSpPr>
          <p:cNvPr id="7" name="Footer Placeholder 4"/>
          <p:cNvSpPr>
            <a:spLocks noGrp="1"/>
          </p:cNvSpPr>
          <p:nvPr>
            <p:ph type="ftr" idx="11"/>
          </p:nvPr>
        </p:nvSpPr>
        <p:spPr/>
        <p:txBody>
          <a:bodyPr/>
          <a:lstStyle/>
          <a:p>
            <a:r>
              <a:rPr lang="en-GB"/>
              <a:t>Yue Zhao, et.al.,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08045463"/>
              </p:ext>
            </p:extLst>
          </p:nvPr>
        </p:nvGraphicFramePr>
        <p:xfrm>
          <a:off x="995363" y="2420938"/>
          <a:ext cx="10120312" cy="2652712"/>
        </p:xfrm>
        <a:graphic>
          <a:graphicData uri="http://schemas.openxmlformats.org/presentationml/2006/ole">
            <mc:AlternateContent xmlns:mc="http://schemas.openxmlformats.org/markup-compatibility/2006">
              <mc:Choice xmlns:v="urn:schemas-microsoft-com:vml" Requires="v">
                <p:oleObj spid="_x0000_s1082" name="Document" r:id="rId4" imgW="10440910" imgH="2745719" progId="Word.Document.8">
                  <p:embed/>
                </p:oleObj>
              </mc:Choice>
              <mc:Fallback>
                <p:oleObj name="Document" r:id="rId4" imgW="10440910" imgH="2745719" progId="Word.Document.8">
                  <p:embed/>
                  <p:pic>
                    <p:nvPicPr>
                      <p:cNvPr id="0" name="Picture 3"/>
                      <p:cNvPicPr>
                        <a:picLocks noChangeAspect="1" noChangeArrowheads="1"/>
                      </p:cNvPicPr>
                      <p:nvPr/>
                    </p:nvPicPr>
                    <p:blipFill>
                      <a:blip r:embed="rId5"/>
                      <a:srcRect/>
                      <a:stretch>
                        <a:fillRect/>
                      </a:stretch>
                    </p:blipFill>
                    <p:spPr bwMode="auto">
                      <a:xfrm>
                        <a:off x="995363" y="2420938"/>
                        <a:ext cx="10120312" cy="2652712"/>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Motivation</a:t>
            </a:r>
            <a:endParaRPr lang="en-GB" dirty="0"/>
          </a:p>
        </p:txBody>
      </p:sp>
      <p:sp>
        <p:nvSpPr>
          <p:cNvPr id="4098" name="Rectangle 2"/>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To meet throughput and latency requirements mentioned in </a:t>
            </a:r>
            <a:r>
              <a:rPr lang="en-GB" sz="2000" dirty="0">
                <a:solidFill>
                  <a:schemeClr val="tx1"/>
                </a:solidFill>
              </a:rPr>
              <a:t>the</a:t>
            </a:r>
            <a:r>
              <a:rPr lang="en-GB" sz="2000" dirty="0"/>
              <a:t> UHR PAR [1], non-primary channel access (NPCA) was proposed as a potential method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[1]</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The general idea of SP-based NPCA was introduced in </a:t>
            </a:r>
            <a:r>
              <a:rPr lang="en-US" sz="2000" dirty="0"/>
              <a:t>[2]</a:t>
            </a:r>
            <a:endParaRPr lang="en-GB" sz="20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Yue Zhao, et.al., Huawei</a:t>
            </a:r>
            <a:endParaRPr lang="en-GB" dirty="0"/>
          </a:p>
        </p:txBody>
      </p:sp>
      <p:sp>
        <p:nvSpPr>
          <p:cNvPr id="4" name="Date Placeholder 3"/>
          <p:cNvSpPr>
            <a:spLocks noGrp="1"/>
          </p:cNvSpPr>
          <p:nvPr>
            <p:ph type="dt" idx="15"/>
          </p:nvPr>
        </p:nvSpPr>
        <p:spPr/>
        <p:txBody>
          <a:bodyPr/>
          <a:lstStyle/>
          <a:p>
            <a:r>
              <a:rPr lang="en-US" altLang="zh-CN"/>
              <a:t>July 2024</a:t>
            </a:r>
            <a:endParaRPr lang="en-GB" dirty="0"/>
          </a:p>
        </p:txBody>
      </p:sp>
      <p:pic>
        <p:nvPicPr>
          <p:cNvPr id="3" name="图片 2">
            <a:extLst>
              <a:ext uri="{FF2B5EF4-FFF2-40B4-BE49-F238E27FC236}">
                <a16:creationId xmlns:a16="http://schemas.microsoft.com/office/drawing/2014/main" id="{89E99409-CDB5-4D9E-8C01-70D1F2AEAA10}"/>
              </a:ext>
            </a:extLst>
          </p:cNvPr>
          <p:cNvPicPr>
            <a:picLocks noChangeAspect="1"/>
          </p:cNvPicPr>
          <p:nvPr/>
        </p:nvPicPr>
        <p:blipFill>
          <a:blip r:embed="rId3"/>
          <a:stretch>
            <a:fillRect/>
          </a:stretch>
        </p:blipFill>
        <p:spPr>
          <a:xfrm>
            <a:off x="2639616" y="2708920"/>
            <a:ext cx="5616624" cy="3027909"/>
          </a:xfrm>
          <a:prstGeom prst="rect">
            <a:avLst/>
          </a:prstGeom>
          <a:ln>
            <a:noFill/>
          </a:ln>
          <a:effectLst>
            <a:outerShdw blurRad="190500" algn="tl" rotWithShape="0">
              <a:srgbClr val="000000">
                <a:alpha val="70000"/>
              </a:srgbClr>
            </a:outerShdw>
          </a:effec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Recap: SP-based NPCA</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000" dirty="0">
                <a:solidFill>
                  <a:schemeClr val="tx1"/>
                </a:solidFill>
              </a:rPr>
              <a:t>The main intention is to avoid frequent switching due to the crowded primary channel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1600" dirty="0">
                <a:solidFill>
                  <a:schemeClr val="tx1"/>
                </a:solidFill>
              </a:rPr>
              <a:t>Within OBSS TWT SPs, the primary channel will be frequently occupied by OBSS, leading to frequent switching between primary channel and non-primary channel if TXOP-level NPCA is used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1600" dirty="0">
                <a:solidFill>
                  <a:schemeClr val="tx1"/>
                </a:solidFill>
              </a:rPr>
              <a:t>Within OBSS TWT SPs, it is hard to obtain TXOP on the crowded primary channel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1600" dirty="0">
                <a:solidFill>
                  <a:schemeClr val="tx1"/>
                </a:solidFill>
                <a:sym typeface="Wingdings" panose="05000000000000000000" pitchFamily="2" charset="2"/>
              </a:rPr>
              <a:t> SP-based NPCA: Switch to a non-primary channel without switching back and forth during an OBSS SPs</a:t>
            </a:r>
            <a:endParaRPr lang="en-GB" altLang="zh-CN" sz="1400" dirty="0">
              <a:solidFill>
                <a:schemeClr val="tx1"/>
              </a:solidFill>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000" dirty="0">
                <a:solidFill>
                  <a:schemeClr val="tx1"/>
                </a:solidFill>
              </a:rPr>
              <a:t>The basic idea is for BSS to park on a non-primary channel during the OBSS SP</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altLang="zh-CN" sz="2000" dirty="0">
              <a:solidFill>
                <a:schemeClr val="tx1"/>
              </a:solidFill>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altLang="zh-CN" sz="2000" dirty="0">
              <a:solidFill>
                <a:schemeClr val="tx1"/>
              </a:solidFill>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altLang="zh-CN" sz="2000" dirty="0">
              <a:solidFill>
                <a:schemeClr val="tx1"/>
              </a:solidFill>
            </a:endParaRP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altLang="zh-CN" sz="2000" dirty="0">
              <a:solidFill>
                <a:schemeClr val="tx1"/>
              </a:solidFill>
            </a:endParaRP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000" dirty="0">
                <a:solidFill>
                  <a:schemeClr val="tx1"/>
                </a:solidFill>
              </a:rPr>
              <a:t>[2]</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Yue Zhao, et.al., Huawei</a:t>
            </a:r>
            <a:endParaRPr lang="en-GB" dirty="0"/>
          </a:p>
        </p:txBody>
      </p:sp>
      <p:sp>
        <p:nvSpPr>
          <p:cNvPr id="4" name="Date Placeholder 3"/>
          <p:cNvSpPr>
            <a:spLocks noGrp="1"/>
          </p:cNvSpPr>
          <p:nvPr>
            <p:ph type="dt" idx="15"/>
          </p:nvPr>
        </p:nvSpPr>
        <p:spPr/>
        <p:txBody>
          <a:bodyPr/>
          <a:lstStyle/>
          <a:p>
            <a:r>
              <a:rPr lang="en-US" altLang="zh-CN"/>
              <a:t>July 2024</a:t>
            </a:r>
            <a:endParaRPr lang="en-GB" dirty="0"/>
          </a:p>
        </p:txBody>
      </p:sp>
      <p:graphicFrame>
        <p:nvGraphicFramePr>
          <p:cNvPr id="18" name="表格 17">
            <a:extLst>
              <a:ext uri="{FF2B5EF4-FFF2-40B4-BE49-F238E27FC236}">
                <a16:creationId xmlns:a16="http://schemas.microsoft.com/office/drawing/2014/main" id="{D9D0E108-5FF8-4DEC-95C8-85A59CB27AF3}"/>
              </a:ext>
            </a:extLst>
          </p:cNvPr>
          <p:cNvGraphicFramePr>
            <a:graphicFrameLocks noGrp="1"/>
          </p:cNvGraphicFramePr>
          <p:nvPr>
            <p:extLst>
              <p:ext uri="{D42A27DB-BD31-4B8C-83A1-F6EECF244321}">
                <p14:modId xmlns:p14="http://schemas.microsoft.com/office/powerpoint/2010/main" val="170904110"/>
              </p:ext>
            </p:extLst>
          </p:nvPr>
        </p:nvGraphicFramePr>
        <p:xfrm>
          <a:off x="1142800" y="4415477"/>
          <a:ext cx="9301035" cy="741680"/>
        </p:xfrm>
        <a:graphic>
          <a:graphicData uri="http://schemas.openxmlformats.org/drawingml/2006/table">
            <a:tbl>
              <a:tblPr firstRow="1" bandRow="1">
                <a:tableStyleId>{5C22544A-7EE6-4342-B048-85BDC9FD1C3A}</a:tableStyleId>
              </a:tblPr>
              <a:tblGrid>
                <a:gridCol w="1860207">
                  <a:extLst>
                    <a:ext uri="{9D8B030D-6E8A-4147-A177-3AD203B41FA5}">
                      <a16:colId xmlns:a16="http://schemas.microsoft.com/office/drawing/2014/main" val="2472684089"/>
                    </a:ext>
                  </a:extLst>
                </a:gridCol>
                <a:gridCol w="1860207">
                  <a:extLst>
                    <a:ext uri="{9D8B030D-6E8A-4147-A177-3AD203B41FA5}">
                      <a16:colId xmlns:a16="http://schemas.microsoft.com/office/drawing/2014/main" val="4120997397"/>
                    </a:ext>
                  </a:extLst>
                </a:gridCol>
                <a:gridCol w="1860207">
                  <a:extLst>
                    <a:ext uri="{9D8B030D-6E8A-4147-A177-3AD203B41FA5}">
                      <a16:colId xmlns:a16="http://schemas.microsoft.com/office/drawing/2014/main" val="933998979"/>
                    </a:ext>
                  </a:extLst>
                </a:gridCol>
                <a:gridCol w="1860207">
                  <a:extLst>
                    <a:ext uri="{9D8B030D-6E8A-4147-A177-3AD203B41FA5}">
                      <a16:colId xmlns:a16="http://schemas.microsoft.com/office/drawing/2014/main" val="3780933083"/>
                    </a:ext>
                  </a:extLst>
                </a:gridCol>
                <a:gridCol w="1860207">
                  <a:extLst>
                    <a:ext uri="{9D8B030D-6E8A-4147-A177-3AD203B41FA5}">
                      <a16:colId xmlns:a16="http://schemas.microsoft.com/office/drawing/2014/main" val="55411430"/>
                    </a:ext>
                  </a:extLst>
                </a:gridCol>
              </a:tblGrid>
              <a:tr h="370840">
                <a:tc>
                  <a:txBody>
                    <a:bodyPr/>
                    <a:lstStyle/>
                    <a:p>
                      <a:r>
                        <a:rPr lang="en-US" altLang="zh-CN" sz="1400" b="0" dirty="0">
                          <a:solidFill>
                            <a:schemeClr val="tx1"/>
                          </a:solidFill>
                        </a:rPr>
                        <a:t>Non-primary channel</a:t>
                      </a:r>
                      <a:endParaRPr lang="zh-CN" alt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400" b="0" dirty="0">
                          <a:solidFill>
                            <a:schemeClr val="tx1"/>
                          </a:solidFill>
                          <a:highlight>
                            <a:srgbClr val="00FFFF"/>
                          </a:highlight>
                        </a:rPr>
                        <a:t>BSS parking</a:t>
                      </a:r>
                      <a:endParaRPr lang="zh-CN" altLang="en-US" sz="1400" b="0" dirty="0">
                        <a:solidFill>
                          <a:schemeClr val="tx1"/>
                        </a:solidFill>
                        <a:highlight>
                          <a:srgbClr val="00FFFF"/>
                        </a:highligh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sz="1400" b="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400" b="0" dirty="0">
                          <a:solidFill>
                            <a:schemeClr val="tx1"/>
                          </a:solidFill>
                          <a:highlight>
                            <a:srgbClr val="00FFFF"/>
                          </a:highlight>
                        </a:rPr>
                        <a:t>BSS parking</a:t>
                      </a:r>
                      <a:endParaRPr lang="zh-CN" altLang="en-US" sz="1400" b="0" dirty="0">
                        <a:solidFill>
                          <a:schemeClr val="tx1"/>
                        </a:solidFill>
                        <a:highlight>
                          <a:srgbClr val="00FFFF"/>
                        </a:highligh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sz="1400" b="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0125430"/>
                  </a:ext>
                </a:extLst>
              </a:tr>
              <a:tr h="370840">
                <a:tc>
                  <a:txBody>
                    <a:bodyPr/>
                    <a:lstStyle/>
                    <a:p>
                      <a:r>
                        <a:rPr lang="en-US" altLang="zh-CN" sz="1400" b="0" dirty="0">
                          <a:solidFill>
                            <a:schemeClr val="tx1"/>
                          </a:solidFill>
                        </a:rPr>
                        <a:t>Primary channel</a:t>
                      </a:r>
                      <a:endParaRPr lang="zh-CN" alt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400" b="0" dirty="0">
                          <a:solidFill>
                            <a:schemeClr val="tx1"/>
                          </a:solidFill>
                          <a:highlight>
                            <a:srgbClr val="FFFF00"/>
                          </a:highlight>
                        </a:rPr>
                        <a:t>OBSS TWT SP</a:t>
                      </a:r>
                      <a:endParaRPr lang="zh-CN" altLang="en-US" sz="1400" b="0" dirty="0">
                        <a:solidFill>
                          <a:schemeClr val="tx1"/>
                        </a:solidFill>
                        <a:highlight>
                          <a:srgbClr val="FFFF00"/>
                        </a:highligh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400" b="0" dirty="0">
                          <a:solidFill>
                            <a:schemeClr val="tx1"/>
                          </a:solidFill>
                          <a:highlight>
                            <a:srgbClr val="00FFFF"/>
                          </a:highlight>
                        </a:rPr>
                        <a:t>BSS parking</a:t>
                      </a:r>
                      <a:endParaRPr lang="zh-CN" altLang="en-US" sz="1400" b="0" dirty="0">
                        <a:solidFill>
                          <a:schemeClr val="tx1"/>
                        </a:solidFill>
                        <a:highlight>
                          <a:srgbClr val="00FFFF"/>
                        </a:highligh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400" b="0" dirty="0">
                          <a:solidFill>
                            <a:schemeClr val="tx1"/>
                          </a:solidFill>
                          <a:highlight>
                            <a:srgbClr val="FFFF00"/>
                          </a:highlight>
                        </a:rPr>
                        <a:t>OBSS TWT SP</a:t>
                      </a:r>
                      <a:endParaRPr lang="zh-CN" altLang="en-US" sz="1400" b="0" dirty="0">
                        <a:solidFill>
                          <a:schemeClr val="tx1"/>
                        </a:solidFill>
                        <a:highlight>
                          <a:srgbClr val="FFFF00"/>
                        </a:highligh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400" b="0" dirty="0">
                          <a:solidFill>
                            <a:schemeClr val="tx1"/>
                          </a:solidFill>
                          <a:highlight>
                            <a:srgbClr val="00FFFF"/>
                          </a:highlight>
                        </a:rPr>
                        <a:t>BSS parking</a:t>
                      </a:r>
                      <a:endParaRPr lang="zh-CN" altLang="en-US" sz="1400" b="0" dirty="0">
                        <a:solidFill>
                          <a:schemeClr val="tx1"/>
                        </a:solidFill>
                        <a:highlight>
                          <a:srgbClr val="00FFFF"/>
                        </a:highligh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43908061"/>
                  </a:ext>
                </a:extLst>
              </a:tr>
            </a:tbl>
          </a:graphicData>
        </a:graphic>
      </p:graphicFrame>
      <p:cxnSp>
        <p:nvCxnSpPr>
          <p:cNvPr id="21" name="直接箭头连接符 20">
            <a:extLst>
              <a:ext uri="{FF2B5EF4-FFF2-40B4-BE49-F238E27FC236}">
                <a16:creationId xmlns:a16="http://schemas.microsoft.com/office/drawing/2014/main" id="{B51AB2DE-7A85-4817-871B-AAE52603D0BF}"/>
              </a:ext>
            </a:extLst>
          </p:cNvPr>
          <p:cNvCxnSpPr>
            <a:cxnSpLocks/>
          </p:cNvCxnSpPr>
          <p:nvPr/>
        </p:nvCxnSpPr>
        <p:spPr bwMode="auto">
          <a:xfrm>
            <a:off x="847032" y="5157157"/>
            <a:ext cx="996238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2" name="文本框 21">
            <a:extLst>
              <a:ext uri="{FF2B5EF4-FFF2-40B4-BE49-F238E27FC236}">
                <a16:creationId xmlns:a16="http://schemas.microsoft.com/office/drawing/2014/main" id="{9A5073AA-3BE8-48B7-B6A3-B52C85D5E9D9}"/>
              </a:ext>
            </a:extLst>
          </p:cNvPr>
          <p:cNvSpPr txBox="1"/>
          <p:nvPr/>
        </p:nvSpPr>
        <p:spPr>
          <a:xfrm>
            <a:off x="10335672" y="5218102"/>
            <a:ext cx="503664" cy="307777"/>
          </a:xfrm>
          <a:prstGeom prst="rect">
            <a:avLst/>
          </a:prstGeom>
          <a:noFill/>
        </p:spPr>
        <p:txBody>
          <a:bodyPr wrap="none" rtlCol="0">
            <a:spAutoFit/>
          </a:bodyPr>
          <a:lstStyle/>
          <a:p>
            <a:r>
              <a:rPr lang="en-US" altLang="zh-CN" sz="1400" dirty="0">
                <a:solidFill>
                  <a:schemeClr val="tx1"/>
                </a:solidFill>
              </a:rPr>
              <a:t>time</a:t>
            </a:r>
            <a:endParaRPr lang="zh-CN" altLang="en-US" dirty="0">
              <a:solidFill>
                <a:schemeClr val="tx1"/>
              </a:solidFill>
            </a:endParaRPr>
          </a:p>
        </p:txBody>
      </p:sp>
      <p:cxnSp>
        <p:nvCxnSpPr>
          <p:cNvPr id="24" name="直接箭头连接符 23">
            <a:extLst>
              <a:ext uri="{FF2B5EF4-FFF2-40B4-BE49-F238E27FC236}">
                <a16:creationId xmlns:a16="http://schemas.microsoft.com/office/drawing/2014/main" id="{9DEA57DC-020C-4E6B-ABB3-5B578CEABC87}"/>
              </a:ext>
            </a:extLst>
          </p:cNvPr>
          <p:cNvCxnSpPr/>
          <p:nvPr/>
        </p:nvCxnSpPr>
        <p:spPr bwMode="auto">
          <a:xfrm flipV="1">
            <a:off x="3007272" y="4016172"/>
            <a:ext cx="0" cy="128634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5" name="文本框 24">
            <a:extLst>
              <a:ext uri="{FF2B5EF4-FFF2-40B4-BE49-F238E27FC236}">
                <a16:creationId xmlns:a16="http://schemas.microsoft.com/office/drawing/2014/main" id="{08F83369-5E2E-4993-A670-900E0A0725BB}"/>
              </a:ext>
            </a:extLst>
          </p:cNvPr>
          <p:cNvSpPr txBox="1"/>
          <p:nvPr/>
        </p:nvSpPr>
        <p:spPr>
          <a:xfrm>
            <a:off x="3007272" y="4031401"/>
            <a:ext cx="902811" cy="307777"/>
          </a:xfrm>
          <a:prstGeom prst="rect">
            <a:avLst/>
          </a:prstGeom>
          <a:noFill/>
        </p:spPr>
        <p:txBody>
          <a:bodyPr wrap="none" rtlCol="0">
            <a:spAutoFit/>
          </a:bodyPr>
          <a:lstStyle/>
          <a:p>
            <a:r>
              <a:rPr lang="en-US" altLang="zh-CN" sz="1400" dirty="0">
                <a:solidFill>
                  <a:schemeClr val="tx1"/>
                </a:solidFill>
              </a:rPr>
              <a:t>frequency</a:t>
            </a:r>
            <a:endParaRPr lang="zh-CN" altLang="en-US" dirty="0">
              <a:solidFill>
                <a:schemeClr val="tx1"/>
              </a:solidFill>
            </a:endParaRPr>
          </a:p>
        </p:txBody>
      </p:sp>
    </p:spTree>
    <p:extLst>
      <p:ext uri="{BB962C8B-B14F-4D97-AF65-F5344CB8AC3E}">
        <p14:creationId xmlns:p14="http://schemas.microsoft.com/office/powerpoint/2010/main" val="24960736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Triggering Event</a:t>
            </a:r>
          </a:p>
        </p:txBody>
      </p:sp>
      <p:sp>
        <p:nvSpPr>
          <p:cNvPr id="4098" name="Rectangle 2"/>
          <p:cNvSpPr>
            <a:spLocks noGrp="1" noChangeArrowheads="1"/>
          </p:cNvSpPr>
          <p:nvPr>
            <p:ph idx="1"/>
          </p:nvPr>
        </p:nvSpPr>
        <p:spPr>
          <a:xfrm>
            <a:off x="844508" y="1745932"/>
            <a:ext cx="10361084" cy="4113213"/>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Within the OBSS TWT SP, if the OBSS PPDU is detected on the primary channel, then switch</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dirty="0"/>
              <a:t>The OBSS PPDU belongs to an OBSS whose ongoing TWT SP is announced by the BSS AP</a:t>
            </a:r>
            <a:endParaRPr lang="en-GB" sz="14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Yue Zhao, et.al., Huawei</a:t>
            </a:r>
            <a:endParaRPr lang="en-GB" dirty="0"/>
          </a:p>
        </p:txBody>
      </p:sp>
      <p:sp>
        <p:nvSpPr>
          <p:cNvPr id="4" name="Date Placeholder 3"/>
          <p:cNvSpPr>
            <a:spLocks noGrp="1"/>
          </p:cNvSpPr>
          <p:nvPr>
            <p:ph type="dt" idx="15"/>
          </p:nvPr>
        </p:nvSpPr>
        <p:spPr/>
        <p:txBody>
          <a:bodyPr/>
          <a:lstStyle/>
          <a:p>
            <a:r>
              <a:rPr lang="en-US" altLang="zh-CN"/>
              <a:t>July 2024</a:t>
            </a:r>
            <a:endParaRPr lang="en-GB" dirty="0"/>
          </a:p>
        </p:txBody>
      </p:sp>
      <p:cxnSp>
        <p:nvCxnSpPr>
          <p:cNvPr id="8" name="直接连接符 7">
            <a:extLst>
              <a:ext uri="{FF2B5EF4-FFF2-40B4-BE49-F238E27FC236}">
                <a16:creationId xmlns:a16="http://schemas.microsoft.com/office/drawing/2014/main" id="{8DDEE947-00F7-46D7-A90C-7B7E6C1FBE1B}"/>
              </a:ext>
            </a:extLst>
          </p:cNvPr>
          <p:cNvCxnSpPr/>
          <p:nvPr/>
        </p:nvCxnSpPr>
        <p:spPr bwMode="auto">
          <a:xfrm>
            <a:off x="1631504" y="3947257"/>
            <a:ext cx="936104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4" name="直接连接符 23">
            <a:extLst>
              <a:ext uri="{FF2B5EF4-FFF2-40B4-BE49-F238E27FC236}">
                <a16:creationId xmlns:a16="http://schemas.microsoft.com/office/drawing/2014/main" id="{FEC134D9-32B8-456F-A7C6-5307113CA763}"/>
              </a:ext>
            </a:extLst>
          </p:cNvPr>
          <p:cNvCxnSpPr/>
          <p:nvPr/>
        </p:nvCxnSpPr>
        <p:spPr bwMode="auto">
          <a:xfrm>
            <a:off x="1631504" y="4739345"/>
            <a:ext cx="936104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3" name="直接连接符 32">
            <a:extLst>
              <a:ext uri="{FF2B5EF4-FFF2-40B4-BE49-F238E27FC236}">
                <a16:creationId xmlns:a16="http://schemas.microsoft.com/office/drawing/2014/main" id="{2C5AD52E-D72F-4563-A29C-6ED21ABBD572}"/>
              </a:ext>
            </a:extLst>
          </p:cNvPr>
          <p:cNvCxnSpPr/>
          <p:nvPr/>
        </p:nvCxnSpPr>
        <p:spPr bwMode="auto">
          <a:xfrm>
            <a:off x="1631504" y="5603441"/>
            <a:ext cx="936104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 name="矩形 8">
            <a:extLst>
              <a:ext uri="{FF2B5EF4-FFF2-40B4-BE49-F238E27FC236}">
                <a16:creationId xmlns:a16="http://schemas.microsoft.com/office/drawing/2014/main" id="{2A594193-7B2A-4684-BB1D-CABF9E3AF93C}"/>
              </a:ext>
            </a:extLst>
          </p:cNvPr>
          <p:cNvSpPr/>
          <p:nvPr/>
        </p:nvSpPr>
        <p:spPr bwMode="auto">
          <a:xfrm>
            <a:off x="6678271" y="5388577"/>
            <a:ext cx="792088" cy="214864"/>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4" name="矩形 33">
            <a:extLst>
              <a:ext uri="{FF2B5EF4-FFF2-40B4-BE49-F238E27FC236}">
                <a16:creationId xmlns:a16="http://schemas.microsoft.com/office/drawing/2014/main" id="{3A841B9D-B98D-49CA-B2CC-D01422D19449}"/>
              </a:ext>
            </a:extLst>
          </p:cNvPr>
          <p:cNvSpPr/>
          <p:nvPr/>
        </p:nvSpPr>
        <p:spPr bwMode="auto">
          <a:xfrm>
            <a:off x="4155385" y="4524481"/>
            <a:ext cx="792088" cy="214864"/>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5" name="矩形 34">
            <a:extLst>
              <a:ext uri="{FF2B5EF4-FFF2-40B4-BE49-F238E27FC236}">
                <a16:creationId xmlns:a16="http://schemas.microsoft.com/office/drawing/2014/main" id="{44FC44E3-15F5-460C-BB19-1EFA3E75CDBD}"/>
              </a:ext>
            </a:extLst>
          </p:cNvPr>
          <p:cNvSpPr/>
          <p:nvPr/>
        </p:nvSpPr>
        <p:spPr bwMode="auto">
          <a:xfrm>
            <a:off x="5343306" y="3738915"/>
            <a:ext cx="792088" cy="214864"/>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6" name="矩形 35">
            <a:extLst>
              <a:ext uri="{FF2B5EF4-FFF2-40B4-BE49-F238E27FC236}">
                <a16:creationId xmlns:a16="http://schemas.microsoft.com/office/drawing/2014/main" id="{5EE61C15-DC27-4C66-B83C-AB4F4B6D2A53}"/>
              </a:ext>
            </a:extLst>
          </p:cNvPr>
          <p:cNvSpPr/>
          <p:nvPr/>
        </p:nvSpPr>
        <p:spPr bwMode="auto">
          <a:xfrm>
            <a:off x="7968208" y="4524481"/>
            <a:ext cx="792088" cy="214864"/>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文本框 9">
            <a:extLst>
              <a:ext uri="{FF2B5EF4-FFF2-40B4-BE49-F238E27FC236}">
                <a16:creationId xmlns:a16="http://schemas.microsoft.com/office/drawing/2014/main" id="{83221962-91C5-4CC6-AAAA-DABD98D26565}"/>
              </a:ext>
            </a:extLst>
          </p:cNvPr>
          <p:cNvSpPr txBox="1"/>
          <p:nvPr/>
        </p:nvSpPr>
        <p:spPr>
          <a:xfrm>
            <a:off x="6582419" y="5914182"/>
            <a:ext cx="4514377" cy="246221"/>
          </a:xfrm>
          <a:prstGeom prst="rect">
            <a:avLst/>
          </a:prstGeom>
          <a:noFill/>
        </p:spPr>
        <p:txBody>
          <a:bodyPr wrap="none" rtlCol="0">
            <a:spAutoFit/>
          </a:bodyPr>
          <a:lstStyle/>
          <a:p>
            <a:r>
              <a:rPr lang="en-US" altLang="zh-CN" sz="1000" dirty="0">
                <a:solidFill>
                  <a:schemeClr val="tx1"/>
                </a:solidFill>
              </a:rPr>
              <a:t>* for convenience, contention is omitted, frame exchange within a BSS is simplified</a:t>
            </a:r>
            <a:endParaRPr lang="zh-CN" altLang="en-US" sz="1000" dirty="0">
              <a:solidFill>
                <a:schemeClr val="tx1"/>
              </a:solidFill>
            </a:endParaRPr>
          </a:p>
        </p:txBody>
      </p:sp>
      <p:sp>
        <p:nvSpPr>
          <p:cNvPr id="11" name="矩形: 圆角 10">
            <a:extLst>
              <a:ext uri="{FF2B5EF4-FFF2-40B4-BE49-F238E27FC236}">
                <a16:creationId xmlns:a16="http://schemas.microsoft.com/office/drawing/2014/main" id="{C13CC793-F592-4AF1-9592-FBD900F07F8B}"/>
              </a:ext>
            </a:extLst>
          </p:cNvPr>
          <p:cNvSpPr/>
          <p:nvPr/>
        </p:nvSpPr>
        <p:spPr bwMode="auto">
          <a:xfrm>
            <a:off x="1958959" y="3587217"/>
            <a:ext cx="1424514" cy="2283260"/>
          </a:xfrm>
          <a:prstGeom prst="roundRect">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600" dirty="0">
                <a:solidFill>
                  <a:schemeClr val="tx1"/>
                </a:solidFill>
              </a:rPr>
              <a:t>BSS 1 announces TWT 2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600" dirty="0">
                <a:solidFill>
                  <a:schemeClr val="tx1"/>
                </a:solidFill>
              </a:rPr>
              <a:t>of BSS 2</a:t>
            </a:r>
            <a:endParaRPr kumimoji="0" lang="zh-CN" altLang="en-US" sz="1600" b="0" i="0" u="none" strike="noStrike" cap="none" normalizeH="0" baseline="0" dirty="0">
              <a:ln>
                <a:noFill/>
              </a:ln>
              <a:solidFill>
                <a:schemeClr val="tx1"/>
              </a:solidFill>
              <a:effectLst/>
            </a:endParaRPr>
          </a:p>
        </p:txBody>
      </p:sp>
      <p:sp>
        <p:nvSpPr>
          <p:cNvPr id="12" name="文本框 11">
            <a:extLst>
              <a:ext uri="{FF2B5EF4-FFF2-40B4-BE49-F238E27FC236}">
                <a16:creationId xmlns:a16="http://schemas.microsoft.com/office/drawing/2014/main" id="{16AA8640-AE56-4C2F-B65B-89751B4C5C12}"/>
              </a:ext>
            </a:extLst>
          </p:cNvPr>
          <p:cNvSpPr txBox="1"/>
          <p:nvPr/>
        </p:nvSpPr>
        <p:spPr>
          <a:xfrm>
            <a:off x="810972" y="3684530"/>
            <a:ext cx="896399" cy="523220"/>
          </a:xfrm>
          <a:prstGeom prst="rect">
            <a:avLst/>
          </a:prstGeom>
          <a:noFill/>
        </p:spPr>
        <p:txBody>
          <a:bodyPr wrap="none" rtlCol="0">
            <a:spAutoFit/>
          </a:bodyPr>
          <a:lstStyle/>
          <a:p>
            <a:pPr algn="ctr"/>
            <a:r>
              <a:rPr lang="en-US" altLang="zh-CN" sz="1400" dirty="0">
                <a:solidFill>
                  <a:schemeClr val="tx1"/>
                </a:solidFill>
              </a:rPr>
              <a:t>BSS 1</a:t>
            </a:r>
          </a:p>
          <a:p>
            <a:pPr algn="ctr"/>
            <a:r>
              <a:rPr lang="en-US" altLang="zh-CN" sz="1400" dirty="0">
                <a:solidFill>
                  <a:schemeClr val="tx1"/>
                </a:solidFill>
              </a:rPr>
              <a:t>(my BSS)</a:t>
            </a:r>
            <a:endParaRPr lang="zh-CN" altLang="en-US" sz="1400" dirty="0">
              <a:solidFill>
                <a:schemeClr val="tx1"/>
              </a:solidFill>
            </a:endParaRPr>
          </a:p>
        </p:txBody>
      </p:sp>
      <p:sp>
        <p:nvSpPr>
          <p:cNvPr id="37" name="文本框 36">
            <a:extLst>
              <a:ext uri="{FF2B5EF4-FFF2-40B4-BE49-F238E27FC236}">
                <a16:creationId xmlns:a16="http://schemas.microsoft.com/office/drawing/2014/main" id="{54254657-95D1-4F11-819C-68623AC18BAA}"/>
              </a:ext>
            </a:extLst>
          </p:cNvPr>
          <p:cNvSpPr txBox="1"/>
          <p:nvPr/>
        </p:nvSpPr>
        <p:spPr>
          <a:xfrm>
            <a:off x="869810" y="4517927"/>
            <a:ext cx="752129" cy="523220"/>
          </a:xfrm>
          <a:prstGeom prst="rect">
            <a:avLst/>
          </a:prstGeom>
          <a:noFill/>
        </p:spPr>
        <p:txBody>
          <a:bodyPr wrap="none" rtlCol="0">
            <a:spAutoFit/>
          </a:bodyPr>
          <a:lstStyle/>
          <a:p>
            <a:pPr algn="ctr"/>
            <a:r>
              <a:rPr lang="en-US" altLang="zh-CN" sz="1400" dirty="0">
                <a:solidFill>
                  <a:schemeClr val="tx1"/>
                </a:solidFill>
              </a:rPr>
              <a:t>BSS 2</a:t>
            </a:r>
          </a:p>
          <a:p>
            <a:pPr algn="ctr"/>
            <a:r>
              <a:rPr lang="en-US" altLang="zh-CN" sz="1400" dirty="0">
                <a:solidFill>
                  <a:schemeClr val="tx1"/>
                </a:solidFill>
              </a:rPr>
              <a:t>(OBSS)</a:t>
            </a:r>
            <a:endParaRPr lang="zh-CN" altLang="en-US" sz="1400" dirty="0">
              <a:solidFill>
                <a:schemeClr val="tx1"/>
              </a:solidFill>
            </a:endParaRPr>
          </a:p>
        </p:txBody>
      </p:sp>
      <p:sp>
        <p:nvSpPr>
          <p:cNvPr id="38" name="文本框 37">
            <a:extLst>
              <a:ext uri="{FF2B5EF4-FFF2-40B4-BE49-F238E27FC236}">
                <a16:creationId xmlns:a16="http://schemas.microsoft.com/office/drawing/2014/main" id="{B83FF10C-E38A-4C1A-B2E2-124B7D43D227}"/>
              </a:ext>
            </a:extLst>
          </p:cNvPr>
          <p:cNvSpPr txBox="1"/>
          <p:nvPr/>
        </p:nvSpPr>
        <p:spPr>
          <a:xfrm>
            <a:off x="864358" y="5347257"/>
            <a:ext cx="752129" cy="523220"/>
          </a:xfrm>
          <a:prstGeom prst="rect">
            <a:avLst/>
          </a:prstGeom>
          <a:noFill/>
        </p:spPr>
        <p:txBody>
          <a:bodyPr wrap="none" rtlCol="0">
            <a:spAutoFit/>
          </a:bodyPr>
          <a:lstStyle/>
          <a:p>
            <a:pPr algn="ctr"/>
            <a:r>
              <a:rPr lang="en-US" altLang="zh-CN" sz="1400" dirty="0">
                <a:solidFill>
                  <a:schemeClr val="tx1"/>
                </a:solidFill>
              </a:rPr>
              <a:t>BSS 3</a:t>
            </a:r>
          </a:p>
          <a:p>
            <a:pPr algn="ctr"/>
            <a:r>
              <a:rPr lang="en-US" altLang="zh-CN" sz="1400" dirty="0">
                <a:solidFill>
                  <a:schemeClr val="tx1"/>
                </a:solidFill>
              </a:rPr>
              <a:t>(OBSS)</a:t>
            </a:r>
            <a:endParaRPr lang="zh-CN" altLang="en-US" sz="1400" dirty="0">
              <a:solidFill>
                <a:schemeClr val="tx1"/>
              </a:solidFill>
            </a:endParaRPr>
          </a:p>
        </p:txBody>
      </p:sp>
      <p:cxnSp>
        <p:nvCxnSpPr>
          <p:cNvPr id="14" name="直接连接符 13">
            <a:extLst>
              <a:ext uri="{FF2B5EF4-FFF2-40B4-BE49-F238E27FC236}">
                <a16:creationId xmlns:a16="http://schemas.microsoft.com/office/drawing/2014/main" id="{476EE228-975E-4B79-AF5F-47F4F5B91184}"/>
              </a:ext>
            </a:extLst>
          </p:cNvPr>
          <p:cNvCxnSpPr/>
          <p:nvPr/>
        </p:nvCxnSpPr>
        <p:spPr bwMode="auto">
          <a:xfrm>
            <a:off x="5087888" y="3177277"/>
            <a:ext cx="0" cy="2694407"/>
          </a:xfrm>
          <a:prstGeom prst="line">
            <a:avLst/>
          </a:prstGeom>
          <a:solidFill>
            <a:srgbClr val="00B8FF"/>
          </a:solidFill>
          <a:ln w="9525" cap="flat" cmpd="sng" algn="ctr">
            <a:solidFill>
              <a:schemeClr val="tx1"/>
            </a:solidFill>
            <a:prstDash val="dashDot"/>
            <a:round/>
            <a:headEnd type="none" w="med" len="med"/>
            <a:tailEnd type="none" w="med" len="med"/>
          </a:ln>
          <a:effectLst/>
        </p:spPr>
      </p:cxnSp>
      <p:cxnSp>
        <p:nvCxnSpPr>
          <p:cNvPr id="41" name="直接连接符 40">
            <a:extLst>
              <a:ext uri="{FF2B5EF4-FFF2-40B4-BE49-F238E27FC236}">
                <a16:creationId xmlns:a16="http://schemas.microsoft.com/office/drawing/2014/main" id="{006B60E7-F65D-4780-A93B-0CCE6AFD421E}"/>
              </a:ext>
            </a:extLst>
          </p:cNvPr>
          <p:cNvCxnSpPr/>
          <p:nvPr/>
        </p:nvCxnSpPr>
        <p:spPr bwMode="auto">
          <a:xfrm>
            <a:off x="10560496" y="3170723"/>
            <a:ext cx="0" cy="2694407"/>
          </a:xfrm>
          <a:prstGeom prst="line">
            <a:avLst/>
          </a:prstGeom>
          <a:solidFill>
            <a:srgbClr val="00B8FF"/>
          </a:solidFill>
          <a:ln w="9525" cap="flat" cmpd="sng" algn="ctr">
            <a:solidFill>
              <a:schemeClr val="tx1"/>
            </a:solidFill>
            <a:prstDash val="dashDot"/>
            <a:round/>
            <a:headEnd type="none" w="med" len="med"/>
            <a:tailEnd type="none" w="med" len="med"/>
          </a:ln>
          <a:effectLst/>
        </p:spPr>
      </p:cxnSp>
      <p:cxnSp>
        <p:nvCxnSpPr>
          <p:cNvPr id="16" name="直接箭头连接符 15">
            <a:extLst>
              <a:ext uri="{FF2B5EF4-FFF2-40B4-BE49-F238E27FC236}">
                <a16:creationId xmlns:a16="http://schemas.microsoft.com/office/drawing/2014/main" id="{4B863FD6-D7C3-43FD-BE97-453202968DA7}"/>
              </a:ext>
            </a:extLst>
          </p:cNvPr>
          <p:cNvCxnSpPr/>
          <p:nvPr/>
        </p:nvCxnSpPr>
        <p:spPr bwMode="auto">
          <a:xfrm>
            <a:off x="5087888" y="3349177"/>
            <a:ext cx="5472608" cy="0"/>
          </a:xfrm>
          <a:prstGeom prst="straightConnector1">
            <a:avLst/>
          </a:prstGeom>
          <a:solidFill>
            <a:srgbClr val="00B8FF"/>
          </a:solidFill>
          <a:ln w="9525" cap="flat" cmpd="sng" algn="ctr">
            <a:solidFill>
              <a:schemeClr val="tx1"/>
            </a:solidFill>
            <a:prstDash val="dash"/>
            <a:round/>
            <a:headEnd type="triangle"/>
            <a:tailEnd type="triangle"/>
          </a:ln>
          <a:effectLst/>
        </p:spPr>
      </p:cxnSp>
      <p:sp>
        <p:nvSpPr>
          <p:cNvPr id="42" name="文本框 41">
            <a:extLst>
              <a:ext uri="{FF2B5EF4-FFF2-40B4-BE49-F238E27FC236}">
                <a16:creationId xmlns:a16="http://schemas.microsoft.com/office/drawing/2014/main" id="{E57D51AC-AD8A-4F40-816B-43ADEEEE846C}"/>
              </a:ext>
            </a:extLst>
          </p:cNvPr>
          <p:cNvSpPr txBox="1"/>
          <p:nvPr/>
        </p:nvSpPr>
        <p:spPr>
          <a:xfrm>
            <a:off x="6984888" y="3030494"/>
            <a:ext cx="1630557" cy="307777"/>
          </a:xfrm>
          <a:prstGeom prst="rect">
            <a:avLst/>
          </a:prstGeom>
          <a:noFill/>
        </p:spPr>
        <p:txBody>
          <a:bodyPr wrap="square" rtlCol="0">
            <a:spAutoFit/>
          </a:bodyPr>
          <a:lstStyle/>
          <a:p>
            <a:pPr algn="ctr"/>
            <a:r>
              <a:rPr lang="en-US" altLang="zh-CN" sz="1400" dirty="0">
                <a:solidFill>
                  <a:schemeClr val="tx1"/>
                </a:solidFill>
              </a:rPr>
              <a:t>TWT 2 SP of BSS 2</a:t>
            </a:r>
            <a:endParaRPr lang="zh-CN" altLang="en-US" sz="1400" dirty="0">
              <a:solidFill>
                <a:schemeClr val="tx1"/>
              </a:solidFill>
            </a:endParaRPr>
          </a:p>
        </p:txBody>
      </p:sp>
      <p:sp>
        <p:nvSpPr>
          <p:cNvPr id="17" name="标注: 弯曲线形 16">
            <a:extLst>
              <a:ext uri="{FF2B5EF4-FFF2-40B4-BE49-F238E27FC236}">
                <a16:creationId xmlns:a16="http://schemas.microsoft.com/office/drawing/2014/main" id="{FC981D03-CEC0-4BEF-B899-DA6AC444AE80}"/>
              </a:ext>
            </a:extLst>
          </p:cNvPr>
          <p:cNvSpPr/>
          <p:nvPr/>
        </p:nvSpPr>
        <p:spPr bwMode="auto">
          <a:xfrm>
            <a:off x="1055442" y="2739490"/>
            <a:ext cx="2373540" cy="740295"/>
          </a:xfrm>
          <a:prstGeom prst="borderCallout2">
            <a:avLst>
              <a:gd name="adj1" fmla="val 17562"/>
              <a:gd name="adj2" fmla="val 104365"/>
              <a:gd name="adj3" fmla="val 17562"/>
              <a:gd name="adj4" fmla="val 114364"/>
              <a:gd name="adj5" fmla="val 227704"/>
              <a:gd name="adj6" fmla="val 146219"/>
            </a:avLst>
          </a:prstGeom>
          <a:noFill/>
          <a:ln w="9525" cap="flat" cmpd="sng" algn="ctr">
            <a:solidFill>
              <a:schemeClr val="tx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00" b="0" i="0" u="none" strike="noStrike" cap="none" normalizeH="0" baseline="0" dirty="0">
                <a:ln>
                  <a:noFill/>
                </a:ln>
                <a:solidFill>
                  <a:schemeClr val="tx1"/>
                </a:solidFill>
                <a:effectLst/>
                <a:latin typeface="Times New Roman" pitchFamily="16" charset="0"/>
                <a:ea typeface="MS Gothic" charset="-128"/>
              </a:rPr>
              <a:t>This is not within any of BSS 2’s TWT agreements announced by BSS 1, so it won’t cause BSS 1 switching if TXOP-based NPCA is not used outside.</a:t>
            </a:r>
            <a:endParaRPr kumimoji="0" lang="zh-CN" altLang="en-US" sz="1000" b="0" i="0" u="none" strike="noStrike" cap="none" normalizeH="0" baseline="0" dirty="0">
              <a:ln>
                <a:noFill/>
              </a:ln>
              <a:solidFill>
                <a:schemeClr val="tx1"/>
              </a:solidFill>
              <a:effectLst/>
              <a:latin typeface="Times New Roman" pitchFamily="16" charset="0"/>
              <a:ea typeface="MS Gothic" charset="-128"/>
            </a:endParaRPr>
          </a:p>
        </p:txBody>
      </p:sp>
      <p:sp>
        <p:nvSpPr>
          <p:cNvPr id="20" name="文本框 19">
            <a:extLst>
              <a:ext uri="{FF2B5EF4-FFF2-40B4-BE49-F238E27FC236}">
                <a16:creationId xmlns:a16="http://schemas.microsoft.com/office/drawing/2014/main" id="{287ED292-659B-4D79-A579-8A8750A182E8}"/>
              </a:ext>
            </a:extLst>
          </p:cNvPr>
          <p:cNvSpPr txBox="1"/>
          <p:nvPr/>
        </p:nvSpPr>
        <p:spPr>
          <a:xfrm>
            <a:off x="6238823" y="3483325"/>
            <a:ext cx="2472048" cy="369332"/>
          </a:xfrm>
          <a:prstGeom prst="rect">
            <a:avLst/>
          </a:prstGeom>
          <a:noFill/>
        </p:spPr>
        <p:txBody>
          <a:bodyPr wrap="square" rtlCol="0">
            <a:spAutoFit/>
          </a:bodyPr>
          <a:lstStyle/>
          <a:p>
            <a:r>
              <a:rPr lang="en-US" altLang="zh-CN" sz="900" dirty="0">
                <a:solidFill>
                  <a:schemeClr val="tx1"/>
                </a:solidFill>
              </a:rPr>
              <a:t>BSS 1 could park on the primary channel until BSS 2’s PPDU is detected within TWT 2</a:t>
            </a:r>
            <a:endParaRPr lang="zh-CN" altLang="en-US" sz="900" dirty="0">
              <a:solidFill>
                <a:schemeClr val="tx1"/>
              </a:solidFill>
            </a:endParaRPr>
          </a:p>
        </p:txBody>
      </p:sp>
      <p:cxnSp>
        <p:nvCxnSpPr>
          <p:cNvPr id="22" name="直接箭头连接符 21">
            <a:extLst>
              <a:ext uri="{FF2B5EF4-FFF2-40B4-BE49-F238E27FC236}">
                <a16:creationId xmlns:a16="http://schemas.microsoft.com/office/drawing/2014/main" id="{C5894717-1D14-48F9-8808-39AA068077BE}"/>
              </a:ext>
            </a:extLst>
          </p:cNvPr>
          <p:cNvCxnSpPr/>
          <p:nvPr/>
        </p:nvCxnSpPr>
        <p:spPr bwMode="auto">
          <a:xfrm flipV="1">
            <a:off x="7968215" y="3945684"/>
            <a:ext cx="0" cy="19530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5" name="文本框 44">
            <a:extLst>
              <a:ext uri="{FF2B5EF4-FFF2-40B4-BE49-F238E27FC236}">
                <a16:creationId xmlns:a16="http://schemas.microsoft.com/office/drawing/2014/main" id="{DCEED276-9320-4D31-867A-32D2C6AE2B49}"/>
              </a:ext>
            </a:extLst>
          </p:cNvPr>
          <p:cNvSpPr txBox="1"/>
          <p:nvPr/>
        </p:nvSpPr>
        <p:spPr>
          <a:xfrm>
            <a:off x="7976923" y="4031961"/>
            <a:ext cx="2151526" cy="230832"/>
          </a:xfrm>
          <a:prstGeom prst="rect">
            <a:avLst/>
          </a:prstGeom>
          <a:noFill/>
        </p:spPr>
        <p:txBody>
          <a:bodyPr wrap="square" rtlCol="0">
            <a:spAutoFit/>
          </a:bodyPr>
          <a:lstStyle/>
          <a:p>
            <a:r>
              <a:rPr lang="en-US" altLang="zh-CN" sz="900" dirty="0">
                <a:solidFill>
                  <a:schemeClr val="tx1"/>
                </a:solidFill>
              </a:rPr>
              <a:t>BSS 1 switches to a non-primary channel</a:t>
            </a:r>
            <a:endParaRPr lang="zh-CN" altLang="en-US" sz="900" dirty="0">
              <a:solidFill>
                <a:schemeClr val="tx1"/>
              </a:solidFill>
            </a:endParaRPr>
          </a:p>
        </p:txBody>
      </p:sp>
      <p:sp>
        <p:nvSpPr>
          <p:cNvPr id="46" name="文本框 45">
            <a:extLst>
              <a:ext uri="{FF2B5EF4-FFF2-40B4-BE49-F238E27FC236}">
                <a16:creationId xmlns:a16="http://schemas.microsoft.com/office/drawing/2014/main" id="{BDBFE4DF-FCAF-492C-9376-9A09ED65887E}"/>
              </a:ext>
            </a:extLst>
          </p:cNvPr>
          <p:cNvSpPr txBox="1"/>
          <p:nvPr/>
        </p:nvSpPr>
        <p:spPr>
          <a:xfrm>
            <a:off x="5519936" y="5001033"/>
            <a:ext cx="3444995" cy="369332"/>
          </a:xfrm>
          <a:prstGeom prst="rect">
            <a:avLst/>
          </a:prstGeom>
          <a:noFill/>
        </p:spPr>
        <p:txBody>
          <a:bodyPr wrap="square" rtlCol="0">
            <a:spAutoFit/>
          </a:bodyPr>
          <a:lstStyle/>
          <a:p>
            <a:r>
              <a:rPr lang="en-US" altLang="zh-CN" sz="900" dirty="0">
                <a:solidFill>
                  <a:schemeClr val="tx1"/>
                </a:solidFill>
              </a:rPr>
              <a:t>Although BSS 3 is an OBSS, it has no ongoing TWT SP announced by BSS 1 at the time, so this PPDU won’t cause BSS 1 switching</a:t>
            </a:r>
            <a:endParaRPr lang="zh-CN" altLang="en-US" sz="900" dirty="0">
              <a:solidFill>
                <a:schemeClr val="tx1"/>
              </a:solidFill>
            </a:endParaRPr>
          </a:p>
        </p:txBody>
      </p:sp>
    </p:spTree>
    <p:extLst>
      <p:ext uri="{BB962C8B-B14F-4D97-AF65-F5344CB8AC3E}">
        <p14:creationId xmlns:p14="http://schemas.microsoft.com/office/powerpoint/2010/main" val="216234724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If Switching, …</a:t>
            </a:r>
            <a:endParaRPr lang="en-GB" dirty="0"/>
          </a:p>
        </p:txBody>
      </p:sp>
      <p:sp>
        <p:nvSpPr>
          <p:cNvPr id="4098" name="Rectangle 2"/>
          <p:cNvSpPr>
            <a:spLocks noGrp="1" noChangeArrowheads="1"/>
          </p:cNvSpPr>
          <p:nvPr>
            <p:ph idx="1"/>
          </p:nvPr>
        </p:nvSpPr>
        <p:spPr>
          <a:xfrm>
            <a:off x="810972" y="1661331"/>
            <a:ext cx="10361084" cy="4113213"/>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When parking on a non-primary channel, the BSS (i.e., PPDUs transmitted by AP and non-AP in the BSS) is recommended to </a:t>
            </a:r>
            <a:r>
              <a:rPr lang="en-US" sz="2000" dirty="0">
                <a:solidFill>
                  <a:schemeClr val="tx1"/>
                </a:solidFill>
              </a:rPr>
              <a:t>switch to a non-primary channel that is not </a:t>
            </a:r>
            <a:r>
              <a:rPr lang="en-US" altLang="zh-CN" sz="2000" dirty="0">
                <a:solidFill>
                  <a:schemeClr val="tx1"/>
                </a:solidFill>
              </a:rPr>
              <a:t>adjacent from </a:t>
            </a:r>
            <a:r>
              <a:rPr lang="en-US" sz="2000" dirty="0">
                <a:solidFill>
                  <a:schemeClr val="tx1"/>
                </a:solidFill>
              </a:rPr>
              <a:t>current OBSS transmission </a:t>
            </a:r>
            <a:endParaRPr lang="en-US" strike="sngStrike" dirty="0">
              <a:solidFill>
                <a:schemeClr val="tx1"/>
              </a:solidFill>
            </a:endParaRP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This is an implicit signaling of “I am on a non-primary channel”</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a:t>Accessing the channel on the non-primary channel until the end of the SP</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p:cNvSpPr>
            <a:spLocks noGrp="1"/>
          </p:cNvSpPr>
          <p:nvPr>
            <p:ph type="ftr" idx="14"/>
          </p:nvPr>
        </p:nvSpPr>
        <p:spPr/>
        <p:txBody>
          <a:bodyPr/>
          <a:lstStyle/>
          <a:p>
            <a:r>
              <a:rPr lang="en-GB"/>
              <a:t>Yue Zhao, et.al., Huawei</a:t>
            </a:r>
            <a:endParaRPr lang="en-GB" dirty="0"/>
          </a:p>
        </p:txBody>
      </p:sp>
      <p:sp>
        <p:nvSpPr>
          <p:cNvPr id="4" name="Date Placeholder 3"/>
          <p:cNvSpPr>
            <a:spLocks noGrp="1"/>
          </p:cNvSpPr>
          <p:nvPr>
            <p:ph type="dt" idx="15"/>
          </p:nvPr>
        </p:nvSpPr>
        <p:spPr/>
        <p:txBody>
          <a:bodyPr/>
          <a:lstStyle/>
          <a:p>
            <a:r>
              <a:rPr lang="en-US" altLang="zh-CN"/>
              <a:t>July 2024</a:t>
            </a:r>
            <a:endParaRPr lang="en-GB" dirty="0"/>
          </a:p>
        </p:txBody>
      </p:sp>
      <p:cxnSp>
        <p:nvCxnSpPr>
          <p:cNvPr id="52" name="直接连接符 51">
            <a:extLst>
              <a:ext uri="{FF2B5EF4-FFF2-40B4-BE49-F238E27FC236}">
                <a16:creationId xmlns:a16="http://schemas.microsoft.com/office/drawing/2014/main" id="{A315A74B-482F-41F5-8A4A-DFA03864E24A}"/>
              </a:ext>
            </a:extLst>
          </p:cNvPr>
          <p:cNvCxnSpPr/>
          <p:nvPr/>
        </p:nvCxnSpPr>
        <p:spPr bwMode="auto">
          <a:xfrm>
            <a:off x="1631504" y="3947257"/>
            <a:ext cx="936104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3" name="直接连接符 52">
            <a:extLst>
              <a:ext uri="{FF2B5EF4-FFF2-40B4-BE49-F238E27FC236}">
                <a16:creationId xmlns:a16="http://schemas.microsoft.com/office/drawing/2014/main" id="{79F3D5AD-A973-41E2-89B4-2F71DA47330E}"/>
              </a:ext>
            </a:extLst>
          </p:cNvPr>
          <p:cNvCxnSpPr/>
          <p:nvPr/>
        </p:nvCxnSpPr>
        <p:spPr bwMode="auto">
          <a:xfrm>
            <a:off x="1631504" y="4739345"/>
            <a:ext cx="936104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54" name="直接连接符 53">
            <a:extLst>
              <a:ext uri="{FF2B5EF4-FFF2-40B4-BE49-F238E27FC236}">
                <a16:creationId xmlns:a16="http://schemas.microsoft.com/office/drawing/2014/main" id="{492CDED2-151A-4129-9413-259664020243}"/>
              </a:ext>
            </a:extLst>
          </p:cNvPr>
          <p:cNvCxnSpPr/>
          <p:nvPr/>
        </p:nvCxnSpPr>
        <p:spPr bwMode="auto">
          <a:xfrm>
            <a:off x="1631504" y="5603441"/>
            <a:ext cx="936104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5" name="矩形 54">
            <a:extLst>
              <a:ext uri="{FF2B5EF4-FFF2-40B4-BE49-F238E27FC236}">
                <a16:creationId xmlns:a16="http://schemas.microsoft.com/office/drawing/2014/main" id="{FCEA775D-F24F-44E7-AE33-0B6B48276B86}"/>
              </a:ext>
            </a:extLst>
          </p:cNvPr>
          <p:cNvSpPr/>
          <p:nvPr/>
        </p:nvSpPr>
        <p:spPr bwMode="auto">
          <a:xfrm>
            <a:off x="6678271" y="5388577"/>
            <a:ext cx="792088" cy="214864"/>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6" name="矩形 55">
            <a:extLst>
              <a:ext uri="{FF2B5EF4-FFF2-40B4-BE49-F238E27FC236}">
                <a16:creationId xmlns:a16="http://schemas.microsoft.com/office/drawing/2014/main" id="{139321D7-59F9-47E0-86C5-A819E7DD1929}"/>
              </a:ext>
            </a:extLst>
          </p:cNvPr>
          <p:cNvSpPr/>
          <p:nvPr/>
        </p:nvSpPr>
        <p:spPr bwMode="auto">
          <a:xfrm>
            <a:off x="4155385" y="4524481"/>
            <a:ext cx="792088" cy="214864"/>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7" name="矩形 56">
            <a:extLst>
              <a:ext uri="{FF2B5EF4-FFF2-40B4-BE49-F238E27FC236}">
                <a16:creationId xmlns:a16="http://schemas.microsoft.com/office/drawing/2014/main" id="{C5B59B1F-BA1C-4E34-B2DE-5CCC67D423AC}"/>
              </a:ext>
            </a:extLst>
          </p:cNvPr>
          <p:cNvSpPr/>
          <p:nvPr/>
        </p:nvSpPr>
        <p:spPr bwMode="auto">
          <a:xfrm>
            <a:off x="5343306" y="3738915"/>
            <a:ext cx="792088" cy="214864"/>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8" name="矩形 57">
            <a:extLst>
              <a:ext uri="{FF2B5EF4-FFF2-40B4-BE49-F238E27FC236}">
                <a16:creationId xmlns:a16="http://schemas.microsoft.com/office/drawing/2014/main" id="{ABD67AFD-7700-4628-B733-74D186F45653}"/>
              </a:ext>
            </a:extLst>
          </p:cNvPr>
          <p:cNvSpPr/>
          <p:nvPr/>
        </p:nvSpPr>
        <p:spPr bwMode="auto">
          <a:xfrm>
            <a:off x="7968208" y="4524481"/>
            <a:ext cx="792088" cy="214864"/>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9" name="文本框 58">
            <a:extLst>
              <a:ext uri="{FF2B5EF4-FFF2-40B4-BE49-F238E27FC236}">
                <a16:creationId xmlns:a16="http://schemas.microsoft.com/office/drawing/2014/main" id="{F97CDFC5-9D2D-4A29-AFA6-182F382938E9}"/>
              </a:ext>
            </a:extLst>
          </p:cNvPr>
          <p:cNvSpPr txBox="1"/>
          <p:nvPr/>
        </p:nvSpPr>
        <p:spPr>
          <a:xfrm>
            <a:off x="6582419" y="5914182"/>
            <a:ext cx="4514377" cy="246221"/>
          </a:xfrm>
          <a:prstGeom prst="rect">
            <a:avLst/>
          </a:prstGeom>
          <a:noFill/>
        </p:spPr>
        <p:txBody>
          <a:bodyPr wrap="none" rtlCol="0">
            <a:spAutoFit/>
          </a:bodyPr>
          <a:lstStyle/>
          <a:p>
            <a:r>
              <a:rPr lang="en-US" altLang="zh-CN" sz="1000" dirty="0">
                <a:solidFill>
                  <a:schemeClr val="tx1"/>
                </a:solidFill>
              </a:rPr>
              <a:t>* for convenience, contention is omitted, frame exchange within a BSS is simplified</a:t>
            </a:r>
            <a:endParaRPr lang="zh-CN" altLang="en-US" sz="1000" dirty="0">
              <a:solidFill>
                <a:schemeClr val="tx1"/>
              </a:solidFill>
            </a:endParaRPr>
          </a:p>
        </p:txBody>
      </p:sp>
      <p:sp>
        <p:nvSpPr>
          <p:cNvPr id="60" name="矩形: 圆角 59">
            <a:extLst>
              <a:ext uri="{FF2B5EF4-FFF2-40B4-BE49-F238E27FC236}">
                <a16:creationId xmlns:a16="http://schemas.microsoft.com/office/drawing/2014/main" id="{9EA2F4B3-0583-4E29-AB13-2D37AAEC46EC}"/>
              </a:ext>
            </a:extLst>
          </p:cNvPr>
          <p:cNvSpPr/>
          <p:nvPr/>
        </p:nvSpPr>
        <p:spPr bwMode="auto">
          <a:xfrm>
            <a:off x="1958959" y="3587217"/>
            <a:ext cx="1424514" cy="2283260"/>
          </a:xfrm>
          <a:prstGeom prst="roundRect">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600" dirty="0">
                <a:solidFill>
                  <a:schemeClr val="tx1"/>
                </a:solidFill>
              </a:rPr>
              <a:t>BSS 1 announces TWT 2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600" dirty="0">
                <a:solidFill>
                  <a:schemeClr val="tx1"/>
                </a:solidFill>
              </a:rPr>
              <a:t>of BSS 2</a:t>
            </a:r>
            <a:endParaRPr kumimoji="0" lang="zh-CN" altLang="en-US" sz="1600" b="0" i="0" u="none" strike="noStrike" cap="none" normalizeH="0" baseline="0" dirty="0">
              <a:ln>
                <a:noFill/>
              </a:ln>
              <a:solidFill>
                <a:schemeClr val="tx1"/>
              </a:solidFill>
              <a:effectLst/>
            </a:endParaRPr>
          </a:p>
        </p:txBody>
      </p:sp>
      <p:sp>
        <p:nvSpPr>
          <p:cNvPr id="61" name="文本框 60">
            <a:extLst>
              <a:ext uri="{FF2B5EF4-FFF2-40B4-BE49-F238E27FC236}">
                <a16:creationId xmlns:a16="http://schemas.microsoft.com/office/drawing/2014/main" id="{2058A94C-B41C-46C2-A378-DCDFD034AC17}"/>
              </a:ext>
            </a:extLst>
          </p:cNvPr>
          <p:cNvSpPr txBox="1"/>
          <p:nvPr/>
        </p:nvSpPr>
        <p:spPr>
          <a:xfrm>
            <a:off x="810972" y="3684530"/>
            <a:ext cx="896399" cy="523220"/>
          </a:xfrm>
          <a:prstGeom prst="rect">
            <a:avLst/>
          </a:prstGeom>
          <a:noFill/>
        </p:spPr>
        <p:txBody>
          <a:bodyPr wrap="none" rtlCol="0">
            <a:spAutoFit/>
          </a:bodyPr>
          <a:lstStyle/>
          <a:p>
            <a:pPr algn="ctr"/>
            <a:r>
              <a:rPr lang="en-US" altLang="zh-CN" sz="1400" dirty="0">
                <a:solidFill>
                  <a:schemeClr val="tx1"/>
                </a:solidFill>
              </a:rPr>
              <a:t>BSS 1</a:t>
            </a:r>
          </a:p>
          <a:p>
            <a:pPr algn="ctr"/>
            <a:r>
              <a:rPr lang="en-US" altLang="zh-CN" sz="1400" dirty="0">
                <a:solidFill>
                  <a:schemeClr val="tx1"/>
                </a:solidFill>
              </a:rPr>
              <a:t>(my BSS)</a:t>
            </a:r>
            <a:endParaRPr lang="zh-CN" altLang="en-US" sz="1400" dirty="0">
              <a:solidFill>
                <a:schemeClr val="tx1"/>
              </a:solidFill>
            </a:endParaRPr>
          </a:p>
        </p:txBody>
      </p:sp>
      <p:sp>
        <p:nvSpPr>
          <p:cNvPr id="62" name="文本框 61">
            <a:extLst>
              <a:ext uri="{FF2B5EF4-FFF2-40B4-BE49-F238E27FC236}">
                <a16:creationId xmlns:a16="http://schemas.microsoft.com/office/drawing/2014/main" id="{49CA5A5B-54E4-497E-82A0-553B69A009B8}"/>
              </a:ext>
            </a:extLst>
          </p:cNvPr>
          <p:cNvSpPr txBox="1"/>
          <p:nvPr/>
        </p:nvSpPr>
        <p:spPr>
          <a:xfrm>
            <a:off x="869810" y="4517927"/>
            <a:ext cx="752129" cy="523220"/>
          </a:xfrm>
          <a:prstGeom prst="rect">
            <a:avLst/>
          </a:prstGeom>
          <a:noFill/>
        </p:spPr>
        <p:txBody>
          <a:bodyPr wrap="none" rtlCol="0">
            <a:spAutoFit/>
          </a:bodyPr>
          <a:lstStyle/>
          <a:p>
            <a:pPr algn="ctr"/>
            <a:r>
              <a:rPr lang="en-US" altLang="zh-CN" sz="1400" dirty="0">
                <a:solidFill>
                  <a:schemeClr val="tx1"/>
                </a:solidFill>
              </a:rPr>
              <a:t>BSS 2</a:t>
            </a:r>
          </a:p>
          <a:p>
            <a:pPr algn="ctr"/>
            <a:r>
              <a:rPr lang="en-US" altLang="zh-CN" sz="1400" dirty="0">
                <a:solidFill>
                  <a:schemeClr val="tx1"/>
                </a:solidFill>
              </a:rPr>
              <a:t>(OBSS)</a:t>
            </a:r>
            <a:endParaRPr lang="zh-CN" altLang="en-US" sz="1400" dirty="0">
              <a:solidFill>
                <a:schemeClr val="tx1"/>
              </a:solidFill>
            </a:endParaRPr>
          </a:p>
        </p:txBody>
      </p:sp>
      <p:sp>
        <p:nvSpPr>
          <p:cNvPr id="63" name="文本框 62">
            <a:extLst>
              <a:ext uri="{FF2B5EF4-FFF2-40B4-BE49-F238E27FC236}">
                <a16:creationId xmlns:a16="http://schemas.microsoft.com/office/drawing/2014/main" id="{7E8DC8FA-2CF3-4684-8954-681967810DD3}"/>
              </a:ext>
            </a:extLst>
          </p:cNvPr>
          <p:cNvSpPr txBox="1"/>
          <p:nvPr/>
        </p:nvSpPr>
        <p:spPr>
          <a:xfrm>
            <a:off x="864358" y="5347257"/>
            <a:ext cx="752129" cy="523220"/>
          </a:xfrm>
          <a:prstGeom prst="rect">
            <a:avLst/>
          </a:prstGeom>
          <a:noFill/>
        </p:spPr>
        <p:txBody>
          <a:bodyPr wrap="none" rtlCol="0">
            <a:spAutoFit/>
          </a:bodyPr>
          <a:lstStyle/>
          <a:p>
            <a:pPr algn="ctr"/>
            <a:r>
              <a:rPr lang="en-US" altLang="zh-CN" sz="1400" dirty="0">
                <a:solidFill>
                  <a:schemeClr val="tx1"/>
                </a:solidFill>
              </a:rPr>
              <a:t>BSS 3</a:t>
            </a:r>
          </a:p>
          <a:p>
            <a:pPr algn="ctr"/>
            <a:r>
              <a:rPr lang="en-US" altLang="zh-CN" sz="1400" dirty="0">
                <a:solidFill>
                  <a:schemeClr val="tx1"/>
                </a:solidFill>
              </a:rPr>
              <a:t>(OBSS)</a:t>
            </a:r>
            <a:endParaRPr lang="zh-CN" altLang="en-US" sz="1400" dirty="0">
              <a:solidFill>
                <a:schemeClr val="tx1"/>
              </a:solidFill>
            </a:endParaRPr>
          </a:p>
        </p:txBody>
      </p:sp>
      <p:cxnSp>
        <p:nvCxnSpPr>
          <p:cNvPr id="64" name="直接连接符 63">
            <a:extLst>
              <a:ext uri="{FF2B5EF4-FFF2-40B4-BE49-F238E27FC236}">
                <a16:creationId xmlns:a16="http://schemas.microsoft.com/office/drawing/2014/main" id="{0615D42D-D38B-4104-92FE-D290A97D15F4}"/>
              </a:ext>
            </a:extLst>
          </p:cNvPr>
          <p:cNvCxnSpPr>
            <a:cxnSpLocks/>
          </p:cNvCxnSpPr>
          <p:nvPr/>
        </p:nvCxnSpPr>
        <p:spPr bwMode="auto">
          <a:xfrm>
            <a:off x="5087888" y="3356992"/>
            <a:ext cx="0" cy="2514692"/>
          </a:xfrm>
          <a:prstGeom prst="line">
            <a:avLst/>
          </a:prstGeom>
          <a:solidFill>
            <a:srgbClr val="00B8FF"/>
          </a:solidFill>
          <a:ln w="9525" cap="flat" cmpd="sng" algn="ctr">
            <a:solidFill>
              <a:schemeClr val="tx1"/>
            </a:solidFill>
            <a:prstDash val="dashDot"/>
            <a:round/>
            <a:headEnd type="none" w="med" len="med"/>
            <a:tailEnd type="none" w="med" len="med"/>
          </a:ln>
          <a:effectLst/>
        </p:spPr>
      </p:cxnSp>
      <p:cxnSp>
        <p:nvCxnSpPr>
          <p:cNvPr id="65" name="直接连接符 64">
            <a:extLst>
              <a:ext uri="{FF2B5EF4-FFF2-40B4-BE49-F238E27FC236}">
                <a16:creationId xmlns:a16="http://schemas.microsoft.com/office/drawing/2014/main" id="{DCFF9F4F-9A40-43E3-B820-949F44E0E618}"/>
              </a:ext>
            </a:extLst>
          </p:cNvPr>
          <p:cNvCxnSpPr/>
          <p:nvPr/>
        </p:nvCxnSpPr>
        <p:spPr bwMode="auto">
          <a:xfrm>
            <a:off x="10560496" y="3170723"/>
            <a:ext cx="0" cy="2694407"/>
          </a:xfrm>
          <a:prstGeom prst="line">
            <a:avLst/>
          </a:prstGeom>
          <a:solidFill>
            <a:srgbClr val="00B8FF"/>
          </a:solidFill>
          <a:ln w="9525" cap="flat" cmpd="sng" algn="ctr">
            <a:solidFill>
              <a:schemeClr val="tx1"/>
            </a:solidFill>
            <a:prstDash val="dashDot"/>
            <a:round/>
            <a:headEnd type="none" w="med" len="med"/>
            <a:tailEnd type="none" w="med" len="med"/>
          </a:ln>
          <a:effectLst/>
        </p:spPr>
      </p:cxnSp>
      <p:cxnSp>
        <p:nvCxnSpPr>
          <p:cNvPr id="66" name="直接箭头连接符 65">
            <a:extLst>
              <a:ext uri="{FF2B5EF4-FFF2-40B4-BE49-F238E27FC236}">
                <a16:creationId xmlns:a16="http://schemas.microsoft.com/office/drawing/2014/main" id="{023A786A-E2EB-48CC-9BD6-2B1F36F79C79}"/>
              </a:ext>
            </a:extLst>
          </p:cNvPr>
          <p:cNvCxnSpPr/>
          <p:nvPr/>
        </p:nvCxnSpPr>
        <p:spPr bwMode="auto">
          <a:xfrm>
            <a:off x="5087888" y="3566257"/>
            <a:ext cx="5472608" cy="0"/>
          </a:xfrm>
          <a:prstGeom prst="straightConnector1">
            <a:avLst/>
          </a:prstGeom>
          <a:solidFill>
            <a:srgbClr val="00B8FF"/>
          </a:solidFill>
          <a:ln w="9525" cap="flat" cmpd="sng" algn="ctr">
            <a:solidFill>
              <a:schemeClr val="tx1"/>
            </a:solidFill>
            <a:prstDash val="dash"/>
            <a:round/>
            <a:headEnd type="triangle"/>
            <a:tailEnd type="triangle"/>
          </a:ln>
          <a:effectLst/>
        </p:spPr>
      </p:cxnSp>
      <p:sp>
        <p:nvSpPr>
          <p:cNvPr id="67" name="文本框 66">
            <a:extLst>
              <a:ext uri="{FF2B5EF4-FFF2-40B4-BE49-F238E27FC236}">
                <a16:creationId xmlns:a16="http://schemas.microsoft.com/office/drawing/2014/main" id="{86DB44B2-002B-4269-9BE4-68A534EF741D}"/>
              </a:ext>
            </a:extLst>
          </p:cNvPr>
          <p:cNvSpPr txBox="1"/>
          <p:nvPr/>
        </p:nvSpPr>
        <p:spPr>
          <a:xfrm>
            <a:off x="6984888" y="3247574"/>
            <a:ext cx="1630557" cy="307777"/>
          </a:xfrm>
          <a:prstGeom prst="rect">
            <a:avLst/>
          </a:prstGeom>
          <a:noFill/>
        </p:spPr>
        <p:txBody>
          <a:bodyPr wrap="square" rtlCol="0">
            <a:spAutoFit/>
          </a:bodyPr>
          <a:lstStyle/>
          <a:p>
            <a:pPr algn="ctr"/>
            <a:r>
              <a:rPr lang="en-US" altLang="zh-CN" sz="1400" dirty="0">
                <a:solidFill>
                  <a:schemeClr val="tx1"/>
                </a:solidFill>
              </a:rPr>
              <a:t>TWT 2 SP of BSS 2</a:t>
            </a:r>
            <a:endParaRPr lang="zh-CN" altLang="en-US" sz="1400" dirty="0">
              <a:solidFill>
                <a:schemeClr val="tx1"/>
              </a:solidFill>
            </a:endParaRPr>
          </a:p>
        </p:txBody>
      </p:sp>
      <p:sp>
        <p:nvSpPr>
          <p:cNvPr id="73" name="矩形: 圆角 72">
            <a:extLst>
              <a:ext uri="{FF2B5EF4-FFF2-40B4-BE49-F238E27FC236}">
                <a16:creationId xmlns:a16="http://schemas.microsoft.com/office/drawing/2014/main" id="{A36E5FD3-CFF8-40F4-9CDD-31E584496528}"/>
              </a:ext>
            </a:extLst>
          </p:cNvPr>
          <p:cNvSpPr/>
          <p:nvPr/>
        </p:nvSpPr>
        <p:spPr bwMode="auto">
          <a:xfrm>
            <a:off x="8080445" y="3685948"/>
            <a:ext cx="2419017" cy="389060"/>
          </a:xfrm>
          <a:prstGeom prst="roundRect">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00" b="0" i="0" u="none" strike="noStrike" cap="none" normalizeH="0" baseline="0" dirty="0">
                <a:ln>
                  <a:noFill/>
                </a:ln>
                <a:solidFill>
                  <a:schemeClr val="tx1"/>
                </a:solidFill>
                <a:effectLst/>
              </a:rPr>
              <a:t>Accessing the </a:t>
            </a:r>
            <a:r>
              <a:rPr lang="en-US" altLang="zh-CN" sz="1000" dirty="0">
                <a:solidFill>
                  <a:schemeClr val="tx1"/>
                </a:solidFill>
              </a:rPr>
              <a:t>medium on the non-primary channel until the end of the SP</a:t>
            </a:r>
            <a:endParaRPr kumimoji="0" lang="zh-CN" altLang="en-US" sz="1000" b="0" i="0" u="none" strike="noStrike" cap="none" normalizeH="0" baseline="0" dirty="0">
              <a:ln>
                <a:noFill/>
              </a:ln>
              <a:solidFill>
                <a:schemeClr val="tx1"/>
              </a:solidFill>
              <a:effectLst/>
            </a:endParaRPr>
          </a:p>
        </p:txBody>
      </p:sp>
      <p:cxnSp>
        <p:nvCxnSpPr>
          <p:cNvPr id="74" name="直接箭头连接符 73">
            <a:extLst>
              <a:ext uri="{FF2B5EF4-FFF2-40B4-BE49-F238E27FC236}">
                <a16:creationId xmlns:a16="http://schemas.microsoft.com/office/drawing/2014/main" id="{0A993674-2DFA-4C64-898C-E44CC585053F}"/>
              </a:ext>
            </a:extLst>
          </p:cNvPr>
          <p:cNvCxnSpPr/>
          <p:nvPr/>
        </p:nvCxnSpPr>
        <p:spPr bwMode="auto">
          <a:xfrm flipV="1">
            <a:off x="7968215" y="3945684"/>
            <a:ext cx="0" cy="19530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4919781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Example</a:t>
            </a:r>
            <a:endParaRPr lang="en-GB" dirty="0"/>
          </a:p>
        </p:txBody>
      </p:sp>
      <p:sp>
        <p:nvSpPr>
          <p:cNvPr id="4098" name="Rectangle 2"/>
          <p:cNvSpPr>
            <a:spLocks noGrp="1" noChangeArrowheads="1"/>
          </p:cNvSpPr>
          <p:nvPr>
            <p:ph idx="1"/>
          </p:nvPr>
        </p:nvSpPr>
        <p:spPr>
          <a:xfrm>
            <a:off x="914401" y="1981201"/>
            <a:ext cx="4317503" cy="4113213"/>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Scenario: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BSS 1 announces TWT 2 and 3;</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BSS 2 announces TWT 1 and 3;</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BSS 3 announces TWT 1 and 2;</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dirty="0"/>
              <a:t>TWT 1,2, and 3 are aligned.</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000" dirty="0"/>
              <a:t>TWT 1,2,3 can be a coordinated TWT, or non-coordinated TWT with overlapping SPs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5" name="Footer Placeholder 4"/>
          <p:cNvSpPr>
            <a:spLocks noGrp="1"/>
          </p:cNvSpPr>
          <p:nvPr>
            <p:ph type="ftr" idx="14"/>
          </p:nvPr>
        </p:nvSpPr>
        <p:spPr/>
        <p:txBody>
          <a:bodyPr/>
          <a:lstStyle/>
          <a:p>
            <a:r>
              <a:rPr lang="en-GB"/>
              <a:t>Yue Zhao, et.al., Huawei</a:t>
            </a:r>
            <a:endParaRPr lang="en-GB" dirty="0"/>
          </a:p>
        </p:txBody>
      </p:sp>
      <p:sp>
        <p:nvSpPr>
          <p:cNvPr id="4" name="Date Placeholder 3"/>
          <p:cNvSpPr>
            <a:spLocks noGrp="1"/>
          </p:cNvSpPr>
          <p:nvPr>
            <p:ph type="dt" idx="15"/>
          </p:nvPr>
        </p:nvSpPr>
        <p:spPr/>
        <p:txBody>
          <a:bodyPr/>
          <a:lstStyle/>
          <a:p>
            <a:r>
              <a:rPr lang="en-US" altLang="zh-CN"/>
              <a:t>July 2024</a:t>
            </a:r>
            <a:endParaRPr lang="en-GB" dirty="0"/>
          </a:p>
        </p:txBody>
      </p:sp>
      <p:sp>
        <p:nvSpPr>
          <p:cNvPr id="3" name="梯形 2">
            <a:extLst>
              <a:ext uri="{FF2B5EF4-FFF2-40B4-BE49-F238E27FC236}">
                <a16:creationId xmlns:a16="http://schemas.microsoft.com/office/drawing/2014/main" id="{9FCE44BA-B2D0-4CDB-ADEB-8641EF01501B}"/>
              </a:ext>
            </a:extLst>
          </p:cNvPr>
          <p:cNvSpPr/>
          <p:nvPr/>
        </p:nvSpPr>
        <p:spPr bwMode="auto">
          <a:xfrm>
            <a:off x="705032" y="5093463"/>
            <a:ext cx="288032" cy="504056"/>
          </a:xfrm>
          <a:prstGeom prst="trapezoid">
            <a:avLst/>
          </a:prstGeom>
          <a:pattFill prst="wdUpDiag">
            <a:fgClr>
              <a:schemeClr val="bg1">
                <a:lumMod val="50000"/>
              </a:schemeClr>
            </a:fgClr>
            <a:bgClr>
              <a:schemeClr val="bg1"/>
            </a:bgClr>
          </a:patt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38" name="梯形 37">
            <a:extLst>
              <a:ext uri="{FF2B5EF4-FFF2-40B4-BE49-F238E27FC236}">
                <a16:creationId xmlns:a16="http://schemas.microsoft.com/office/drawing/2014/main" id="{15C0617D-B465-4A09-B545-FFD18C55A793}"/>
              </a:ext>
            </a:extLst>
          </p:cNvPr>
          <p:cNvSpPr/>
          <p:nvPr/>
        </p:nvSpPr>
        <p:spPr bwMode="auto">
          <a:xfrm>
            <a:off x="2219855" y="4024283"/>
            <a:ext cx="288032" cy="504056"/>
          </a:xfrm>
          <a:prstGeom prst="trapezoid">
            <a:avLst/>
          </a:prstGeom>
          <a:pattFill prst="wdUpDiag">
            <a:fgClr>
              <a:schemeClr val="bg1">
                <a:lumMod val="50000"/>
              </a:schemeClr>
            </a:fgClr>
            <a:bgClr>
              <a:schemeClr val="bg1"/>
            </a:bgClr>
          </a:patt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46" name="梯形 45">
            <a:extLst>
              <a:ext uri="{FF2B5EF4-FFF2-40B4-BE49-F238E27FC236}">
                <a16:creationId xmlns:a16="http://schemas.microsoft.com/office/drawing/2014/main" id="{4A8ED5BC-0D91-4F34-88D9-6290D367A499}"/>
              </a:ext>
            </a:extLst>
          </p:cNvPr>
          <p:cNvSpPr/>
          <p:nvPr/>
        </p:nvSpPr>
        <p:spPr bwMode="auto">
          <a:xfrm>
            <a:off x="3754270" y="5093463"/>
            <a:ext cx="288032" cy="504056"/>
          </a:xfrm>
          <a:prstGeom prst="trapezoid">
            <a:avLst/>
          </a:prstGeom>
          <a:pattFill prst="wdUpDiag">
            <a:fgClr>
              <a:schemeClr val="bg1">
                <a:lumMod val="50000"/>
              </a:schemeClr>
            </a:fgClr>
            <a:bgClr>
              <a:schemeClr val="bg1"/>
            </a:bgClr>
          </a:patt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dirty="0">
              <a:ln>
                <a:noFill/>
              </a:ln>
              <a:solidFill>
                <a:schemeClr val="bg1"/>
              </a:solidFill>
              <a:effectLst/>
              <a:latin typeface="Times New Roman" pitchFamily="16" charset="0"/>
              <a:ea typeface="MS Gothic" charset="-128"/>
            </a:endParaRPr>
          </a:p>
        </p:txBody>
      </p:sp>
      <p:cxnSp>
        <p:nvCxnSpPr>
          <p:cNvPr id="14" name="直接箭头连接符 13">
            <a:extLst>
              <a:ext uri="{FF2B5EF4-FFF2-40B4-BE49-F238E27FC236}">
                <a16:creationId xmlns:a16="http://schemas.microsoft.com/office/drawing/2014/main" id="{4D9BB3F5-168C-4849-9025-91AF79FF75F2}"/>
              </a:ext>
            </a:extLst>
          </p:cNvPr>
          <p:cNvCxnSpPr/>
          <p:nvPr/>
        </p:nvCxnSpPr>
        <p:spPr bwMode="auto">
          <a:xfrm flipV="1">
            <a:off x="1089974" y="4387584"/>
            <a:ext cx="936104" cy="705879"/>
          </a:xfrm>
          <a:prstGeom prst="straightConnector1">
            <a:avLst/>
          </a:prstGeom>
          <a:solidFill>
            <a:srgbClr val="00B8FF"/>
          </a:solidFill>
          <a:ln w="9525" cap="flat" cmpd="sng" algn="ctr">
            <a:solidFill>
              <a:schemeClr val="tx1"/>
            </a:solidFill>
            <a:prstDash val="dash"/>
            <a:round/>
            <a:headEnd type="triangle"/>
            <a:tailEnd type="triangle"/>
          </a:ln>
          <a:effectLst/>
        </p:spPr>
      </p:cxnSp>
      <p:cxnSp>
        <p:nvCxnSpPr>
          <p:cNvPr id="47" name="直接箭头连接符 46">
            <a:extLst>
              <a:ext uri="{FF2B5EF4-FFF2-40B4-BE49-F238E27FC236}">
                <a16:creationId xmlns:a16="http://schemas.microsoft.com/office/drawing/2014/main" id="{9246958F-9C06-4D2C-8AA7-A01B3AF614B1}"/>
              </a:ext>
            </a:extLst>
          </p:cNvPr>
          <p:cNvCxnSpPr>
            <a:cxnSpLocks/>
          </p:cNvCxnSpPr>
          <p:nvPr/>
        </p:nvCxnSpPr>
        <p:spPr bwMode="auto">
          <a:xfrm>
            <a:off x="2701664" y="4387584"/>
            <a:ext cx="980598" cy="792088"/>
          </a:xfrm>
          <a:prstGeom prst="straightConnector1">
            <a:avLst/>
          </a:prstGeom>
          <a:solidFill>
            <a:srgbClr val="00B8FF"/>
          </a:solidFill>
          <a:ln w="9525" cap="flat" cmpd="sng" algn="ctr">
            <a:solidFill>
              <a:schemeClr val="tx1"/>
            </a:solidFill>
            <a:prstDash val="dash"/>
            <a:round/>
            <a:headEnd type="triangle"/>
            <a:tailEnd type="triangle"/>
          </a:ln>
          <a:effectLst/>
        </p:spPr>
      </p:cxnSp>
      <p:cxnSp>
        <p:nvCxnSpPr>
          <p:cNvPr id="48" name="直接箭头连接符 47">
            <a:extLst>
              <a:ext uri="{FF2B5EF4-FFF2-40B4-BE49-F238E27FC236}">
                <a16:creationId xmlns:a16="http://schemas.microsoft.com/office/drawing/2014/main" id="{9151568B-324E-4F80-BE96-F3E749E36574}"/>
              </a:ext>
            </a:extLst>
          </p:cNvPr>
          <p:cNvCxnSpPr>
            <a:cxnSpLocks/>
          </p:cNvCxnSpPr>
          <p:nvPr/>
        </p:nvCxnSpPr>
        <p:spPr bwMode="auto">
          <a:xfrm>
            <a:off x="1089974" y="5391976"/>
            <a:ext cx="2448272" cy="39235"/>
          </a:xfrm>
          <a:prstGeom prst="straightConnector1">
            <a:avLst/>
          </a:prstGeom>
          <a:solidFill>
            <a:srgbClr val="00B8FF"/>
          </a:solidFill>
          <a:ln w="9525" cap="flat" cmpd="sng" algn="ctr">
            <a:solidFill>
              <a:schemeClr val="tx1"/>
            </a:solidFill>
            <a:prstDash val="dash"/>
            <a:round/>
            <a:headEnd type="triangle"/>
            <a:tailEnd type="triangle"/>
          </a:ln>
          <a:effectLst/>
        </p:spPr>
      </p:cxnSp>
      <p:sp>
        <p:nvSpPr>
          <p:cNvPr id="49" name="文本框 48">
            <a:extLst>
              <a:ext uri="{FF2B5EF4-FFF2-40B4-BE49-F238E27FC236}">
                <a16:creationId xmlns:a16="http://schemas.microsoft.com/office/drawing/2014/main" id="{CEE2E769-E000-433A-A4B4-A124D32044AE}"/>
              </a:ext>
            </a:extLst>
          </p:cNvPr>
          <p:cNvSpPr txBox="1"/>
          <p:nvPr/>
        </p:nvSpPr>
        <p:spPr>
          <a:xfrm>
            <a:off x="2052869" y="4564950"/>
            <a:ext cx="703975" cy="523220"/>
          </a:xfrm>
          <a:prstGeom prst="rect">
            <a:avLst/>
          </a:prstGeom>
          <a:noFill/>
        </p:spPr>
        <p:txBody>
          <a:bodyPr wrap="none" rtlCol="0">
            <a:spAutoFit/>
          </a:bodyPr>
          <a:lstStyle/>
          <a:p>
            <a:pPr algn="ctr"/>
            <a:r>
              <a:rPr lang="en-US" altLang="zh-CN" sz="1400" dirty="0">
                <a:solidFill>
                  <a:schemeClr val="tx1"/>
                </a:solidFill>
              </a:rPr>
              <a:t>BSS 1</a:t>
            </a:r>
          </a:p>
          <a:p>
            <a:pPr algn="ctr"/>
            <a:r>
              <a:rPr lang="en-US" altLang="zh-CN" sz="1400" dirty="0">
                <a:solidFill>
                  <a:schemeClr val="tx1"/>
                </a:solidFill>
              </a:rPr>
              <a:t>TWT 1</a:t>
            </a:r>
          </a:p>
        </p:txBody>
      </p:sp>
      <p:sp>
        <p:nvSpPr>
          <p:cNvPr id="50" name="文本框 49">
            <a:extLst>
              <a:ext uri="{FF2B5EF4-FFF2-40B4-BE49-F238E27FC236}">
                <a16:creationId xmlns:a16="http://schemas.microsoft.com/office/drawing/2014/main" id="{6E9FB881-AE03-40C4-BA0C-C1716F774780}"/>
              </a:ext>
            </a:extLst>
          </p:cNvPr>
          <p:cNvSpPr txBox="1"/>
          <p:nvPr/>
        </p:nvSpPr>
        <p:spPr>
          <a:xfrm>
            <a:off x="499370" y="5640787"/>
            <a:ext cx="703975" cy="523220"/>
          </a:xfrm>
          <a:prstGeom prst="rect">
            <a:avLst/>
          </a:prstGeom>
          <a:noFill/>
        </p:spPr>
        <p:txBody>
          <a:bodyPr wrap="none" rtlCol="0">
            <a:spAutoFit/>
          </a:bodyPr>
          <a:lstStyle/>
          <a:p>
            <a:pPr algn="ctr"/>
            <a:r>
              <a:rPr lang="en-US" altLang="zh-CN" sz="1400" dirty="0">
                <a:solidFill>
                  <a:schemeClr val="tx1"/>
                </a:solidFill>
              </a:rPr>
              <a:t>BSS 2</a:t>
            </a:r>
          </a:p>
          <a:p>
            <a:pPr algn="ctr"/>
            <a:r>
              <a:rPr lang="en-US" altLang="zh-CN" sz="1400" dirty="0">
                <a:solidFill>
                  <a:schemeClr val="tx1"/>
                </a:solidFill>
              </a:rPr>
              <a:t>TWT 2</a:t>
            </a:r>
          </a:p>
        </p:txBody>
      </p:sp>
      <p:sp>
        <p:nvSpPr>
          <p:cNvPr id="51" name="文本框 50">
            <a:extLst>
              <a:ext uri="{FF2B5EF4-FFF2-40B4-BE49-F238E27FC236}">
                <a16:creationId xmlns:a16="http://schemas.microsoft.com/office/drawing/2014/main" id="{57FA1EF0-9B72-498B-B396-E5B2BF64E237}"/>
              </a:ext>
            </a:extLst>
          </p:cNvPr>
          <p:cNvSpPr txBox="1"/>
          <p:nvPr/>
        </p:nvSpPr>
        <p:spPr>
          <a:xfrm>
            <a:off x="3546298" y="5597519"/>
            <a:ext cx="703975" cy="523220"/>
          </a:xfrm>
          <a:prstGeom prst="rect">
            <a:avLst/>
          </a:prstGeom>
          <a:noFill/>
        </p:spPr>
        <p:txBody>
          <a:bodyPr wrap="none" rtlCol="0">
            <a:spAutoFit/>
          </a:bodyPr>
          <a:lstStyle/>
          <a:p>
            <a:pPr algn="ctr"/>
            <a:r>
              <a:rPr lang="en-US" altLang="zh-CN" sz="1400" dirty="0">
                <a:solidFill>
                  <a:schemeClr val="tx1"/>
                </a:solidFill>
              </a:rPr>
              <a:t>BSS 3</a:t>
            </a:r>
          </a:p>
          <a:p>
            <a:pPr algn="ctr"/>
            <a:r>
              <a:rPr lang="en-US" altLang="zh-CN" sz="1400" dirty="0">
                <a:solidFill>
                  <a:schemeClr val="tx1"/>
                </a:solidFill>
              </a:rPr>
              <a:t>TWT 3</a:t>
            </a:r>
          </a:p>
        </p:txBody>
      </p:sp>
      <p:cxnSp>
        <p:nvCxnSpPr>
          <p:cNvPr id="7" name="直接连接符 6">
            <a:extLst>
              <a:ext uri="{FF2B5EF4-FFF2-40B4-BE49-F238E27FC236}">
                <a16:creationId xmlns:a16="http://schemas.microsoft.com/office/drawing/2014/main" id="{76F3E046-7D22-4748-BD6F-1083AC66A090}"/>
              </a:ext>
            </a:extLst>
          </p:cNvPr>
          <p:cNvCxnSpPr/>
          <p:nvPr/>
        </p:nvCxnSpPr>
        <p:spPr bwMode="auto">
          <a:xfrm>
            <a:off x="5264679" y="4151258"/>
            <a:ext cx="633670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 name="直接连接符 18">
            <a:extLst>
              <a:ext uri="{FF2B5EF4-FFF2-40B4-BE49-F238E27FC236}">
                <a16:creationId xmlns:a16="http://schemas.microsoft.com/office/drawing/2014/main" id="{2C177EDB-90D0-4339-8300-320D8945D582}"/>
              </a:ext>
            </a:extLst>
          </p:cNvPr>
          <p:cNvCxnSpPr/>
          <p:nvPr/>
        </p:nvCxnSpPr>
        <p:spPr bwMode="auto">
          <a:xfrm>
            <a:off x="5264679" y="4799330"/>
            <a:ext cx="633670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0" name="直接连接符 19">
            <a:extLst>
              <a:ext uri="{FF2B5EF4-FFF2-40B4-BE49-F238E27FC236}">
                <a16:creationId xmlns:a16="http://schemas.microsoft.com/office/drawing/2014/main" id="{22E192DA-13BE-4A38-A276-292940886C0F}"/>
              </a:ext>
            </a:extLst>
          </p:cNvPr>
          <p:cNvCxnSpPr/>
          <p:nvPr/>
        </p:nvCxnSpPr>
        <p:spPr bwMode="auto">
          <a:xfrm>
            <a:off x="5264679" y="5449567"/>
            <a:ext cx="633670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1" name="文本框 20">
            <a:extLst>
              <a:ext uri="{FF2B5EF4-FFF2-40B4-BE49-F238E27FC236}">
                <a16:creationId xmlns:a16="http://schemas.microsoft.com/office/drawing/2014/main" id="{FC06E8A1-E9AD-4986-B5BE-817C9C62B12E}"/>
              </a:ext>
            </a:extLst>
          </p:cNvPr>
          <p:cNvSpPr txBox="1"/>
          <p:nvPr/>
        </p:nvSpPr>
        <p:spPr>
          <a:xfrm>
            <a:off x="6794018" y="5700336"/>
            <a:ext cx="4514377" cy="246221"/>
          </a:xfrm>
          <a:prstGeom prst="rect">
            <a:avLst/>
          </a:prstGeom>
          <a:noFill/>
        </p:spPr>
        <p:txBody>
          <a:bodyPr wrap="none" rtlCol="0">
            <a:spAutoFit/>
          </a:bodyPr>
          <a:lstStyle/>
          <a:p>
            <a:r>
              <a:rPr lang="en-US" altLang="zh-CN" sz="1000" dirty="0">
                <a:solidFill>
                  <a:schemeClr val="tx1"/>
                </a:solidFill>
              </a:rPr>
              <a:t>* for convenience, contention is omitted, frame exchange within a BSS is simplified</a:t>
            </a:r>
            <a:endParaRPr lang="zh-CN" altLang="en-US" sz="1000" dirty="0">
              <a:solidFill>
                <a:schemeClr val="tx1"/>
              </a:solidFill>
            </a:endParaRPr>
          </a:p>
        </p:txBody>
      </p:sp>
      <p:cxnSp>
        <p:nvCxnSpPr>
          <p:cNvPr id="22" name="直接连接符 21">
            <a:extLst>
              <a:ext uri="{FF2B5EF4-FFF2-40B4-BE49-F238E27FC236}">
                <a16:creationId xmlns:a16="http://schemas.microsoft.com/office/drawing/2014/main" id="{CE51BC67-0234-419E-BB0E-EF74E4BBB0B8}"/>
              </a:ext>
            </a:extLst>
          </p:cNvPr>
          <p:cNvCxnSpPr>
            <a:cxnSpLocks/>
          </p:cNvCxnSpPr>
          <p:nvPr/>
        </p:nvCxnSpPr>
        <p:spPr bwMode="auto">
          <a:xfrm>
            <a:off x="5947559" y="3144681"/>
            <a:ext cx="0" cy="2514692"/>
          </a:xfrm>
          <a:prstGeom prst="line">
            <a:avLst/>
          </a:prstGeom>
          <a:solidFill>
            <a:srgbClr val="00B8FF"/>
          </a:solidFill>
          <a:ln w="9525" cap="flat" cmpd="sng" algn="ctr">
            <a:solidFill>
              <a:schemeClr val="tx1"/>
            </a:solidFill>
            <a:prstDash val="dashDot"/>
            <a:round/>
            <a:headEnd type="none" w="med" len="med"/>
            <a:tailEnd type="none" w="med" len="med"/>
          </a:ln>
          <a:effectLst/>
        </p:spPr>
      </p:cxnSp>
      <p:cxnSp>
        <p:nvCxnSpPr>
          <p:cNvPr id="23" name="直接连接符 22">
            <a:extLst>
              <a:ext uri="{FF2B5EF4-FFF2-40B4-BE49-F238E27FC236}">
                <a16:creationId xmlns:a16="http://schemas.microsoft.com/office/drawing/2014/main" id="{C93CE5C2-4AF4-4DF7-A85C-CBEB35165770}"/>
              </a:ext>
            </a:extLst>
          </p:cNvPr>
          <p:cNvCxnSpPr/>
          <p:nvPr/>
        </p:nvCxnSpPr>
        <p:spPr bwMode="auto">
          <a:xfrm>
            <a:off x="11420167" y="2958412"/>
            <a:ext cx="0" cy="2694407"/>
          </a:xfrm>
          <a:prstGeom prst="line">
            <a:avLst/>
          </a:prstGeom>
          <a:solidFill>
            <a:srgbClr val="00B8FF"/>
          </a:solidFill>
          <a:ln w="9525" cap="flat" cmpd="sng" algn="ctr">
            <a:solidFill>
              <a:schemeClr val="tx1"/>
            </a:solidFill>
            <a:prstDash val="dashDot"/>
            <a:round/>
            <a:headEnd type="none" w="med" len="med"/>
            <a:tailEnd type="none" w="med" len="med"/>
          </a:ln>
          <a:effectLst/>
        </p:spPr>
      </p:cxnSp>
      <p:cxnSp>
        <p:nvCxnSpPr>
          <p:cNvPr id="24" name="直接箭头连接符 23">
            <a:extLst>
              <a:ext uri="{FF2B5EF4-FFF2-40B4-BE49-F238E27FC236}">
                <a16:creationId xmlns:a16="http://schemas.microsoft.com/office/drawing/2014/main" id="{FF3AFD05-48E0-4014-BFDB-5EF28D431F13}"/>
              </a:ext>
            </a:extLst>
          </p:cNvPr>
          <p:cNvCxnSpPr/>
          <p:nvPr/>
        </p:nvCxnSpPr>
        <p:spPr bwMode="auto">
          <a:xfrm>
            <a:off x="5947559" y="3353946"/>
            <a:ext cx="5472608" cy="0"/>
          </a:xfrm>
          <a:prstGeom prst="straightConnector1">
            <a:avLst/>
          </a:prstGeom>
          <a:solidFill>
            <a:srgbClr val="00B8FF"/>
          </a:solidFill>
          <a:ln w="9525" cap="flat" cmpd="sng" algn="ctr">
            <a:solidFill>
              <a:schemeClr val="tx1"/>
            </a:solidFill>
            <a:prstDash val="dash"/>
            <a:round/>
            <a:headEnd type="triangle"/>
            <a:tailEnd type="triangle"/>
          </a:ln>
          <a:effectLst/>
        </p:spPr>
      </p:cxnSp>
      <p:sp>
        <p:nvSpPr>
          <p:cNvPr id="26" name="文本框 25">
            <a:extLst>
              <a:ext uri="{FF2B5EF4-FFF2-40B4-BE49-F238E27FC236}">
                <a16:creationId xmlns:a16="http://schemas.microsoft.com/office/drawing/2014/main" id="{AC34B22D-7F6C-4AC7-B93C-2F7BB5A748D3}"/>
              </a:ext>
            </a:extLst>
          </p:cNvPr>
          <p:cNvSpPr txBox="1"/>
          <p:nvPr/>
        </p:nvSpPr>
        <p:spPr>
          <a:xfrm>
            <a:off x="7844559" y="3035263"/>
            <a:ext cx="1630557" cy="307777"/>
          </a:xfrm>
          <a:prstGeom prst="rect">
            <a:avLst/>
          </a:prstGeom>
          <a:noFill/>
        </p:spPr>
        <p:txBody>
          <a:bodyPr wrap="square" rtlCol="0">
            <a:spAutoFit/>
          </a:bodyPr>
          <a:lstStyle/>
          <a:p>
            <a:pPr algn="ctr"/>
            <a:r>
              <a:rPr lang="en-US" altLang="zh-CN" sz="1400" dirty="0">
                <a:solidFill>
                  <a:schemeClr val="tx1"/>
                </a:solidFill>
              </a:rPr>
              <a:t>SP of TWT 1, 2, 3</a:t>
            </a:r>
            <a:endParaRPr lang="zh-CN" altLang="en-US" sz="1400" dirty="0">
              <a:solidFill>
                <a:schemeClr val="tx1"/>
              </a:solidFill>
            </a:endParaRPr>
          </a:p>
        </p:txBody>
      </p:sp>
      <p:sp>
        <p:nvSpPr>
          <p:cNvPr id="27" name="矩形 26">
            <a:extLst>
              <a:ext uri="{FF2B5EF4-FFF2-40B4-BE49-F238E27FC236}">
                <a16:creationId xmlns:a16="http://schemas.microsoft.com/office/drawing/2014/main" id="{C2196B52-D5AB-4776-84E1-C93D67D0438C}"/>
              </a:ext>
            </a:extLst>
          </p:cNvPr>
          <p:cNvSpPr/>
          <p:nvPr/>
        </p:nvSpPr>
        <p:spPr bwMode="auto">
          <a:xfrm>
            <a:off x="6103971" y="3934230"/>
            <a:ext cx="792088" cy="214864"/>
          </a:xfrm>
          <a:prstGeom prst="rect">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8" name="直接箭头连接符 27">
            <a:extLst>
              <a:ext uri="{FF2B5EF4-FFF2-40B4-BE49-F238E27FC236}">
                <a16:creationId xmlns:a16="http://schemas.microsoft.com/office/drawing/2014/main" id="{EA677E00-F98C-4E82-9BC9-08DE39E613D6}"/>
              </a:ext>
            </a:extLst>
          </p:cNvPr>
          <p:cNvCxnSpPr/>
          <p:nvPr/>
        </p:nvCxnSpPr>
        <p:spPr bwMode="auto">
          <a:xfrm flipV="1">
            <a:off x="6163583" y="4799330"/>
            <a:ext cx="0" cy="19530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9" name="直接箭头连接符 28">
            <a:extLst>
              <a:ext uri="{FF2B5EF4-FFF2-40B4-BE49-F238E27FC236}">
                <a16:creationId xmlns:a16="http://schemas.microsoft.com/office/drawing/2014/main" id="{CB2BD3C4-23E8-42A6-9FD5-C66B9DD6BAFC}"/>
              </a:ext>
            </a:extLst>
          </p:cNvPr>
          <p:cNvCxnSpPr/>
          <p:nvPr/>
        </p:nvCxnSpPr>
        <p:spPr bwMode="auto">
          <a:xfrm flipV="1">
            <a:off x="6163583" y="5447402"/>
            <a:ext cx="0" cy="19530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0" name="矩形: 圆角 29">
            <a:extLst>
              <a:ext uri="{FF2B5EF4-FFF2-40B4-BE49-F238E27FC236}">
                <a16:creationId xmlns:a16="http://schemas.microsoft.com/office/drawing/2014/main" id="{C48546E6-4886-4256-9271-BF35173030F4}"/>
              </a:ext>
            </a:extLst>
          </p:cNvPr>
          <p:cNvSpPr/>
          <p:nvPr/>
        </p:nvSpPr>
        <p:spPr bwMode="auto">
          <a:xfrm>
            <a:off x="6307599" y="4572034"/>
            <a:ext cx="4995341" cy="389060"/>
          </a:xfrm>
          <a:prstGeom prst="roundRect">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00" b="0" i="0" u="none" strike="noStrike" cap="none" normalizeH="0" baseline="0" dirty="0">
                <a:ln>
                  <a:noFill/>
                </a:ln>
                <a:solidFill>
                  <a:schemeClr val="tx1"/>
                </a:solidFill>
                <a:effectLst/>
              </a:rPr>
              <a:t>Accessing the </a:t>
            </a:r>
            <a:r>
              <a:rPr lang="en-US" altLang="zh-CN" sz="1000" dirty="0">
                <a:solidFill>
                  <a:schemeClr val="tx1"/>
                </a:solidFill>
              </a:rPr>
              <a:t>medium on the non-primary channel until the end of the SP</a:t>
            </a:r>
            <a:endParaRPr kumimoji="0" lang="zh-CN" altLang="en-US" sz="1000" b="0" i="0" u="none" strike="noStrike" cap="none" normalizeH="0" baseline="0" dirty="0">
              <a:ln>
                <a:noFill/>
              </a:ln>
              <a:solidFill>
                <a:schemeClr val="tx1"/>
              </a:solidFill>
              <a:effectLst/>
            </a:endParaRPr>
          </a:p>
        </p:txBody>
      </p:sp>
      <p:sp>
        <p:nvSpPr>
          <p:cNvPr id="31" name="文本框 30">
            <a:extLst>
              <a:ext uri="{FF2B5EF4-FFF2-40B4-BE49-F238E27FC236}">
                <a16:creationId xmlns:a16="http://schemas.microsoft.com/office/drawing/2014/main" id="{A6A0238F-52C5-4D54-8E55-008DA869497B}"/>
              </a:ext>
            </a:extLst>
          </p:cNvPr>
          <p:cNvSpPr txBox="1"/>
          <p:nvPr/>
        </p:nvSpPr>
        <p:spPr>
          <a:xfrm>
            <a:off x="7076276" y="3814978"/>
            <a:ext cx="1630557" cy="307777"/>
          </a:xfrm>
          <a:prstGeom prst="rect">
            <a:avLst/>
          </a:prstGeom>
          <a:noFill/>
        </p:spPr>
        <p:txBody>
          <a:bodyPr wrap="square" rtlCol="0">
            <a:spAutoFit/>
          </a:bodyPr>
          <a:lstStyle/>
          <a:p>
            <a:pPr algn="ctr"/>
            <a:r>
              <a:rPr lang="en-US" altLang="zh-CN" sz="1400" dirty="0">
                <a:solidFill>
                  <a:schemeClr val="tx1"/>
                </a:solidFill>
              </a:rPr>
              <a:t>……</a:t>
            </a:r>
            <a:endParaRPr lang="zh-CN" altLang="en-US" sz="1400" dirty="0">
              <a:solidFill>
                <a:schemeClr val="tx1"/>
              </a:solidFill>
            </a:endParaRPr>
          </a:p>
        </p:txBody>
      </p:sp>
      <p:sp>
        <p:nvSpPr>
          <p:cNvPr id="32" name="矩形: 圆角 31">
            <a:extLst>
              <a:ext uri="{FF2B5EF4-FFF2-40B4-BE49-F238E27FC236}">
                <a16:creationId xmlns:a16="http://schemas.microsoft.com/office/drawing/2014/main" id="{EA7E0542-07D9-4A98-8533-664221E62D56}"/>
              </a:ext>
            </a:extLst>
          </p:cNvPr>
          <p:cNvSpPr/>
          <p:nvPr/>
        </p:nvSpPr>
        <p:spPr bwMode="auto">
          <a:xfrm>
            <a:off x="6307599" y="5223666"/>
            <a:ext cx="4995341" cy="389060"/>
          </a:xfrm>
          <a:prstGeom prst="roundRect">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00" b="0" i="0" u="none" strike="noStrike" cap="none" normalizeH="0" baseline="0" dirty="0">
                <a:ln>
                  <a:noFill/>
                </a:ln>
                <a:solidFill>
                  <a:schemeClr val="tx1"/>
                </a:solidFill>
                <a:effectLst/>
              </a:rPr>
              <a:t>Accessing the </a:t>
            </a:r>
            <a:r>
              <a:rPr lang="en-US" altLang="zh-CN" sz="1000" dirty="0">
                <a:solidFill>
                  <a:schemeClr val="tx1"/>
                </a:solidFill>
              </a:rPr>
              <a:t>medium on the non-primary channel until the end of the SP</a:t>
            </a:r>
            <a:endParaRPr kumimoji="0" lang="zh-CN" altLang="en-US" sz="1000" b="0" i="0" u="none" strike="noStrike" cap="none" normalizeH="0" baseline="0" dirty="0">
              <a:ln>
                <a:noFill/>
              </a:ln>
              <a:solidFill>
                <a:schemeClr val="tx1"/>
              </a:solidFill>
              <a:effectLst/>
            </a:endParaRPr>
          </a:p>
        </p:txBody>
      </p:sp>
      <p:sp>
        <p:nvSpPr>
          <p:cNvPr id="33" name="文本框 32">
            <a:extLst>
              <a:ext uri="{FF2B5EF4-FFF2-40B4-BE49-F238E27FC236}">
                <a16:creationId xmlns:a16="http://schemas.microsoft.com/office/drawing/2014/main" id="{06AC4A63-3F4D-498C-912F-8CD7E85B2762}"/>
              </a:ext>
            </a:extLst>
          </p:cNvPr>
          <p:cNvSpPr txBox="1"/>
          <p:nvPr/>
        </p:nvSpPr>
        <p:spPr>
          <a:xfrm>
            <a:off x="4622895" y="3995205"/>
            <a:ext cx="638316" cy="307777"/>
          </a:xfrm>
          <a:prstGeom prst="rect">
            <a:avLst/>
          </a:prstGeom>
          <a:noFill/>
        </p:spPr>
        <p:txBody>
          <a:bodyPr wrap="none" rtlCol="0">
            <a:spAutoFit/>
          </a:bodyPr>
          <a:lstStyle/>
          <a:p>
            <a:pPr algn="ctr"/>
            <a:r>
              <a:rPr lang="en-US" altLang="zh-CN" sz="1400" dirty="0">
                <a:solidFill>
                  <a:schemeClr val="tx1"/>
                </a:solidFill>
              </a:rPr>
              <a:t>BSS 1</a:t>
            </a:r>
          </a:p>
        </p:txBody>
      </p:sp>
      <p:sp>
        <p:nvSpPr>
          <p:cNvPr id="34" name="文本框 33">
            <a:extLst>
              <a:ext uri="{FF2B5EF4-FFF2-40B4-BE49-F238E27FC236}">
                <a16:creationId xmlns:a16="http://schemas.microsoft.com/office/drawing/2014/main" id="{73A1B5CE-6D1B-4619-B93E-0EA84865F2AB}"/>
              </a:ext>
            </a:extLst>
          </p:cNvPr>
          <p:cNvSpPr txBox="1"/>
          <p:nvPr/>
        </p:nvSpPr>
        <p:spPr>
          <a:xfrm>
            <a:off x="4626067" y="4630109"/>
            <a:ext cx="638316" cy="307777"/>
          </a:xfrm>
          <a:prstGeom prst="rect">
            <a:avLst/>
          </a:prstGeom>
          <a:noFill/>
        </p:spPr>
        <p:txBody>
          <a:bodyPr wrap="none" rtlCol="0">
            <a:spAutoFit/>
          </a:bodyPr>
          <a:lstStyle/>
          <a:p>
            <a:pPr algn="ctr"/>
            <a:r>
              <a:rPr lang="en-US" altLang="zh-CN" sz="1400" dirty="0">
                <a:solidFill>
                  <a:schemeClr val="tx1"/>
                </a:solidFill>
              </a:rPr>
              <a:t>BSS 2</a:t>
            </a:r>
          </a:p>
        </p:txBody>
      </p:sp>
      <p:sp>
        <p:nvSpPr>
          <p:cNvPr id="35" name="文本框 34">
            <a:extLst>
              <a:ext uri="{FF2B5EF4-FFF2-40B4-BE49-F238E27FC236}">
                <a16:creationId xmlns:a16="http://schemas.microsoft.com/office/drawing/2014/main" id="{C440B725-A707-4390-B74C-F871A4977495}"/>
              </a:ext>
            </a:extLst>
          </p:cNvPr>
          <p:cNvSpPr txBox="1"/>
          <p:nvPr/>
        </p:nvSpPr>
        <p:spPr>
          <a:xfrm>
            <a:off x="4622895" y="5274928"/>
            <a:ext cx="638316" cy="307777"/>
          </a:xfrm>
          <a:prstGeom prst="rect">
            <a:avLst/>
          </a:prstGeom>
          <a:noFill/>
        </p:spPr>
        <p:txBody>
          <a:bodyPr wrap="none" rtlCol="0">
            <a:spAutoFit/>
          </a:bodyPr>
          <a:lstStyle/>
          <a:p>
            <a:pPr algn="ctr"/>
            <a:r>
              <a:rPr lang="en-US" altLang="zh-CN" sz="1400" dirty="0">
                <a:solidFill>
                  <a:schemeClr val="tx1"/>
                </a:solidFill>
              </a:rPr>
              <a:t>BSS 3</a:t>
            </a:r>
          </a:p>
        </p:txBody>
      </p:sp>
      <p:sp>
        <p:nvSpPr>
          <p:cNvPr id="36" name="Rectangle 2">
            <a:extLst>
              <a:ext uri="{FF2B5EF4-FFF2-40B4-BE49-F238E27FC236}">
                <a16:creationId xmlns:a16="http://schemas.microsoft.com/office/drawing/2014/main" id="{C9A3BD04-9FAC-429C-A3BC-DB909255321D}"/>
              </a:ext>
            </a:extLst>
          </p:cNvPr>
          <p:cNvSpPr txBox="1">
            <a:spLocks noChangeArrowheads="1"/>
          </p:cNvSpPr>
          <p:nvPr/>
        </p:nvSpPr>
        <p:spPr bwMode="auto">
          <a:xfrm>
            <a:off x="4583832" y="2000544"/>
            <a:ext cx="6912757" cy="110569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kern="0" dirty="0"/>
              <a:t>The BSS that transmits the first PPDU within the SP (e.g., BSS 1 in the figure below) claims the primary channel, and the remaining BSSs (e.g., BSS 2 and 3 in the figure) switch to non-primary channel.</a:t>
            </a:r>
            <a:endParaRPr lang="en-GB" sz="1200" kern="0" dirty="0"/>
          </a:p>
        </p:txBody>
      </p:sp>
    </p:spTree>
    <p:extLst>
      <p:ext uri="{BB962C8B-B14F-4D97-AF65-F5344CB8AC3E}">
        <p14:creationId xmlns:p14="http://schemas.microsoft.com/office/powerpoint/2010/main" val="23219854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Summary</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Within OBSS TWT SPs, a BSS (both AP and non-AP STAs)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Parks on the primary channel until a PPDU from the OBSS is detected,</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switch to a non-primary channel that is not adjacent from current OBSS transmission</a:t>
            </a:r>
            <a:r>
              <a:rPr lang="en-GB" dirty="0"/>
              <a:t>, and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Switches back to the primary channel at the end of the OBSS TWT SP</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The triggering event is the same as a TXOP-based NPCA except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within a predefined field, and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with source check for the OBSS PPDU</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To see if the OBSS PPDU is from an OBSS which has an ongoing (TWT) SP</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(Main Difference – </a:t>
            </a:r>
            <a:br>
              <a:rPr lang="en-US" altLang="zh-CN" dirty="0"/>
            </a:br>
            <a:r>
              <a:rPr lang="en-US" altLang="zh-CN" dirty="0"/>
              <a:t>SP-based</a:t>
            </a:r>
            <a:r>
              <a:rPr lang="zh-CN" altLang="en-US" dirty="0"/>
              <a:t> </a:t>
            </a:r>
            <a:r>
              <a:rPr lang="en-US" altLang="zh-CN" dirty="0"/>
              <a:t>NPCA</a:t>
            </a:r>
            <a:r>
              <a:rPr lang="zh-CN" altLang="en-US" dirty="0"/>
              <a:t> </a:t>
            </a:r>
            <a:r>
              <a:rPr lang="en-US" altLang="zh-CN" dirty="0"/>
              <a:t>lasts</a:t>
            </a:r>
            <a:r>
              <a:rPr lang="zh-CN" altLang="en-US" dirty="0"/>
              <a:t> </a:t>
            </a:r>
            <a:r>
              <a:rPr lang="en-US" altLang="zh-CN" dirty="0"/>
              <a:t>till</a:t>
            </a:r>
            <a:r>
              <a:rPr lang="zh-CN" altLang="en-US" dirty="0"/>
              <a:t> </a:t>
            </a:r>
            <a:r>
              <a:rPr lang="en-US" altLang="zh-CN" dirty="0"/>
              <a:t>the</a:t>
            </a:r>
            <a:r>
              <a:rPr lang="zh-CN" altLang="en-US" dirty="0"/>
              <a:t> </a:t>
            </a:r>
            <a:r>
              <a:rPr lang="en-US" altLang="zh-CN" dirty="0"/>
              <a:t>end</a:t>
            </a:r>
            <a:r>
              <a:rPr lang="zh-CN" altLang="en-US" dirty="0"/>
              <a:t> </a:t>
            </a:r>
            <a:r>
              <a:rPr lang="en-US" altLang="zh-CN" dirty="0"/>
              <a:t>of</a:t>
            </a:r>
            <a:r>
              <a:rPr lang="zh-CN" altLang="en-US" dirty="0"/>
              <a:t> </a:t>
            </a:r>
            <a:r>
              <a:rPr lang="en-US" altLang="zh-CN" dirty="0"/>
              <a:t>the</a:t>
            </a:r>
            <a:r>
              <a:rPr lang="zh-CN" altLang="en-US" dirty="0"/>
              <a:t> </a:t>
            </a:r>
            <a:r>
              <a:rPr lang="en-US" altLang="zh-CN" dirty="0"/>
              <a:t>SP</a:t>
            </a:r>
            <a:r>
              <a:rPr lang="zh-CN" altLang="en-US" dirty="0"/>
              <a:t> </a:t>
            </a:r>
            <a:r>
              <a:rPr lang="en-US" altLang="zh-CN" dirty="0"/>
              <a:t>while </a:t>
            </a:r>
            <a:br>
              <a:rPr lang="en-US" altLang="zh-CN" dirty="0"/>
            </a:br>
            <a:r>
              <a:rPr lang="en-US" altLang="zh-CN" dirty="0"/>
              <a:t>TXOP-based NPCA lasts till the end of the TXOP)</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5" name="Footer Placeholder 4"/>
          <p:cNvSpPr>
            <a:spLocks noGrp="1"/>
          </p:cNvSpPr>
          <p:nvPr>
            <p:ph type="ftr" idx="14"/>
          </p:nvPr>
        </p:nvSpPr>
        <p:spPr/>
        <p:txBody>
          <a:bodyPr/>
          <a:lstStyle/>
          <a:p>
            <a:r>
              <a:rPr lang="en-GB"/>
              <a:t>Yue Zhao, et.al., Huawei</a:t>
            </a:r>
            <a:endParaRPr lang="en-GB" dirty="0"/>
          </a:p>
        </p:txBody>
      </p:sp>
      <p:sp>
        <p:nvSpPr>
          <p:cNvPr id="4" name="Date Placeholder 3"/>
          <p:cNvSpPr>
            <a:spLocks noGrp="1"/>
          </p:cNvSpPr>
          <p:nvPr>
            <p:ph type="dt" idx="15"/>
          </p:nvPr>
        </p:nvSpPr>
        <p:spPr/>
        <p:txBody>
          <a:bodyPr/>
          <a:lstStyle/>
          <a:p>
            <a:r>
              <a:rPr lang="en-US" altLang="zh-CN"/>
              <a:t>July 2024</a:t>
            </a:r>
            <a:endParaRPr lang="en-GB" dirty="0"/>
          </a:p>
        </p:txBody>
      </p:sp>
    </p:spTree>
    <p:extLst>
      <p:ext uri="{BB962C8B-B14F-4D97-AF65-F5344CB8AC3E}">
        <p14:creationId xmlns:p14="http://schemas.microsoft.com/office/powerpoint/2010/main" val="2934279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dirty="0"/>
              <a:t>[1] 11-24/0209r3, “Specification Framework for </a:t>
            </a:r>
            <a:r>
              <a:rPr lang="en-GB" dirty="0" err="1"/>
              <a:t>TGbn</a:t>
            </a:r>
            <a:r>
              <a:rPr lang="en-GB" dirty="0"/>
              <a:t>,” Ross Jian Yu</a:t>
            </a:r>
          </a:p>
          <a:p>
            <a:r>
              <a:rPr lang="en-GB" dirty="0"/>
              <a:t>[2] 11-2</a:t>
            </a:r>
            <a:r>
              <a:rPr lang="en-US" dirty="0"/>
              <a:t>4/0538r1, “SP-based Non-Primary Channel Access,” Yue Zhao</a:t>
            </a:r>
            <a:endParaRPr lang="en-US" altLang="zh-CN" dirty="0"/>
          </a:p>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5" name="Footer Placeholder 4"/>
          <p:cNvSpPr>
            <a:spLocks noGrp="1"/>
          </p:cNvSpPr>
          <p:nvPr>
            <p:ph type="ftr" idx="14"/>
          </p:nvPr>
        </p:nvSpPr>
        <p:spPr/>
        <p:txBody>
          <a:bodyPr/>
          <a:lstStyle/>
          <a:p>
            <a:r>
              <a:rPr lang="en-GB"/>
              <a:t>Yue Zhao, et.al., Huawei</a:t>
            </a:r>
            <a:endParaRPr lang="en-GB" dirty="0"/>
          </a:p>
        </p:txBody>
      </p:sp>
      <p:sp>
        <p:nvSpPr>
          <p:cNvPr id="4" name="Date Placeholder 3"/>
          <p:cNvSpPr>
            <a:spLocks noGrp="1"/>
          </p:cNvSpPr>
          <p:nvPr>
            <p:ph type="dt" idx="15"/>
          </p:nvPr>
        </p:nvSpPr>
        <p:spPr/>
        <p:txBody>
          <a:bodyPr/>
          <a:lstStyle/>
          <a:p>
            <a:r>
              <a:rPr lang="en-US" altLang="zh-CN"/>
              <a:t>July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SP-based non-primary channel access</Template>
  <TotalTime>3874</TotalTime>
  <Words>1001</Words>
  <Application>Microsoft Office PowerPoint</Application>
  <PresentationFormat>宽屏</PresentationFormat>
  <Paragraphs>158</Paragraphs>
  <Slides>8</Slides>
  <Notes>8</Notes>
  <HiddenSlides>0</HiddenSlides>
  <MMClips>0</MMClips>
  <ScaleCrop>false</ScaleCrop>
  <HeadingPairs>
    <vt:vector size="8" baseType="variant">
      <vt:variant>
        <vt:lpstr>已用的字体</vt:lpstr>
      </vt:variant>
      <vt:variant>
        <vt:i4>5</vt:i4>
      </vt:variant>
      <vt:variant>
        <vt:lpstr>主题</vt:lpstr>
      </vt:variant>
      <vt:variant>
        <vt:i4>1</vt:i4>
      </vt:variant>
      <vt:variant>
        <vt:lpstr>嵌入 OLE 服务器</vt:lpstr>
      </vt:variant>
      <vt:variant>
        <vt:i4>1</vt:i4>
      </vt:variant>
      <vt:variant>
        <vt:lpstr>幻灯片标题</vt:lpstr>
      </vt:variant>
      <vt:variant>
        <vt:i4>8</vt:i4>
      </vt:variant>
    </vt:vector>
  </HeadingPairs>
  <TitlesOfParts>
    <vt:vector size="15" baseType="lpstr">
      <vt:lpstr>Arial Unicode MS</vt:lpstr>
      <vt:lpstr>MS Gothic</vt:lpstr>
      <vt:lpstr>Arial</vt:lpstr>
      <vt:lpstr>Times New Roman</vt:lpstr>
      <vt:lpstr>Wingdings</vt:lpstr>
      <vt:lpstr>Office 主题​​</vt:lpstr>
      <vt:lpstr>Document</vt:lpstr>
      <vt:lpstr>SP-based Non-Primary Channel Access Follow-Up Triggering Event</vt:lpstr>
      <vt:lpstr>Motivation</vt:lpstr>
      <vt:lpstr>Recap: SP-based NPCA</vt:lpstr>
      <vt:lpstr>Triggering Event</vt:lpstr>
      <vt:lpstr>If Switching, …</vt:lpstr>
      <vt:lpstr>Example</vt:lpstr>
      <vt:lpstr>Summary</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SP-based Non-Primary Channel Access</dc:title>
  <dc:creator>zhaoyue (V)</dc:creator>
  <cp:keywords>doc.: IEEE 802.11-24/xxxxr0</cp:keywords>
  <cp:lastModifiedBy>zhaoyue (V)</cp:lastModifiedBy>
  <cp:revision>70</cp:revision>
  <cp:lastPrinted>1601-01-01T00:00:00Z</cp:lastPrinted>
  <dcterms:created xsi:type="dcterms:W3CDTF">2024-02-17T01:22:00Z</dcterms:created>
  <dcterms:modified xsi:type="dcterms:W3CDTF">2024-07-14T11:35:28Z</dcterms:modified>
  <cp:category>Yue Zhao, Huawei</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(3)nsClsxlJpmoGq8pzfblQdEkYoLNdTgj+IAaAXmzPurzgkIE5GSAFmmHAtixvlz/fHzC571OC
ypehFTEMcRRJdFa2OYakfMdAtivl/XDcwnZd/K7NM984nPLQELAz7WGyuPgTUomNApKVA/7K
p3+vqQR1ZzGisTs9weibFFFr7Lu/hfEx8d6PQXS63BgD/ILdszLik/P1nehMr2Zy5BLr1fb9
JS5EiW4+rowgfI8qim</vt:lpwstr>
  </property>
  <property fmtid="{D5CDD505-2E9C-101B-9397-08002B2CF9AE}" pid="3" name="_2015_ms_pID_7253431">
    <vt:lpwstr>Gn1oFdV9UQCgjhvwpsaMEmSUvzOIuKBle8anuB8wboTE56kUVJdLaB
hSydM1im+k28SkRCTriYOF8X+Jr3VYJ2zmTi7Mzxum/5ds16txAIE2LMjcVdp8mcui+CMa7d
CwHewm+JnJuZ6yO6rZO4xmyGPqvdkdtDAJKAJ3r2VruGRTCul/lQcZUNSuiGqVlVhx58djuk
G8XLWG/FhSzrjyc7bq+3sbrbBDMN7DQgNSVy</vt:lpwstr>
  </property>
  <property fmtid="{D5CDD505-2E9C-101B-9397-08002B2CF9AE}" pid="4" name="_2015_ms_pID_7253432">
    <vt:lpwstr>qU3J+doHKrorjpIkRlX9fwg=</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1720143665</vt:lpwstr>
  </property>
</Properties>
</file>