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940" r:id="rId3"/>
    <p:sldId id="910" r:id="rId4"/>
    <p:sldId id="941" r:id="rId5"/>
    <p:sldId id="942" r:id="rId6"/>
    <p:sldId id="943" r:id="rId7"/>
    <p:sldId id="944" r:id="rId8"/>
    <p:sldId id="945" r:id="rId9"/>
    <p:sldId id="946" r:id="rId10"/>
    <p:sldId id="939" r:id="rId11"/>
    <p:sldId id="947" r:id="rId12"/>
    <p:sldId id="948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CC99"/>
    <a:srgbClr val="FF9999"/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85" d="100"/>
          <a:sy n="85" d="100"/>
        </p:scale>
        <p:origin x="372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8/14/2024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</a:t>
            </a:r>
            <a:r>
              <a:rPr lang="en-US" altLang="en-US" sz="1800" b="1" dirty="0" smtClean="0"/>
              <a:t>1256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Visio___3.vsdx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The Padding </a:t>
            </a:r>
            <a:r>
              <a:rPr lang="en-US" altLang="zh-CN" dirty="0"/>
              <a:t>A</a:t>
            </a:r>
            <a:r>
              <a:rPr lang="en-US" altLang="zh-CN" dirty="0" smtClean="0"/>
              <a:t>fter Intermediate FCS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2024-07-05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509360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Yunbo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Yuchen</a:t>
                      </a:r>
                      <a:r>
                        <a:rPr lang="en-US" sz="1100" baseline="0" dirty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Guogang</a:t>
                      </a:r>
                      <a:r>
                        <a:rPr lang="en-US" sz="1100" dirty="0"/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Yue Zhao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Maolin</a:t>
                      </a:r>
                      <a:r>
                        <a:rPr lang="en-US" sz="1100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</a:t>
            </a:r>
            <a:r>
              <a:rPr lang="en-US" altLang="en-US" dirty="0" smtClean="0"/>
              <a:t> </a:t>
            </a:r>
            <a:r>
              <a:rPr lang="en-US" altLang="en-US" dirty="0"/>
              <a:t>2024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2000" dirty="0" smtClean="0"/>
              <a:t>The </a:t>
            </a:r>
            <a:r>
              <a:rPr lang="en-US" sz="2000" dirty="0"/>
              <a:t>P</a:t>
            </a:r>
            <a:r>
              <a:rPr lang="en-US" sz="2000" dirty="0" smtClean="0"/>
              <a:t>adding field after the intermediate FCS is a pure overhead, and could be long due to the bandwidth switch padding delay requirement from non-AP STA side;</a:t>
            </a:r>
          </a:p>
          <a:p>
            <a:r>
              <a:rPr lang="en-US" sz="2000" dirty="0" smtClean="0"/>
              <a:t>Allowing some User Info fields locate after intermediate FCS can significantly reduce the padding overhead;</a:t>
            </a:r>
          </a:p>
          <a:p>
            <a:r>
              <a:rPr lang="en-US" sz="2000" dirty="0" smtClean="0"/>
              <a:t>When multiple intermediate FCSs are allowed, the padding overhead can further reduced.</a:t>
            </a:r>
            <a:endParaRPr lang="en-US" sz="20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</a:t>
            </a:r>
            <a:r>
              <a:rPr lang="en-US" altLang="en-US" dirty="0" smtClean="0"/>
              <a:t> </a:t>
            </a:r>
            <a:r>
              <a:rPr lang="en-US" altLang="en-US" dirty="0"/>
              <a:t>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2000" dirty="0" smtClean="0"/>
              <a:t>Do you agree that one or more User Info fields can locate after a Intermediate FCS field in a initial control frame? </a:t>
            </a:r>
            <a:endParaRPr lang="en-US" sz="20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SP1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</a:t>
            </a:r>
            <a:r>
              <a:rPr lang="en-US" altLang="en-US" dirty="0" smtClean="0"/>
              <a:t> </a:t>
            </a:r>
            <a:r>
              <a:rPr lang="en-US" altLang="en-US" dirty="0"/>
              <a:t>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0017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2000" dirty="0" smtClean="0"/>
              <a:t>Do you agree that more than one Intermediate FCS fields could be carried in a initial control frame? </a:t>
            </a:r>
            <a:endParaRPr lang="en-US" sz="20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</a:t>
            </a:r>
            <a:r>
              <a:rPr lang="en-US" altLang="en-US" dirty="0" smtClean="0"/>
              <a:t> </a:t>
            </a:r>
            <a:r>
              <a:rPr lang="en-US" altLang="en-US" dirty="0"/>
              <a:t>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3687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2000" dirty="0" smtClean="0"/>
              <a:t>When an AP indicates a non-AP STA to adjust the bandwidth through an initial control frame (ICF), a bandwidth switch padding delay is needed for the non-AP STA;</a:t>
            </a:r>
          </a:p>
          <a:p>
            <a:r>
              <a:rPr lang="en-US" altLang="zh-CN" sz="2000" dirty="0"/>
              <a:t>A normal way is </a:t>
            </a:r>
            <a:r>
              <a:rPr lang="en-US" altLang="zh-CN" sz="2000" dirty="0" smtClean="0"/>
              <a:t>adding the </a:t>
            </a:r>
            <a:r>
              <a:rPr lang="en-US" altLang="zh-CN" sz="2000" dirty="0"/>
              <a:t>padding in the Initial control frame(ICF), but the issue is padding </a:t>
            </a:r>
            <a:r>
              <a:rPr lang="en-US" altLang="zh-CN" sz="2000" dirty="0" smtClean="0"/>
              <a:t>locates </a:t>
            </a:r>
            <a:r>
              <a:rPr lang="en-US" altLang="zh-CN" sz="2000" dirty="0"/>
              <a:t>before FCS, but the STA can only start to </a:t>
            </a:r>
            <a:r>
              <a:rPr lang="en-US" altLang="zh-CN" sz="2000" dirty="0" smtClean="0"/>
              <a:t>do the bandwidth switch </a:t>
            </a:r>
            <a:r>
              <a:rPr lang="en-US" altLang="zh-CN" sz="2000" dirty="0"/>
              <a:t>after </a:t>
            </a:r>
            <a:r>
              <a:rPr lang="en-US" altLang="zh-CN" sz="2000" dirty="0" smtClean="0"/>
              <a:t>FCS check;</a:t>
            </a:r>
          </a:p>
          <a:p>
            <a:r>
              <a:rPr lang="en-US" altLang="zh-CN" sz="2000" dirty="0" smtClean="0"/>
              <a:t>Below Motion that passed during the 11bn May meeting solves this issue</a:t>
            </a:r>
          </a:p>
          <a:p>
            <a:pPr marL="293687" lvl="1" indent="0"/>
            <a:r>
              <a:rPr lang="en-US" altLang="zh-CN" sz="1600" dirty="0"/>
              <a:t>Move to add the following text to the </a:t>
            </a:r>
            <a:r>
              <a:rPr lang="en-US" altLang="zh-CN" sz="1600" dirty="0" err="1"/>
              <a:t>TGbn</a:t>
            </a:r>
            <a:r>
              <a:rPr lang="en-US" altLang="zh-CN" sz="1600" dirty="0"/>
              <a:t> SFD: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Define a way in 11bn to include in an initial control frame an intermediate FCS for UHR STA(s) that precedes padding and the FCS field</a:t>
            </a:r>
            <a:endParaRPr lang="en-US" altLang="zh-CN" sz="12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</a:t>
            </a:r>
            <a:r>
              <a:rPr lang="en-US" altLang="en-US" dirty="0" smtClean="0"/>
              <a:t> </a:t>
            </a:r>
            <a:r>
              <a:rPr lang="en-US" altLang="en-US" dirty="0"/>
              <a:t>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9857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2000" dirty="0" smtClean="0"/>
              <a:t>It is a pure waste if the Padding field directly follows the Intermediate FCS field in the ICF;</a:t>
            </a:r>
          </a:p>
          <a:p>
            <a:r>
              <a:rPr lang="en-US" altLang="zh-CN" sz="2000" dirty="0" smtClean="0"/>
              <a:t>If the User info fields for some non-AP STAs can locate after the intermediate FCS field, the total length of the ICF can be reduced;</a:t>
            </a:r>
          </a:p>
          <a:p>
            <a:r>
              <a:rPr lang="en-US" altLang="zh-CN" sz="2000" dirty="0" smtClean="0"/>
              <a:t>Two cases will be discussed in the following slides</a:t>
            </a:r>
          </a:p>
          <a:p>
            <a:pPr lvl="1"/>
            <a:r>
              <a:rPr lang="en-US" altLang="zh-CN" sz="1600" dirty="0" smtClean="0"/>
              <a:t>Use case 1: Some non-AP STAs doesn’t need to adjust the bandwidth;</a:t>
            </a:r>
          </a:p>
          <a:p>
            <a:pPr lvl="1"/>
            <a:r>
              <a:rPr lang="en-US" altLang="zh-CN" sz="1600" dirty="0" smtClean="0"/>
              <a:t>Use case 2: Different non-AP STAs have different bandwidth switch padding delays.</a:t>
            </a:r>
          </a:p>
          <a:p>
            <a:endParaRPr lang="en-US" altLang="zh-CN" dirty="0" smtClean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</a:t>
            </a:r>
            <a:r>
              <a:rPr lang="en-US" altLang="en-US" dirty="0" smtClean="0"/>
              <a:t> </a:t>
            </a:r>
            <a:r>
              <a:rPr lang="en-US" altLang="en-US" dirty="0"/>
              <a:t>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040357"/>
              </p:ext>
            </p:extLst>
          </p:nvPr>
        </p:nvGraphicFramePr>
        <p:xfrm>
          <a:off x="1219200" y="4953000"/>
          <a:ext cx="66579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Visio" r:id="rId3" imgW="8591543" imgH="876133" progId="Visio.Drawing.15">
                  <p:embed/>
                </p:oleObj>
              </mc:Choice>
              <mc:Fallback>
                <p:oleObj name="Visio" r:id="rId3" imgW="8591543" imgH="876133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953000"/>
                        <a:ext cx="6657975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圆角矩形 9"/>
          <p:cNvSpPr/>
          <p:nvPr/>
        </p:nvSpPr>
        <p:spPr bwMode="auto">
          <a:xfrm>
            <a:off x="6619875" y="4953000"/>
            <a:ext cx="838200" cy="685800"/>
          </a:xfrm>
          <a:prstGeom prst="roundRect">
            <a:avLst/>
          </a:prstGeom>
          <a:noFill/>
          <a:ln w="158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altLang="zh-CN" sz="2000" dirty="0" smtClean="0"/>
              <a:t>Assumptions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>
                <a:solidFill>
                  <a:srgbClr val="000000"/>
                </a:solidFill>
              </a:rPr>
              <a:t>STA 1 ~ </a:t>
            </a:r>
            <a:r>
              <a:rPr lang="en-US" altLang="zh-CN" sz="1600" dirty="0" smtClean="0">
                <a:solidFill>
                  <a:srgbClr val="000000"/>
                </a:solidFill>
              </a:rPr>
              <a:t>STA n </a:t>
            </a:r>
            <a:r>
              <a:rPr lang="en-US" altLang="zh-CN" sz="1600" dirty="0">
                <a:solidFill>
                  <a:srgbClr val="000000"/>
                </a:solidFill>
              </a:rPr>
              <a:t>have </a:t>
            </a:r>
            <a:r>
              <a:rPr lang="en-US" altLang="zh-CN" sz="1600" dirty="0" smtClean="0">
                <a:solidFill>
                  <a:srgbClr val="000000"/>
                </a:solidFill>
              </a:rPr>
              <a:t>bandwidth switch padding delay </a:t>
            </a:r>
            <a:r>
              <a:rPr lang="en-US" altLang="zh-CN" sz="1600" dirty="0">
                <a:solidFill>
                  <a:srgbClr val="000000"/>
                </a:solidFill>
              </a:rPr>
              <a:t>requirements;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>
                <a:solidFill>
                  <a:srgbClr val="000000"/>
                </a:solidFill>
              </a:rPr>
              <a:t>STA n+1 </a:t>
            </a:r>
            <a:r>
              <a:rPr lang="en-US" altLang="zh-CN" sz="1600" dirty="0">
                <a:solidFill>
                  <a:srgbClr val="000000"/>
                </a:solidFill>
              </a:rPr>
              <a:t>~  STA k don’t have switch delay </a:t>
            </a:r>
            <a:r>
              <a:rPr lang="en-US" altLang="zh-CN" sz="1600" dirty="0" smtClean="0">
                <a:solidFill>
                  <a:srgbClr val="000000"/>
                </a:solidFill>
              </a:rPr>
              <a:t>requirement</a:t>
            </a:r>
            <a:endParaRPr lang="en-US" altLang="zh-CN" sz="1600" dirty="0" smtClean="0"/>
          </a:p>
          <a:p>
            <a:r>
              <a:rPr lang="en-US" altLang="zh-CN" sz="2000" dirty="0" smtClean="0"/>
              <a:t>The length of ICF will be k-n user info fields shorter when the User Info field of STA n+1~ STA k locate after the intermediate FCS User Info field;</a:t>
            </a:r>
          </a:p>
          <a:p>
            <a:endParaRPr lang="en-US" altLang="zh-CN" dirty="0" smtClean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Use Case 1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</a:t>
            </a:r>
            <a:r>
              <a:rPr lang="en-US" altLang="en-US" dirty="0" smtClean="0"/>
              <a:t> </a:t>
            </a:r>
            <a:r>
              <a:rPr lang="en-US" altLang="en-US" dirty="0"/>
              <a:t>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411015"/>
              </p:ext>
            </p:extLst>
          </p:nvPr>
        </p:nvGraphicFramePr>
        <p:xfrm>
          <a:off x="752475" y="5410200"/>
          <a:ext cx="78581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Visio" r:id="rId3" imgW="11849028" imgH="1295258" progId="Visio.Drawing.15">
                  <p:embed/>
                </p:oleObj>
              </mc:Choice>
              <mc:Fallback>
                <p:oleObj name="Visio" r:id="rId3" imgW="11849028" imgH="1295258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5410200"/>
                        <a:ext cx="7858125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468977"/>
              </p:ext>
            </p:extLst>
          </p:nvPr>
        </p:nvGraphicFramePr>
        <p:xfrm>
          <a:off x="1143000" y="4114800"/>
          <a:ext cx="66579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Visio" r:id="rId5" imgW="8591543" imgH="876133" progId="Visio.Drawing.15">
                  <p:embed/>
                </p:oleObj>
              </mc:Choice>
              <mc:Fallback>
                <p:oleObj name="Visio" r:id="rId5" imgW="8591543" imgH="876133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114800"/>
                        <a:ext cx="6657975" cy="685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下箭头 13"/>
          <p:cNvSpPr/>
          <p:nvPr/>
        </p:nvSpPr>
        <p:spPr bwMode="auto">
          <a:xfrm>
            <a:off x="4038600" y="4876800"/>
            <a:ext cx="533400" cy="457200"/>
          </a:xfrm>
          <a:prstGeom prst="downArrow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15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86275"/>
          </a:xfrm>
        </p:spPr>
        <p:txBody>
          <a:bodyPr/>
          <a:lstStyle/>
          <a:p>
            <a:r>
              <a:rPr lang="en-US" altLang="zh-CN" sz="2000" dirty="0" smtClean="0"/>
              <a:t>Assumptions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>
                <a:solidFill>
                  <a:srgbClr val="000000"/>
                </a:solidFill>
              </a:rPr>
              <a:t>STA 1 ~ </a:t>
            </a:r>
            <a:r>
              <a:rPr lang="en-US" altLang="zh-CN" sz="1600" dirty="0" smtClean="0">
                <a:solidFill>
                  <a:srgbClr val="000000"/>
                </a:solidFill>
              </a:rPr>
              <a:t>STA n1 have larger bandwidth switch padding delay requirements;</a:t>
            </a:r>
            <a:endParaRPr lang="en-US" altLang="zh-CN" sz="1600" dirty="0">
              <a:solidFill>
                <a:srgbClr val="00000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altLang="zh-CN" sz="1600" dirty="0" smtClean="0">
                <a:solidFill>
                  <a:srgbClr val="000000"/>
                </a:solidFill>
              </a:rPr>
              <a:t>STA n1+1 </a:t>
            </a:r>
            <a:r>
              <a:rPr lang="en-US" altLang="zh-CN" sz="1600" dirty="0">
                <a:solidFill>
                  <a:srgbClr val="000000"/>
                </a:solidFill>
              </a:rPr>
              <a:t>~  STA </a:t>
            </a:r>
            <a:r>
              <a:rPr lang="en-US" altLang="zh-CN" sz="1600" dirty="0" smtClean="0">
                <a:solidFill>
                  <a:srgbClr val="000000"/>
                </a:solidFill>
              </a:rPr>
              <a:t>n2 </a:t>
            </a:r>
            <a:r>
              <a:rPr lang="en-US" altLang="zh-CN" sz="1600" dirty="0">
                <a:solidFill>
                  <a:srgbClr val="000000"/>
                </a:solidFill>
              </a:rPr>
              <a:t>have </a:t>
            </a:r>
            <a:r>
              <a:rPr lang="en-US" altLang="zh-CN" sz="1600" dirty="0" smtClean="0">
                <a:solidFill>
                  <a:srgbClr val="000000"/>
                </a:solidFill>
              </a:rPr>
              <a:t>smaller </a:t>
            </a:r>
            <a:r>
              <a:rPr lang="en-US" altLang="zh-CN" sz="1600" dirty="0">
                <a:solidFill>
                  <a:srgbClr val="000000"/>
                </a:solidFill>
              </a:rPr>
              <a:t>bandwidth switch padding delay requirements; </a:t>
            </a:r>
            <a:endParaRPr lang="en-US" altLang="zh-CN" sz="2000" dirty="0"/>
          </a:p>
          <a:p>
            <a:r>
              <a:rPr lang="en-US" altLang="zh-CN" sz="2000" dirty="0" smtClean="0"/>
              <a:t>The User Info field for STA n1+1 ~STA n2 can locate after the first Intermediate FCS User Info field to save the padding overhead;</a:t>
            </a:r>
          </a:p>
          <a:p>
            <a:r>
              <a:rPr lang="en-US" altLang="zh-CN" sz="2000" dirty="0" smtClean="0"/>
              <a:t>A second Intermediate FCS User Info field is needed for STA </a:t>
            </a:r>
            <a:r>
              <a:rPr lang="en-US" altLang="zh-CN" sz="2000" dirty="0"/>
              <a:t>n1+1 ~STA </a:t>
            </a:r>
            <a:r>
              <a:rPr lang="en-US" altLang="zh-CN" sz="2000" dirty="0" smtClean="0"/>
              <a:t>n2.</a:t>
            </a:r>
          </a:p>
          <a:p>
            <a:endParaRPr lang="en-US" altLang="zh-CN" dirty="0" smtClean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Use Case 2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</a:t>
            </a:r>
            <a:r>
              <a:rPr lang="en-US" altLang="en-US" dirty="0" smtClean="0"/>
              <a:t> </a:t>
            </a:r>
            <a:r>
              <a:rPr lang="en-US" altLang="en-US" dirty="0"/>
              <a:t>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860632"/>
              </p:ext>
            </p:extLst>
          </p:nvPr>
        </p:nvGraphicFramePr>
        <p:xfrm>
          <a:off x="843915" y="4217904"/>
          <a:ext cx="7766685" cy="2106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Visio" r:id="rId3" imgW="11887200" imgH="3228936" progId="Visio.Drawing.15">
                  <p:embed/>
                </p:oleObj>
              </mc:Choice>
              <mc:Fallback>
                <p:oleObj name="Visio" r:id="rId3" imgW="11887200" imgH="3228936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915" y="4217904"/>
                        <a:ext cx="7766685" cy="21066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905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86275"/>
          </a:xfrm>
        </p:spPr>
        <p:txBody>
          <a:bodyPr/>
          <a:lstStyle/>
          <a:p>
            <a:r>
              <a:rPr lang="en-US" altLang="zh-CN" sz="2000" dirty="0" smtClean="0"/>
              <a:t>For AP side, the main change is from two FCSs (1 Intermediate FCS and 1 legacy FCS) to more than two FCSs (&gt;=1 Intermediate FCSs and 1 legacy FCS);</a:t>
            </a:r>
          </a:p>
          <a:p>
            <a:r>
              <a:rPr lang="en-US" altLang="zh-CN" sz="2000" dirty="0" smtClean="0"/>
              <a:t>A non-AP STA side will always only need to check 1 FCS, it is the Intermediate FCS or legacy FCS that immediately follows the User Info field for this non-AP STA;</a:t>
            </a:r>
          </a:p>
          <a:p>
            <a:r>
              <a:rPr lang="en-US" altLang="zh-CN" sz="2000" dirty="0" smtClean="0"/>
              <a:t>The signaling overhead of the ICF can be significantly reduced in use case 2;</a:t>
            </a:r>
          </a:p>
          <a:p>
            <a:r>
              <a:rPr lang="en-US" altLang="zh-CN" sz="2000" dirty="0" smtClean="0"/>
              <a:t>When the AP schedule an ICF, use case 1 and use case 2 can happen simultaneously, and the signaling overhead of the ICF can be further reduced when both cases are considered.</a:t>
            </a:r>
          </a:p>
          <a:p>
            <a:endParaRPr lang="en-US" altLang="zh-CN" dirty="0" smtClean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Use Case 2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</a:t>
            </a:r>
            <a:r>
              <a:rPr lang="en-US" altLang="en-US" dirty="0" smtClean="0"/>
              <a:t> </a:t>
            </a:r>
            <a:r>
              <a:rPr lang="en-US" altLang="en-US" dirty="0"/>
              <a:t>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964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86275"/>
          </a:xfrm>
        </p:spPr>
        <p:txBody>
          <a:bodyPr/>
          <a:lstStyle/>
          <a:p>
            <a:r>
              <a:rPr lang="en-US" altLang="zh-CN" sz="2000" dirty="0" smtClean="0"/>
              <a:t>Below are the assumptions in the calculations:</a:t>
            </a:r>
          </a:p>
          <a:p>
            <a:pPr lvl="1"/>
            <a:r>
              <a:rPr lang="en-US" altLang="zh-CN" sz="1600" dirty="0" smtClean="0"/>
              <a:t>Normal PHY rate for non-HT duplicated PPDU is 6 Mbps;</a:t>
            </a:r>
          </a:p>
          <a:p>
            <a:pPr lvl="1"/>
            <a:r>
              <a:rPr lang="en-US" altLang="zh-CN" sz="1600" dirty="0" smtClean="0"/>
              <a:t>The length of one User info (for MU-RTS) is 40 bits, and the transmitted time duration is 40bits/6Mbps = 6.667us;</a:t>
            </a:r>
          </a:p>
          <a:p>
            <a:pPr lvl="1"/>
            <a:r>
              <a:rPr lang="en-US" altLang="zh-CN" sz="1600" dirty="0" smtClean="0"/>
              <a:t>The Intermediate FCS is carried in 1 User Info field;</a:t>
            </a:r>
          </a:p>
          <a:p>
            <a:pPr lvl="2"/>
            <a:r>
              <a:rPr lang="en-US" altLang="zh-CN" sz="1400" dirty="0" smtClean="0"/>
              <a:t>Depends on further discussion, it may be carried in 2 User Info fields, but it doesn’t change the conclusion</a:t>
            </a:r>
          </a:p>
          <a:p>
            <a:pPr lvl="1"/>
            <a:r>
              <a:rPr lang="en-US" altLang="zh-CN" sz="1600" dirty="0"/>
              <a:t>The length of </a:t>
            </a:r>
            <a:r>
              <a:rPr lang="en-US" altLang="zh-CN" sz="1600" dirty="0" smtClean="0"/>
              <a:t>legacy FCS is 32 </a:t>
            </a:r>
            <a:r>
              <a:rPr lang="en-US" altLang="zh-CN" sz="1600" dirty="0"/>
              <a:t>bits, and the transmitted time duration is </a:t>
            </a:r>
            <a:r>
              <a:rPr lang="en-US" altLang="zh-CN" sz="1600" dirty="0" smtClean="0"/>
              <a:t>32bits/6Mbps </a:t>
            </a:r>
            <a:r>
              <a:rPr lang="en-US" altLang="zh-CN" sz="1600" dirty="0"/>
              <a:t>= </a:t>
            </a:r>
            <a:r>
              <a:rPr lang="en-US" altLang="zh-CN" sz="1600" dirty="0" smtClean="0"/>
              <a:t>5.333us;</a:t>
            </a:r>
          </a:p>
          <a:p>
            <a:pPr lvl="1"/>
            <a:r>
              <a:rPr lang="en-US" altLang="zh-CN" sz="1600" dirty="0" smtClean="0"/>
              <a:t>For simplicity, the length of the Padding field will be the integer time of User Info field in the calculations.</a:t>
            </a:r>
          </a:p>
          <a:p>
            <a:pPr lvl="1"/>
            <a:r>
              <a:rPr lang="en-US" altLang="zh-CN" sz="1600" dirty="0" smtClean="0"/>
              <a:t>For a non-AP STA with bandwidth switch padding delay t, it requires ceil ((t-5.333us)/6.667us) User Info fields as padding.</a:t>
            </a:r>
            <a:endParaRPr lang="en-US" altLang="zh-CN" sz="16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Key Parameters In Calculations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</a:t>
            </a:r>
            <a:r>
              <a:rPr lang="en-US" altLang="en-US" dirty="0" smtClean="0"/>
              <a:t> </a:t>
            </a:r>
            <a:r>
              <a:rPr lang="en-US" altLang="en-US" dirty="0"/>
              <a:t>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739814"/>
              </p:ext>
            </p:extLst>
          </p:nvPr>
        </p:nvGraphicFramePr>
        <p:xfrm>
          <a:off x="609600" y="5506720"/>
          <a:ext cx="81105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352"/>
                <a:gridCol w="696086"/>
                <a:gridCol w="766049"/>
                <a:gridCol w="689444"/>
                <a:gridCol w="766049"/>
                <a:gridCol w="766049"/>
                <a:gridCol w="756139"/>
                <a:gridCol w="699183"/>
                <a:gridCol w="6991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Padding delay (us)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16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32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64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128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256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512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1024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#</a:t>
                      </a:r>
                      <a:r>
                        <a:rPr lang="en-US" altLang="zh-CN" sz="1600" baseline="0" dirty="0" smtClean="0"/>
                        <a:t> of User Info as padding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4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9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19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38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76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153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702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86275"/>
          </a:xfrm>
        </p:spPr>
        <p:txBody>
          <a:bodyPr/>
          <a:lstStyle/>
          <a:p>
            <a:r>
              <a:rPr lang="en-US" altLang="zh-CN" sz="2000" dirty="0" smtClean="0"/>
              <a:t>Bandwidth switch padding delay</a:t>
            </a:r>
          </a:p>
          <a:p>
            <a:pPr lvl="1"/>
            <a:r>
              <a:rPr lang="en-US" altLang="zh-CN" sz="1600" dirty="0" smtClean="0"/>
              <a:t>STA 1 </a:t>
            </a:r>
            <a:r>
              <a:rPr lang="en-US" altLang="zh-CN" sz="1600" dirty="0"/>
              <a:t>~</a:t>
            </a:r>
            <a:r>
              <a:rPr lang="en-US" altLang="zh-CN" sz="1600" dirty="0" smtClean="0"/>
              <a:t> STA 2: 128us</a:t>
            </a:r>
          </a:p>
          <a:p>
            <a:pPr lvl="1"/>
            <a:r>
              <a:rPr lang="en-US" altLang="zh-CN" sz="1600" dirty="0" smtClean="0"/>
              <a:t>STA 3 ~ STA 4: 64us</a:t>
            </a:r>
          </a:p>
          <a:p>
            <a:pPr lvl="1"/>
            <a:r>
              <a:rPr lang="en-US" altLang="zh-CN" sz="1600" dirty="0" smtClean="0"/>
              <a:t>STA 5 ~ STA 6: 32us</a:t>
            </a:r>
          </a:p>
          <a:p>
            <a:pPr lvl="1"/>
            <a:r>
              <a:rPr lang="en-US" altLang="zh-CN" sz="1600" dirty="0" smtClean="0"/>
              <a:t>STA 7 ~ STA 8: 16us</a:t>
            </a:r>
          </a:p>
          <a:p>
            <a:r>
              <a:rPr lang="en-US" sz="2000" dirty="0" smtClean="0"/>
              <a:t>1 IM FCS: the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~8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User Info (UI) for STA1~STA8, the 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UI for intermediate FCS (IM FCS), the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~28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UI for padding;</a:t>
            </a:r>
          </a:p>
          <a:p>
            <a:r>
              <a:rPr lang="en-US" sz="2000" dirty="0" smtClean="0"/>
              <a:t>Multiple IM FCS:  The allocation showed in below table.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The proposed solution could save signaling overhead (28-22)/28 </a:t>
            </a:r>
            <a:r>
              <a:rPr 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≈ </a:t>
            </a:r>
            <a:r>
              <a:rPr lang="en-US" sz="2000" dirty="0"/>
              <a:t>21.4</a:t>
            </a:r>
            <a:r>
              <a:rPr lang="en-US" sz="2000" dirty="0" smtClean="0"/>
              <a:t>%.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Example 1 for User Case 2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</a:t>
            </a:r>
            <a:r>
              <a:rPr lang="en-US" altLang="en-US" dirty="0" smtClean="0"/>
              <a:t> </a:t>
            </a:r>
            <a:r>
              <a:rPr lang="en-US" altLang="en-US" dirty="0"/>
              <a:t>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793343"/>
              </p:ext>
            </p:extLst>
          </p:nvPr>
        </p:nvGraphicFramePr>
        <p:xfrm>
          <a:off x="761999" y="4336540"/>
          <a:ext cx="7696201" cy="960120"/>
        </p:xfrm>
        <a:graphic>
          <a:graphicData uri="http://schemas.openxmlformats.org/drawingml/2006/table">
            <a:tbl>
              <a:tblPr firstRow="1" firstCol="1" bandRow="1"/>
              <a:tblGrid>
                <a:gridCol w="699355"/>
                <a:gridCol w="699355"/>
                <a:gridCol w="699355"/>
                <a:gridCol w="699767"/>
                <a:gridCol w="699767"/>
                <a:gridCol w="699767"/>
                <a:gridCol w="699767"/>
                <a:gridCol w="699767"/>
                <a:gridCol w="699767"/>
                <a:gridCol w="699767"/>
                <a:gridCol w="69976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alt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UI</a:t>
                      </a:r>
                      <a:endParaRPr lang="zh-CN" alt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UI</a:t>
                      </a:r>
                      <a:endParaRPr lang="zh-CN" alt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UI</a:t>
                      </a:r>
                      <a:endParaRPr lang="zh-CN" alt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UI</a:t>
                      </a:r>
                      <a:endParaRPr lang="zh-CN" alt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UI</a:t>
                      </a:r>
                      <a:endParaRPr lang="zh-CN" alt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UI</a:t>
                      </a:r>
                      <a:endParaRPr lang="zh-CN" alt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STA1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STA2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IM </a:t>
                      </a:r>
                      <a:r>
                        <a:rPr lang="en-US" sz="105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FCS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STA3</a:t>
                      </a:r>
                      <a:endParaRPr lang="zh-CN" sz="105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STA4</a:t>
                      </a:r>
                      <a:endParaRPr lang="zh-CN" sz="105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IM FCS</a:t>
                      </a:r>
                      <a:endParaRPr lang="zh-CN" alt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STA5</a:t>
                      </a:r>
                      <a:endParaRPr lang="zh-CN" sz="105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STA6</a:t>
                      </a:r>
                      <a:endParaRPr lang="zh-CN" sz="105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IM FCS</a:t>
                      </a:r>
                      <a:endParaRPr lang="zh-CN" alt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STA7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STA8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IM FCS</a:t>
                      </a:r>
                      <a:endParaRPr lang="zh-CN" alt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Padding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Padding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Padding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Padding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Padding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Padding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Padding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Padding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Padding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Padding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36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86275"/>
          </a:xfrm>
        </p:spPr>
        <p:txBody>
          <a:bodyPr/>
          <a:lstStyle/>
          <a:p>
            <a:r>
              <a:rPr lang="en-US" altLang="zh-CN" sz="2000" dirty="0" smtClean="0"/>
              <a:t>More signaling overhead can be saved if there are more pending STAs could be scheduled;</a:t>
            </a:r>
          </a:p>
          <a:p>
            <a:r>
              <a:rPr lang="en-US" altLang="zh-CN" sz="2000" dirty="0" smtClean="0"/>
              <a:t>Bandwidth switch padding delay</a:t>
            </a:r>
          </a:p>
          <a:p>
            <a:pPr lvl="1"/>
            <a:r>
              <a:rPr lang="en-US" altLang="zh-CN" sz="1600" dirty="0" smtClean="0"/>
              <a:t>STA 1 </a:t>
            </a:r>
            <a:r>
              <a:rPr lang="en-US" altLang="zh-CN" sz="1600" dirty="0"/>
              <a:t>~</a:t>
            </a:r>
            <a:r>
              <a:rPr lang="en-US" altLang="zh-CN" sz="1600" dirty="0" smtClean="0"/>
              <a:t> STA 2: 128us</a:t>
            </a:r>
          </a:p>
          <a:p>
            <a:pPr lvl="1"/>
            <a:r>
              <a:rPr lang="en-US" altLang="zh-CN" sz="1600" dirty="0" smtClean="0"/>
              <a:t>STA 3 ~ STA 10: 64us</a:t>
            </a:r>
          </a:p>
          <a:p>
            <a:pPr lvl="1"/>
            <a:r>
              <a:rPr lang="en-US" altLang="zh-CN" sz="1600" dirty="0" smtClean="0"/>
              <a:t>STA 11 ~ STA 14: 32us</a:t>
            </a:r>
          </a:p>
          <a:p>
            <a:pPr lvl="1"/>
            <a:r>
              <a:rPr lang="en-US" altLang="zh-CN" sz="1600" dirty="0" smtClean="0"/>
              <a:t>STA 15 ~ STA 16: 16us</a:t>
            </a:r>
          </a:p>
          <a:p>
            <a:r>
              <a:rPr lang="en-US" sz="2000" dirty="0" smtClean="0"/>
              <a:t>1 IM FCS: the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~16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User Info (UI) for STA1~STA16, the 17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UI for intermediate FCS (IM FCS), the 18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~36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UI for padding;</a:t>
            </a:r>
          </a:p>
          <a:p>
            <a:r>
              <a:rPr lang="en-US" sz="2000" dirty="0" smtClean="0"/>
              <a:t>Multiple IM FCS:  The allocation showed in below table.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The proposed solution could save signaling overhead (36-22)/36 </a:t>
            </a:r>
            <a:r>
              <a:rPr 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≈ </a:t>
            </a:r>
            <a:r>
              <a:rPr lang="en-US" sz="2000" dirty="0" smtClean="0"/>
              <a:t>38.9%.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Example 2 for User Case 2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</a:t>
            </a:r>
            <a:r>
              <a:rPr lang="en-US" altLang="en-US" dirty="0" smtClean="0"/>
              <a:t> </a:t>
            </a:r>
            <a:r>
              <a:rPr lang="en-US" altLang="en-US" dirty="0"/>
              <a:t>2024</a:t>
            </a:r>
            <a:endParaRPr lang="en-GB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445394"/>
              </p:ext>
            </p:extLst>
          </p:nvPr>
        </p:nvGraphicFramePr>
        <p:xfrm>
          <a:off x="761999" y="4831080"/>
          <a:ext cx="7696201" cy="960120"/>
        </p:xfrm>
        <a:graphic>
          <a:graphicData uri="http://schemas.openxmlformats.org/drawingml/2006/table">
            <a:tbl>
              <a:tblPr firstRow="1" firstCol="1" bandRow="1"/>
              <a:tblGrid>
                <a:gridCol w="699355"/>
                <a:gridCol w="699355"/>
                <a:gridCol w="699355"/>
                <a:gridCol w="699767"/>
                <a:gridCol w="699767"/>
                <a:gridCol w="699767"/>
                <a:gridCol w="699767"/>
                <a:gridCol w="699767"/>
                <a:gridCol w="699767"/>
                <a:gridCol w="699767"/>
                <a:gridCol w="69976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alt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UI</a:t>
                      </a:r>
                      <a:endParaRPr lang="zh-CN" alt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UI</a:t>
                      </a:r>
                      <a:endParaRPr lang="zh-CN" alt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UI</a:t>
                      </a:r>
                      <a:endParaRPr lang="zh-CN" alt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UI</a:t>
                      </a:r>
                      <a:endParaRPr lang="zh-CN" alt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UI</a:t>
                      </a:r>
                      <a:endParaRPr lang="zh-CN" alt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UI</a:t>
                      </a:r>
                      <a:endParaRPr lang="zh-CN" alt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STA1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STA2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IM </a:t>
                      </a:r>
                      <a:r>
                        <a:rPr lang="en-US" sz="105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FCS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STA3</a:t>
                      </a:r>
                      <a:endParaRPr lang="zh-CN" sz="105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STA4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STA5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STA6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STA7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STA8</a:t>
                      </a:r>
                      <a:endParaRPr 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STA9</a:t>
                      </a:r>
                      <a:endParaRPr lang="zh-CN" altLang="en-US" sz="105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STA10</a:t>
                      </a:r>
                      <a:endParaRPr lang="zh-CN" altLang="en-US" sz="105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altLang="zh-CN" sz="1050" b="1" i="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altLang="zh-CN" sz="1050" b="1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5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UI</a:t>
                      </a:r>
                      <a:endParaRPr lang="zh-CN" sz="105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IM FCS</a:t>
                      </a:r>
                      <a:endParaRPr lang="zh-CN" altLang="zh-CN" sz="105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STA11</a:t>
                      </a:r>
                      <a:endParaRPr lang="zh-CN" sz="105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STA12</a:t>
                      </a:r>
                      <a:endParaRPr lang="zh-CN" sz="105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STA13</a:t>
                      </a:r>
                      <a:endParaRPr lang="zh-CN" sz="105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STA14</a:t>
                      </a:r>
                      <a:endParaRPr lang="zh-CN" sz="105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IM FCS</a:t>
                      </a:r>
                      <a:endParaRPr lang="zh-CN" sz="105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STA15</a:t>
                      </a:r>
                      <a:endParaRPr lang="zh-CN" sz="105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STA16</a:t>
                      </a:r>
                      <a:endParaRPr lang="zh-CN" sz="105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5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IM FCS</a:t>
                      </a:r>
                      <a:endParaRPr lang="zh-CN" sz="105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Padding</a:t>
                      </a:r>
                      <a:endParaRPr lang="zh-CN" sz="105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5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Padding</a:t>
                      </a:r>
                      <a:endParaRPr lang="zh-CN" sz="105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89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101268</TotalTime>
  <Words>1232</Words>
  <Application>Microsoft Office PowerPoint</Application>
  <PresentationFormat>全屏显示(4:3)</PresentationFormat>
  <Paragraphs>237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Qualcomm Office Regular</vt:lpstr>
      <vt:lpstr>Qualcomm Regular</vt:lpstr>
      <vt:lpstr>黑体</vt:lpstr>
      <vt:lpstr>宋体</vt:lpstr>
      <vt:lpstr>Arial</vt:lpstr>
      <vt:lpstr>Times New Roman</vt:lpstr>
      <vt:lpstr>802-11-Submission</vt:lpstr>
      <vt:lpstr>Visio</vt:lpstr>
      <vt:lpstr>The Padding After Intermediate FCS</vt:lpstr>
      <vt:lpstr>Introduction</vt:lpstr>
      <vt:lpstr>Motivation</vt:lpstr>
      <vt:lpstr>Use Case 1</vt:lpstr>
      <vt:lpstr>Use Case 2</vt:lpstr>
      <vt:lpstr>Use Case 2</vt:lpstr>
      <vt:lpstr>Key Parameters In Calculations</vt:lpstr>
      <vt:lpstr>Example 1 for User Case 2</vt:lpstr>
      <vt:lpstr>Example 2 for User Case 2</vt:lpstr>
      <vt:lpstr>Summary</vt:lpstr>
      <vt:lpstr>SP1</vt:lpstr>
      <vt:lpstr>SP2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2004</cp:revision>
  <cp:lastPrinted>1998-02-10T13:28:06Z</cp:lastPrinted>
  <dcterms:created xsi:type="dcterms:W3CDTF">2004-12-02T14:01:45Z</dcterms:created>
  <dcterms:modified xsi:type="dcterms:W3CDTF">2024-08-16T03:32:13Z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(3)4pJUlWOVE18VcNAQIVK5R+I9B1aGV8b2LGakhieou7rJ38osJcPsHfCHt9kihP7vhTD8wpQ+
leUxFRScPeW3+I8/PyzAtwzBb6XVipRpcEZX2U3h/UVUswxwgFw8Gyegbo93p+U6B6eLfCtq
+t9YMcE0MUd9l1BBbI3AoqhuphuMcVlkc5NOg9h8ZBg68ZQgXFLA7tEWja+mIkRtjS+2BNgQ
MCEZIel7RPyFD39vx3</vt:lpwstr>
  </property>
  <property fmtid="{D5CDD505-2E9C-101B-9397-08002B2CF9AE}" pid="4" name="_2015_ms_pID_7253431">
    <vt:lpwstr>yxLMYaTLQGlAGzP6q5QNBJwQezbFzMH3E3jUIQqSRD8tEhMSK9uNCl
pafAzoaj3u7InVVysHuuBRGVI/P/nL6iib383rWtdgCzsge8ONBQ0kjLWvbH6qXmWSbOVJmr
npa4RvoVqLd540/GTq6m/u/YRjnR4tMR8x/uh8mfMkrKN4aO+tlkuvCuGuCqtpJgfZWx/pZk
2tAmDN4aY9C45w2eYBezIaDCBtUpoEPRmQCW</vt:lpwstr>
  </property>
  <property fmtid="{D5CDD505-2E9C-101B-9397-08002B2CF9AE}" pid="5" name="_2015_ms_pID_7253432">
    <vt:lpwstr>5SjOb/kkw2ph4B2lqDdwJLM=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1723603876</vt:lpwstr>
  </property>
</Properties>
</file>