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3"/>
  </p:notesMasterIdLst>
  <p:handoutMasterIdLst>
    <p:handoutMasterId r:id="rId24"/>
  </p:handoutMasterIdLst>
  <p:sldIdLst>
    <p:sldId id="256" r:id="rId3"/>
    <p:sldId id="257" r:id="rId4"/>
    <p:sldId id="283" r:id="rId5"/>
    <p:sldId id="262" r:id="rId6"/>
    <p:sldId id="265" r:id="rId7"/>
    <p:sldId id="273" r:id="rId8"/>
    <p:sldId id="2373" r:id="rId9"/>
    <p:sldId id="2392" r:id="rId10"/>
    <p:sldId id="270" r:id="rId11"/>
    <p:sldId id="2391" r:id="rId12"/>
    <p:sldId id="2380" r:id="rId13"/>
    <p:sldId id="2383" r:id="rId14"/>
    <p:sldId id="2390" r:id="rId15"/>
    <p:sldId id="278" r:id="rId16"/>
    <p:sldId id="276" r:id="rId17"/>
    <p:sldId id="2371" r:id="rId18"/>
    <p:sldId id="2375" r:id="rId19"/>
    <p:sldId id="2386" r:id="rId20"/>
    <p:sldId id="2387" r:id="rId21"/>
    <p:sldId id="238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1B4EE3-D900-4478-9547-B4FE2FE88A4E}" v="2" dt="2024-07-13T22:59:37.5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44" autoAdjust="0"/>
    <p:restoredTop sz="89586" autoAdjust="0"/>
  </p:normalViewPr>
  <p:slideViewPr>
    <p:cSldViewPr>
      <p:cViewPr varScale="1">
        <p:scale>
          <a:sx n="87" d="100"/>
          <a:sy n="87" d="100"/>
        </p:scale>
        <p:origin x="244" y="4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1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i, Emily H" userId="b0d254cd-8291-4c78-a277-dadec609489b" providerId="ADAL" clId="{811B4EE3-D900-4478-9547-B4FE2FE88A4E}"/>
    <pc:docChg chg="custSel modSld sldOrd modMainMaster">
      <pc:chgData name="Qi, Emily H" userId="b0d254cd-8291-4c78-a277-dadec609489b" providerId="ADAL" clId="{811B4EE3-D900-4478-9547-B4FE2FE88A4E}" dt="2024-07-13T23:02:43.088" v="107" actId="20577"/>
      <pc:docMkLst>
        <pc:docMk/>
      </pc:docMkLst>
      <pc:sldChg chg="modSp mod">
        <pc:chgData name="Qi, Emily H" userId="b0d254cd-8291-4c78-a277-dadec609489b" providerId="ADAL" clId="{811B4EE3-D900-4478-9547-B4FE2FE88A4E}" dt="2024-07-13T22:59:16.216" v="102" actId="1076"/>
        <pc:sldMkLst>
          <pc:docMk/>
          <pc:sldMk cId="0" sldId="256"/>
        </pc:sldMkLst>
        <pc:spChg chg="mod">
          <ac:chgData name="Qi, Emily H" userId="b0d254cd-8291-4c78-a277-dadec609489b" providerId="ADAL" clId="{811B4EE3-D900-4478-9547-B4FE2FE88A4E}" dt="2024-07-13T22:59:16.216" v="102" actId="1076"/>
          <ac:spMkLst>
            <pc:docMk/>
            <pc:sldMk cId="0" sldId="256"/>
            <ac:spMk id="6" creationId="{00000000-0000-0000-0000-000000000000}"/>
          </ac:spMkLst>
        </pc:spChg>
        <pc:spChg chg="mod">
          <ac:chgData name="Qi, Emily H" userId="b0d254cd-8291-4c78-a277-dadec609489b" providerId="ADAL" clId="{811B4EE3-D900-4478-9547-B4FE2FE88A4E}" dt="2024-07-13T22:52:49.532" v="29" actId="20577"/>
          <ac:spMkLst>
            <pc:docMk/>
            <pc:sldMk cId="0" sldId="256"/>
            <ac:spMk id="3073" creationId="{00000000-0000-0000-0000-000000000000}"/>
          </ac:spMkLst>
        </pc:spChg>
        <pc:spChg chg="mod">
          <ac:chgData name="Qi, Emily H" userId="b0d254cd-8291-4c78-a277-dadec609489b" providerId="ADAL" clId="{811B4EE3-D900-4478-9547-B4FE2FE88A4E}" dt="2024-07-13T22:52:46.426" v="25" actId="20577"/>
          <ac:spMkLst>
            <pc:docMk/>
            <pc:sldMk cId="0" sldId="256"/>
            <ac:spMk id="3074" creationId="{00000000-0000-0000-0000-000000000000}"/>
          </ac:spMkLst>
        </pc:spChg>
      </pc:sldChg>
      <pc:sldChg chg="modSp mod">
        <pc:chgData name="Qi, Emily H" userId="b0d254cd-8291-4c78-a277-dadec609489b" providerId="ADAL" clId="{811B4EE3-D900-4478-9547-B4FE2FE88A4E}" dt="2024-07-13T23:02:43.088" v="107" actId="20577"/>
        <pc:sldMkLst>
          <pc:docMk/>
          <pc:sldMk cId="1753890201" sldId="265"/>
        </pc:sldMkLst>
        <pc:spChg chg="mod">
          <ac:chgData name="Qi, Emily H" userId="b0d254cd-8291-4c78-a277-dadec609489b" providerId="ADAL" clId="{811B4EE3-D900-4478-9547-B4FE2FE88A4E}" dt="2024-07-13T23:02:43.088" v="107" actId="20577"/>
          <ac:spMkLst>
            <pc:docMk/>
            <pc:sldMk cId="1753890201" sldId="265"/>
            <ac:spMk id="2" creationId="{00000000-0000-0000-0000-000000000000}"/>
          </ac:spMkLst>
        </pc:spChg>
        <pc:spChg chg="mod">
          <ac:chgData name="Qi, Emily H" userId="b0d254cd-8291-4c78-a277-dadec609489b" providerId="ADAL" clId="{811B4EE3-D900-4478-9547-B4FE2FE88A4E}" dt="2024-07-13T22:55:29.100" v="70" actId="20577"/>
          <ac:spMkLst>
            <pc:docMk/>
            <pc:sldMk cId="1753890201" sldId="265"/>
            <ac:spMk id="9218" creationId="{00000000-0000-0000-0000-000000000000}"/>
          </ac:spMkLst>
        </pc:spChg>
      </pc:sldChg>
      <pc:sldChg chg="modSp mod">
        <pc:chgData name="Qi, Emily H" userId="b0d254cd-8291-4c78-a277-dadec609489b" providerId="ADAL" clId="{811B4EE3-D900-4478-9547-B4FE2FE88A4E}" dt="2024-07-13T22:59:50.401" v="103" actId="1076"/>
        <pc:sldMkLst>
          <pc:docMk/>
          <pc:sldMk cId="1968720319" sldId="283"/>
        </pc:sldMkLst>
        <pc:spChg chg="mod">
          <ac:chgData name="Qi, Emily H" userId="b0d254cd-8291-4c78-a277-dadec609489b" providerId="ADAL" clId="{811B4EE3-D900-4478-9547-B4FE2FE88A4E}" dt="2024-07-13T22:54:04.164" v="47" actId="20577"/>
          <ac:spMkLst>
            <pc:docMk/>
            <pc:sldMk cId="1968720319" sldId="283"/>
            <ac:spMk id="2" creationId="{00000000-0000-0000-0000-000000000000}"/>
          </ac:spMkLst>
        </pc:spChg>
        <pc:spChg chg="mod">
          <ac:chgData name="Qi, Emily H" userId="b0d254cd-8291-4c78-a277-dadec609489b" providerId="ADAL" clId="{811B4EE3-D900-4478-9547-B4FE2FE88A4E}" dt="2024-07-13T22:53:32.274" v="42" actId="6549"/>
          <ac:spMkLst>
            <pc:docMk/>
            <pc:sldMk cId="1968720319" sldId="283"/>
            <ac:spMk id="3" creationId="{00000000-0000-0000-0000-000000000000}"/>
          </ac:spMkLst>
        </pc:spChg>
        <pc:spChg chg="mod">
          <ac:chgData name="Qi, Emily H" userId="b0d254cd-8291-4c78-a277-dadec609489b" providerId="ADAL" clId="{811B4EE3-D900-4478-9547-B4FE2FE88A4E}" dt="2024-07-13T22:59:50.401" v="103" actId="1076"/>
          <ac:spMkLst>
            <pc:docMk/>
            <pc:sldMk cId="1968720319" sldId="283"/>
            <ac:spMk id="6" creationId="{00000000-0000-0000-0000-000000000000}"/>
          </ac:spMkLst>
        </pc:spChg>
      </pc:sldChg>
      <pc:sldChg chg="modSp mod">
        <pc:chgData name="Qi, Emily H" userId="b0d254cd-8291-4c78-a277-dadec609489b" providerId="ADAL" clId="{811B4EE3-D900-4478-9547-B4FE2FE88A4E}" dt="2024-07-13T22:55:53.336" v="77" actId="20577"/>
        <pc:sldMkLst>
          <pc:docMk/>
          <pc:sldMk cId="1998207127" sldId="2373"/>
        </pc:sldMkLst>
        <pc:graphicFrameChg chg="modGraphic">
          <ac:chgData name="Qi, Emily H" userId="b0d254cd-8291-4c78-a277-dadec609489b" providerId="ADAL" clId="{811B4EE3-D900-4478-9547-B4FE2FE88A4E}" dt="2024-07-13T22:55:53.336" v="77" actId="20577"/>
          <ac:graphicFrameMkLst>
            <pc:docMk/>
            <pc:sldMk cId="1998207127" sldId="2373"/>
            <ac:graphicFrameMk id="10" creationId="{00000000-0000-0000-0000-000000000000}"/>
          </ac:graphicFrameMkLst>
        </pc:graphicFrameChg>
      </pc:sldChg>
      <pc:sldChg chg="ord">
        <pc:chgData name="Qi, Emily H" userId="b0d254cd-8291-4c78-a277-dadec609489b" providerId="ADAL" clId="{811B4EE3-D900-4478-9547-B4FE2FE88A4E}" dt="2024-07-13T22:57:35.661" v="96"/>
        <pc:sldMkLst>
          <pc:docMk/>
          <pc:sldMk cId="2616113905" sldId="2390"/>
        </pc:sldMkLst>
      </pc:sldChg>
      <pc:sldChg chg="modSp mod">
        <pc:chgData name="Qi, Emily H" userId="b0d254cd-8291-4c78-a277-dadec609489b" providerId="ADAL" clId="{811B4EE3-D900-4478-9547-B4FE2FE88A4E}" dt="2024-07-13T22:57:06.510" v="94" actId="20577"/>
        <pc:sldMkLst>
          <pc:docMk/>
          <pc:sldMk cId="3956517760" sldId="2392"/>
        </pc:sldMkLst>
        <pc:spChg chg="mod">
          <ac:chgData name="Qi, Emily H" userId="b0d254cd-8291-4c78-a277-dadec609489b" providerId="ADAL" clId="{811B4EE3-D900-4478-9547-B4FE2FE88A4E}" dt="2024-07-13T22:56:06.049" v="86" actId="20577"/>
          <ac:spMkLst>
            <pc:docMk/>
            <pc:sldMk cId="3956517760" sldId="2392"/>
            <ac:spMk id="2" creationId="{00000000-0000-0000-0000-000000000000}"/>
          </ac:spMkLst>
        </pc:spChg>
        <pc:spChg chg="mod">
          <ac:chgData name="Qi, Emily H" userId="b0d254cd-8291-4c78-a277-dadec609489b" providerId="ADAL" clId="{811B4EE3-D900-4478-9547-B4FE2FE88A4E}" dt="2024-07-13T22:57:06.510" v="94" actId="20577"/>
          <ac:spMkLst>
            <pc:docMk/>
            <pc:sldMk cId="3956517760" sldId="2392"/>
            <ac:spMk id="9218" creationId="{00000000-0000-0000-0000-000000000000}"/>
          </ac:spMkLst>
        </pc:spChg>
      </pc:sldChg>
      <pc:sldMasterChg chg="modSp mod modSldLayout">
        <pc:chgData name="Qi, Emily H" userId="b0d254cd-8291-4c78-a277-dadec609489b" providerId="ADAL" clId="{811B4EE3-D900-4478-9547-B4FE2FE88A4E}" dt="2024-07-13T22:58:53.684" v="101" actId="20577"/>
        <pc:sldMasterMkLst>
          <pc:docMk/>
          <pc:sldMasterMk cId="0" sldId="2147483648"/>
        </pc:sldMasterMkLst>
        <pc:spChg chg="mod">
          <ac:chgData name="Qi, Emily H" userId="b0d254cd-8291-4c78-a277-dadec609489b" providerId="ADAL" clId="{811B4EE3-D900-4478-9547-B4FE2FE88A4E}" dt="2024-07-13T22:52:32.339" v="17" actId="20577"/>
          <ac:spMkLst>
            <pc:docMk/>
            <pc:sldMasterMk cId="0" sldId="2147483648"/>
            <ac:spMk id="10" creationId="{00000000-0000-0000-0000-000000000000}"/>
          </ac:spMkLst>
        </pc:spChg>
        <pc:spChg chg="mod">
          <ac:chgData name="Qi, Emily H" userId="b0d254cd-8291-4c78-a277-dadec609489b" providerId="ADAL" clId="{811B4EE3-D900-4478-9547-B4FE2FE88A4E}" dt="2024-07-13T22:52:21.095" v="7" actId="20577"/>
          <ac:spMkLst>
            <pc:docMk/>
            <pc:sldMasterMk cId="0" sldId="2147483648"/>
            <ac:spMk id="1027" creationId="{00000000-0000-0000-0000-000000000000}"/>
          </ac:spMkLst>
        </pc:spChg>
        <pc:sldLayoutChg chg="modSp mod">
          <pc:chgData name="Qi, Emily H" userId="b0d254cd-8291-4c78-a277-dadec609489b" providerId="ADAL" clId="{811B4EE3-D900-4478-9547-B4FE2FE88A4E}" dt="2024-07-13T22:54:24.452" v="51" actId="20577"/>
          <pc:sldLayoutMkLst>
            <pc:docMk/>
            <pc:sldMasterMk cId="0" sldId="2147483648"/>
            <pc:sldLayoutMk cId="0" sldId="2147483649"/>
          </pc:sldLayoutMkLst>
          <pc:spChg chg="mod">
            <ac:chgData name="Qi, Emily H" userId="b0d254cd-8291-4c78-a277-dadec609489b" providerId="ADAL" clId="{811B4EE3-D900-4478-9547-B4FE2FE88A4E}" dt="2024-07-13T22:54:24.452" v="51" actId="20577"/>
            <ac:spMkLst>
              <pc:docMk/>
              <pc:sldMasterMk cId="0" sldId="2147483648"/>
              <pc:sldLayoutMk cId="0" sldId="2147483649"/>
              <ac:spMk id="4" creationId="{00000000-0000-0000-0000-000000000000}"/>
            </ac:spMkLst>
          </pc:spChg>
        </pc:sldLayoutChg>
        <pc:sldLayoutChg chg="modSp mod">
          <pc:chgData name="Qi, Emily H" userId="b0d254cd-8291-4c78-a277-dadec609489b" providerId="ADAL" clId="{811B4EE3-D900-4478-9547-B4FE2FE88A4E}" dt="2024-07-13T22:58:53.684" v="101" actId="20577"/>
          <pc:sldLayoutMkLst>
            <pc:docMk/>
            <pc:sldMasterMk cId="0" sldId="2147483648"/>
            <pc:sldLayoutMk cId="0" sldId="2147483650"/>
          </pc:sldLayoutMkLst>
          <pc:spChg chg="mod">
            <ac:chgData name="Qi, Emily H" userId="b0d254cd-8291-4c78-a277-dadec609489b" providerId="ADAL" clId="{811B4EE3-D900-4478-9547-B4FE2FE88A4E}" dt="2024-07-13T22:58:53.684" v="101" actId="20577"/>
            <ac:spMkLst>
              <pc:docMk/>
              <pc:sldMasterMk cId="0" sldId="2147483648"/>
              <pc:sldLayoutMk cId="0" sldId="2147483650"/>
              <ac:spMk id="1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933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lvl="1" indent="0"/>
            <a:r>
              <a:rPr lang="en-US" sz="1600" b="1" dirty="0"/>
              <a:t> </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6246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552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dirty="0"/>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July 2024</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July 2024</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July 2024</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July 2024</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July 2024</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 Intel</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July 2024</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 Intel</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July 2024</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 Intel</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July 2024</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July 2024</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July 2024</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July 2024</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Emily Qi,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Emily Qi,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Emily Qi,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802.11-24/1254r0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2024</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 Intel</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09/11-09-1034-21-0000-802-11-editorial-style-guid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ross.yujian@huawei.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arol@ansley.com" TargetMode="External"/><Relationship Id="rId5" Type="http://schemas.openxmlformats.org/officeDocument/2006/relationships/hyperlink" Target="mailto:edward.ks.au@gmail.com" TargetMode="External"/><Relationship Id="rId10" Type="http://schemas.openxmlformats.org/officeDocument/2006/relationships/hyperlink" Target="mailto:claudiodasilva@meta.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4/11-24-0879-04-0000-ieee-p802-11bk-d2-0-mandatory-draft-review-mdr-report.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09/11-09-1034-21-0000-802-11-editorial-style-guide.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(July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2024-07-13</a:t>
            </a:r>
          </a:p>
        </p:txBody>
      </p:sp>
      <p:sp>
        <p:nvSpPr>
          <p:cNvPr id="6" name="Date Placeholder 3"/>
          <p:cNvSpPr>
            <a:spLocks noGrp="1"/>
          </p:cNvSpPr>
          <p:nvPr>
            <p:ph type="dt" idx="10"/>
          </p:nvPr>
        </p:nvSpPr>
        <p:spPr>
          <a:xfrm>
            <a:off x="914400" y="291263"/>
            <a:ext cx="2499764" cy="273050"/>
          </a:xfrm>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Emily Qi,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53193628"/>
              </p:ext>
            </p:extLst>
          </p:nvPr>
        </p:nvGraphicFramePr>
        <p:xfrm>
          <a:off x="1066800" y="2353991"/>
          <a:ext cx="9921875" cy="240982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1066800" y="2353991"/>
                        <a:ext cx="9921875"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Notes to Everyone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Whenever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value is being added to a table or figure (whether bit position or </a:t>
            </a:r>
            <a:r>
              <a:rPr lang="en-GB" sz="2000" dirty="0" err="1">
                <a:effectLst/>
                <a:latin typeface="+mj-lt"/>
                <a:ea typeface="DengXian" panose="02010600030101010101" pitchFamily="2" charset="-122"/>
                <a:cs typeface="Arial" panose="020B0604020202020204" pitchFamily="34" charset="0"/>
              </a:rPr>
              <a:t>enum</a:t>
            </a:r>
            <a:r>
              <a:rPr lang="en-GB" sz="2000" dirty="0">
                <a:effectLst/>
                <a:latin typeface="+mj-lt"/>
                <a:ea typeface="DengXian" panose="02010600030101010101" pitchFamily="2" charset="-122"/>
                <a:cs typeface="Arial" panose="020B0604020202020204" pitchFamily="34" charset="0"/>
              </a:rPr>
              <a:t> value) or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field is being added to a structure (whether itself a field or an element or a frame), </a:t>
            </a:r>
          </a:p>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for everyone (including but not only the TG Editor) to ask themselves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is it possible someone else is also allocating in this field, and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if so how we find and coordinate with them</a:t>
            </a:r>
            <a:endParaRPr lang="en-US" sz="18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16287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81000" y="1374776"/>
            <a:ext cx="11429999" cy="3930649"/>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Lesson Learnt from </a:t>
            </a:r>
            <a:r>
              <a:rPr lang="en-US" sz="3200" dirty="0" err="1"/>
              <a:t>TGbe</a:t>
            </a:r>
            <a:endParaRPr lang="en-US" sz="32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When two amendments were agreed to swap their publication orders, it is recommended that the Editors of the respective amendments reviewed the bit assignment in fields (especially those that are not covered by ANA) immediately after the agreement.</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Recommended by the WG Editor to implement a better process for each task group to check against the baseline: “Perhaps each task group needs some dedicated volunteers (or just the editor themselves, if the draft is small) whose job is to identify changes in baseline that are not present in the draft. Basically, responsible for merging changes to quoted text, figures, etc.  And, along the way, the numbering would be updated.  Each review would end up with the draft’s title sheet accurately reflecting a new baseline.”</a:t>
            </a: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16113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1263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dirty="0"/>
              <a:t>Clause 6 Re-Write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Changes have been included 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D2.0.</a:t>
            </a:r>
          </a:p>
          <a:p>
            <a:pPr marL="0" marR="0">
              <a:spcBef>
                <a:spcPts val="0"/>
              </a:spcBef>
              <a:spcAft>
                <a:spcPts val="0"/>
              </a:spcAft>
            </a:pPr>
            <a:endPar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Discussion: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11az and 11bd have 802.11-2020 as their baseline and are not affected.</a:t>
            </a:r>
          </a:p>
          <a:p>
            <a:pPr marL="0" marR="0">
              <a:spcBef>
                <a:spcPts val="0"/>
              </a:spcBef>
              <a:spcAft>
                <a:spcPts val="0"/>
              </a:spcAft>
            </a:pP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will need to update these to conform to the new Clause 6 style when these are rolled in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Emily</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/Edward will setup a tiger team to do this.</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11be has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as baseline and will need to conform when it bumps up to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/D2.0 as baseline.</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Similarly, for 11bf, but should probably wait until 11be has done its update.</a:t>
            </a: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11bf/D1.0 will keep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/D1.3 as baseline and postpone updates until after initial WG ballot.</a:t>
            </a:r>
          </a:p>
          <a:p>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04238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0574-B2D5-447E-9895-E858A6BF899C}"/>
              </a:ext>
            </a:extLst>
          </p:cNvPr>
          <p:cNvSpPr>
            <a:spLocks noGrp="1"/>
          </p:cNvSpPr>
          <p:nvPr>
            <p:ph type="title"/>
          </p:nvPr>
        </p:nvSpPr>
        <p:spPr>
          <a:xfrm>
            <a:off x="914401" y="685801"/>
            <a:ext cx="10361084" cy="685799"/>
          </a:xfrm>
        </p:spPr>
        <p:txBody>
          <a:bodyPr/>
          <a:lstStyle/>
          <a:p>
            <a:r>
              <a:rPr lang="en-US" dirty="0"/>
              <a:t>Searchable definitions ( to be discussed in Jan 2024)</a:t>
            </a:r>
          </a:p>
        </p:txBody>
      </p:sp>
      <p:sp>
        <p:nvSpPr>
          <p:cNvPr id="3" name="Content Placeholder 2">
            <a:extLst>
              <a:ext uri="{FF2B5EF4-FFF2-40B4-BE49-F238E27FC236}">
                <a16:creationId xmlns:a16="http://schemas.microsoft.com/office/drawing/2014/main" id="{8CACBB3F-CDC2-45D7-9ECD-8E1AFA715091}"/>
              </a:ext>
            </a:extLst>
          </p:cNvPr>
          <p:cNvSpPr>
            <a:spLocks noGrp="1"/>
          </p:cNvSpPr>
          <p:nvPr>
            <p:ph idx="1"/>
          </p:nvPr>
        </p:nvSpPr>
        <p:spPr>
          <a:xfrm>
            <a:off x="898072" y="1295400"/>
            <a:ext cx="10361084" cy="5029200"/>
          </a:xfrm>
        </p:spPr>
        <p:txBody>
          <a:bodyPr/>
          <a:lstStyle/>
          <a:p>
            <a:r>
              <a:rPr lang="en-US" sz="1800" dirty="0"/>
              <a:t>Youhan Kim provided an update:</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After discussion within the </a:t>
            </a:r>
            <a:r>
              <a:rPr lang="en-US" sz="1400" dirty="0" err="1">
                <a:effectLst/>
                <a:latin typeface="Calibri" panose="020F0502020204030204" pitchFamily="34" charset="0"/>
                <a:ea typeface="Calibri" panose="020F0502020204030204" pitchFamily="34" charset="0"/>
              </a:rPr>
              <a:t>TGme</a:t>
            </a:r>
            <a:r>
              <a:rPr lang="en-US" sz="1400" dirty="0">
                <a:effectLst/>
                <a:latin typeface="Calibri" panose="020F0502020204030204" pitchFamily="34" charset="0"/>
                <a:ea typeface="Calibri" panose="020F0502020204030204" pitchFamily="34" charset="0"/>
              </a:rPr>
              <a:t> group, the direction we are going with is</a:t>
            </a:r>
          </a:p>
          <a:p>
            <a:pPr marL="342900" marR="0" lvl="0" indent="-342900">
              <a:spcBef>
                <a:spcPts val="0"/>
              </a:spcBef>
              <a:spcAft>
                <a:spcPts val="0"/>
              </a:spcAft>
              <a:buFont typeface="+mj-lt"/>
              <a:buAutoNum type="arabicPeriod"/>
            </a:pPr>
            <a:r>
              <a:rPr lang="en-US" sz="1400" b="1" dirty="0">
                <a:effectLst/>
                <a:latin typeface="Calibri" panose="020F0502020204030204" pitchFamily="34" charset="0"/>
                <a:ea typeface="Times New Roman" panose="02020603050405020304" pitchFamily="18" charset="0"/>
              </a:rPr>
              <a:t>Add the full acronym AFTER the colon</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400" dirty="0">
                <a:effectLst/>
                <a:latin typeface="Calibri" panose="020F0502020204030204" pitchFamily="34" charset="0"/>
                <a:ea typeface="Times New Roman" panose="02020603050405020304" pitchFamily="18" charset="0"/>
              </a:rPr>
              <a:t>Make incremental changes only.  E.g. do not delete existing ‘partial’ acronyms within the ‘name’ of the term</a:t>
            </a:r>
            <a:r>
              <a:rPr lang="en-US" sz="1800" dirty="0"/>
              <a:t>.</a:t>
            </a: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For example,</a:t>
            </a:r>
          </a:p>
          <a:p>
            <a:pPr marL="0" marR="0" lvl="0" indent="0">
              <a:spcBef>
                <a:spcPts val="0"/>
              </a:spcBef>
              <a:spcAft>
                <a:spcPts val="0"/>
              </a:spcAft>
            </a:pPr>
            <a:r>
              <a:rPr lang="en-US" sz="1400" b="1" i="0" dirty="0">
                <a:solidFill>
                  <a:srgbClr val="000000"/>
                </a:solidFill>
                <a:effectLst/>
                <a:latin typeface="TimesNewRoman"/>
                <a:ea typeface="Calibri" panose="020F0502020204030204" pitchFamily="34" charset="0"/>
                <a:cs typeface="Calibri" panose="020F0502020204030204" pitchFamily="34" charset="0"/>
              </a:rPr>
              <a:t>access point (AP) reachability: </a:t>
            </a:r>
            <a:r>
              <a:rPr lang="en-US" sz="1400" b="0" i="0" u="sng" dirty="0">
                <a:solidFill>
                  <a:srgbClr val="FF0000"/>
                </a:solidFill>
                <a:effectLst/>
                <a:latin typeface="TimesNewRoman"/>
                <a:ea typeface="Calibri" panose="020F0502020204030204" pitchFamily="34" charset="0"/>
                <a:cs typeface="Calibri" panose="020F0502020204030204" pitchFamily="34" charset="0"/>
              </a:rPr>
              <a:t>[AP reachability] </a:t>
            </a:r>
            <a:r>
              <a:rPr lang="en-US" sz="1400" b="0" i="0" dirty="0">
                <a:solidFill>
                  <a:srgbClr val="000000"/>
                </a:solidFill>
                <a:effectLst/>
                <a:latin typeface="TimesNewRoman"/>
                <a:ea typeface="Calibri" panose="020F0502020204030204" pitchFamily="34" charset="0"/>
                <a:cs typeface="Calibri" panose="020F0502020204030204" pitchFamily="34" charset="0"/>
              </a:rPr>
              <a:t>An AP is reachable by a station (STA) if </a:t>
            </a:r>
            <a:r>
              <a:rPr lang="en-US" sz="1400" b="0" i="0" dirty="0" err="1">
                <a:solidFill>
                  <a:srgbClr val="000000"/>
                </a:solidFill>
                <a:effectLst/>
                <a:latin typeface="TimesNewRoman"/>
                <a:ea typeface="Calibri" panose="020F0502020204030204" pitchFamily="34" charset="0"/>
                <a:cs typeface="Calibri" panose="020F0502020204030204" pitchFamily="34" charset="0"/>
              </a:rPr>
              <a:t>preauthentication</a:t>
            </a:r>
            <a:r>
              <a:rPr lang="en-US" sz="1400" b="0" i="0" dirty="0">
                <a:solidFill>
                  <a:srgbClr val="000000"/>
                </a:solidFill>
                <a:effectLst/>
                <a:latin typeface="TimesNewRoman"/>
                <a:ea typeface="Calibri" panose="020F0502020204030204" pitchFamily="34" charset="0"/>
                <a:cs typeface="Calibri" panose="020F0502020204030204" pitchFamily="34" charset="0"/>
              </a:rPr>
              <a:t> messages can be exchanged between the STA and the target AP via the distribution system (DS)</a:t>
            </a:r>
          </a:p>
          <a:p>
            <a:pPr marL="0" marR="0" lvl="0" indent="0">
              <a:spcBef>
                <a:spcPts val="0"/>
              </a:spcBef>
              <a:spcAft>
                <a:spcPts val="0"/>
              </a:spcAft>
            </a:pPr>
            <a:endParaRPr lang="en-US" sz="1400" b="0" i="0" dirty="0">
              <a:solidFill>
                <a:srgbClr val="000000"/>
              </a:solidFill>
              <a:effectLst/>
              <a:latin typeface="TimesNewRoman"/>
              <a:ea typeface="Calibri" panose="020F0502020204030204" pitchFamily="34" charset="0"/>
              <a:cs typeface="Calibri" panose="020F0502020204030204" pitchFamily="34" charset="0"/>
            </a:endParaRP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Note that we are not deleting “(AP)” in the ‘name’ of the term (the point #2.a above) even though it seems it should be removed per some of the feedback from the publication editors.  This is to avoid having too many changes lumped into this particular effort.</a:t>
            </a:r>
          </a:p>
          <a:p>
            <a:pPr marL="0" indent="0">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0" indent="0">
              <a:spcBef>
                <a:spcPts val="0"/>
              </a:spcBef>
              <a:spcAft>
                <a:spcPts val="0"/>
              </a:spcAft>
            </a:pPr>
            <a:r>
              <a:rPr lang="en-US" sz="1400" dirty="0">
                <a:latin typeface="Calibri" panose="020F0502020204030204" pitchFamily="34" charset="0"/>
                <a:ea typeface="Calibri" panose="020F0502020204030204" pitchFamily="34" charset="0"/>
              </a:rPr>
              <a:t>Already rolled into </a:t>
            </a:r>
            <a:r>
              <a:rPr lang="en-US" sz="1400" dirty="0" err="1">
                <a:latin typeface="Calibri" panose="020F0502020204030204" pitchFamily="34" charset="0"/>
                <a:ea typeface="Calibri" panose="020F0502020204030204" pitchFamily="34" charset="0"/>
              </a:rPr>
              <a:t>REVme</a:t>
            </a:r>
            <a:r>
              <a:rPr lang="en-US" sz="1400" dirty="0">
                <a:latin typeface="Calibri" panose="020F0502020204030204" pitchFamily="34" charset="0"/>
                <a:ea typeface="Calibri" panose="020F0502020204030204" pitchFamily="34" charset="0"/>
              </a:rPr>
              <a:t>.</a:t>
            </a:r>
          </a:p>
          <a:p>
            <a:pPr marL="0" indent="0">
              <a:spcBef>
                <a:spcPts val="0"/>
              </a:spcBef>
              <a:spcAft>
                <a:spcPts val="0"/>
              </a:spcAft>
            </a:pPr>
            <a:endParaRPr lang="en-US" sz="14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indent="0">
              <a:spcBef>
                <a:spcPts val="0"/>
              </a:spcBef>
              <a:spcAft>
                <a:spcPts val="0"/>
              </a:spcAft>
            </a:pPr>
            <a:r>
              <a:rPr lang="en-US" sz="1600" dirty="0">
                <a:latin typeface="Calibri" panose="020F0502020204030204" pitchFamily="34" charset="0"/>
                <a:ea typeface="Calibri" panose="020F0502020204030204" pitchFamily="34" charset="0"/>
              </a:rPr>
              <a:t>A comment (from Robert Stacey) on the changes in D4.0 (#6035): </a:t>
            </a:r>
          </a:p>
          <a:p>
            <a:pPr marL="0" indent="0">
              <a:spcBef>
                <a:spcPts val="0"/>
              </a:spcBef>
              <a:spcAft>
                <a:spcPts val="0"/>
              </a:spcAft>
            </a:pPr>
            <a:r>
              <a:rPr lang="en-US" sz="1200" dirty="0">
                <a:latin typeface="Calibri" panose="020F0502020204030204" pitchFamily="34" charset="0"/>
                <a:ea typeface="Calibri" panose="020F0502020204030204" pitchFamily="34" charset="0"/>
              </a:rPr>
              <a:t>The style used here for providing an acronym for the term being defined (in square brackets after the colon) is inconsistent with the style used in other IEEE SA standards (for example 802.3-2022) and with the style used elsewhere in this standard (e.g. 258.35). It is also inconsistent with the IEEE SA style guide, which states: The abbreviation or acronym should be placed in parentheses when following the full term.</a:t>
            </a:r>
          </a:p>
          <a:p>
            <a:pPr marL="0" indent="0">
              <a:spcBef>
                <a:spcPts val="0"/>
              </a:spcBef>
              <a:spcAft>
                <a:spcPts val="0"/>
              </a:spcAft>
            </a:pPr>
            <a:endParaRPr lang="en-US" sz="12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latin typeface="Calibri" panose="020F0502020204030204" pitchFamily="34" charset="0"/>
                <a:ea typeface="Calibri" panose="020F0502020204030204" pitchFamily="34" charset="0"/>
              </a:rPr>
              <a:t>For example,  </a:t>
            </a:r>
            <a:r>
              <a:rPr lang="en-US" sz="1800" b="1" i="0" dirty="0">
                <a:solidFill>
                  <a:srgbClr val="000000"/>
                </a:solidFill>
                <a:effectLst/>
                <a:latin typeface="TimesNewRoman"/>
              </a:rPr>
              <a:t>access point </a:t>
            </a:r>
            <a:r>
              <a:rPr lang="en-US" sz="1800" b="1" i="0" strike="sngStrike" dirty="0">
                <a:solidFill>
                  <a:srgbClr val="000000"/>
                </a:solidFill>
                <a:effectLst/>
                <a:latin typeface="TimesNewRoman"/>
              </a:rPr>
              <a:t>(AP) </a:t>
            </a:r>
            <a:r>
              <a:rPr lang="en-US" sz="1800" b="1" i="0" dirty="0">
                <a:solidFill>
                  <a:srgbClr val="000000"/>
                </a:solidFill>
                <a:effectLst/>
                <a:latin typeface="TimesNewRoman"/>
              </a:rPr>
              <a:t>: </a:t>
            </a:r>
            <a:r>
              <a:rPr lang="en-US" sz="1800" b="0" i="0" dirty="0">
                <a:solidFill>
                  <a:srgbClr val="000000"/>
                </a:solidFill>
                <a:effectLst/>
                <a:latin typeface="TimesNewRoman"/>
              </a:rPr>
              <a:t>[AP]</a:t>
            </a:r>
            <a:r>
              <a:rPr lang="en-US" sz="1800" b="0" dirty="0">
                <a:solidFill>
                  <a:srgbClr val="218A21"/>
                </a:solidFill>
                <a:latin typeface="TimesNewRoman"/>
              </a:rPr>
              <a:t> </a:t>
            </a:r>
            <a:r>
              <a:rPr lang="en-US" sz="1800" b="0" i="0" dirty="0">
                <a:solidFill>
                  <a:srgbClr val="000000"/>
                </a:solidFill>
                <a:effectLst/>
                <a:latin typeface="TimesNewRoman"/>
              </a:rPr>
              <a:t>An entity that contains one station (STA) a</a:t>
            </a:r>
            <a:r>
              <a:rPr lang="en-US" sz="1200" dirty="0"/>
              <a:t> ... </a:t>
            </a:r>
            <a:br>
              <a:rPr lang="en-US" sz="1200" dirty="0"/>
            </a:br>
            <a:endParaRPr lang="en-US" sz="1200" dirty="0"/>
          </a:p>
          <a:p>
            <a:pPr marL="0" indent="0">
              <a:spcBef>
                <a:spcPts val="0"/>
              </a:spcBef>
              <a:spcAft>
                <a:spcPts val="0"/>
              </a:spcAft>
            </a:pPr>
            <a:r>
              <a:rPr lang="en-US" sz="1200" dirty="0">
                <a:latin typeface="Calibri" panose="020F0502020204030204" pitchFamily="34" charset="0"/>
                <a:ea typeface="Calibri" panose="020F0502020204030204" pitchFamily="34" charset="0"/>
              </a:rPr>
              <a:t>“(AP)” shall not be deleted. </a:t>
            </a:r>
            <a:endParaRPr lang="en-US" sz="1600" dirty="0">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B405436-A468-4048-8901-A23B6575C97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19C77575-62F1-4514-9363-495AF0AB213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5DF4E633-C4FA-4770-9ED2-0DB5E4687F4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446827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Review updated style guide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https://mentor.ieee.org/802.11/dcn/09/11-09-1034-21-0000-802-11-editorial-style-guide.docx</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2024</a:t>
            </a:r>
            <a:endParaRPr lang="en-GB" dirty="0"/>
          </a:p>
        </p:txBody>
      </p:sp>
      <p:sp>
        <p:nvSpPr>
          <p:cNvPr id="8" name="Title 1">
            <a:extLst>
              <a:ext uri="{FF2B5EF4-FFF2-40B4-BE49-F238E27FC236}">
                <a16:creationId xmlns:a16="http://schemas.microsoft.com/office/drawing/2014/main" id="{8B786AB3-C9B6-F039-F800-5D6DB0B236D5}"/>
              </a:ext>
            </a:extLst>
          </p:cNvPr>
          <p:cNvSpPr txBox="1">
            <a:spLocks/>
          </p:cNvSpPr>
          <p:nvPr/>
        </p:nvSpPr>
        <p:spPr bwMode="auto">
          <a:xfrm>
            <a:off x="802216" y="5856188"/>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70221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35C5-E6CF-86E9-5F82-42EBD7F82448}"/>
              </a:ext>
            </a:extLst>
          </p:cNvPr>
          <p:cNvSpPr>
            <a:spLocks noGrp="1"/>
          </p:cNvSpPr>
          <p:nvPr>
            <p:ph type="title"/>
          </p:nvPr>
        </p:nvSpPr>
        <p:spPr/>
        <p:txBody>
          <a:bodyPr/>
          <a:lstStyle/>
          <a:p>
            <a:r>
              <a:rPr lang="en-US" dirty="0"/>
              <a:t>Style guide update (to be discussed in Jan 2024)</a:t>
            </a:r>
            <a:br>
              <a:rPr lang="en-US" dirty="0"/>
            </a:br>
            <a:r>
              <a:rPr lang="en-US" dirty="0"/>
              <a:t>(from Rubayet Shafin)</a:t>
            </a:r>
          </a:p>
        </p:txBody>
      </p:sp>
      <p:sp>
        <p:nvSpPr>
          <p:cNvPr id="3" name="Content Placeholder 2">
            <a:extLst>
              <a:ext uri="{FF2B5EF4-FFF2-40B4-BE49-F238E27FC236}">
                <a16:creationId xmlns:a16="http://schemas.microsoft.com/office/drawing/2014/main" id="{CC8BA5F6-4111-56C8-2FC0-87215996179E}"/>
              </a:ext>
            </a:extLst>
          </p:cNvPr>
          <p:cNvSpPr>
            <a:spLocks noGrp="1"/>
          </p:cNvSpPr>
          <p:nvPr>
            <p:ph idx="1"/>
          </p:nvPr>
        </p:nvSpPr>
        <p:spPr/>
        <p:txBody>
          <a:bodyPr/>
          <a:lstStyle/>
          <a:p>
            <a:r>
              <a:rPr lang="en-US" sz="1800" dirty="0"/>
              <a:t>2.3	“Is set to”</a:t>
            </a:r>
          </a:p>
          <a:p>
            <a:r>
              <a:rPr lang="en-US" sz="1600" dirty="0"/>
              <a:t>The verb “set” should only be used when describing how a field obtains a value, e.g. “The Measurement Duration field is set to the preferred or mandatory duration of the requested measurement, expressed in units of TUs.”</a:t>
            </a:r>
          </a:p>
          <a:p>
            <a:r>
              <a:rPr lang="en-US" sz="1600" dirty="0"/>
              <a:t>Where the value of the field is read or referenced, (e.g., in the context of a condition), “is set to” shall not be used.</a:t>
            </a:r>
          </a:p>
          <a:p>
            <a:endParaRPr lang="en-US" sz="1600" dirty="0"/>
          </a:p>
          <a:p>
            <a:r>
              <a:rPr lang="en-US" sz="1600" u="sng" dirty="0"/>
              <a:t>When used for explaining a causation/rationale for setting a value in a particular way, the usage of “set to” is appropriate. For example, “The &lt;</a:t>
            </a:r>
            <a:r>
              <a:rPr lang="en-US" sz="1600" u="sng" dirty="0" err="1"/>
              <a:t>xyz</a:t>
            </a:r>
            <a:r>
              <a:rPr lang="en-US" sz="1600" u="sng" dirty="0"/>
              <a:t>&gt; is set to 1 to indicate that…”.</a:t>
            </a:r>
          </a:p>
          <a:p>
            <a:endParaRPr lang="en-US" sz="1600" dirty="0"/>
          </a:p>
          <a:p>
            <a:r>
              <a:rPr lang="en-US" sz="1600" dirty="0"/>
              <a:t>Note that when a field value is tested in order to construct another field value, “equal to” is used for the test, and “set to” for the constructed field. </a:t>
            </a:r>
            <a:r>
              <a:rPr lang="en-US" sz="1600" u="sng" dirty="0"/>
              <a:t>When the sentence is followed by an alternative case (e.g., using “Otherwise”), “set to” is used for the value for the alternative case.  </a:t>
            </a:r>
            <a:r>
              <a:rPr lang="en-US" sz="1600" dirty="0"/>
              <a:t>“If the &lt;</a:t>
            </a:r>
            <a:r>
              <a:rPr lang="en-US" sz="1600" dirty="0" err="1"/>
              <a:t>xyz</a:t>
            </a:r>
            <a:r>
              <a:rPr lang="en-US" sz="1600" dirty="0"/>
              <a:t>&gt; field is equal to 0, the &lt;</a:t>
            </a:r>
            <a:r>
              <a:rPr lang="en-US" sz="1600" dirty="0" err="1"/>
              <a:t>abc</a:t>
            </a:r>
            <a:r>
              <a:rPr lang="en-US" sz="1600" dirty="0"/>
              <a:t>&gt; field shall be set to 1. </a:t>
            </a:r>
            <a:r>
              <a:rPr lang="en-US" sz="1600" u="sng" dirty="0"/>
              <a:t>Otherwise, the &lt;</a:t>
            </a:r>
            <a:r>
              <a:rPr lang="en-US" sz="1600" u="sng" dirty="0" err="1"/>
              <a:t>abc</a:t>
            </a:r>
            <a:r>
              <a:rPr lang="en-US" sz="1600" u="sng" dirty="0"/>
              <a:t>&gt; field shall be set to 0”</a:t>
            </a:r>
          </a:p>
          <a:p>
            <a:endParaRPr lang="en-US" sz="1600" dirty="0"/>
          </a:p>
        </p:txBody>
      </p:sp>
      <p:sp>
        <p:nvSpPr>
          <p:cNvPr id="4" name="Slide Number Placeholder 3">
            <a:extLst>
              <a:ext uri="{FF2B5EF4-FFF2-40B4-BE49-F238E27FC236}">
                <a16:creationId xmlns:a16="http://schemas.microsoft.com/office/drawing/2014/main" id="{0C9E2CC1-838A-0241-7864-2223E473BF1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5ABF135-4674-14EA-BDB6-4426AFAF71E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F4D2CC32-CD75-A502-7B1C-B4EB007A9EB6}"/>
              </a:ext>
            </a:extLst>
          </p:cNvPr>
          <p:cNvSpPr>
            <a:spLocks noGrp="1"/>
          </p:cNvSpPr>
          <p:nvPr>
            <p:ph type="dt" idx="15"/>
          </p:nvPr>
        </p:nvSpPr>
        <p:spPr/>
        <p:txBody>
          <a:bodyPr/>
          <a:lstStyle/>
          <a:p>
            <a:r>
              <a:rPr lang="en-US"/>
              <a:t>July 2024</a:t>
            </a:r>
            <a:endParaRPr lang="en-GB" dirty="0"/>
          </a:p>
        </p:txBody>
      </p:sp>
      <p:sp>
        <p:nvSpPr>
          <p:cNvPr id="7" name="Title 1">
            <a:extLst>
              <a:ext uri="{FF2B5EF4-FFF2-40B4-BE49-F238E27FC236}">
                <a16:creationId xmlns:a16="http://schemas.microsoft.com/office/drawing/2014/main" id="{25466371-B846-06E2-E8B9-2DCC9A86B122}"/>
              </a:ext>
            </a:extLst>
          </p:cNvPr>
          <p:cNvSpPr txBox="1">
            <a:spLocks/>
          </p:cNvSpPr>
          <p:nvPr/>
        </p:nvSpPr>
        <p:spPr bwMode="auto">
          <a:xfrm>
            <a:off x="802216" y="5880251"/>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6477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prepared/recorded/report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 (</a:t>
            </a:r>
            <a:r>
              <a:rPr lang="en-US" sz="3200"/>
              <a:t>from Edward)</a:t>
            </a:r>
            <a:endParaRPr lang="en-US" sz="32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TGbe</a:t>
            </a:r>
            <a:r>
              <a:rPr lang="en-US" sz="200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200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Based on a comment assigned to me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200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endParaRPr lang="en-US" sz="2800"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4203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2024-07-16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11bk/D2.0 MDR/MEC Completed  </a:t>
            </a: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a:xfrm>
            <a:off x="914401" y="284469"/>
            <a:ext cx="2499764" cy="273050"/>
          </a:xfrm>
        </p:spPr>
        <p:txBody>
          <a:bodyPr/>
          <a:lstStyle/>
          <a:p>
            <a:r>
              <a:rPr lang="en-US" dirty="0"/>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emily.h.qi@intel.com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6"/>
              </a:rPr>
              <a:t>carol@ansley.com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8"/>
              </a:rPr>
              <a:t>ross.yujian@huawei.com</a:t>
            </a:r>
            <a:endParaRPr lang="fi-FI" sz="1600" dirty="0"/>
          </a:p>
          <a:p>
            <a:pPr>
              <a:buFont typeface="Arial" panose="020B0604020202020204" pitchFamily="34" charset="0"/>
              <a:buChar char="•"/>
            </a:pPr>
            <a:r>
              <a:rPr lang="en-US" sz="1600" b="1" dirty="0" err="1"/>
              <a:t>TGbk</a:t>
            </a:r>
            <a:r>
              <a:rPr lang="en-US" sz="1600" b="1" dirty="0"/>
              <a:t> – Roy Want </a:t>
            </a:r>
            <a:r>
              <a:rPr lang="en-US" sz="1600" dirty="0">
                <a:hlinkClick r:id="rId9"/>
              </a:rPr>
              <a:t>RoyWant@google.com</a:t>
            </a:r>
            <a:endParaRPr lang="en-US" sz="1600" dirty="0"/>
          </a:p>
          <a:p>
            <a:pPr>
              <a:buFont typeface="Arial" panose="020B0604020202020204" pitchFamily="34" charset="0"/>
              <a:buChar char="•"/>
            </a:pPr>
            <a:r>
              <a:rPr lang="en-US" sz="1600" b="1" dirty="0" err="1"/>
              <a:t>TGbf</a:t>
            </a:r>
            <a:r>
              <a:rPr lang="en-US" sz="1600" b="1" dirty="0"/>
              <a:t> – Claudio da Silva </a:t>
            </a:r>
            <a:r>
              <a:rPr lang="en-US" sz="1600" dirty="0"/>
              <a:t>– </a:t>
            </a:r>
            <a:r>
              <a:rPr lang="en-US" sz="1600" dirty="0">
                <a:hlinkClick r:id="rId10"/>
              </a:rPr>
              <a:t>claudiodasilva@meta.com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4"/>
              </a:rPr>
              <a:t>emily.h.qi@intel.com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lvl="1"/>
            <a:endParaRPr lang="en-US" sz="1600" dirty="0"/>
          </a:p>
          <a:p>
            <a:pPr lvl="1"/>
            <a:endParaRPr lang="en-US" sz="1600" dirty="0"/>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July meeting roundtable status report</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a:t>11bh – </a:t>
            </a:r>
            <a:r>
              <a:rPr lang="en-GB" sz="1600" b="0" dirty="0"/>
              <a:t>D4.0. work on comment resolution and plan to recirc D5.0 out of the May meeting or in June. </a:t>
            </a:r>
          </a:p>
          <a:p>
            <a:r>
              <a:rPr lang="en-GB" sz="1600" dirty="0"/>
              <a:t>11be –</a:t>
            </a:r>
            <a:r>
              <a:rPr lang="en-GB" sz="1600" b="0" dirty="0"/>
              <a:t> </a:t>
            </a:r>
            <a:r>
              <a:rPr lang="en-US" sz="1600" b="0" dirty="0"/>
              <a:t>1051 pages for D5.1.  completed alignment with the draft with the baseline </a:t>
            </a:r>
            <a:r>
              <a:rPr lang="en-US" sz="1600" b="0" dirty="0" err="1"/>
              <a:t>REVme</a:t>
            </a:r>
            <a:r>
              <a:rPr lang="en-US" sz="1600" b="0" dirty="0"/>
              <a:t> D5.0 and 11bh D4.0. Expect to have D6.0 in 2 weeks.</a:t>
            </a:r>
          </a:p>
          <a:p>
            <a:r>
              <a:rPr lang="en-GB" sz="1600" dirty="0"/>
              <a:t>11bk</a:t>
            </a:r>
            <a:r>
              <a:rPr lang="en-GB" sz="1600" b="0" dirty="0"/>
              <a:t> –D2.0.  Completed LB 286, 134 comments. Expect to complete and go to initial SA D3.0 out of the July meeting.</a:t>
            </a:r>
          </a:p>
          <a:p>
            <a:r>
              <a:rPr lang="en-US" sz="1600" dirty="0"/>
              <a:t>11bf </a:t>
            </a:r>
            <a:r>
              <a:rPr lang="en-GB" sz="1600" dirty="0"/>
              <a:t>– </a:t>
            </a:r>
            <a:r>
              <a:rPr lang="en-GB" sz="1600" b="0" dirty="0"/>
              <a:t>D 4.0. </a:t>
            </a:r>
            <a:r>
              <a:rPr lang="en-US" sz="1600" b="0" dirty="0"/>
              <a:t>The recirc ballot closed with an approval rate of 96.5%.  The 13 comments received were rejected. Initial SA ballot is ongoing</a:t>
            </a:r>
            <a:r>
              <a:rPr lang="en-GB" sz="1600" b="0" dirty="0"/>
              <a:t>. </a:t>
            </a:r>
            <a:endParaRPr lang="en-US" sz="1600" b="0" dirty="0"/>
          </a:p>
          <a:p>
            <a:r>
              <a:rPr lang="en-GB" sz="1600" dirty="0"/>
              <a:t>11bi – </a:t>
            </a:r>
            <a:r>
              <a:rPr lang="en-GB" sz="1600" b="0" dirty="0"/>
              <a:t>D0.3 is available. Plan to have D 0.4 by the end of the week. Plan to go to CC in May</a:t>
            </a:r>
            <a:r>
              <a:rPr lang="en-GB" sz="1600" dirty="0"/>
              <a:t>.</a:t>
            </a:r>
            <a:r>
              <a:rPr lang="en-GB" sz="1600" b="0" dirty="0"/>
              <a:t> </a:t>
            </a:r>
          </a:p>
          <a:p>
            <a:r>
              <a:rPr lang="en-GB" sz="1600" dirty="0" err="1"/>
              <a:t>REVme</a:t>
            </a:r>
            <a:r>
              <a:rPr lang="en-GB" sz="1600" dirty="0"/>
              <a:t> – </a:t>
            </a:r>
            <a:r>
              <a:rPr lang="en-GB" sz="1600" b="0" dirty="0"/>
              <a:t>257 comments on the second recirc SA Ballot on D6.0. Plan </a:t>
            </a:r>
            <a:r>
              <a:rPr lang="en-GB" sz="1400" b="0" dirty="0"/>
              <a:t>to go SA recirc D7.0 out of the July meeting. </a:t>
            </a:r>
            <a:endParaRPr lang="en-US" sz="1400" dirty="0"/>
          </a:p>
          <a:p>
            <a:r>
              <a:rPr lang="en-GB" sz="2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May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859242146"/>
              </p:ext>
            </p:extLst>
          </p:nvPr>
        </p:nvGraphicFramePr>
        <p:xfrm>
          <a:off x="914401" y="2909272"/>
          <a:ext cx="10721434" cy="2881928"/>
        </p:xfrm>
        <a:graphic>
          <a:graphicData uri="http://schemas.openxmlformats.org/drawingml/2006/table">
            <a:tbl>
              <a:tblPr firstRow="1" bandRow="1">
                <a:tableStyleId>{5C22544A-7EE6-4342-B048-85BDC9FD1C3A}</a:tableStyleId>
              </a:tblPr>
              <a:tblGrid>
                <a:gridCol w="3685111">
                  <a:extLst>
                    <a:ext uri="{9D8B030D-6E8A-4147-A177-3AD203B41FA5}">
                      <a16:colId xmlns:a16="http://schemas.microsoft.com/office/drawing/2014/main" val="3336049185"/>
                    </a:ext>
                  </a:extLst>
                </a:gridCol>
                <a:gridCol w="1910260">
                  <a:extLst>
                    <a:ext uri="{9D8B030D-6E8A-4147-A177-3AD203B41FA5}">
                      <a16:colId xmlns:a16="http://schemas.microsoft.com/office/drawing/2014/main" val="1921072032"/>
                    </a:ext>
                  </a:extLst>
                </a:gridCol>
                <a:gridCol w="1671478">
                  <a:extLst>
                    <a:ext uri="{9D8B030D-6E8A-4147-A177-3AD203B41FA5}">
                      <a16:colId xmlns:a16="http://schemas.microsoft.com/office/drawing/2014/main" val="3854697234"/>
                    </a:ext>
                  </a:extLst>
                </a:gridCol>
                <a:gridCol w="3454585">
                  <a:extLst>
                    <a:ext uri="{9D8B030D-6E8A-4147-A177-3AD203B41FA5}">
                      <a16:colId xmlns:a16="http://schemas.microsoft.com/office/drawing/2014/main" val="3834352144"/>
                    </a:ext>
                  </a:extLst>
                </a:gridCol>
              </a:tblGrid>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a:t>
                      </a:r>
                      <a:r>
                        <a:rPr kumimoji="0" lang="en-US" sz="1600" b="1" i="0" u="none" strike="noStrike" cap="none" normalizeH="0" baseline="0" dirty="0" err="1">
                          <a:ln>
                            <a:noFill/>
                          </a:ln>
                          <a:solidFill>
                            <a:schemeClr val="tx1"/>
                          </a:solidFill>
                          <a:effectLst/>
                          <a:latin typeface="Times New Roman" pitchFamily="18" charset="0"/>
                        </a:rPr>
                        <a:t>RevCom</a:t>
                      </a:r>
                      <a:r>
                        <a:rPr kumimoji="0" lang="en-US" sz="1600" b="1" i="0" u="none" strike="noStrike" cap="none" normalizeH="0" baseline="0" dirty="0">
                          <a:ln>
                            <a:noFill/>
                          </a:ln>
                          <a:solidFill>
                            <a:schemeClr val="tx1"/>
                          </a:solidFill>
                          <a:effectLst/>
                          <a:latin typeface="Times New Roman" pitchFamily="18" charset="0"/>
                        </a:rPr>
                        <a:t> Date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6203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94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6</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733152242"/>
              </p:ext>
            </p:extLst>
          </p:nvPr>
        </p:nvGraphicFramePr>
        <p:xfrm>
          <a:off x="737392" y="1521960"/>
          <a:ext cx="9930611" cy="3443349"/>
        </p:xfrm>
        <a:graphic>
          <a:graphicData uri="http://schemas.openxmlformats.org/drawingml/2006/table">
            <a:tbl>
              <a:tblPr firstRow="1">
                <a:tableStyleId>{073A0DAA-6AF3-43AB-8588-CEC1D06C72B9}</a:tableStyleId>
              </a:tblPr>
              <a:tblGrid>
                <a:gridCol w="722213">
                  <a:extLst>
                    <a:ext uri="{9D8B030D-6E8A-4147-A177-3AD203B41FA5}">
                      <a16:colId xmlns:a16="http://schemas.microsoft.com/office/drawing/2014/main" val="4261970102"/>
                    </a:ext>
                  </a:extLst>
                </a:gridCol>
                <a:gridCol w="819527">
                  <a:extLst>
                    <a:ext uri="{9D8B030D-6E8A-4147-A177-3AD203B41FA5}">
                      <a16:colId xmlns:a16="http://schemas.microsoft.com/office/drawing/2014/main" val="78877518"/>
                    </a:ext>
                  </a:extLst>
                </a:gridCol>
                <a:gridCol w="502717">
                  <a:extLst>
                    <a:ext uri="{9D8B030D-6E8A-4147-A177-3AD203B41FA5}">
                      <a16:colId xmlns:a16="http://schemas.microsoft.com/office/drawing/2014/main" val="1625024730"/>
                    </a:ext>
                  </a:extLst>
                </a:gridCol>
                <a:gridCol w="502717">
                  <a:extLst>
                    <a:ext uri="{9D8B030D-6E8A-4147-A177-3AD203B41FA5}">
                      <a16:colId xmlns:a16="http://schemas.microsoft.com/office/drawing/2014/main" val="2198051875"/>
                    </a:ext>
                  </a:extLst>
                </a:gridCol>
                <a:gridCol w="502717">
                  <a:extLst>
                    <a:ext uri="{9D8B030D-6E8A-4147-A177-3AD203B41FA5}">
                      <a16:colId xmlns:a16="http://schemas.microsoft.com/office/drawing/2014/main" val="2849464904"/>
                    </a:ext>
                  </a:extLst>
                </a:gridCol>
                <a:gridCol w="502717">
                  <a:extLst>
                    <a:ext uri="{9D8B030D-6E8A-4147-A177-3AD203B41FA5}">
                      <a16:colId xmlns:a16="http://schemas.microsoft.com/office/drawing/2014/main" val="3784159027"/>
                    </a:ext>
                  </a:extLst>
                </a:gridCol>
                <a:gridCol w="454370">
                  <a:extLst>
                    <a:ext uri="{9D8B030D-6E8A-4147-A177-3AD203B41FA5}">
                      <a16:colId xmlns:a16="http://schemas.microsoft.com/office/drawing/2014/main" val="1499934070"/>
                    </a:ext>
                  </a:extLst>
                </a:gridCol>
                <a:gridCol w="454370">
                  <a:extLst>
                    <a:ext uri="{9D8B030D-6E8A-4147-A177-3AD203B41FA5}">
                      <a16:colId xmlns:a16="http://schemas.microsoft.com/office/drawing/2014/main" val="1031708747"/>
                    </a:ext>
                  </a:extLst>
                </a:gridCol>
                <a:gridCol w="1475240">
                  <a:extLst>
                    <a:ext uri="{9D8B030D-6E8A-4147-A177-3AD203B41FA5}">
                      <a16:colId xmlns:a16="http://schemas.microsoft.com/office/drawing/2014/main" val="309422106"/>
                    </a:ext>
                  </a:extLst>
                </a:gridCol>
                <a:gridCol w="658819">
                  <a:extLst>
                    <a:ext uri="{9D8B030D-6E8A-4147-A177-3AD203B41FA5}">
                      <a16:colId xmlns:a16="http://schemas.microsoft.com/office/drawing/2014/main" val="2746800865"/>
                    </a:ext>
                  </a:extLst>
                </a:gridCol>
                <a:gridCol w="2012990">
                  <a:extLst>
                    <a:ext uri="{9D8B030D-6E8A-4147-A177-3AD203B41FA5}">
                      <a16:colId xmlns:a16="http://schemas.microsoft.com/office/drawing/2014/main" val="664609411"/>
                    </a:ext>
                  </a:extLst>
                </a:gridCol>
                <a:gridCol w="1322214">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13,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5076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C00000"/>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5.01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C00000"/>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C00000"/>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C00000"/>
                          </a:solidFill>
                          <a:effectLst/>
                          <a:latin typeface="+mn-lt"/>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C00000"/>
                          </a:solidFill>
                          <a:effectLst/>
                          <a:latin typeface="+mn-lt"/>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 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2.0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kern="1200" dirty="0">
                          <a:solidFill>
                            <a:schemeClr val="tx1"/>
                          </a:solidFill>
                          <a:latin typeface="+mn-lt"/>
                          <a:ea typeface="+mn-ea"/>
                          <a:cs typeface="+mn-cs"/>
                        </a:rPr>
                        <a:t>Po-kai Huang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8" name="Text Box 231"/>
          <p:cNvSpPr txBox="1">
            <a:spLocks noChangeArrowheads="1"/>
          </p:cNvSpPr>
          <p:nvPr/>
        </p:nvSpPr>
        <p:spPr bwMode="auto">
          <a:xfrm>
            <a:off x="737392" y="943429"/>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May 2024</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11bk/D2.0 MDR/MEC Completed  </a:t>
            </a:r>
          </a:p>
        </p:txBody>
      </p:sp>
      <p:sp>
        <p:nvSpPr>
          <p:cNvPr id="9218" name="Rectangle 2"/>
          <p:cNvSpPr>
            <a:spLocks noGrp="1" noChangeArrowheads="1"/>
          </p:cNvSpPr>
          <p:nvPr>
            <p:ph idx="1"/>
          </p:nvPr>
        </p:nvSpPr>
        <p:spPr>
          <a:xfrm>
            <a:off x="876796" y="1751014"/>
            <a:ext cx="10361084" cy="4724400"/>
          </a:xfrm>
          <a:ln/>
        </p:spPr>
        <p:txBody>
          <a:bodyPr/>
          <a:lstStyle/>
          <a:p>
            <a:pPr>
              <a:buFont typeface="Arial" panose="020B0604020202020204" pitchFamily="34" charset="0"/>
              <a:buChar char="•"/>
            </a:pPr>
            <a:r>
              <a:rPr lang="en-US" sz="2000" b="0" dirty="0"/>
              <a:t>11bk/D2.0 MDR started in May 2024 and completed in July 2024</a:t>
            </a:r>
          </a:p>
          <a:p>
            <a:pPr lvl="1">
              <a:buFont typeface="Arial" panose="020B0604020202020204" pitchFamily="34" charset="0"/>
              <a:buChar char="•"/>
            </a:pPr>
            <a:r>
              <a:rPr lang="en-US" sz="1600" b="0" dirty="0">
                <a:hlinkClick r:id="rId3"/>
              </a:rPr>
              <a:t>https://mentor.ieee.org/802.11/dcn/24/11-24-0879-04-0000-ieee-p802-11bk-d2-0-mandatory-draft-review-mdr-report.docx</a:t>
            </a:r>
            <a:endParaRPr lang="en-US" sz="1600" b="0" dirty="0"/>
          </a:p>
          <a:p>
            <a:pPr lvl="1">
              <a:buFont typeface="Arial" panose="020B0604020202020204" pitchFamily="34" charset="0"/>
              <a:buChar char="•"/>
            </a:pPr>
            <a:endParaRPr lang="en-US" sz="20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565177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sz="2000" dirty="0"/>
              <a:t>See </a:t>
            </a:r>
            <a:r>
              <a:rPr lang="en-GB" sz="2000" dirty="0">
                <a:hlinkClick r:id="rId3"/>
              </a:rPr>
              <a:t>https://mentor.ieee.org/802.11/dcn/09/11-09-1034-21-0000-802-11-editorial-style-guide.docx</a:t>
            </a:r>
            <a:endParaRPr lang="en-GB" sz="2000" dirty="0"/>
          </a:p>
          <a:p>
            <a:r>
              <a:rPr lang="en-US" sz="2000" dirty="0"/>
              <a:t>We update 802.11 Style Guide based on IEEE Standards Style Manual and consistency changes in final publication of the 802.11 standard</a:t>
            </a:r>
            <a:endParaRPr lang="en-GB" sz="2000" dirty="0"/>
          </a:p>
          <a:p>
            <a:r>
              <a:rPr lang="en-US" sz="2000" b="0" dirty="0"/>
              <a:t>Editor’s responsibility includes checking the </a:t>
            </a:r>
            <a:r>
              <a:rPr lang="en-US" sz="2000" dirty="0">
                <a:solidFill>
                  <a:srgbClr val="FF0000"/>
                </a:solidFill>
              </a:rPr>
              <a:t>2021</a:t>
            </a:r>
            <a:r>
              <a:rPr lang="en-US" sz="2000" dirty="0"/>
              <a:t> IEEE Standards Style Manual </a:t>
            </a:r>
            <a:r>
              <a:rPr lang="en-US" sz="2000" b="0" dirty="0"/>
              <a:t>when creating or updating drafts. Policy (inclusive terms), key words and pronouns (e.g., he, she) were revised.	</a:t>
            </a:r>
          </a:p>
          <a:p>
            <a:r>
              <a:rPr lang="en-US" sz="2000" b="0" dirty="0"/>
              <a:t> 	</a:t>
            </a:r>
            <a:r>
              <a:rPr lang="en-US" sz="16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sz="2000" b="0" dirty="0"/>
          </a:p>
          <a:p>
            <a:r>
              <a:rPr lang="en-US" sz="2000" b="0" dirty="0"/>
              <a:t>Submissions with draft text should conform to both the WG11 Style Guide and IEEE Standards Style Manual</a:t>
            </a:r>
          </a:p>
          <a:p>
            <a:r>
              <a:rPr lang="en-US" sz="2000" b="0" dirty="0"/>
              <a:t>Note that the 802.11 Style Guide evolves with our practice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18601</TotalTime>
  <Words>2653</Words>
  <Application>Microsoft Office PowerPoint</Application>
  <PresentationFormat>Widescreen</PresentationFormat>
  <Paragraphs>357</Paragraphs>
  <Slides>20</Slides>
  <Notes>10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TimesNewRoman</vt:lpstr>
      <vt:lpstr>Arial</vt:lpstr>
      <vt:lpstr>Calibri</vt:lpstr>
      <vt:lpstr>Calibri Light</vt:lpstr>
      <vt:lpstr>Times New Roman</vt:lpstr>
      <vt:lpstr>Office Theme</vt:lpstr>
      <vt:lpstr>Custom Design</vt:lpstr>
      <vt:lpstr>Document</vt:lpstr>
      <vt:lpstr>802.11 WG Editor’s Meeting (July 2024)</vt:lpstr>
      <vt:lpstr>Abstract</vt:lpstr>
      <vt:lpstr>Agenda for 2024-07-16 meeting</vt:lpstr>
      <vt:lpstr>Volunteer Editor Contacts</vt:lpstr>
      <vt:lpstr>July meeting roundtable status report</vt:lpstr>
      <vt:lpstr>Editor Amendment Ordering</vt:lpstr>
      <vt:lpstr>Draft Development Snapshot</vt:lpstr>
      <vt:lpstr>11bk/D2.0 MDR/MEC Completed  </vt:lpstr>
      <vt:lpstr>802.11 Style Guide</vt:lpstr>
      <vt:lpstr>Notes to Everyone</vt:lpstr>
      <vt:lpstr>ANA managed number space</vt:lpstr>
      <vt:lpstr>Backup</vt:lpstr>
      <vt:lpstr>Lesson Learnt from TGbe</vt:lpstr>
      <vt:lpstr>MIB Style, Visio and Frame Practices</vt:lpstr>
      <vt:lpstr>Publication process</vt:lpstr>
      <vt:lpstr>Clause 6 Re-Write</vt:lpstr>
      <vt:lpstr>Searchable definitions ( to be discussed in Jan 2024)</vt:lpstr>
      <vt:lpstr>Review updated style guide</vt:lpstr>
      <vt:lpstr>Style guide update (to be discussed in Jan 2024) (from Rubayet Shafin)</vt:lpstr>
      <vt:lpstr>Issues for feedback (from Edward)</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Qi, Emily H</cp:lastModifiedBy>
  <cp:revision>482</cp:revision>
  <cp:lastPrinted>1601-01-01T00:00:00Z</cp:lastPrinted>
  <dcterms:created xsi:type="dcterms:W3CDTF">2018-01-07T18:30:13Z</dcterms:created>
  <dcterms:modified xsi:type="dcterms:W3CDTF">2024-07-13T23:02:51Z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