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65" r:id="rId5"/>
    <p:sldId id="266" r:id="rId6"/>
    <p:sldId id="263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18F32E3-4BFE-6E5F-330C-1539130C128B}" name="Amichai sanderovich" initials="AS" userId="S::amichai.sanderovich@wiliot.com::81a338b5-6a80-42e0-8dc7-58343fda8d5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2536F2-41FC-524E-BD92-E8813F695A3B}" v="1" dt="2024-07-15T09:40:21.2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>
      <p:cViewPr varScale="1">
        <p:scale>
          <a:sx n="121" d="100"/>
          <a:sy n="121" d="100"/>
        </p:scale>
        <p:origin x="176" y="2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802.11-24/1253r1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802.11-24/1253r1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802.11-24/1253r1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802.11-24/1253r1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802.11-24/1253r1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802.11-24/1253r1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802.11-24/1253r1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802.11-24/1253r1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1FDAD3-AE48-0FBE-033D-543EA6588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Amichai Sanderovich, Wiliot</a:t>
            </a:r>
            <a:endParaRPr lang="en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Ultra Low Power Features For Active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606709"/>
              </p:ext>
            </p:extLst>
          </p:nvPr>
        </p:nvGraphicFramePr>
        <p:xfrm>
          <a:off x="993775" y="2400749"/>
          <a:ext cx="10272713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946400" progId="Word.Document.8">
                  <p:embed/>
                </p:oleObj>
              </mc:Choice>
              <mc:Fallback>
                <p:oleObj name="Document" r:id="rId3" imgW="10439400" imgH="29464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0749"/>
                        <a:ext cx="10272713" cy="2879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E0553-89F2-7802-4FD8-E39221E80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SP#1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32682-8172-06DE-19FF-6560CE016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11bp defines at least one mode of MAC/PHY that support active transmission in 2.4GHz for AMP-only RF-harvesting device? </a:t>
            </a:r>
          </a:p>
          <a:p>
            <a:endParaRPr lang="en-US" dirty="0"/>
          </a:p>
          <a:p>
            <a:endParaRPr lang="en-IL" dirty="0"/>
          </a:p>
          <a:p>
            <a:r>
              <a:rPr lang="en-IL" dirty="0"/>
              <a:t>Yes</a:t>
            </a:r>
          </a:p>
          <a:p>
            <a:r>
              <a:rPr lang="en-IL" dirty="0"/>
              <a:t>No </a:t>
            </a:r>
          </a:p>
          <a:p>
            <a:r>
              <a:rPr lang="en-IL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4067F-8346-970E-2BDD-E019935215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49E0D-52A4-4D1C-5B8A-35C451CAE5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135EE3-4404-5849-B209-922EB0175F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190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BE2A8-610D-B8AB-F988-406B61D15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SP#2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5AFA1-1DA3-7E19-A574-94A782A55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Do you agree that </a:t>
            </a:r>
            <a:r>
              <a:rPr lang="en-US" dirty="0"/>
              <a:t>11bp defines at </a:t>
            </a:r>
            <a:r>
              <a:rPr lang="en-IL" dirty="0"/>
              <a:t>least one PHY/MAC mode that allows crystaless devices to actively transmit?</a:t>
            </a:r>
          </a:p>
          <a:p>
            <a:endParaRPr lang="en-IL" dirty="0"/>
          </a:p>
          <a:p>
            <a:r>
              <a:rPr lang="en-IL" dirty="0"/>
              <a:t>Yes</a:t>
            </a:r>
          </a:p>
          <a:p>
            <a:r>
              <a:rPr lang="en-IL" dirty="0"/>
              <a:t>No </a:t>
            </a:r>
          </a:p>
          <a:p>
            <a:r>
              <a:rPr lang="en-IL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4FF0BB-1D8F-9ACF-F7F3-29E0A5784D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70FE3-26BD-0685-264F-700E04CFB3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4C0DE8-92E3-AC8A-8D38-DE0B52C467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635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9168A-4139-D68D-C5ED-8C2B05A1A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SP#3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48DC4-CF88-7F69-80AF-DB7A6E9CE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What clock accuracy can active devices use on 2.4GHz? </a:t>
            </a:r>
          </a:p>
          <a:p>
            <a:endParaRPr lang="en-IL" dirty="0"/>
          </a:p>
          <a:p>
            <a:r>
              <a:rPr lang="en-IL" dirty="0"/>
              <a:t>a) 1000 ppm</a:t>
            </a:r>
          </a:p>
          <a:p>
            <a:r>
              <a:rPr lang="en-IL" dirty="0"/>
              <a:t>b) 2000 ppm </a:t>
            </a:r>
          </a:p>
          <a:p>
            <a:r>
              <a:rPr lang="en-IL" dirty="0"/>
              <a:t>c) 10,000 ppm</a:t>
            </a:r>
          </a:p>
          <a:p>
            <a:r>
              <a:rPr lang="en-IL" dirty="0"/>
              <a:t>d) abstain</a:t>
            </a:r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B3C15-A29C-78A9-543A-FA5AFCAB7B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C32E7-4DEF-AF95-EE8D-5F35405AB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13EE21-5F15-6006-27D0-1EC018A525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32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78DCA-B6C1-A800-3212-A17E96BA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SP#4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356FC-1EA8-8EEB-0B59-806EAF5B0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11bp defines at least one mode of MAC/PHY </a:t>
            </a:r>
            <a:r>
              <a:rPr lang="en-IL" dirty="0"/>
              <a:t>with clock offset requirement of ±1000ppm for the uplink active transmission at 2.4GHz?</a:t>
            </a:r>
          </a:p>
          <a:p>
            <a:endParaRPr lang="en-IL" dirty="0"/>
          </a:p>
          <a:p>
            <a:r>
              <a:rPr lang="en-IL" dirty="0"/>
              <a:t>Yes</a:t>
            </a:r>
          </a:p>
          <a:p>
            <a:r>
              <a:rPr lang="en-IL" dirty="0"/>
              <a:t>No </a:t>
            </a:r>
          </a:p>
          <a:p>
            <a:r>
              <a:rPr lang="en-IL" dirty="0"/>
              <a:t>Abstain</a:t>
            </a:r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0F644E-4714-979F-FA45-102873198B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DBB34-E126-666C-B39D-BC5F91F6C1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C93E08-7A1F-F244-C463-E7A90CA734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630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11-24-0849-01-00bp-harmonization-of-waveform</a:t>
            </a:r>
          </a:p>
          <a:p>
            <a:r>
              <a:rPr lang="en-GB" dirty="0"/>
              <a:t>[2] 11-23-1140-00-0amp Considerations for AMP Devices</a:t>
            </a:r>
          </a:p>
          <a:p>
            <a:r>
              <a:rPr lang="en-GB" dirty="0"/>
              <a:t>[3] </a:t>
            </a:r>
            <a:r>
              <a:rPr lang="en-US" dirty="0"/>
              <a:t>11-23-0436-00-0amp-technical-report-on-support-of-amp-iot-devices-in-wlan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presentation we would like to discuss some ultra low power features for active devices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91344" y="1052736"/>
            <a:ext cx="12000656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[1] 4 solutions were envisioned to enable market for 802.11bp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cs typeface="Times New Roman" panose="02020603050405020304" pitchFamily="18" charset="0"/>
              </a:rPr>
              <a:t>Solution 1</a:t>
            </a:r>
            <a:r>
              <a:rPr lang="en-GB" sz="2400" dirty="0">
                <a:cs typeface="Times New Roman" panose="02020603050405020304" pitchFamily="18" charset="0"/>
              </a:rPr>
              <a:t>: active transmission;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cs typeface="Times New Roman" panose="02020603050405020304" pitchFamily="18" charset="0"/>
              </a:rPr>
              <a:t>Solution 2</a:t>
            </a:r>
            <a:r>
              <a:rPr lang="en-GB" sz="2400" dirty="0">
                <a:cs typeface="Times New Roman" panose="02020603050405020304" pitchFamily="18" charset="0"/>
              </a:rPr>
              <a:t>: close range backscatter with full duplex;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cs typeface="Times New Roman" panose="02020603050405020304" pitchFamily="18" charset="0"/>
              </a:rPr>
              <a:t>Solution 3</a:t>
            </a:r>
            <a:r>
              <a:rPr lang="en-GB" sz="2400" dirty="0">
                <a:cs typeface="Times New Roman" panose="02020603050405020304" pitchFamily="18" charset="0"/>
              </a:rPr>
              <a:t>: long range backscatter with bi-static;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cs typeface="Times New Roman" panose="02020603050405020304" pitchFamily="18" charset="0"/>
              </a:rPr>
              <a:t>Solution 4</a:t>
            </a:r>
            <a:r>
              <a:rPr lang="en-GB" sz="2400" dirty="0">
                <a:cs typeface="Times New Roman" panose="02020603050405020304" pitchFamily="18" charset="0"/>
              </a:rPr>
              <a:t>: legacy 802.11 devices enhanced with AMP features, e.g., extremely low power consumption, energy harvesting capability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In [3], two devices were clearly defined: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RF-harvesting AMP-only device was defined to be one with &lt;1mW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AMP-assisted device with &lt;10-100mW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Solution 1-3 from [1] are for RF-harvesting AMP-only device while Solution 4 from [1] is only for AMP-assisted device - as defined in [3]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In this presentation we would like to provide some capabilities requirements for Solution 1 for RF-harvesting AMP-only device (active transmission)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494D4DB-C0B3-D2AC-F2DF-351E5B52B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296908"/>
            <a:ext cx="10361084" cy="1065213"/>
          </a:xfrm>
        </p:spPr>
        <p:txBody>
          <a:bodyPr/>
          <a:lstStyle/>
          <a:p>
            <a:r>
              <a:rPr lang="en-GB" dirty="0"/>
              <a:t>Recap on Suggested Devices for 802.11bp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7ED81-325A-5336-F048-AA23DE55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Ultra Low Power Features for RF-Harvesting AMP Only Active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B4919-F65F-2C5E-C720-B88C2CC7DF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DF402-9F3D-4F30-B3D3-870489A2D1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B43A48-DE00-358E-BF66-E77C2E2F9A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DADAD8C-20EA-E737-1D29-CBDA53AC2B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9270399"/>
              </p:ext>
            </p:extLst>
          </p:nvPr>
        </p:nvGraphicFramePr>
        <p:xfrm>
          <a:off x="551384" y="2190394"/>
          <a:ext cx="10941455" cy="1102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1612686034"/>
                    </a:ext>
                  </a:extLst>
                </a:gridCol>
                <a:gridCol w="1612522">
                  <a:extLst>
                    <a:ext uri="{9D8B030D-6E8A-4147-A177-3AD203B41FA5}">
                      <a16:colId xmlns:a16="http://schemas.microsoft.com/office/drawing/2014/main" val="2337999638"/>
                    </a:ext>
                  </a:extLst>
                </a:gridCol>
                <a:gridCol w="2258656">
                  <a:extLst>
                    <a:ext uri="{9D8B030D-6E8A-4147-A177-3AD203B41FA5}">
                      <a16:colId xmlns:a16="http://schemas.microsoft.com/office/drawing/2014/main" val="1251348880"/>
                    </a:ext>
                  </a:extLst>
                </a:gridCol>
                <a:gridCol w="3547820">
                  <a:extLst>
                    <a:ext uri="{9D8B030D-6E8A-4147-A177-3AD203B41FA5}">
                      <a16:colId xmlns:a16="http://schemas.microsoft.com/office/drawing/2014/main" val="1681137896"/>
                    </a:ext>
                  </a:extLst>
                </a:gridCol>
                <a:gridCol w="1434225">
                  <a:extLst>
                    <a:ext uri="{9D8B030D-6E8A-4147-A177-3AD203B41FA5}">
                      <a16:colId xmlns:a16="http://schemas.microsoft.com/office/drawing/2014/main" val="1755280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Device/Solution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CFO/SFO PPM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UL Waveform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MAC Capabilities</a:t>
                      </a:r>
                      <a:endParaRPr lang="en-US" sz="2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07925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Active (S1)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1e3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CE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Control + Sense, ID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50m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7780998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1DDEF46-69DC-7271-5627-3304A4A77B0E}"/>
              </a:ext>
            </a:extLst>
          </p:cNvPr>
          <p:cNvSpPr txBox="1"/>
          <p:nvPr/>
        </p:nvSpPr>
        <p:spPr>
          <a:xfrm>
            <a:off x="1104517" y="3436103"/>
            <a:ext cx="6793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L" dirty="0">
                <a:solidFill>
                  <a:schemeClr val="tx1"/>
                </a:solidFill>
              </a:rPr>
              <a:t>Ultra low</a:t>
            </a:r>
            <a:r>
              <a:rPr lang="en-IL" dirty="0">
                <a:solidFill>
                  <a:srgbClr val="00B0F0"/>
                </a:solidFill>
              </a:rPr>
              <a:t> </a:t>
            </a:r>
            <a:r>
              <a:rPr lang="en-IL" dirty="0">
                <a:solidFill>
                  <a:schemeClr val="tx1"/>
                </a:solidFill>
              </a:rPr>
              <a:t>power consumption can be 100s-10s uW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0C4AD2-E204-C401-5B68-A297EDA93258}"/>
              </a:ext>
            </a:extLst>
          </p:cNvPr>
          <p:cNvSpPr txBox="1"/>
          <p:nvPr/>
        </p:nvSpPr>
        <p:spPr>
          <a:xfrm>
            <a:off x="1070877" y="3831431"/>
            <a:ext cx="7390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none" strike="noStrike" dirty="0">
                <a:solidFill>
                  <a:schemeClr val="tx1"/>
                </a:solidFill>
                <a:effectLst/>
              </a:rPr>
              <a:t>CE – Constant Envelope</a:t>
            </a:r>
            <a:r>
              <a:rPr lang="en-US" dirty="0">
                <a:solidFill>
                  <a:schemeClr val="tx1"/>
                </a:solidFill>
              </a:rPr>
              <a:t> Waveform (OOK, FSK , PSK)</a:t>
            </a:r>
            <a:endParaRPr lang="en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51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49796-774D-838A-BB5F-8A4F8BE5C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627745"/>
            <a:ext cx="10361084" cy="1065213"/>
          </a:xfrm>
        </p:spPr>
        <p:txBody>
          <a:bodyPr/>
          <a:lstStyle/>
          <a:p>
            <a:r>
              <a:rPr lang="en-IL" dirty="0"/>
              <a:t>Active Transmission Devices (S1)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D0CA6-0D90-2117-7C99-854C8E2F4B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3FACE-8B24-EAA8-B934-89D5ADAE0E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CD1572-D590-0E0B-C557-485399D24D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5338BD-0021-1903-C85E-727381A09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871" y="1690931"/>
            <a:ext cx="1128776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These devices are expected to work out of RF energy harvesting (zero energy)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These devices are expected to fit into a sticker or a tag form factor and cost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L" sz="1600" dirty="0"/>
          </a:p>
          <a:p>
            <a:pPr marL="0" indent="0"/>
            <a:r>
              <a:rPr lang="en-IL" sz="2000" dirty="0"/>
              <a:t>Some features that enable 802.11bp expectations were discussed [1-3]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Clock can be implemented without a crystal - with fast, simple &amp; efficient internal circuits that can reach e.g. 1000ppm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Constant envelope transmission is easy to implement using highly efficient non-linear components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Limited payload to ID plus some additional sensing and control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sz="1600" dirty="0"/>
              <a:t>Only trigger based traffic (no device originated traffic)</a:t>
            </a:r>
            <a:endParaRPr lang="he-IL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Limited message length/types and waveform reception processing capabilities </a:t>
            </a:r>
            <a:endParaRPr lang="en-IL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Very simple functionality that requires minimal processing/memory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Uplink data rate of few Mbps allows lower energy and longer range for RF harvesting devices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354822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Recap for 1000ppm Active TX Advantage From [2]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1CEF635-B061-F207-52B2-BEA7276B1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For active transmitter AMP-STAs, we would like to reduce the need for a crystal based stable clock with accuracies in the orders of 40ppm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Stable </a:t>
            </a:r>
            <a:r>
              <a:rPr lang="en-US" sz="2000" dirty="0"/>
              <a:t>crystal-based</a:t>
            </a:r>
            <a:r>
              <a:rPr lang="en-IL" sz="2000" dirty="0"/>
              <a:t> clocks usually consume non-neglectable power and also take some time to turn on, until reaching stability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In addition, they require an external component on top of the silicon chip. </a:t>
            </a:r>
            <a:r>
              <a:rPr lang="en-US" sz="2000" dirty="0"/>
              <a:t>Requiring a crystal results in excessive complexity and power consumption, which</a:t>
            </a:r>
            <a:r>
              <a:rPr lang="en-IL" sz="2000" dirty="0"/>
              <a:t> limits massive deployments with a sticker form factor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L" sz="2000" dirty="0"/>
              <a:t>Depending on exact system design, it is possible to use a simpler, lower power, internal oscilators (see ref. 1-3 in [2]). </a:t>
            </a:r>
            <a:r>
              <a:rPr lang="en-US" sz="2000" dirty="0"/>
              <a:t>S</a:t>
            </a:r>
            <a:r>
              <a:rPr lang="en-IL" sz="2000" dirty="0"/>
              <a:t>uch oscilators are usually characterized with lower clock accuracies. However, by using various internal low power calibrations based on temperature and process, they can reach an accuracy of </a:t>
            </a:r>
            <a:r>
              <a:rPr lang="en-IL" sz="2000" dirty="0">
                <a:highlight>
                  <a:srgbClr val="FFFF00"/>
                </a:highlight>
              </a:rPr>
              <a:t>1000ppm</a:t>
            </a:r>
            <a:r>
              <a:rPr lang="en-IL" sz="2000" dirty="0"/>
              <a:t> without needing a crystal</a:t>
            </a:r>
          </a:p>
          <a:p>
            <a:pPr marL="0" indent="0"/>
            <a:endParaRPr lang="en-IL" sz="2000" dirty="0">
              <a:highlight>
                <a:srgbClr val="FFFF00"/>
              </a:highlight>
            </a:endParaRPr>
          </a:p>
          <a:p>
            <a:pPr marL="0" indent="0"/>
            <a:endParaRPr lang="en-IL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2A66-4D0B-8613-4D2E-E7FA16600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63587"/>
            <a:ext cx="10361084" cy="1065213"/>
          </a:xfrm>
        </p:spPr>
        <p:txBody>
          <a:bodyPr/>
          <a:lstStyle/>
          <a:p>
            <a:r>
              <a:rPr lang="en-IL" dirty="0"/>
              <a:t>Example for 1000ppm Uplink Spectrum Impact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817087-601C-726A-7A38-FF233B7B77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71432-83B1-EE82-C8B4-BC424777AD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30C9A8-53A0-94FB-FB67-9851A2BCA6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A6F6A62-D0AB-87C7-75FD-EE87C855B25E}"/>
              </a:ext>
            </a:extLst>
          </p:cNvPr>
          <p:cNvSpPr txBox="1">
            <a:spLocks/>
          </p:cNvSpPr>
          <p:nvPr/>
        </p:nvSpPr>
        <p:spPr bwMode="auto">
          <a:xfrm>
            <a:off x="775476" y="1548035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IL" kern="0" dirty="0"/>
              <a:t>±1000ppm over the 2.4 channel (2.4-2.48GHz) results with frequency ambiguity of no more than ±2.48MHz [4.98MHz].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kern="0" dirty="0"/>
              <a:t>Several options are possible to fit the 20MHz channel – </a:t>
            </a:r>
            <a:br>
              <a:rPr lang="en-IL" kern="0" dirty="0"/>
            </a:br>
            <a:r>
              <a:rPr lang="en-IL" kern="0" dirty="0"/>
              <a:t>depending on data-rates </a:t>
            </a: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213B4E0F-19DF-A42E-98B4-4EAE6AAAB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858" y="2933701"/>
            <a:ext cx="4267200" cy="363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7FF00B7-5A00-B33D-E094-C4865C28A7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756046"/>
              </p:ext>
            </p:extLst>
          </p:nvPr>
        </p:nvGraphicFramePr>
        <p:xfrm>
          <a:off x="4196759" y="3212976"/>
          <a:ext cx="4492228" cy="22421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6427">
                  <a:extLst>
                    <a:ext uri="{9D8B030D-6E8A-4147-A177-3AD203B41FA5}">
                      <a16:colId xmlns:a16="http://schemas.microsoft.com/office/drawing/2014/main" val="1149931315"/>
                    </a:ext>
                  </a:extLst>
                </a:gridCol>
                <a:gridCol w="1403821">
                  <a:extLst>
                    <a:ext uri="{9D8B030D-6E8A-4147-A177-3AD203B41FA5}">
                      <a16:colId xmlns:a16="http://schemas.microsoft.com/office/drawing/2014/main" val="3184176869"/>
                    </a:ext>
                  </a:extLst>
                </a:gridCol>
                <a:gridCol w="975990">
                  <a:extLst>
                    <a:ext uri="{9D8B030D-6E8A-4147-A177-3AD203B41FA5}">
                      <a16:colId xmlns:a16="http://schemas.microsoft.com/office/drawing/2014/main" val="2722465834"/>
                    </a:ext>
                  </a:extLst>
                </a:gridCol>
                <a:gridCol w="975990">
                  <a:extLst>
                    <a:ext uri="{9D8B030D-6E8A-4147-A177-3AD203B41FA5}">
                      <a16:colId xmlns:a16="http://schemas.microsoft.com/office/drawing/2014/main" val="827780187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# of 802.11bp </a:t>
                      </a:r>
                      <a:br>
                        <a:rPr lang="en-US" sz="1800" u="none" strike="noStrike" dirty="0">
                          <a:effectLst/>
                        </a:rPr>
                      </a:br>
                      <a:r>
                        <a:rPr lang="en-US" sz="1800" u="none" strike="noStrike" dirty="0">
                          <a:effectLst/>
                        </a:rPr>
                        <a:t>FDM channels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Total occupied</a:t>
                      </a:r>
                      <a:br>
                        <a:rPr lang="en-US" sz="1800" u="none" strike="noStrike" dirty="0">
                          <a:effectLst/>
                        </a:rPr>
                      </a:br>
                      <a:r>
                        <a:rPr lang="en-US" sz="1800" u="none" strike="noStrike" dirty="0">
                          <a:effectLst/>
                        </a:rPr>
                        <a:t>band [MHz]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TX-BW [MHz]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 bit TX time [us]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141297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3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17.88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1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36267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>
                          <a:effectLst/>
                        </a:rPr>
                        <a:t>2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17.92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4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5885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1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12.96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8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9283259"/>
                  </a:ext>
                </a:extLst>
              </a:tr>
              <a:tr h="216707"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1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20.96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16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4855455"/>
                  </a:ext>
                </a:extLst>
              </a:tr>
            </a:tbl>
          </a:graphicData>
        </a:graphic>
      </p:graphicFrame>
      <p:pic>
        <p:nvPicPr>
          <p:cNvPr id="10" name="Picture 6">
            <a:extLst>
              <a:ext uri="{FF2B5EF4-FFF2-40B4-BE49-F238E27FC236}">
                <a16:creationId xmlns:a16="http://schemas.microsoft.com/office/drawing/2014/main" id="{2DAF699C-3E1A-D4AA-937B-1557909F3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5405" y="2033590"/>
            <a:ext cx="3326863" cy="411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74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C5056-E4C8-E88F-5555-CB5BF62130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2E3D9-21F8-6CBF-30B3-E166579DCD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4CA555-C824-325D-3076-B6FCFEC6DE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6CE9B8B-51C8-244C-5795-F1B18F2A958F}"/>
              </a:ext>
            </a:extLst>
          </p:cNvPr>
          <p:cNvSpPr txBox="1">
            <a:spLocks/>
          </p:cNvSpPr>
          <p:nvPr/>
        </p:nvSpPr>
        <p:spPr bwMode="auto">
          <a:xfrm>
            <a:off x="-960784" y="68975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IL" kern="0" dirty="0"/>
              <a:t>Example for 1000ppm Uplink RX Impact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7622C1A-D0EF-179A-568B-1901A6D1E874}"/>
              </a:ext>
            </a:extLst>
          </p:cNvPr>
          <p:cNvSpPr txBox="1">
            <a:spLocks/>
          </p:cNvSpPr>
          <p:nvPr/>
        </p:nvSpPr>
        <p:spPr bwMode="auto">
          <a:xfrm>
            <a:off x="333751" y="1828453"/>
            <a:ext cx="733017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IL" kern="0" dirty="0"/>
              <a:t>As uplink receiver is less limited, estimating a </a:t>
            </a:r>
            <a:br>
              <a:rPr lang="en-IL" kern="0" dirty="0"/>
            </a:br>
            <a:r>
              <a:rPr lang="en-IL" kern="0" dirty="0"/>
              <a:t>1000ppm CFO can be done by many approaches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kern="0" dirty="0"/>
              <a:t>We checked one examplary approach of </a:t>
            </a:r>
            <a:br>
              <a:rPr lang="en-IL" kern="0" dirty="0"/>
            </a:br>
            <a:r>
              <a:rPr lang="en-IL" kern="0" dirty="0"/>
              <a:t>autocorrelation (1 complex multiplication)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kern="0" dirty="0"/>
              <a:t>By using L data symbles (no special preambles</a:t>
            </a:r>
            <a:br>
              <a:rPr lang="en-IL" kern="0" dirty="0"/>
            </a:br>
            <a:r>
              <a:rPr lang="en-IL" kern="0" dirty="0"/>
              <a:t>in this approach) simulations suggest we can </a:t>
            </a:r>
            <a:br>
              <a:rPr lang="en-IL" kern="0" dirty="0"/>
            </a:br>
            <a:r>
              <a:rPr lang="en-IL" kern="0" dirty="0"/>
              <a:t>reach sufficient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kern="0" dirty="0"/>
              <a:t>More study is required to determine the exact modem requirements and if we need additional preambles or increased reader Trx2tx (SIFS) time.</a:t>
            </a:r>
          </a:p>
          <a:p>
            <a:pPr>
              <a:buFont typeface="Arial" panose="020B0604020202020204" pitchFamily="34" charset="0"/>
              <a:buChar char="•"/>
            </a:pPr>
            <a:endParaRPr lang="en-IL" kern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1A5BE6-4F5C-1010-A5E0-AA6ED011D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152" y="763239"/>
            <a:ext cx="4848357" cy="33350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707AFD0-B3CB-7F66-E832-D32EB3923D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8709" y="4194638"/>
            <a:ext cx="4679241" cy="2210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977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06656-0F1B-D564-113D-5B944B673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Modes of Operation of AMP Devices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F922F-B50B-F601-C1F0-D42A451E5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1638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Active devices that operate on ultra low power mode – reach ultra low complexity and can achieve energy harvesting (zero power)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AMP-assisted legacy devices can operate in both ultra low power mode and low power mode - thus save power/complexity based on application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This requires to focus on new ultra low power mode in the 802.11bp amandmant</a:t>
            </a:r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E67BBB-F8BE-BC3A-4A40-19BFC6BC7B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77890-A809-A836-41F2-AEB824853E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501D00-9BC4-BB9B-DCB5-B8D9CE17F2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551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968</TotalTime>
  <Words>1065</Words>
  <Application>Microsoft Macintosh PowerPoint</Application>
  <PresentationFormat>Widescreen</PresentationFormat>
  <Paragraphs>171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Aptos Narrow</vt:lpstr>
      <vt:lpstr>Arial</vt:lpstr>
      <vt:lpstr>Times New Roman</vt:lpstr>
      <vt:lpstr>Wingdings</vt:lpstr>
      <vt:lpstr>Office Theme</vt:lpstr>
      <vt:lpstr>Document</vt:lpstr>
      <vt:lpstr>Ultra Low Power Features For Active Devices</vt:lpstr>
      <vt:lpstr>Abstract</vt:lpstr>
      <vt:lpstr>Recap on Suggested Devices for 802.11bp</vt:lpstr>
      <vt:lpstr>Ultra Low Power Features for RF-Harvesting AMP Only Active Devices</vt:lpstr>
      <vt:lpstr>Active Transmission Devices (S1)</vt:lpstr>
      <vt:lpstr>Recap for 1000ppm Active TX Advantage From [2] </vt:lpstr>
      <vt:lpstr>Example for 1000ppm Uplink Spectrum Impact</vt:lpstr>
      <vt:lpstr>PowerPoint Presentation</vt:lpstr>
      <vt:lpstr>Modes of Operation of AMP Devices</vt:lpstr>
      <vt:lpstr>SP#1</vt:lpstr>
      <vt:lpstr>SP#2</vt:lpstr>
      <vt:lpstr>SP#3</vt:lpstr>
      <vt:lpstr>SP#4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Ultra Low Power Features For Active Devices</dc:title>
  <dc:subject/>
  <dc:creator>Amichai sanderovich</dc:creator>
  <cp:keywords/>
  <dc:description/>
  <cp:lastModifiedBy>Amichai sanderovich</cp:lastModifiedBy>
  <cp:revision>2</cp:revision>
  <cp:lastPrinted>1601-01-01T00:00:00Z</cp:lastPrinted>
  <dcterms:created xsi:type="dcterms:W3CDTF">2024-07-13T19:11:02Z</dcterms:created>
  <dcterms:modified xsi:type="dcterms:W3CDTF">2024-07-15T09:40:31Z</dcterms:modified>
  <cp:category/>
</cp:coreProperties>
</file>