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392" r:id="rId4"/>
    <p:sldId id="300" r:id="rId5"/>
    <p:sldId id="328" r:id="rId6"/>
    <p:sldId id="329" r:id="rId7"/>
    <p:sldId id="313" r:id="rId8"/>
    <p:sldId id="317" r:id="rId9"/>
    <p:sldId id="321" r:id="rId10"/>
    <p:sldId id="340" r:id="rId11"/>
    <p:sldId id="2395" r:id="rId12"/>
    <p:sldId id="330" r:id="rId13"/>
    <p:sldId id="2391" r:id="rId14"/>
    <p:sldId id="2377"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4" autoAdjust="0"/>
    <p:restoredTop sz="94660"/>
  </p:normalViewPr>
  <p:slideViewPr>
    <p:cSldViewPr>
      <p:cViewPr varScale="1">
        <p:scale>
          <a:sx n="98" d="100"/>
          <a:sy n="98" d="100"/>
        </p:scale>
        <p:origin x="204"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7502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126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434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615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1644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2826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5170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9957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143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9347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Discussion on TXOP Allocation in C-TDMA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2024-09-06</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91677543"/>
              </p:ext>
            </p:extLst>
          </p:nvPr>
        </p:nvGraphicFramePr>
        <p:xfrm>
          <a:off x="993775" y="2419350"/>
          <a:ext cx="10844213" cy="2630488"/>
        </p:xfrm>
        <a:graphic>
          <a:graphicData uri="http://schemas.openxmlformats.org/presentationml/2006/ole">
            <mc:AlternateContent xmlns:mc="http://schemas.openxmlformats.org/markup-compatibility/2006">
              <mc:Choice xmlns:v="urn:schemas-microsoft-com:vml" Requires="v">
                <p:oleObj name="Document" r:id="rId3" imgW="10487829" imgH="2539535" progId="Word.Document.8">
                  <p:embed/>
                </p:oleObj>
              </mc:Choice>
              <mc:Fallback>
                <p:oleObj name="Document" r:id="rId3" imgW="10487829" imgH="2539535" progId="Word.Document.8">
                  <p:embed/>
                  <p:pic>
                    <p:nvPicPr>
                      <p:cNvPr id="3075" name="Object 3"/>
                      <p:cNvPicPr>
                        <a:picLocks noChangeAspect="1" noChangeArrowheads="1"/>
                      </p:cNvPicPr>
                      <p:nvPr/>
                    </p:nvPicPr>
                    <p:blipFill>
                      <a:blip r:embed="rId4"/>
                      <a:srcRect/>
                      <a:stretch>
                        <a:fillRect/>
                      </a:stretch>
                    </p:blipFill>
                    <p:spPr bwMode="auto">
                      <a:xfrm>
                        <a:off x="993775" y="2419350"/>
                        <a:ext cx="10844213" cy="26304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1143000" y="1414955"/>
            <a:ext cx="9601200" cy="1219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another example, the sharing AP (e.g. AP-1) may transmit a schedule announcement frame to multiple shared APs (e.g., AP-2, AP-3) followed by a TXOP allocation frame. </a:t>
            </a:r>
          </a:p>
          <a:p>
            <a:pPr lvl="1">
              <a:buFont typeface="Arial" panose="020B0604020202020204" pitchFamily="34" charset="0"/>
              <a:buChar char="•"/>
            </a:pPr>
            <a:r>
              <a:rPr lang="en-US" sz="1600" b="0" kern="0" dirty="0" err="1"/>
              <a:t>E.g</a:t>
            </a:r>
            <a:r>
              <a:rPr lang="en-US" sz="1600" b="0" kern="0" dirty="0"/>
              <a:t>, TXOP allocation may be via a single MU-RTS TXS TF to AP-2 and AP3 (as shown below), or via consecutive MU-RTS TXS TFs individually to AP-2 and AP-3.</a:t>
            </a:r>
          </a:p>
        </p:txBody>
      </p:sp>
      <p:sp>
        <p:nvSpPr>
          <p:cNvPr id="5" name="Rectangle 1">
            <a:extLst>
              <a:ext uri="{FF2B5EF4-FFF2-40B4-BE49-F238E27FC236}">
                <a16:creationId xmlns:a16="http://schemas.microsoft.com/office/drawing/2014/main" id="{E98A47E8-4501-991D-2162-273D88AF1B16}"/>
              </a:ext>
            </a:extLst>
          </p:cNvPr>
          <p:cNvSpPr>
            <a:spLocks noGrp="1" noChangeArrowheads="1"/>
          </p:cNvSpPr>
          <p:nvPr>
            <p:ph type="title"/>
          </p:nvPr>
        </p:nvSpPr>
        <p:spPr>
          <a:xfrm>
            <a:off x="1789906" y="685801"/>
            <a:ext cx="8573294"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TXOP Allocation to Multiple Shared APs</a:t>
            </a:r>
            <a:endParaRPr lang="en-GB" sz="2000" dirty="0"/>
          </a:p>
        </p:txBody>
      </p:sp>
      <p:sp>
        <p:nvSpPr>
          <p:cNvPr id="2" name="Date Placeholder 3">
            <a:extLst>
              <a:ext uri="{FF2B5EF4-FFF2-40B4-BE49-F238E27FC236}">
                <a16:creationId xmlns:a16="http://schemas.microsoft.com/office/drawing/2014/main" id="{A0AB2E41-DAA4-2A26-D68A-54AB111D631C}"/>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4" name="Footer Placeholder 4">
            <a:extLst>
              <a:ext uri="{FF2B5EF4-FFF2-40B4-BE49-F238E27FC236}">
                <a16:creationId xmlns:a16="http://schemas.microsoft.com/office/drawing/2014/main" id="{E0A32CDF-E899-949D-F686-4CEF714994CF}"/>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9" name="Straight Arrow Connector 8">
            <a:extLst>
              <a:ext uri="{FF2B5EF4-FFF2-40B4-BE49-F238E27FC236}">
                <a16:creationId xmlns:a16="http://schemas.microsoft.com/office/drawing/2014/main" id="{F57E5A63-0BC6-D9DF-ECA8-621BDFFC8F5F}"/>
              </a:ext>
            </a:extLst>
          </p:cNvPr>
          <p:cNvCxnSpPr>
            <a:cxnSpLocks/>
          </p:cNvCxnSpPr>
          <p:nvPr/>
        </p:nvCxnSpPr>
        <p:spPr bwMode="auto">
          <a:xfrm>
            <a:off x="2134601" y="5065128"/>
            <a:ext cx="7010401" cy="343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 name="Straight Connector 9">
            <a:extLst>
              <a:ext uri="{FF2B5EF4-FFF2-40B4-BE49-F238E27FC236}">
                <a16:creationId xmlns:a16="http://schemas.microsoft.com/office/drawing/2014/main" id="{CC548DA2-B466-DE4C-19E7-EBE5AF098D02}"/>
              </a:ext>
            </a:extLst>
          </p:cNvPr>
          <p:cNvCxnSpPr>
            <a:cxnSpLocks/>
          </p:cNvCxnSpPr>
          <p:nvPr/>
        </p:nvCxnSpPr>
        <p:spPr bwMode="auto">
          <a:xfrm>
            <a:off x="2744201" y="326765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A43052DA-ACC4-6B9E-1A0F-BF009E8D3F57}"/>
              </a:ext>
            </a:extLst>
          </p:cNvPr>
          <p:cNvSpPr txBox="1"/>
          <p:nvPr/>
        </p:nvSpPr>
        <p:spPr>
          <a:xfrm>
            <a:off x="2210801" y="4780753"/>
            <a:ext cx="572593" cy="307777"/>
          </a:xfrm>
          <a:prstGeom prst="rect">
            <a:avLst/>
          </a:prstGeom>
          <a:noFill/>
        </p:spPr>
        <p:txBody>
          <a:bodyPr wrap="none" rtlCol="0">
            <a:spAutoFit/>
          </a:bodyPr>
          <a:lstStyle/>
          <a:p>
            <a:r>
              <a:rPr lang="en-US" sz="1400" b="1" dirty="0">
                <a:solidFill>
                  <a:schemeClr val="tx1"/>
                </a:solidFill>
              </a:rPr>
              <a:t>AP-2</a:t>
            </a:r>
          </a:p>
        </p:txBody>
      </p:sp>
      <p:cxnSp>
        <p:nvCxnSpPr>
          <p:cNvPr id="12" name="Straight Arrow Connector 11">
            <a:extLst>
              <a:ext uri="{FF2B5EF4-FFF2-40B4-BE49-F238E27FC236}">
                <a16:creationId xmlns:a16="http://schemas.microsoft.com/office/drawing/2014/main" id="{C9052883-894B-BCAF-E99B-FBF4FF58F9B1}"/>
              </a:ext>
            </a:extLst>
          </p:cNvPr>
          <p:cNvCxnSpPr>
            <a:cxnSpLocks/>
          </p:cNvCxnSpPr>
          <p:nvPr/>
        </p:nvCxnSpPr>
        <p:spPr bwMode="auto">
          <a:xfrm flipV="1">
            <a:off x="2210801" y="4379550"/>
            <a:ext cx="6934201" cy="85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E3576E3A-52AF-942B-324F-2AD63D1B53F0}"/>
              </a:ext>
            </a:extLst>
          </p:cNvPr>
          <p:cNvSpPr txBox="1"/>
          <p:nvPr/>
        </p:nvSpPr>
        <p:spPr>
          <a:xfrm>
            <a:off x="2210801" y="4112792"/>
            <a:ext cx="572593" cy="307777"/>
          </a:xfrm>
          <a:prstGeom prst="rect">
            <a:avLst/>
          </a:prstGeom>
          <a:noFill/>
        </p:spPr>
        <p:txBody>
          <a:bodyPr wrap="none" rtlCol="0">
            <a:spAutoFit/>
          </a:bodyPr>
          <a:lstStyle/>
          <a:p>
            <a:r>
              <a:rPr lang="en-US" sz="1400" b="1" dirty="0">
                <a:solidFill>
                  <a:schemeClr val="tx1"/>
                </a:solidFill>
              </a:rPr>
              <a:t>AP-1</a:t>
            </a:r>
          </a:p>
        </p:txBody>
      </p:sp>
      <p:sp>
        <p:nvSpPr>
          <p:cNvPr id="14" name="Rectangle 13">
            <a:extLst>
              <a:ext uri="{FF2B5EF4-FFF2-40B4-BE49-F238E27FC236}">
                <a16:creationId xmlns:a16="http://schemas.microsoft.com/office/drawing/2014/main" id="{C084AFBC-DD74-C2AE-D381-91DBC3EA7473}"/>
              </a:ext>
            </a:extLst>
          </p:cNvPr>
          <p:cNvSpPr/>
          <p:nvPr/>
        </p:nvSpPr>
        <p:spPr bwMode="auto">
          <a:xfrm>
            <a:off x="3680486" y="483174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6" name="Rectangle 15">
            <a:extLst>
              <a:ext uri="{FF2B5EF4-FFF2-40B4-BE49-F238E27FC236}">
                <a16:creationId xmlns:a16="http://schemas.microsoft.com/office/drawing/2014/main" id="{109BAE22-223A-F456-666F-3595D277C835}"/>
              </a:ext>
            </a:extLst>
          </p:cNvPr>
          <p:cNvSpPr/>
          <p:nvPr/>
        </p:nvSpPr>
        <p:spPr bwMode="auto">
          <a:xfrm>
            <a:off x="2819465" y="385266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C98EDCB2-090D-4750-2392-519475CEA567}"/>
              </a:ext>
            </a:extLst>
          </p:cNvPr>
          <p:cNvSpPr/>
          <p:nvPr/>
        </p:nvSpPr>
        <p:spPr bwMode="auto">
          <a:xfrm>
            <a:off x="4192001" y="385863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5F3C8EF9-6459-71B7-3344-CEB97A8594E7}"/>
              </a:ext>
            </a:extLst>
          </p:cNvPr>
          <p:cNvCxnSpPr>
            <a:cxnSpLocks/>
          </p:cNvCxnSpPr>
          <p:nvPr/>
        </p:nvCxnSpPr>
        <p:spPr bwMode="auto">
          <a:xfrm flipH="1">
            <a:off x="2744202" y="3444298"/>
            <a:ext cx="64770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F7574001-2A34-A077-B9C9-BD69CCF2CB59}"/>
              </a:ext>
            </a:extLst>
          </p:cNvPr>
          <p:cNvSpPr txBox="1"/>
          <p:nvPr/>
        </p:nvSpPr>
        <p:spPr>
          <a:xfrm>
            <a:off x="4801602" y="319807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0" name="Straight Connector 19">
            <a:extLst>
              <a:ext uri="{FF2B5EF4-FFF2-40B4-BE49-F238E27FC236}">
                <a16:creationId xmlns:a16="http://schemas.microsoft.com/office/drawing/2014/main" id="{8A63E78F-BA63-4132-FEE1-17F94FB7144E}"/>
              </a:ext>
            </a:extLst>
          </p:cNvPr>
          <p:cNvCxnSpPr>
            <a:cxnSpLocks/>
          </p:cNvCxnSpPr>
          <p:nvPr/>
        </p:nvCxnSpPr>
        <p:spPr bwMode="auto">
          <a:xfrm>
            <a:off x="5030201"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Rectangle 20">
            <a:extLst>
              <a:ext uri="{FF2B5EF4-FFF2-40B4-BE49-F238E27FC236}">
                <a16:creationId xmlns:a16="http://schemas.microsoft.com/office/drawing/2014/main" id="{37B94A40-FE90-BEBC-BC51-65A89C877FBD}"/>
              </a:ext>
            </a:extLst>
          </p:cNvPr>
          <p:cNvSpPr/>
          <p:nvPr/>
        </p:nvSpPr>
        <p:spPr bwMode="auto">
          <a:xfrm>
            <a:off x="5106401" y="4828393"/>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2" name="Rectangle 21">
            <a:extLst>
              <a:ext uri="{FF2B5EF4-FFF2-40B4-BE49-F238E27FC236}">
                <a16:creationId xmlns:a16="http://schemas.microsoft.com/office/drawing/2014/main" id="{D4205146-CC87-7DE7-67F2-643126CAD0BE}"/>
              </a:ext>
            </a:extLst>
          </p:cNvPr>
          <p:cNvSpPr/>
          <p:nvPr/>
        </p:nvSpPr>
        <p:spPr bwMode="auto">
          <a:xfrm>
            <a:off x="5716001" y="4841522"/>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E79D633E-156D-39CD-3629-0F174BFB356C}"/>
              </a:ext>
            </a:extLst>
          </p:cNvPr>
          <p:cNvCxnSpPr>
            <a:cxnSpLocks/>
          </p:cNvCxnSpPr>
          <p:nvPr/>
        </p:nvCxnSpPr>
        <p:spPr bwMode="auto">
          <a:xfrm>
            <a:off x="8825614"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036C87D4-7A66-6CAE-41FC-D139C0BE250B}"/>
              </a:ext>
            </a:extLst>
          </p:cNvPr>
          <p:cNvCxnSpPr>
            <a:cxnSpLocks/>
          </p:cNvCxnSpPr>
          <p:nvPr/>
        </p:nvCxnSpPr>
        <p:spPr bwMode="auto">
          <a:xfrm flipV="1">
            <a:off x="2134601" y="5777040"/>
            <a:ext cx="7010401" cy="90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986F5BFF-F9CD-B09F-10CD-E07C88B3D4B8}"/>
              </a:ext>
            </a:extLst>
          </p:cNvPr>
          <p:cNvSpPr txBox="1"/>
          <p:nvPr/>
        </p:nvSpPr>
        <p:spPr>
          <a:xfrm>
            <a:off x="2210801" y="5501698"/>
            <a:ext cx="572593" cy="307777"/>
          </a:xfrm>
          <a:prstGeom prst="rect">
            <a:avLst/>
          </a:prstGeom>
          <a:noFill/>
        </p:spPr>
        <p:txBody>
          <a:bodyPr wrap="none" rtlCol="0">
            <a:spAutoFit/>
          </a:bodyPr>
          <a:lstStyle/>
          <a:p>
            <a:r>
              <a:rPr lang="en-US" sz="1400" b="1" dirty="0">
                <a:solidFill>
                  <a:schemeClr val="tx1"/>
                </a:solidFill>
              </a:rPr>
              <a:t>AP-3</a:t>
            </a:r>
          </a:p>
        </p:txBody>
      </p:sp>
      <p:sp>
        <p:nvSpPr>
          <p:cNvPr id="26" name="Rectangle 25">
            <a:extLst>
              <a:ext uri="{FF2B5EF4-FFF2-40B4-BE49-F238E27FC236}">
                <a16:creationId xmlns:a16="http://schemas.microsoft.com/office/drawing/2014/main" id="{583A06B3-2E6D-B684-9569-EC6115B687F0}"/>
              </a:ext>
            </a:extLst>
          </p:cNvPr>
          <p:cNvSpPr/>
          <p:nvPr/>
        </p:nvSpPr>
        <p:spPr bwMode="auto">
          <a:xfrm>
            <a:off x="3674991" y="554118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7" name="Rectangle 26">
            <a:extLst>
              <a:ext uri="{FF2B5EF4-FFF2-40B4-BE49-F238E27FC236}">
                <a16:creationId xmlns:a16="http://schemas.microsoft.com/office/drawing/2014/main" id="{1EFD7DF8-3BE3-2925-F4CE-18194B70C381}"/>
              </a:ext>
            </a:extLst>
          </p:cNvPr>
          <p:cNvSpPr/>
          <p:nvPr/>
        </p:nvSpPr>
        <p:spPr bwMode="auto">
          <a:xfrm>
            <a:off x="5113461" y="553413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8" name="Straight Arrow Connector 27">
            <a:extLst>
              <a:ext uri="{FF2B5EF4-FFF2-40B4-BE49-F238E27FC236}">
                <a16:creationId xmlns:a16="http://schemas.microsoft.com/office/drawing/2014/main" id="{6FDCF3FB-1966-0585-6456-E68F8FCF1E0C}"/>
              </a:ext>
            </a:extLst>
          </p:cNvPr>
          <p:cNvCxnSpPr>
            <a:cxnSpLocks/>
          </p:cNvCxnSpPr>
          <p:nvPr/>
        </p:nvCxnSpPr>
        <p:spPr bwMode="auto">
          <a:xfrm flipH="1">
            <a:off x="5029200" y="38100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9" name="TextBox 28">
            <a:extLst>
              <a:ext uri="{FF2B5EF4-FFF2-40B4-BE49-F238E27FC236}">
                <a16:creationId xmlns:a16="http://schemas.microsoft.com/office/drawing/2014/main" id="{C7D5B2F4-54FE-E75E-9B3D-132FF6ECC982}"/>
              </a:ext>
            </a:extLst>
          </p:cNvPr>
          <p:cNvSpPr txBox="1"/>
          <p:nvPr/>
        </p:nvSpPr>
        <p:spPr>
          <a:xfrm>
            <a:off x="5868402" y="3572305"/>
            <a:ext cx="838200" cy="276999"/>
          </a:xfrm>
          <a:prstGeom prst="rect">
            <a:avLst/>
          </a:prstGeom>
          <a:noFill/>
        </p:spPr>
        <p:txBody>
          <a:bodyPr wrap="square" rtlCol="0">
            <a:spAutoFit/>
          </a:bodyPr>
          <a:lstStyle/>
          <a:p>
            <a:r>
              <a:rPr lang="en-US" sz="1200" b="1" dirty="0">
                <a:solidFill>
                  <a:schemeClr val="tx1"/>
                </a:solidFill>
              </a:rPr>
              <a:t>t1</a:t>
            </a:r>
          </a:p>
        </p:txBody>
      </p:sp>
      <p:cxnSp>
        <p:nvCxnSpPr>
          <p:cNvPr id="30" name="Straight Connector 29">
            <a:extLst>
              <a:ext uri="{FF2B5EF4-FFF2-40B4-BE49-F238E27FC236}">
                <a16:creationId xmlns:a16="http://schemas.microsoft.com/office/drawing/2014/main" id="{77250269-4777-7C5C-65FC-2397D6AA0A90}"/>
              </a:ext>
            </a:extLst>
          </p:cNvPr>
          <p:cNvCxnSpPr>
            <a:cxnSpLocks/>
          </p:cNvCxnSpPr>
          <p:nvPr/>
        </p:nvCxnSpPr>
        <p:spPr bwMode="auto">
          <a:xfrm>
            <a:off x="6927407"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1" name="Straight Arrow Connector 30">
            <a:extLst>
              <a:ext uri="{FF2B5EF4-FFF2-40B4-BE49-F238E27FC236}">
                <a16:creationId xmlns:a16="http://schemas.microsoft.com/office/drawing/2014/main" id="{5D6BFA14-F578-6299-970F-684234255522}"/>
              </a:ext>
            </a:extLst>
          </p:cNvPr>
          <p:cNvCxnSpPr>
            <a:cxnSpLocks/>
          </p:cNvCxnSpPr>
          <p:nvPr/>
        </p:nvCxnSpPr>
        <p:spPr bwMode="auto">
          <a:xfrm flipH="1">
            <a:off x="6927407" y="3804124"/>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2" name="TextBox 31">
            <a:extLst>
              <a:ext uri="{FF2B5EF4-FFF2-40B4-BE49-F238E27FC236}">
                <a16:creationId xmlns:a16="http://schemas.microsoft.com/office/drawing/2014/main" id="{D1EE623B-DB2C-FE26-3052-128008A892CF}"/>
              </a:ext>
            </a:extLst>
          </p:cNvPr>
          <p:cNvSpPr txBox="1"/>
          <p:nvPr/>
        </p:nvSpPr>
        <p:spPr>
          <a:xfrm>
            <a:off x="7766609" y="3566429"/>
            <a:ext cx="838200" cy="276999"/>
          </a:xfrm>
          <a:prstGeom prst="rect">
            <a:avLst/>
          </a:prstGeom>
          <a:noFill/>
        </p:spPr>
        <p:txBody>
          <a:bodyPr wrap="square" rtlCol="0">
            <a:spAutoFit/>
          </a:bodyPr>
          <a:lstStyle/>
          <a:p>
            <a:r>
              <a:rPr lang="en-US" sz="1200" b="1" dirty="0">
                <a:solidFill>
                  <a:schemeClr val="tx1"/>
                </a:solidFill>
              </a:rPr>
              <a:t>t2</a:t>
            </a:r>
          </a:p>
        </p:txBody>
      </p:sp>
      <p:sp>
        <p:nvSpPr>
          <p:cNvPr id="33" name="Rectangle 32">
            <a:extLst>
              <a:ext uri="{FF2B5EF4-FFF2-40B4-BE49-F238E27FC236}">
                <a16:creationId xmlns:a16="http://schemas.microsoft.com/office/drawing/2014/main" id="{AFE4AB7C-5260-AB75-602D-32258279B5D1}"/>
              </a:ext>
            </a:extLst>
          </p:cNvPr>
          <p:cNvSpPr/>
          <p:nvPr/>
        </p:nvSpPr>
        <p:spPr bwMode="auto">
          <a:xfrm>
            <a:off x="7017513" y="483026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4" name="Rectangle 33">
            <a:extLst>
              <a:ext uri="{FF2B5EF4-FFF2-40B4-BE49-F238E27FC236}">
                <a16:creationId xmlns:a16="http://schemas.microsoft.com/office/drawing/2014/main" id="{C75B4C3D-DD13-DCAD-775C-9D056E30C369}"/>
              </a:ext>
            </a:extLst>
          </p:cNvPr>
          <p:cNvSpPr/>
          <p:nvPr/>
        </p:nvSpPr>
        <p:spPr bwMode="auto">
          <a:xfrm>
            <a:off x="7024573" y="553600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B56EE722-7F38-0BCB-8AF6-77DAE14C4DBF}"/>
              </a:ext>
            </a:extLst>
          </p:cNvPr>
          <p:cNvSpPr/>
          <p:nvPr/>
        </p:nvSpPr>
        <p:spPr bwMode="auto">
          <a:xfrm>
            <a:off x="7613207" y="554389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074745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5" name="Rectangle 1">
            <a:extLst>
              <a:ext uri="{FF2B5EF4-FFF2-40B4-BE49-F238E27FC236}">
                <a16:creationId xmlns:a16="http://schemas.microsoft.com/office/drawing/2014/main" id="{E98A47E8-4501-991D-2162-273D88AF1B16}"/>
              </a:ext>
            </a:extLst>
          </p:cNvPr>
          <p:cNvSpPr>
            <a:spLocks noGrp="1" noChangeArrowheads="1"/>
          </p:cNvSpPr>
          <p:nvPr>
            <p:ph type="title"/>
          </p:nvPr>
        </p:nvSpPr>
        <p:spPr>
          <a:xfrm>
            <a:off x="1371600" y="685801"/>
            <a:ext cx="9296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Early Ending of Communication in BSS</a:t>
            </a:r>
            <a:endParaRPr lang="en-GB" sz="2000" dirty="0"/>
          </a:p>
        </p:txBody>
      </p:sp>
      <p:sp>
        <p:nvSpPr>
          <p:cNvPr id="2" name="Date Placeholder 3">
            <a:extLst>
              <a:ext uri="{FF2B5EF4-FFF2-40B4-BE49-F238E27FC236}">
                <a16:creationId xmlns:a16="http://schemas.microsoft.com/office/drawing/2014/main" id="{A0AB2E41-DAA4-2A26-D68A-54AB111D631C}"/>
              </a:ext>
            </a:extLst>
          </p:cNvPr>
          <p:cNvSpPr>
            <a:spLocks noGrp="1"/>
          </p:cNvSpPr>
          <p:nvPr>
            <p:ph type="dt" idx="15"/>
          </p:nvPr>
        </p:nvSpPr>
        <p:spPr>
          <a:xfrm>
            <a:off x="929217" y="333375"/>
            <a:ext cx="2499764" cy="273050"/>
          </a:xfrm>
        </p:spPr>
        <p:txBody>
          <a:bodyPr/>
          <a:lstStyle/>
          <a:p>
            <a:r>
              <a:rPr lang="en-US" dirty="0"/>
              <a:t>September 2024</a:t>
            </a:r>
            <a:endParaRPr lang="en-GB" dirty="0"/>
          </a:p>
        </p:txBody>
      </p:sp>
      <p:sp>
        <p:nvSpPr>
          <p:cNvPr id="4" name="Footer Placeholder 4">
            <a:extLst>
              <a:ext uri="{FF2B5EF4-FFF2-40B4-BE49-F238E27FC236}">
                <a16:creationId xmlns:a16="http://schemas.microsoft.com/office/drawing/2014/main" id="{E0A32CDF-E899-949D-F686-4CEF714994CF}"/>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9" name="Straight Arrow Connector 8">
            <a:extLst>
              <a:ext uri="{FF2B5EF4-FFF2-40B4-BE49-F238E27FC236}">
                <a16:creationId xmlns:a16="http://schemas.microsoft.com/office/drawing/2014/main" id="{F57E5A63-0BC6-D9DF-ECA8-621BDFFC8F5F}"/>
              </a:ext>
            </a:extLst>
          </p:cNvPr>
          <p:cNvCxnSpPr>
            <a:cxnSpLocks/>
          </p:cNvCxnSpPr>
          <p:nvPr/>
        </p:nvCxnSpPr>
        <p:spPr bwMode="auto">
          <a:xfrm>
            <a:off x="2134601" y="5065128"/>
            <a:ext cx="7010401" cy="343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 name="Straight Connector 9">
            <a:extLst>
              <a:ext uri="{FF2B5EF4-FFF2-40B4-BE49-F238E27FC236}">
                <a16:creationId xmlns:a16="http://schemas.microsoft.com/office/drawing/2014/main" id="{CC548DA2-B466-DE4C-19E7-EBE5AF098D02}"/>
              </a:ext>
            </a:extLst>
          </p:cNvPr>
          <p:cNvCxnSpPr>
            <a:cxnSpLocks/>
          </p:cNvCxnSpPr>
          <p:nvPr/>
        </p:nvCxnSpPr>
        <p:spPr bwMode="auto">
          <a:xfrm>
            <a:off x="2744201" y="326765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A43052DA-ACC4-6B9E-1A0F-BF009E8D3F57}"/>
              </a:ext>
            </a:extLst>
          </p:cNvPr>
          <p:cNvSpPr txBox="1"/>
          <p:nvPr/>
        </p:nvSpPr>
        <p:spPr>
          <a:xfrm>
            <a:off x="2210801" y="4780753"/>
            <a:ext cx="572593" cy="307777"/>
          </a:xfrm>
          <a:prstGeom prst="rect">
            <a:avLst/>
          </a:prstGeom>
          <a:noFill/>
        </p:spPr>
        <p:txBody>
          <a:bodyPr wrap="none" rtlCol="0">
            <a:spAutoFit/>
          </a:bodyPr>
          <a:lstStyle/>
          <a:p>
            <a:r>
              <a:rPr lang="en-US" sz="1400" b="1" dirty="0">
                <a:solidFill>
                  <a:schemeClr val="tx1"/>
                </a:solidFill>
              </a:rPr>
              <a:t>AP-2</a:t>
            </a:r>
          </a:p>
        </p:txBody>
      </p:sp>
      <p:cxnSp>
        <p:nvCxnSpPr>
          <p:cNvPr id="12" name="Straight Arrow Connector 11">
            <a:extLst>
              <a:ext uri="{FF2B5EF4-FFF2-40B4-BE49-F238E27FC236}">
                <a16:creationId xmlns:a16="http://schemas.microsoft.com/office/drawing/2014/main" id="{C9052883-894B-BCAF-E99B-FBF4FF58F9B1}"/>
              </a:ext>
            </a:extLst>
          </p:cNvPr>
          <p:cNvCxnSpPr>
            <a:cxnSpLocks/>
          </p:cNvCxnSpPr>
          <p:nvPr/>
        </p:nvCxnSpPr>
        <p:spPr bwMode="auto">
          <a:xfrm flipV="1">
            <a:off x="2210801" y="4379550"/>
            <a:ext cx="6934201" cy="85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E3576E3A-52AF-942B-324F-2AD63D1B53F0}"/>
              </a:ext>
            </a:extLst>
          </p:cNvPr>
          <p:cNvSpPr txBox="1"/>
          <p:nvPr/>
        </p:nvSpPr>
        <p:spPr>
          <a:xfrm>
            <a:off x="2210801" y="4112792"/>
            <a:ext cx="572593" cy="307777"/>
          </a:xfrm>
          <a:prstGeom prst="rect">
            <a:avLst/>
          </a:prstGeom>
          <a:noFill/>
        </p:spPr>
        <p:txBody>
          <a:bodyPr wrap="none" rtlCol="0">
            <a:spAutoFit/>
          </a:bodyPr>
          <a:lstStyle/>
          <a:p>
            <a:r>
              <a:rPr lang="en-US" sz="1400" b="1" dirty="0">
                <a:solidFill>
                  <a:schemeClr val="tx1"/>
                </a:solidFill>
              </a:rPr>
              <a:t>AP-1</a:t>
            </a:r>
          </a:p>
        </p:txBody>
      </p:sp>
      <p:sp>
        <p:nvSpPr>
          <p:cNvPr id="14" name="Rectangle 13">
            <a:extLst>
              <a:ext uri="{FF2B5EF4-FFF2-40B4-BE49-F238E27FC236}">
                <a16:creationId xmlns:a16="http://schemas.microsoft.com/office/drawing/2014/main" id="{C084AFBC-DD74-C2AE-D381-91DBC3EA7473}"/>
              </a:ext>
            </a:extLst>
          </p:cNvPr>
          <p:cNvSpPr/>
          <p:nvPr/>
        </p:nvSpPr>
        <p:spPr bwMode="auto">
          <a:xfrm>
            <a:off x="3664604" y="4828904"/>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6" name="Rectangle 15">
            <a:extLst>
              <a:ext uri="{FF2B5EF4-FFF2-40B4-BE49-F238E27FC236}">
                <a16:creationId xmlns:a16="http://schemas.microsoft.com/office/drawing/2014/main" id="{109BAE22-223A-F456-666F-3595D277C835}"/>
              </a:ext>
            </a:extLst>
          </p:cNvPr>
          <p:cNvSpPr/>
          <p:nvPr/>
        </p:nvSpPr>
        <p:spPr bwMode="auto">
          <a:xfrm>
            <a:off x="2819465" y="385266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C98EDCB2-090D-4750-2392-519475CEA567}"/>
              </a:ext>
            </a:extLst>
          </p:cNvPr>
          <p:cNvSpPr/>
          <p:nvPr/>
        </p:nvSpPr>
        <p:spPr bwMode="auto">
          <a:xfrm>
            <a:off x="4192001" y="385863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5F3C8EF9-6459-71B7-3344-CEB97A8594E7}"/>
              </a:ext>
            </a:extLst>
          </p:cNvPr>
          <p:cNvCxnSpPr>
            <a:cxnSpLocks/>
          </p:cNvCxnSpPr>
          <p:nvPr/>
        </p:nvCxnSpPr>
        <p:spPr bwMode="auto">
          <a:xfrm flipH="1">
            <a:off x="2744202" y="3444298"/>
            <a:ext cx="64770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F7574001-2A34-A077-B9C9-BD69CCF2CB59}"/>
              </a:ext>
            </a:extLst>
          </p:cNvPr>
          <p:cNvSpPr txBox="1"/>
          <p:nvPr/>
        </p:nvSpPr>
        <p:spPr>
          <a:xfrm>
            <a:off x="4801602" y="319807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0" name="Straight Connector 19">
            <a:extLst>
              <a:ext uri="{FF2B5EF4-FFF2-40B4-BE49-F238E27FC236}">
                <a16:creationId xmlns:a16="http://schemas.microsoft.com/office/drawing/2014/main" id="{8A63E78F-BA63-4132-FEE1-17F94FB7144E}"/>
              </a:ext>
            </a:extLst>
          </p:cNvPr>
          <p:cNvCxnSpPr>
            <a:cxnSpLocks/>
          </p:cNvCxnSpPr>
          <p:nvPr/>
        </p:nvCxnSpPr>
        <p:spPr bwMode="auto">
          <a:xfrm>
            <a:off x="5030201"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Rectangle 20">
            <a:extLst>
              <a:ext uri="{FF2B5EF4-FFF2-40B4-BE49-F238E27FC236}">
                <a16:creationId xmlns:a16="http://schemas.microsoft.com/office/drawing/2014/main" id="{37B94A40-FE90-BEBC-BC51-65A89C877FBD}"/>
              </a:ext>
            </a:extLst>
          </p:cNvPr>
          <p:cNvSpPr/>
          <p:nvPr/>
        </p:nvSpPr>
        <p:spPr bwMode="auto">
          <a:xfrm>
            <a:off x="5094603" y="483146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2" name="Rectangle 21">
            <a:extLst>
              <a:ext uri="{FF2B5EF4-FFF2-40B4-BE49-F238E27FC236}">
                <a16:creationId xmlns:a16="http://schemas.microsoft.com/office/drawing/2014/main" id="{D4205146-CC87-7DE7-67F2-643126CAD0BE}"/>
              </a:ext>
            </a:extLst>
          </p:cNvPr>
          <p:cNvSpPr/>
          <p:nvPr/>
        </p:nvSpPr>
        <p:spPr bwMode="auto">
          <a:xfrm>
            <a:off x="5612654" y="4772708"/>
            <a:ext cx="782165" cy="550612"/>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E79D633E-156D-39CD-3629-0F174BFB356C}"/>
              </a:ext>
            </a:extLst>
          </p:cNvPr>
          <p:cNvCxnSpPr>
            <a:cxnSpLocks/>
          </p:cNvCxnSpPr>
          <p:nvPr/>
        </p:nvCxnSpPr>
        <p:spPr bwMode="auto">
          <a:xfrm>
            <a:off x="8825614"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036C87D4-7A66-6CAE-41FC-D139C0BE250B}"/>
              </a:ext>
            </a:extLst>
          </p:cNvPr>
          <p:cNvCxnSpPr>
            <a:cxnSpLocks/>
          </p:cNvCxnSpPr>
          <p:nvPr/>
        </p:nvCxnSpPr>
        <p:spPr bwMode="auto">
          <a:xfrm flipV="1">
            <a:off x="2134601" y="5777040"/>
            <a:ext cx="7010401" cy="90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986F5BFF-F9CD-B09F-10CD-E07C88B3D4B8}"/>
              </a:ext>
            </a:extLst>
          </p:cNvPr>
          <p:cNvSpPr txBox="1"/>
          <p:nvPr/>
        </p:nvSpPr>
        <p:spPr>
          <a:xfrm>
            <a:off x="2210801" y="5501698"/>
            <a:ext cx="572593" cy="307777"/>
          </a:xfrm>
          <a:prstGeom prst="rect">
            <a:avLst/>
          </a:prstGeom>
          <a:noFill/>
        </p:spPr>
        <p:txBody>
          <a:bodyPr wrap="none" rtlCol="0">
            <a:spAutoFit/>
          </a:bodyPr>
          <a:lstStyle/>
          <a:p>
            <a:r>
              <a:rPr lang="en-US" sz="1400" b="1" dirty="0">
                <a:solidFill>
                  <a:schemeClr val="tx1"/>
                </a:solidFill>
              </a:rPr>
              <a:t>AP-3</a:t>
            </a:r>
          </a:p>
        </p:txBody>
      </p:sp>
      <p:sp>
        <p:nvSpPr>
          <p:cNvPr id="26" name="Rectangle 25">
            <a:extLst>
              <a:ext uri="{FF2B5EF4-FFF2-40B4-BE49-F238E27FC236}">
                <a16:creationId xmlns:a16="http://schemas.microsoft.com/office/drawing/2014/main" id="{583A06B3-2E6D-B684-9569-EC6115B687F0}"/>
              </a:ext>
            </a:extLst>
          </p:cNvPr>
          <p:cNvSpPr/>
          <p:nvPr/>
        </p:nvSpPr>
        <p:spPr bwMode="auto">
          <a:xfrm>
            <a:off x="3674991" y="554118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7" name="Rectangle 26">
            <a:extLst>
              <a:ext uri="{FF2B5EF4-FFF2-40B4-BE49-F238E27FC236}">
                <a16:creationId xmlns:a16="http://schemas.microsoft.com/office/drawing/2014/main" id="{1EFD7DF8-3BE3-2925-F4CE-18194B70C381}"/>
              </a:ext>
            </a:extLst>
          </p:cNvPr>
          <p:cNvSpPr/>
          <p:nvPr/>
        </p:nvSpPr>
        <p:spPr bwMode="auto">
          <a:xfrm>
            <a:off x="5094602" y="553413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8" name="Straight Arrow Connector 27">
            <a:extLst>
              <a:ext uri="{FF2B5EF4-FFF2-40B4-BE49-F238E27FC236}">
                <a16:creationId xmlns:a16="http://schemas.microsoft.com/office/drawing/2014/main" id="{6FDCF3FB-1966-0585-6456-E68F8FCF1E0C}"/>
              </a:ext>
            </a:extLst>
          </p:cNvPr>
          <p:cNvCxnSpPr>
            <a:cxnSpLocks/>
          </p:cNvCxnSpPr>
          <p:nvPr/>
        </p:nvCxnSpPr>
        <p:spPr bwMode="auto">
          <a:xfrm flipH="1">
            <a:off x="5029200" y="38100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9" name="TextBox 28">
            <a:extLst>
              <a:ext uri="{FF2B5EF4-FFF2-40B4-BE49-F238E27FC236}">
                <a16:creationId xmlns:a16="http://schemas.microsoft.com/office/drawing/2014/main" id="{C7D5B2F4-54FE-E75E-9B3D-132FF6ECC982}"/>
              </a:ext>
            </a:extLst>
          </p:cNvPr>
          <p:cNvSpPr txBox="1"/>
          <p:nvPr/>
        </p:nvSpPr>
        <p:spPr>
          <a:xfrm>
            <a:off x="5868402" y="3572305"/>
            <a:ext cx="838200" cy="276999"/>
          </a:xfrm>
          <a:prstGeom prst="rect">
            <a:avLst/>
          </a:prstGeom>
          <a:noFill/>
        </p:spPr>
        <p:txBody>
          <a:bodyPr wrap="square" rtlCol="0">
            <a:spAutoFit/>
          </a:bodyPr>
          <a:lstStyle/>
          <a:p>
            <a:r>
              <a:rPr lang="en-US" sz="1200" b="1" dirty="0">
                <a:solidFill>
                  <a:schemeClr val="tx1"/>
                </a:solidFill>
              </a:rPr>
              <a:t>t1</a:t>
            </a:r>
          </a:p>
        </p:txBody>
      </p:sp>
      <p:cxnSp>
        <p:nvCxnSpPr>
          <p:cNvPr id="30" name="Straight Connector 29">
            <a:extLst>
              <a:ext uri="{FF2B5EF4-FFF2-40B4-BE49-F238E27FC236}">
                <a16:creationId xmlns:a16="http://schemas.microsoft.com/office/drawing/2014/main" id="{77250269-4777-7C5C-65FC-2397D6AA0A90}"/>
              </a:ext>
            </a:extLst>
          </p:cNvPr>
          <p:cNvCxnSpPr>
            <a:cxnSpLocks/>
          </p:cNvCxnSpPr>
          <p:nvPr/>
        </p:nvCxnSpPr>
        <p:spPr bwMode="auto">
          <a:xfrm>
            <a:off x="6927407"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1" name="Straight Arrow Connector 30">
            <a:extLst>
              <a:ext uri="{FF2B5EF4-FFF2-40B4-BE49-F238E27FC236}">
                <a16:creationId xmlns:a16="http://schemas.microsoft.com/office/drawing/2014/main" id="{5D6BFA14-F578-6299-970F-684234255522}"/>
              </a:ext>
            </a:extLst>
          </p:cNvPr>
          <p:cNvCxnSpPr>
            <a:cxnSpLocks/>
          </p:cNvCxnSpPr>
          <p:nvPr/>
        </p:nvCxnSpPr>
        <p:spPr bwMode="auto">
          <a:xfrm flipH="1">
            <a:off x="6927407" y="3804124"/>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2" name="TextBox 31">
            <a:extLst>
              <a:ext uri="{FF2B5EF4-FFF2-40B4-BE49-F238E27FC236}">
                <a16:creationId xmlns:a16="http://schemas.microsoft.com/office/drawing/2014/main" id="{D1EE623B-DB2C-FE26-3052-128008A892CF}"/>
              </a:ext>
            </a:extLst>
          </p:cNvPr>
          <p:cNvSpPr txBox="1"/>
          <p:nvPr/>
        </p:nvSpPr>
        <p:spPr>
          <a:xfrm>
            <a:off x="7766609" y="3566429"/>
            <a:ext cx="838200" cy="276999"/>
          </a:xfrm>
          <a:prstGeom prst="rect">
            <a:avLst/>
          </a:prstGeom>
          <a:noFill/>
        </p:spPr>
        <p:txBody>
          <a:bodyPr wrap="square" rtlCol="0">
            <a:spAutoFit/>
          </a:bodyPr>
          <a:lstStyle/>
          <a:p>
            <a:r>
              <a:rPr lang="en-US" sz="1200" b="1" dirty="0">
                <a:solidFill>
                  <a:schemeClr val="tx1"/>
                </a:solidFill>
              </a:rPr>
              <a:t>t2</a:t>
            </a:r>
          </a:p>
        </p:txBody>
      </p:sp>
      <p:sp>
        <p:nvSpPr>
          <p:cNvPr id="33" name="Rectangle 32">
            <a:extLst>
              <a:ext uri="{FF2B5EF4-FFF2-40B4-BE49-F238E27FC236}">
                <a16:creationId xmlns:a16="http://schemas.microsoft.com/office/drawing/2014/main" id="{AFE4AB7C-5260-AB75-602D-32258279B5D1}"/>
              </a:ext>
            </a:extLst>
          </p:cNvPr>
          <p:cNvSpPr/>
          <p:nvPr/>
        </p:nvSpPr>
        <p:spPr bwMode="auto">
          <a:xfrm>
            <a:off x="7017513" y="483026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4" name="Rectangle 33">
            <a:extLst>
              <a:ext uri="{FF2B5EF4-FFF2-40B4-BE49-F238E27FC236}">
                <a16:creationId xmlns:a16="http://schemas.microsoft.com/office/drawing/2014/main" id="{C75B4C3D-DD13-DCAD-775C-9D056E30C369}"/>
              </a:ext>
            </a:extLst>
          </p:cNvPr>
          <p:cNvSpPr/>
          <p:nvPr/>
        </p:nvSpPr>
        <p:spPr bwMode="auto">
          <a:xfrm>
            <a:off x="7024573" y="553600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B56EE722-7F38-0BCB-8AF6-77DAE14C4DBF}"/>
              </a:ext>
            </a:extLst>
          </p:cNvPr>
          <p:cNvSpPr/>
          <p:nvPr/>
        </p:nvSpPr>
        <p:spPr bwMode="auto">
          <a:xfrm>
            <a:off x="7613207" y="554389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 name="Straight Arrow Connector 2">
            <a:extLst>
              <a:ext uri="{FF2B5EF4-FFF2-40B4-BE49-F238E27FC236}">
                <a16:creationId xmlns:a16="http://schemas.microsoft.com/office/drawing/2014/main" id="{74B693D2-9148-9E1E-7385-8A9E08081644}"/>
              </a:ext>
            </a:extLst>
          </p:cNvPr>
          <p:cNvCxnSpPr>
            <a:cxnSpLocks/>
          </p:cNvCxnSpPr>
          <p:nvPr/>
        </p:nvCxnSpPr>
        <p:spPr bwMode="auto">
          <a:xfrm flipH="1">
            <a:off x="6394007" y="4191000"/>
            <a:ext cx="533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7" name="Straight Connector 6">
            <a:extLst>
              <a:ext uri="{FF2B5EF4-FFF2-40B4-BE49-F238E27FC236}">
                <a16:creationId xmlns:a16="http://schemas.microsoft.com/office/drawing/2014/main" id="{12D889C9-28E7-788B-1BB5-45282642D981}"/>
              </a:ext>
            </a:extLst>
          </p:cNvPr>
          <p:cNvCxnSpPr>
            <a:cxnSpLocks/>
          </p:cNvCxnSpPr>
          <p:nvPr/>
        </p:nvCxnSpPr>
        <p:spPr bwMode="auto">
          <a:xfrm>
            <a:off x="6400800" y="3962400"/>
            <a:ext cx="0" cy="1360920"/>
          </a:xfrm>
          <a:prstGeom prst="line">
            <a:avLst/>
          </a:prstGeom>
          <a:solidFill>
            <a:srgbClr val="00B8FF"/>
          </a:solidFill>
          <a:ln w="12700" cap="flat" cmpd="sng" algn="ctr">
            <a:solidFill>
              <a:schemeClr val="tx1"/>
            </a:solidFill>
            <a:prstDash val="sysDash"/>
            <a:round/>
            <a:headEnd type="none" w="med" len="med"/>
            <a:tailEnd type="none" w="med" len="med"/>
          </a:ln>
          <a:effectLst/>
        </p:spPr>
      </p:cxnSp>
      <p:sp>
        <p:nvSpPr>
          <p:cNvPr id="39" name="Rectangle 2">
            <a:extLst>
              <a:ext uri="{FF2B5EF4-FFF2-40B4-BE49-F238E27FC236}">
                <a16:creationId xmlns:a16="http://schemas.microsoft.com/office/drawing/2014/main" id="{B26916E4-2688-836C-CE70-5726095F1886}"/>
              </a:ext>
            </a:extLst>
          </p:cNvPr>
          <p:cNvSpPr txBox="1">
            <a:spLocks noChangeArrowheads="1"/>
          </p:cNvSpPr>
          <p:nvPr/>
        </p:nvSpPr>
        <p:spPr bwMode="auto">
          <a:xfrm>
            <a:off x="1104900" y="1390800"/>
            <a:ext cx="9982199" cy="15862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The first allocated shared AP (e.g., AP-2) may finish communicating before the end of duration t1. Based on a configuration, AP-2 may wait until the end of duration t1 with no further action (or in another configuration not shown here, AP-2 may return the TXOP to AP-1). As a result, the second allocated shared AP (e.g., AP-3) may have to wait until the beginning of the duration t2 to start communicating as scheduled by the MU-RTS TXS TF. Accordingly, there may be an unused duration.  </a:t>
            </a:r>
          </a:p>
        </p:txBody>
      </p:sp>
      <p:sp>
        <p:nvSpPr>
          <p:cNvPr id="40" name="TextBox 39">
            <a:extLst>
              <a:ext uri="{FF2B5EF4-FFF2-40B4-BE49-F238E27FC236}">
                <a16:creationId xmlns:a16="http://schemas.microsoft.com/office/drawing/2014/main" id="{1DE86F37-5825-D67C-6D4B-C1CEB4D2624C}"/>
              </a:ext>
            </a:extLst>
          </p:cNvPr>
          <p:cNvSpPr txBox="1"/>
          <p:nvPr/>
        </p:nvSpPr>
        <p:spPr>
          <a:xfrm>
            <a:off x="6351801" y="3874206"/>
            <a:ext cx="665712" cy="338554"/>
          </a:xfrm>
          <a:prstGeom prst="rect">
            <a:avLst/>
          </a:prstGeom>
          <a:noFill/>
        </p:spPr>
        <p:txBody>
          <a:bodyPr wrap="square" rtlCol="0">
            <a:spAutoFit/>
          </a:bodyPr>
          <a:lstStyle/>
          <a:p>
            <a:pPr>
              <a:lnSpc>
                <a:spcPct val="80000"/>
              </a:lnSpc>
            </a:pPr>
            <a:r>
              <a:rPr lang="en-US" sz="1000" b="1" dirty="0">
                <a:solidFill>
                  <a:schemeClr val="tx1"/>
                </a:solidFill>
              </a:rPr>
              <a:t>unused duration</a:t>
            </a:r>
          </a:p>
        </p:txBody>
      </p:sp>
    </p:spTree>
    <p:extLst>
      <p:ext uri="{BB962C8B-B14F-4D97-AF65-F5344CB8AC3E}">
        <p14:creationId xmlns:p14="http://schemas.microsoft.com/office/powerpoint/2010/main" val="1183959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057400" y="685801"/>
            <a:ext cx="80772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 TXOP Allocation by a Shared AP</a:t>
            </a:r>
            <a:endParaRPr lang="en-GB" sz="2000" dirty="0"/>
          </a:p>
        </p:txBody>
      </p:sp>
      <p:cxnSp>
        <p:nvCxnSpPr>
          <p:cNvPr id="3" name="Straight Arrow Connector 2">
            <a:extLst>
              <a:ext uri="{FF2B5EF4-FFF2-40B4-BE49-F238E27FC236}">
                <a16:creationId xmlns:a16="http://schemas.microsoft.com/office/drawing/2014/main" id="{0E871E99-9989-F153-2F06-B1598F0A4AEE}"/>
              </a:ext>
            </a:extLst>
          </p:cNvPr>
          <p:cNvCxnSpPr>
            <a:cxnSpLocks/>
          </p:cNvCxnSpPr>
          <p:nvPr/>
        </p:nvCxnSpPr>
        <p:spPr bwMode="auto">
          <a:xfrm>
            <a:off x="2134601" y="5301918"/>
            <a:ext cx="7542799" cy="1642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 name="Straight Connector 4">
            <a:extLst>
              <a:ext uri="{FF2B5EF4-FFF2-40B4-BE49-F238E27FC236}">
                <a16:creationId xmlns:a16="http://schemas.microsoft.com/office/drawing/2014/main" id="{E6A613DB-0C35-52B9-8B0A-2C49AA7FDD76}"/>
              </a:ext>
            </a:extLst>
          </p:cNvPr>
          <p:cNvCxnSpPr>
            <a:cxnSpLocks/>
          </p:cNvCxnSpPr>
          <p:nvPr/>
        </p:nvCxnSpPr>
        <p:spPr bwMode="auto">
          <a:xfrm>
            <a:off x="2744201" y="350444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9" name="TextBox 8">
            <a:extLst>
              <a:ext uri="{FF2B5EF4-FFF2-40B4-BE49-F238E27FC236}">
                <a16:creationId xmlns:a16="http://schemas.microsoft.com/office/drawing/2014/main" id="{F137E850-CD96-AA94-E01F-3699E635E339}"/>
              </a:ext>
            </a:extLst>
          </p:cNvPr>
          <p:cNvSpPr txBox="1"/>
          <p:nvPr/>
        </p:nvSpPr>
        <p:spPr>
          <a:xfrm>
            <a:off x="2210801" y="5017543"/>
            <a:ext cx="572593" cy="307777"/>
          </a:xfrm>
          <a:prstGeom prst="rect">
            <a:avLst/>
          </a:prstGeom>
          <a:noFill/>
        </p:spPr>
        <p:txBody>
          <a:bodyPr wrap="none" rtlCol="0">
            <a:spAutoFit/>
          </a:bodyPr>
          <a:lstStyle/>
          <a:p>
            <a:r>
              <a:rPr lang="en-US" sz="1400" b="1" dirty="0">
                <a:solidFill>
                  <a:schemeClr val="tx1"/>
                </a:solidFill>
              </a:rPr>
              <a:t>AP-2</a:t>
            </a:r>
          </a:p>
        </p:txBody>
      </p:sp>
      <p:cxnSp>
        <p:nvCxnSpPr>
          <p:cNvPr id="10" name="Straight Arrow Connector 9">
            <a:extLst>
              <a:ext uri="{FF2B5EF4-FFF2-40B4-BE49-F238E27FC236}">
                <a16:creationId xmlns:a16="http://schemas.microsoft.com/office/drawing/2014/main" id="{B3B0E94C-E56A-4611-0C00-7EC66A0B95B3}"/>
              </a:ext>
            </a:extLst>
          </p:cNvPr>
          <p:cNvCxnSpPr>
            <a:cxnSpLocks/>
          </p:cNvCxnSpPr>
          <p:nvPr/>
        </p:nvCxnSpPr>
        <p:spPr bwMode="auto">
          <a:xfrm>
            <a:off x="2210801" y="4624859"/>
            <a:ext cx="7466599" cy="35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35F518ED-7348-5169-B245-D0B81C14BBE0}"/>
              </a:ext>
            </a:extLst>
          </p:cNvPr>
          <p:cNvSpPr txBox="1"/>
          <p:nvPr/>
        </p:nvSpPr>
        <p:spPr>
          <a:xfrm>
            <a:off x="2210801" y="4349582"/>
            <a:ext cx="572593" cy="307777"/>
          </a:xfrm>
          <a:prstGeom prst="rect">
            <a:avLst/>
          </a:prstGeom>
          <a:noFill/>
        </p:spPr>
        <p:txBody>
          <a:bodyPr wrap="none" rtlCol="0">
            <a:spAutoFit/>
          </a:bodyPr>
          <a:lstStyle/>
          <a:p>
            <a:r>
              <a:rPr lang="en-US" sz="1400" b="1" dirty="0">
                <a:solidFill>
                  <a:schemeClr val="tx1"/>
                </a:solidFill>
              </a:rPr>
              <a:t>AP-1</a:t>
            </a:r>
          </a:p>
        </p:txBody>
      </p:sp>
      <p:sp>
        <p:nvSpPr>
          <p:cNvPr id="12" name="Rectangle 11">
            <a:extLst>
              <a:ext uri="{FF2B5EF4-FFF2-40B4-BE49-F238E27FC236}">
                <a16:creationId xmlns:a16="http://schemas.microsoft.com/office/drawing/2014/main" id="{919CBD0E-308F-5F85-2CFE-553F448EF2A3}"/>
              </a:ext>
            </a:extLst>
          </p:cNvPr>
          <p:cNvSpPr/>
          <p:nvPr/>
        </p:nvSpPr>
        <p:spPr bwMode="auto">
          <a:xfrm>
            <a:off x="3658602" y="504561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3" name="Rectangle 12">
            <a:extLst>
              <a:ext uri="{FF2B5EF4-FFF2-40B4-BE49-F238E27FC236}">
                <a16:creationId xmlns:a16="http://schemas.microsoft.com/office/drawing/2014/main" id="{31D9CE1A-DE3E-E915-99EB-A4C91786C013}"/>
              </a:ext>
            </a:extLst>
          </p:cNvPr>
          <p:cNvSpPr/>
          <p:nvPr/>
        </p:nvSpPr>
        <p:spPr bwMode="auto">
          <a:xfrm>
            <a:off x="2819465" y="408945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49CDB3FA-0F5E-DB88-26F2-0872B43EA80F}"/>
              </a:ext>
            </a:extLst>
          </p:cNvPr>
          <p:cNvSpPr/>
          <p:nvPr/>
        </p:nvSpPr>
        <p:spPr bwMode="auto">
          <a:xfrm>
            <a:off x="4192001" y="409542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8EEF50AC-86DE-3A73-89D1-3E7185FF58FE}"/>
              </a:ext>
            </a:extLst>
          </p:cNvPr>
          <p:cNvCxnSpPr>
            <a:cxnSpLocks/>
          </p:cNvCxnSpPr>
          <p:nvPr/>
        </p:nvCxnSpPr>
        <p:spPr bwMode="auto">
          <a:xfrm flipH="1">
            <a:off x="2744202" y="3681088"/>
            <a:ext cx="6933198"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7" name="TextBox 16">
            <a:extLst>
              <a:ext uri="{FF2B5EF4-FFF2-40B4-BE49-F238E27FC236}">
                <a16:creationId xmlns:a16="http://schemas.microsoft.com/office/drawing/2014/main" id="{F0F60FE4-96D4-AF65-6F8D-E7D9A54A9A80}"/>
              </a:ext>
            </a:extLst>
          </p:cNvPr>
          <p:cNvSpPr txBox="1"/>
          <p:nvPr/>
        </p:nvSpPr>
        <p:spPr>
          <a:xfrm>
            <a:off x="4801602" y="343486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18" name="Straight Connector 17">
            <a:extLst>
              <a:ext uri="{FF2B5EF4-FFF2-40B4-BE49-F238E27FC236}">
                <a16:creationId xmlns:a16="http://schemas.microsoft.com/office/drawing/2014/main" id="{44F58540-332D-3BC1-AE8D-F39AF09A1894}"/>
              </a:ext>
            </a:extLst>
          </p:cNvPr>
          <p:cNvCxnSpPr>
            <a:cxnSpLocks/>
          </p:cNvCxnSpPr>
          <p:nvPr/>
        </p:nvCxnSpPr>
        <p:spPr bwMode="auto">
          <a:xfrm>
            <a:off x="5027157" y="3886200"/>
            <a:ext cx="3044" cy="2233287"/>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9" name="Rectangle 18">
            <a:extLst>
              <a:ext uri="{FF2B5EF4-FFF2-40B4-BE49-F238E27FC236}">
                <a16:creationId xmlns:a16="http://schemas.microsoft.com/office/drawing/2014/main" id="{3250EA69-74F7-3887-AC6A-C3964BF841CA}"/>
              </a:ext>
            </a:extLst>
          </p:cNvPr>
          <p:cNvSpPr/>
          <p:nvPr/>
        </p:nvSpPr>
        <p:spPr bwMode="auto">
          <a:xfrm>
            <a:off x="5094603" y="506825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0" name="Rectangle 19">
            <a:extLst>
              <a:ext uri="{FF2B5EF4-FFF2-40B4-BE49-F238E27FC236}">
                <a16:creationId xmlns:a16="http://schemas.microsoft.com/office/drawing/2014/main" id="{C0D4FE07-B8A3-6C5B-D3EF-01614D0FDA00}"/>
              </a:ext>
            </a:extLst>
          </p:cNvPr>
          <p:cNvSpPr/>
          <p:nvPr/>
        </p:nvSpPr>
        <p:spPr bwMode="auto">
          <a:xfrm>
            <a:off x="5612654" y="5009498"/>
            <a:ext cx="782165" cy="550612"/>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1" name="Straight Connector 20">
            <a:extLst>
              <a:ext uri="{FF2B5EF4-FFF2-40B4-BE49-F238E27FC236}">
                <a16:creationId xmlns:a16="http://schemas.microsoft.com/office/drawing/2014/main" id="{38A13372-7D53-37DA-EBC9-ACBAFF426BD9}"/>
              </a:ext>
            </a:extLst>
          </p:cNvPr>
          <p:cNvCxnSpPr>
            <a:cxnSpLocks/>
          </p:cNvCxnSpPr>
          <p:nvPr/>
        </p:nvCxnSpPr>
        <p:spPr bwMode="auto">
          <a:xfrm>
            <a:off x="9448800" y="3886200"/>
            <a:ext cx="0" cy="26334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2" name="Straight Arrow Connector 21">
            <a:extLst>
              <a:ext uri="{FF2B5EF4-FFF2-40B4-BE49-F238E27FC236}">
                <a16:creationId xmlns:a16="http://schemas.microsoft.com/office/drawing/2014/main" id="{328D30E5-F9FC-F333-9EEA-04808A2197D9}"/>
              </a:ext>
            </a:extLst>
          </p:cNvPr>
          <p:cNvCxnSpPr>
            <a:cxnSpLocks/>
          </p:cNvCxnSpPr>
          <p:nvPr/>
        </p:nvCxnSpPr>
        <p:spPr bwMode="auto">
          <a:xfrm>
            <a:off x="2134601" y="6022863"/>
            <a:ext cx="7542799"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DEE2419E-2A14-0568-661E-0DCFD5C89EDD}"/>
              </a:ext>
            </a:extLst>
          </p:cNvPr>
          <p:cNvSpPr txBox="1"/>
          <p:nvPr/>
        </p:nvSpPr>
        <p:spPr>
          <a:xfrm>
            <a:off x="2210801" y="5738488"/>
            <a:ext cx="572593" cy="307777"/>
          </a:xfrm>
          <a:prstGeom prst="rect">
            <a:avLst/>
          </a:prstGeom>
          <a:noFill/>
        </p:spPr>
        <p:txBody>
          <a:bodyPr wrap="none" rtlCol="0">
            <a:spAutoFit/>
          </a:bodyPr>
          <a:lstStyle/>
          <a:p>
            <a:r>
              <a:rPr lang="en-US" sz="1400" b="1" dirty="0">
                <a:solidFill>
                  <a:schemeClr val="tx1"/>
                </a:solidFill>
              </a:rPr>
              <a:t>AP-3</a:t>
            </a:r>
          </a:p>
        </p:txBody>
      </p:sp>
      <p:sp>
        <p:nvSpPr>
          <p:cNvPr id="24" name="Rectangle 23">
            <a:extLst>
              <a:ext uri="{FF2B5EF4-FFF2-40B4-BE49-F238E27FC236}">
                <a16:creationId xmlns:a16="http://schemas.microsoft.com/office/drawing/2014/main" id="{40C88E58-EC01-1633-8342-1CC8992D59FE}"/>
              </a:ext>
            </a:extLst>
          </p:cNvPr>
          <p:cNvSpPr/>
          <p:nvPr/>
        </p:nvSpPr>
        <p:spPr bwMode="auto">
          <a:xfrm>
            <a:off x="3674991" y="577797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5" name="Rectangle 24">
            <a:extLst>
              <a:ext uri="{FF2B5EF4-FFF2-40B4-BE49-F238E27FC236}">
                <a16:creationId xmlns:a16="http://schemas.microsoft.com/office/drawing/2014/main" id="{D9BA0BB5-ABC1-C04C-5CA5-E395993E5286}"/>
              </a:ext>
            </a:extLst>
          </p:cNvPr>
          <p:cNvSpPr/>
          <p:nvPr/>
        </p:nvSpPr>
        <p:spPr bwMode="auto">
          <a:xfrm>
            <a:off x="5094602" y="577092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6" name="Straight Arrow Connector 25">
            <a:extLst>
              <a:ext uri="{FF2B5EF4-FFF2-40B4-BE49-F238E27FC236}">
                <a16:creationId xmlns:a16="http://schemas.microsoft.com/office/drawing/2014/main" id="{1E70A341-0D58-E1D3-759C-D2F2B006B731}"/>
              </a:ext>
            </a:extLst>
          </p:cNvPr>
          <p:cNvCxnSpPr>
            <a:cxnSpLocks/>
          </p:cNvCxnSpPr>
          <p:nvPr/>
        </p:nvCxnSpPr>
        <p:spPr bwMode="auto">
          <a:xfrm flipH="1">
            <a:off x="5027157" y="3962400"/>
            <a:ext cx="2516643"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7" name="TextBox 26">
            <a:extLst>
              <a:ext uri="{FF2B5EF4-FFF2-40B4-BE49-F238E27FC236}">
                <a16:creationId xmlns:a16="http://schemas.microsoft.com/office/drawing/2014/main" id="{20031707-64C5-674C-0DDC-F05C60882973}"/>
              </a:ext>
            </a:extLst>
          </p:cNvPr>
          <p:cNvSpPr txBox="1"/>
          <p:nvPr/>
        </p:nvSpPr>
        <p:spPr>
          <a:xfrm>
            <a:off x="5868402" y="3733800"/>
            <a:ext cx="838200" cy="276999"/>
          </a:xfrm>
          <a:prstGeom prst="rect">
            <a:avLst/>
          </a:prstGeom>
          <a:noFill/>
        </p:spPr>
        <p:txBody>
          <a:bodyPr wrap="square" rtlCol="0">
            <a:spAutoFit/>
          </a:bodyPr>
          <a:lstStyle/>
          <a:p>
            <a:r>
              <a:rPr lang="en-US" sz="1200" b="1" dirty="0">
                <a:solidFill>
                  <a:schemeClr val="tx1"/>
                </a:solidFill>
              </a:rPr>
              <a:t>t1</a:t>
            </a:r>
          </a:p>
        </p:txBody>
      </p:sp>
      <p:cxnSp>
        <p:nvCxnSpPr>
          <p:cNvPr id="28" name="Straight Connector 27">
            <a:extLst>
              <a:ext uri="{FF2B5EF4-FFF2-40B4-BE49-F238E27FC236}">
                <a16:creationId xmlns:a16="http://schemas.microsoft.com/office/drawing/2014/main" id="{7A977B10-8200-3EB3-81E2-5A5A008AEB4F}"/>
              </a:ext>
            </a:extLst>
          </p:cNvPr>
          <p:cNvCxnSpPr>
            <a:cxnSpLocks/>
          </p:cNvCxnSpPr>
          <p:nvPr/>
        </p:nvCxnSpPr>
        <p:spPr bwMode="auto">
          <a:xfrm>
            <a:off x="7551594" y="3886200"/>
            <a:ext cx="0" cy="256565"/>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9" name="Straight Arrow Connector 28">
            <a:extLst>
              <a:ext uri="{FF2B5EF4-FFF2-40B4-BE49-F238E27FC236}">
                <a16:creationId xmlns:a16="http://schemas.microsoft.com/office/drawing/2014/main" id="{A52DA4C5-4371-E721-5265-40E1B640F8B4}"/>
              </a:ext>
            </a:extLst>
          </p:cNvPr>
          <p:cNvCxnSpPr>
            <a:cxnSpLocks/>
          </p:cNvCxnSpPr>
          <p:nvPr/>
        </p:nvCxnSpPr>
        <p:spPr bwMode="auto">
          <a:xfrm flipH="1">
            <a:off x="7550593" y="3962400"/>
            <a:ext cx="1898207"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30" name="TextBox 29">
            <a:extLst>
              <a:ext uri="{FF2B5EF4-FFF2-40B4-BE49-F238E27FC236}">
                <a16:creationId xmlns:a16="http://schemas.microsoft.com/office/drawing/2014/main" id="{D37F0A67-9A5A-0EC3-D090-3C7F318A06A1}"/>
              </a:ext>
            </a:extLst>
          </p:cNvPr>
          <p:cNvSpPr txBox="1"/>
          <p:nvPr/>
        </p:nvSpPr>
        <p:spPr>
          <a:xfrm>
            <a:off x="8390796" y="3733800"/>
            <a:ext cx="838200" cy="276999"/>
          </a:xfrm>
          <a:prstGeom prst="rect">
            <a:avLst/>
          </a:prstGeom>
          <a:noFill/>
        </p:spPr>
        <p:txBody>
          <a:bodyPr wrap="square" rtlCol="0">
            <a:spAutoFit/>
          </a:bodyPr>
          <a:lstStyle/>
          <a:p>
            <a:r>
              <a:rPr lang="en-US" sz="1200" b="1" dirty="0">
                <a:solidFill>
                  <a:schemeClr val="tx1"/>
                </a:solidFill>
              </a:rPr>
              <a:t>t2</a:t>
            </a:r>
          </a:p>
        </p:txBody>
      </p:sp>
      <p:sp>
        <p:nvSpPr>
          <p:cNvPr id="32" name="Rectangle 31">
            <a:extLst>
              <a:ext uri="{FF2B5EF4-FFF2-40B4-BE49-F238E27FC236}">
                <a16:creationId xmlns:a16="http://schemas.microsoft.com/office/drawing/2014/main" id="{76BE5E26-E3B1-0146-B7CF-D38C38ECBBC1}"/>
              </a:ext>
            </a:extLst>
          </p:cNvPr>
          <p:cNvSpPr/>
          <p:nvPr/>
        </p:nvSpPr>
        <p:spPr bwMode="auto">
          <a:xfrm>
            <a:off x="7169860" y="577957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3" name="Rectangle 32">
            <a:extLst>
              <a:ext uri="{FF2B5EF4-FFF2-40B4-BE49-F238E27FC236}">
                <a16:creationId xmlns:a16="http://schemas.microsoft.com/office/drawing/2014/main" id="{2F06B4BC-B539-0CE9-7012-C17E450C95EF}"/>
              </a:ext>
            </a:extLst>
          </p:cNvPr>
          <p:cNvSpPr/>
          <p:nvPr/>
        </p:nvSpPr>
        <p:spPr bwMode="auto">
          <a:xfrm>
            <a:off x="7758494" y="5787462"/>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5" name="Straight Connector 34">
            <a:extLst>
              <a:ext uri="{FF2B5EF4-FFF2-40B4-BE49-F238E27FC236}">
                <a16:creationId xmlns:a16="http://schemas.microsoft.com/office/drawing/2014/main" id="{8C9BC5DE-8AC4-3A1E-ABD7-C28D3343E6FA}"/>
              </a:ext>
            </a:extLst>
          </p:cNvPr>
          <p:cNvCxnSpPr>
            <a:cxnSpLocks/>
          </p:cNvCxnSpPr>
          <p:nvPr/>
        </p:nvCxnSpPr>
        <p:spPr bwMode="auto">
          <a:xfrm>
            <a:off x="6400800" y="4199190"/>
            <a:ext cx="0" cy="1360920"/>
          </a:xfrm>
          <a:prstGeom prst="line">
            <a:avLst/>
          </a:prstGeom>
          <a:solidFill>
            <a:srgbClr val="00B8FF"/>
          </a:solidFill>
          <a:ln w="12700" cap="flat" cmpd="sng" algn="ctr">
            <a:solidFill>
              <a:schemeClr val="tx1"/>
            </a:solidFill>
            <a:prstDash val="sysDash"/>
            <a:round/>
            <a:headEnd type="none" w="med" len="med"/>
            <a:tailEnd type="none" w="med" len="med"/>
          </a:ln>
          <a:effectLst/>
        </p:spPr>
      </p:cxnSp>
      <p:sp>
        <p:nvSpPr>
          <p:cNvPr id="39" name="Rectangle 38">
            <a:extLst>
              <a:ext uri="{FF2B5EF4-FFF2-40B4-BE49-F238E27FC236}">
                <a16:creationId xmlns:a16="http://schemas.microsoft.com/office/drawing/2014/main" id="{B769331D-0ACD-F2F8-E1D3-C2171286E961}"/>
              </a:ext>
            </a:extLst>
          </p:cNvPr>
          <p:cNvSpPr/>
          <p:nvPr/>
        </p:nvSpPr>
        <p:spPr bwMode="auto">
          <a:xfrm>
            <a:off x="6497487" y="4897552"/>
            <a:ext cx="588032" cy="407803"/>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40" name="Straight Connector 39">
            <a:extLst>
              <a:ext uri="{FF2B5EF4-FFF2-40B4-BE49-F238E27FC236}">
                <a16:creationId xmlns:a16="http://schemas.microsoft.com/office/drawing/2014/main" id="{AFB36BD7-B43A-05E0-0134-EE1EDFC77D21}"/>
              </a:ext>
            </a:extLst>
          </p:cNvPr>
          <p:cNvCxnSpPr>
            <a:cxnSpLocks/>
          </p:cNvCxnSpPr>
          <p:nvPr/>
        </p:nvCxnSpPr>
        <p:spPr bwMode="auto">
          <a:xfrm>
            <a:off x="7086600" y="4177099"/>
            <a:ext cx="0" cy="1918901"/>
          </a:xfrm>
          <a:prstGeom prst="line">
            <a:avLst/>
          </a:prstGeom>
          <a:solidFill>
            <a:srgbClr val="00B8FF"/>
          </a:solidFill>
          <a:ln w="19050" cap="flat" cmpd="sng" algn="ctr">
            <a:solidFill>
              <a:schemeClr val="tx1"/>
            </a:solidFill>
            <a:prstDash val="dash"/>
            <a:round/>
            <a:headEnd type="none" w="med" len="med"/>
            <a:tailEnd type="none" w="med" len="med"/>
          </a:ln>
          <a:effectLst/>
        </p:spPr>
      </p:cxnSp>
      <p:grpSp>
        <p:nvGrpSpPr>
          <p:cNvPr id="44" name="Group 43">
            <a:extLst>
              <a:ext uri="{FF2B5EF4-FFF2-40B4-BE49-F238E27FC236}">
                <a16:creationId xmlns:a16="http://schemas.microsoft.com/office/drawing/2014/main" id="{DBDB8D87-2909-8ABA-6193-FD4E03E93A8B}"/>
              </a:ext>
            </a:extLst>
          </p:cNvPr>
          <p:cNvGrpSpPr/>
          <p:nvPr/>
        </p:nvGrpSpPr>
        <p:grpSpPr>
          <a:xfrm>
            <a:off x="8229600" y="3828310"/>
            <a:ext cx="152400" cy="210290"/>
            <a:chOff x="9677400" y="3994063"/>
            <a:chExt cx="152400" cy="210290"/>
          </a:xfrm>
        </p:grpSpPr>
        <p:cxnSp>
          <p:nvCxnSpPr>
            <p:cNvPr id="45" name="Straight Connector 44">
              <a:extLst>
                <a:ext uri="{FF2B5EF4-FFF2-40B4-BE49-F238E27FC236}">
                  <a16:creationId xmlns:a16="http://schemas.microsoft.com/office/drawing/2014/main" id="{95E31FE9-2075-9840-C34C-B034A16C78F5}"/>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674D21AF-A223-CEA7-D6FB-62CC03EF3F52}"/>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47" name="Straight Arrow Connector 46">
            <a:extLst>
              <a:ext uri="{FF2B5EF4-FFF2-40B4-BE49-F238E27FC236}">
                <a16:creationId xmlns:a16="http://schemas.microsoft.com/office/drawing/2014/main" id="{8E937117-9B31-1AE9-9514-DF6B6E8B191D}"/>
              </a:ext>
            </a:extLst>
          </p:cNvPr>
          <p:cNvCxnSpPr>
            <a:cxnSpLocks/>
          </p:cNvCxnSpPr>
          <p:nvPr/>
        </p:nvCxnSpPr>
        <p:spPr bwMode="auto">
          <a:xfrm flipH="1">
            <a:off x="7086600" y="42672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8" name="TextBox 47">
            <a:extLst>
              <a:ext uri="{FF2B5EF4-FFF2-40B4-BE49-F238E27FC236}">
                <a16:creationId xmlns:a16="http://schemas.microsoft.com/office/drawing/2014/main" id="{CF87E742-C7EB-F0A4-4D32-7B5B39FDF1A2}"/>
              </a:ext>
            </a:extLst>
          </p:cNvPr>
          <p:cNvSpPr txBox="1"/>
          <p:nvPr/>
        </p:nvSpPr>
        <p:spPr>
          <a:xfrm>
            <a:off x="7924801" y="4059302"/>
            <a:ext cx="838200" cy="276999"/>
          </a:xfrm>
          <a:prstGeom prst="rect">
            <a:avLst/>
          </a:prstGeom>
          <a:noFill/>
        </p:spPr>
        <p:txBody>
          <a:bodyPr wrap="square" rtlCol="0">
            <a:spAutoFit/>
          </a:bodyPr>
          <a:lstStyle/>
          <a:p>
            <a:r>
              <a:rPr lang="en-US" sz="1200" b="1" dirty="0">
                <a:solidFill>
                  <a:schemeClr val="tx1"/>
                </a:solidFill>
              </a:rPr>
              <a:t>t3</a:t>
            </a:r>
          </a:p>
        </p:txBody>
      </p:sp>
      <p:sp>
        <p:nvSpPr>
          <p:cNvPr id="52" name="Rectangle 51">
            <a:extLst>
              <a:ext uri="{FF2B5EF4-FFF2-40B4-BE49-F238E27FC236}">
                <a16:creationId xmlns:a16="http://schemas.microsoft.com/office/drawing/2014/main" id="{C8DAE00F-FD81-D033-3FB0-0142B00B02B8}"/>
              </a:ext>
            </a:extLst>
          </p:cNvPr>
          <p:cNvSpPr/>
          <p:nvPr/>
        </p:nvSpPr>
        <p:spPr bwMode="auto">
          <a:xfrm>
            <a:off x="7162799" y="437788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55" name="Straight Connector 54">
            <a:extLst>
              <a:ext uri="{FF2B5EF4-FFF2-40B4-BE49-F238E27FC236}">
                <a16:creationId xmlns:a16="http://schemas.microsoft.com/office/drawing/2014/main" id="{3D227561-A658-8BA9-F3B6-7B293CC0A2D6}"/>
              </a:ext>
            </a:extLst>
          </p:cNvPr>
          <p:cNvCxnSpPr>
            <a:cxnSpLocks/>
          </p:cNvCxnSpPr>
          <p:nvPr/>
        </p:nvCxnSpPr>
        <p:spPr bwMode="auto">
          <a:xfrm>
            <a:off x="8969900" y="4177099"/>
            <a:ext cx="0" cy="1918901"/>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63" name="Rectangle 2">
            <a:extLst>
              <a:ext uri="{FF2B5EF4-FFF2-40B4-BE49-F238E27FC236}">
                <a16:creationId xmlns:a16="http://schemas.microsoft.com/office/drawing/2014/main" id="{D92B4C1F-A3A5-9D76-C218-56772C012B0D}"/>
              </a:ext>
            </a:extLst>
          </p:cNvPr>
          <p:cNvSpPr txBox="1">
            <a:spLocks noChangeArrowheads="1"/>
          </p:cNvSpPr>
          <p:nvPr/>
        </p:nvSpPr>
        <p:spPr bwMode="auto">
          <a:xfrm>
            <a:off x="1066799" y="1215968"/>
            <a:ext cx="9601197" cy="19844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Sharing AP (e.g., AP-1) transmits to the shared APs (e.g., AP-2, AP-3) TXOP allocation information.</a:t>
            </a:r>
          </a:p>
          <a:p>
            <a:pPr>
              <a:buFont typeface="Arial" panose="020B0604020202020204" pitchFamily="34" charset="0"/>
              <a:buChar char="•"/>
            </a:pPr>
            <a:r>
              <a:rPr lang="en-US" sz="1800" b="0" kern="0" dirty="0"/>
              <a:t>If AP-2 finishes communicating before the end of duration t1, AP-2 sends a frame (e.g., MU-RTS TXS TF) that triggers AP-3 to start communicating during the duration t1.</a:t>
            </a:r>
          </a:p>
          <a:p>
            <a:pPr>
              <a:buFont typeface="Arial" panose="020B0604020202020204" pitchFamily="34" charset="0"/>
              <a:buChar char="•"/>
            </a:pPr>
            <a:r>
              <a:rPr lang="en-US" sz="1800" b="0" kern="0" dirty="0"/>
              <a:t>This operation may be configured in advance or AP-1 may instruct AP-2 to do so by transmitting an indication in the schedule announcement frame or the TXOP allocation frame. </a:t>
            </a:r>
          </a:p>
        </p:txBody>
      </p:sp>
      <p:sp>
        <p:nvSpPr>
          <p:cNvPr id="2" name="Date Placeholder 3">
            <a:extLst>
              <a:ext uri="{FF2B5EF4-FFF2-40B4-BE49-F238E27FC236}">
                <a16:creationId xmlns:a16="http://schemas.microsoft.com/office/drawing/2014/main" id="{C884CA81-B885-99E8-6C93-311BA34A02C0}"/>
              </a:ext>
            </a:extLst>
          </p:cNvPr>
          <p:cNvSpPr>
            <a:spLocks noGrp="1"/>
          </p:cNvSpPr>
          <p:nvPr>
            <p:ph type="dt" idx="15"/>
          </p:nvPr>
        </p:nvSpPr>
        <p:spPr>
          <a:xfrm>
            <a:off x="929217" y="333375"/>
            <a:ext cx="2499764" cy="273050"/>
          </a:xfrm>
        </p:spPr>
        <p:txBody>
          <a:bodyPr/>
          <a:lstStyle/>
          <a:p>
            <a:r>
              <a:rPr lang="en-US" dirty="0"/>
              <a:t>September 2024</a:t>
            </a:r>
            <a:endParaRPr lang="en-GB" dirty="0"/>
          </a:p>
        </p:txBody>
      </p:sp>
      <p:sp>
        <p:nvSpPr>
          <p:cNvPr id="4" name="Footer Placeholder 4">
            <a:extLst>
              <a:ext uri="{FF2B5EF4-FFF2-40B4-BE49-F238E27FC236}">
                <a16:creationId xmlns:a16="http://schemas.microsoft.com/office/drawing/2014/main" id="{AF23D7BA-A0F1-350E-AC7E-997CA8915870}"/>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646888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a:t>September 2024</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considered various scenarios of TXOP allocation in the C-TDMA procedure. </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We demonstrated some problems that may occur during the procedure.</a:t>
            </a:r>
          </a:p>
          <a:p>
            <a:pPr lvl="1">
              <a:buFont typeface="Arial" panose="020B0604020202020204" pitchFamily="34" charset="0"/>
              <a:buChar char="•"/>
            </a:pPr>
            <a:r>
              <a:rPr lang="en-US" sz="1600" kern="0" dirty="0"/>
              <a:t>For example, </a:t>
            </a:r>
            <a:r>
              <a:rPr lang="en-US" sz="1600" b="0" kern="0" dirty="0"/>
              <a:t>a sharing AP may assign TXOP to a shared AP before the scheduled time of TXOP allocation, and the shared AP may not respond.</a:t>
            </a:r>
          </a:p>
          <a:p>
            <a:pPr lvl="1">
              <a:buFont typeface="Arial" panose="020B0604020202020204" pitchFamily="34" charset="0"/>
              <a:buChar char="•"/>
            </a:pPr>
            <a:r>
              <a:rPr lang="en-US" sz="1600" b="0" kern="0" dirty="0"/>
              <a:t>As another example, if a shared AP finishes communicating before the end of its TXOP allocation duration, the shared AP may not know how to take an appropriate action.</a:t>
            </a:r>
          </a:p>
          <a:p>
            <a:pPr marL="0" indent="0"/>
            <a:endParaRPr lang="en-US" sz="1800" b="0" kern="0" dirty="0"/>
          </a:p>
          <a:p>
            <a:pPr>
              <a:buFont typeface="Arial" panose="020B0604020202020204" pitchFamily="34" charset="0"/>
              <a:buChar char="•"/>
            </a:pPr>
            <a:r>
              <a:rPr lang="en-US" sz="1800" b="0" kern="0" dirty="0"/>
              <a:t>Accordingly, some solutions are proposed to these problems, where:</a:t>
            </a:r>
          </a:p>
          <a:p>
            <a:pPr lvl="1">
              <a:buFont typeface="Arial" panose="020B0604020202020204" pitchFamily="34" charset="0"/>
              <a:buChar char="•"/>
            </a:pPr>
            <a:r>
              <a:rPr lang="en-US" sz="1600" kern="0" dirty="0"/>
              <a:t>capability (or operation mode) of receiving an early TXOP allocation frame for the shared AP is defined.</a:t>
            </a:r>
          </a:p>
          <a:p>
            <a:pPr lvl="1">
              <a:buFont typeface="Arial" panose="020B0604020202020204" pitchFamily="34" charset="0"/>
              <a:buChar char="•"/>
            </a:pPr>
            <a:r>
              <a:rPr lang="en-US" sz="1600" kern="0" dirty="0"/>
              <a:t>the sharing AP instructs the shared AP for TXOP return or TXOP truncation.</a:t>
            </a:r>
          </a:p>
          <a:p>
            <a:pPr lvl="1">
              <a:buFont typeface="Arial" panose="020B0604020202020204" pitchFamily="34" charset="0"/>
              <a:buChar char="•"/>
            </a:pPr>
            <a:r>
              <a:rPr lang="en-US" sz="1600" kern="0" dirty="0"/>
              <a:t>the shared AP can trigger another shared AP for the next TXOP allocation.  </a:t>
            </a:r>
          </a:p>
          <a:p>
            <a:pPr lvl="1">
              <a:buFont typeface="Arial" panose="020B0604020202020204" pitchFamily="34" charset="0"/>
              <a:buChar char="•"/>
            </a:pPr>
            <a:endParaRPr lang="en-US" sz="1600" b="0" kern="0" dirty="0"/>
          </a:p>
          <a:p>
            <a:pPr marL="457200" lvl="1" indent="0"/>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a:t>September 2024</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954742" y="1524000"/>
            <a:ext cx="8382000" cy="1143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24/0093r3, NAV Setting for Coordinated TDMA</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24/0423r0, NAV Rules in C-TDMA</a:t>
            </a:r>
            <a:endParaRPr lang="en-US" altLang="ko-KR" sz="1800" b="0" kern="0" dirty="0">
              <a:solidFill>
                <a:srgbClr val="000000"/>
              </a:solidFill>
              <a:latin typeface="Times New Roman"/>
              <a:ea typeface="굴림" panose="020B0600000101010101" pitchFamily="50" charset="-127"/>
            </a:endParaRP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762000" y="1790700"/>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C-TDMA procedure, TXOP allocation is determined by the sharing AP.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The procedure works well if: </a:t>
            </a:r>
          </a:p>
          <a:p>
            <a:pPr lvl="1">
              <a:buFont typeface="Arial" panose="020B0604020202020204" pitchFamily="34" charset="0"/>
              <a:buChar char="•"/>
            </a:pPr>
            <a:r>
              <a:rPr lang="en-US" sz="1800" b="0" kern="0" dirty="0"/>
              <a:t>the TXOP allocation is granted to the shared AP as scheduled by the sharing AP. </a:t>
            </a:r>
          </a:p>
          <a:p>
            <a:pPr lvl="1">
              <a:buFont typeface="Arial" panose="020B0604020202020204" pitchFamily="34" charset="0"/>
              <a:buChar char="•"/>
            </a:pPr>
            <a:r>
              <a:rPr lang="en-US" sz="1800" b="0" kern="0" dirty="0"/>
              <a:t>the granted TXOP allocation duration is fully used by the shared AP.  </a:t>
            </a:r>
          </a:p>
          <a:p>
            <a:pPr marL="0" indent="0"/>
            <a:endParaRPr lang="en-US" sz="1000" b="0" kern="0" dirty="0"/>
          </a:p>
          <a:p>
            <a:pPr>
              <a:buFont typeface="Arial" panose="020B0604020202020204" pitchFamily="34" charset="0"/>
              <a:buChar char="•"/>
            </a:pPr>
            <a:r>
              <a:rPr lang="en-US" sz="2000" b="0" kern="0" dirty="0"/>
              <a:t>In this contribution, we consider various scenarios where TXOP allocation may need to start earlier than its scheduled time or may end before the end of the allocated duration.</a:t>
            </a:r>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Introduction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762000" y="1751014"/>
            <a:ext cx="10058400" cy="43449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C-TDMA, a sharing AP shares its TXOP with one or more shared APs by means of TXOP allocation. </a:t>
            </a:r>
          </a:p>
          <a:p>
            <a:pPr>
              <a:buFont typeface="Arial" panose="020B0604020202020204" pitchFamily="34" charset="0"/>
              <a:buChar char="•"/>
            </a:pPr>
            <a:r>
              <a:rPr lang="en-US" sz="2000" b="0" kern="0" dirty="0"/>
              <a:t>Before sharing its TXOP, the sharing AP informs one or more shared APs of upcoming allocations by means of a schedule announcement frame.</a:t>
            </a:r>
            <a:endParaRPr lang="en-US" sz="1000" b="0" kern="0" dirty="0"/>
          </a:p>
          <a:p>
            <a:pPr>
              <a:buFont typeface="Arial" panose="020B0604020202020204" pitchFamily="34" charset="0"/>
              <a:buChar char="•"/>
            </a:pPr>
            <a:r>
              <a:rPr lang="en-US" sz="2000" b="0" kern="0" dirty="0"/>
              <a:t>On receiving the schedule announcement frame, the shared AP plans for an upcoming TXOP allocation. </a:t>
            </a:r>
          </a:p>
          <a:p>
            <a:pPr>
              <a:buFont typeface="Arial" panose="020B0604020202020204" pitchFamily="34" charset="0"/>
              <a:buChar char="•"/>
            </a:pPr>
            <a:r>
              <a:rPr lang="en-US" sz="2000" b="0" kern="0" dirty="0"/>
              <a:t>On receiving the TXOP allocation frame, the shared AP starts managing the communication within its BSS for the allocated duration.</a:t>
            </a:r>
          </a:p>
          <a:p>
            <a:pPr>
              <a:buFont typeface="Arial" panose="020B0604020202020204" pitchFamily="34" charset="0"/>
              <a:buChar char="•"/>
            </a:pPr>
            <a:r>
              <a:rPr lang="en-US" sz="2000" b="0" kern="0" dirty="0"/>
              <a:t>However, some problems may occur if:</a:t>
            </a:r>
          </a:p>
          <a:p>
            <a:pPr lvl="1">
              <a:buFont typeface="Arial" panose="020B0604020202020204" pitchFamily="34" charset="0"/>
              <a:buChar char="•"/>
            </a:pPr>
            <a:r>
              <a:rPr lang="en-US" sz="1800" b="0" kern="0" dirty="0"/>
              <a:t>a sharing AP assigns TXOP to a shared AP before the scheduled time of TXOP allocation.</a:t>
            </a:r>
          </a:p>
          <a:p>
            <a:pPr lvl="1">
              <a:buFont typeface="Arial" panose="020B0604020202020204" pitchFamily="34" charset="0"/>
              <a:buChar char="•"/>
            </a:pPr>
            <a:r>
              <a:rPr lang="en-US" sz="1800" kern="0" dirty="0"/>
              <a:t>a shared AP finishes communicating before the end of its TXOP allocation duration.</a:t>
            </a:r>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Issues During TXOP Allocation</a:t>
            </a:r>
          </a:p>
        </p:txBody>
      </p:sp>
    </p:spTree>
    <p:extLst>
      <p:ext uri="{BB962C8B-B14F-4D97-AF65-F5344CB8AC3E}">
        <p14:creationId xmlns:p14="http://schemas.microsoft.com/office/powerpoint/2010/main" val="523500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Scheduled TXOP Allocation</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59534" y="1287350"/>
            <a:ext cx="10363201" cy="1995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schedule announcement frame, the sharing AP (e.g., AP-1) may inform the shared AP (e.g., AP-2) of an estimate time of TXOP allocation (e.g., the end of duration t1). The sharing AP may plan its upcoming transmissions in its BSS accordingly. </a:t>
            </a:r>
          </a:p>
          <a:p>
            <a:pPr>
              <a:buFont typeface="Arial" panose="020B0604020202020204" pitchFamily="34" charset="0"/>
              <a:buChar char="•"/>
            </a:pPr>
            <a:r>
              <a:rPr lang="en-US" sz="1800" b="0" kern="0" dirty="0"/>
              <a:t>The sharing AP then shares its TXOP with the shared AP by means of a TXOP allocation frame after completing its communication (e.g., after the end of duration t1).</a:t>
            </a:r>
          </a:p>
          <a:p>
            <a:pPr>
              <a:buFont typeface="Arial" panose="020B0604020202020204" pitchFamily="34" charset="0"/>
              <a:buChar char="•"/>
            </a:pPr>
            <a:r>
              <a:rPr lang="en-US" sz="1800" b="0" kern="0" dirty="0"/>
              <a:t>Receiving the TXOP allocation frame, AP-2 manages the communication in its BSS within the allocated duration (e.g., duration t2).</a:t>
            </a:r>
          </a:p>
        </p:txBody>
      </p:sp>
      <p:sp>
        <p:nvSpPr>
          <p:cNvPr id="2" name="Date Placeholder 3">
            <a:extLst>
              <a:ext uri="{FF2B5EF4-FFF2-40B4-BE49-F238E27FC236}">
                <a16:creationId xmlns:a16="http://schemas.microsoft.com/office/drawing/2014/main" id="{64B2D9D2-0C9D-965C-5220-499122ABEC8B}"/>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4" name="Footer Placeholder 4">
            <a:extLst>
              <a:ext uri="{FF2B5EF4-FFF2-40B4-BE49-F238E27FC236}">
                <a16:creationId xmlns:a16="http://schemas.microsoft.com/office/drawing/2014/main" id="{D5FD1330-6F10-E55D-86AA-482EEBD146C7}"/>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5" name="Straight Arrow Connector 4">
            <a:extLst>
              <a:ext uri="{FF2B5EF4-FFF2-40B4-BE49-F238E27FC236}">
                <a16:creationId xmlns:a16="http://schemas.microsoft.com/office/drawing/2014/main" id="{24EFB9B4-6150-6334-12EF-A5DB21885DAB}"/>
              </a:ext>
            </a:extLst>
          </p:cNvPr>
          <p:cNvCxnSpPr>
            <a:cxnSpLocks/>
          </p:cNvCxnSpPr>
          <p:nvPr/>
        </p:nvCxnSpPr>
        <p:spPr bwMode="auto">
          <a:xfrm>
            <a:off x="2514601" y="5822484"/>
            <a:ext cx="6553200" cy="594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7" name="Straight Connector 6">
            <a:extLst>
              <a:ext uri="{FF2B5EF4-FFF2-40B4-BE49-F238E27FC236}">
                <a16:creationId xmlns:a16="http://schemas.microsoft.com/office/drawing/2014/main" id="{5F8F3DA4-F7E1-8F3B-9009-6916317661A7}"/>
              </a:ext>
            </a:extLst>
          </p:cNvPr>
          <p:cNvCxnSpPr>
            <a:cxnSpLocks/>
          </p:cNvCxnSpPr>
          <p:nvPr/>
        </p:nvCxnSpPr>
        <p:spPr bwMode="auto">
          <a:xfrm>
            <a:off x="3048001" y="367621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B397AE88-672F-896C-3D06-2B5DD7F2432E}"/>
              </a:ext>
            </a:extLst>
          </p:cNvPr>
          <p:cNvSpPr txBox="1"/>
          <p:nvPr/>
        </p:nvSpPr>
        <p:spPr>
          <a:xfrm>
            <a:off x="2514601" y="5543512"/>
            <a:ext cx="572593" cy="307777"/>
          </a:xfrm>
          <a:prstGeom prst="rect">
            <a:avLst/>
          </a:prstGeom>
          <a:noFill/>
        </p:spPr>
        <p:txBody>
          <a:bodyPr wrap="none" rtlCol="0">
            <a:spAutoFit/>
          </a:bodyPr>
          <a:lstStyle/>
          <a:p>
            <a:r>
              <a:rPr lang="en-US" sz="1400" b="1" dirty="0">
                <a:solidFill>
                  <a:schemeClr val="tx1"/>
                </a:solidFill>
              </a:rPr>
              <a:t>AP-2</a:t>
            </a:r>
          </a:p>
        </p:txBody>
      </p:sp>
      <p:cxnSp>
        <p:nvCxnSpPr>
          <p:cNvPr id="20" name="Straight Arrow Connector 19">
            <a:extLst>
              <a:ext uri="{FF2B5EF4-FFF2-40B4-BE49-F238E27FC236}">
                <a16:creationId xmlns:a16="http://schemas.microsoft.com/office/drawing/2014/main" id="{F45AA731-BD9E-A083-D8FD-8C3B36CDBA8B}"/>
              </a:ext>
            </a:extLst>
          </p:cNvPr>
          <p:cNvCxnSpPr>
            <a:cxnSpLocks/>
          </p:cNvCxnSpPr>
          <p:nvPr/>
        </p:nvCxnSpPr>
        <p:spPr bwMode="auto">
          <a:xfrm>
            <a:off x="2514601" y="4796631"/>
            <a:ext cx="6553200"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0F351C40-D099-E0DD-919D-4F14BF3C3751}"/>
              </a:ext>
            </a:extLst>
          </p:cNvPr>
          <p:cNvSpPr txBox="1"/>
          <p:nvPr/>
        </p:nvSpPr>
        <p:spPr>
          <a:xfrm>
            <a:off x="2514601" y="4521354"/>
            <a:ext cx="572593" cy="307777"/>
          </a:xfrm>
          <a:prstGeom prst="rect">
            <a:avLst/>
          </a:prstGeom>
          <a:noFill/>
        </p:spPr>
        <p:txBody>
          <a:bodyPr wrap="none" rtlCol="0">
            <a:spAutoFit/>
          </a:bodyPr>
          <a:lstStyle/>
          <a:p>
            <a:r>
              <a:rPr lang="en-US" sz="1400" b="1" dirty="0">
                <a:solidFill>
                  <a:schemeClr val="tx1"/>
                </a:solidFill>
              </a:rPr>
              <a:t>AP-1</a:t>
            </a:r>
          </a:p>
        </p:txBody>
      </p:sp>
      <p:sp>
        <p:nvSpPr>
          <p:cNvPr id="26" name="Rectangle 25">
            <a:extLst>
              <a:ext uri="{FF2B5EF4-FFF2-40B4-BE49-F238E27FC236}">
                <a16:creationId xmlns:a16="http://schemas.microsoft.com/office/drawing/2014/main" id="{01C33505-686D-7E9A-3E9F-E2798A0F7FFD}"/>
              </a:ext>
            </a:extLst>
          </p:cNvPr>
          <p:cNvSpPr/>
          <p:nvPr/>
        </p:nvSpPr>
        <p:spPr bwMode="auto">
          <a:xfrm>
            <a:off x="3962401" y="557157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D764FB93-8307-465A-5AFC-85D052B87C40}"/>
              </a:ext>
            </a:extLst>
          </p:cNvPr>
          <p:cNvSpPr/>
          <p:nvPr/>
        </p:nvSpPr>
        <p:spPr bwMode="auto">
          <a:xfrm>
            <a:off x="3123264" y="426122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482FF522-CD0C-93DB-AB96-7EBFF86997E9}"/>
              </a:ext>
            </a:extLst>
          </p:cNvPr>
          <p:cNvCxnSpPr>
            <a:cxnSpLocks/>
          </p:cNvCxnSpPr>
          <p:nvPr/>
        </p:nvCxnSpPr>
        <p:spPr bwMode="auto">
          <a:xfrm>
            <a:off x="38862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2" name="Rectangle 41">
            <a:extLst>
              <a:ext uri="{FF2B5EF4-FFF2-40B4-BE49-F238E27FC236}">
                <a16:creationId xmlns:a16="http://schemas.microsoft.com/office/drawing/2014/main" id="{B6DDAB20-D25E-9F30-6168-D316246098C9}"/>
              </a:ext>
            </a:extLst>
          </p:cNvPr>
          <p:cNvSpPr/>
          <p:nvPr/>
        </p:nvSpPr>
        <p:spPr bwMode="auto">
          <a:xfrm>
            <a:off x="4655995" y="4605955"/>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4" name="Straight Connector 43">
            <a:extLst>
              <a:ext uri="{FF2B5EF4-FFF2-40B4-BE49-F238E27FC236}">
                <a16:creationId xmlns:a16="http://schemas.microsoft.com/office/drawing/2014/main" id="{F25CCDE4-1D6F-4581-36CE-76363E4EEA1F}"/>
              </a:ext>
            </a:extLst>
          </p:cNvPr>
          <p:cNvCxnSpPr>
            <a:cxnSpLocks/>
          </p:cNvCxnSpPr>
          <p:nvPr/>
        </p:nvCxnSpPr>
        <p:spPr bwMode="auto">
          <a:xfrm>
            <a:off x="5943601" y="394538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45" name="Straight Arrow Connector 44">
            <a:extLst>
              <a:ext uri="{FF2B5EF4-FFF2-40B4-BE49-F238E27FC236}">
                <a16:creationId xmlns:a16="http://schemas.microsoft.com/office/drawing/2014/main" id="{846FA60C-F40E-F93F-1DC7-3B494C15B79D}"/>
              </a:ext>
            </a:extLst>
          </p:cNvPr>
          <p:cNvCxnSpPr>
            <a:cxnSpLocks/>
          </p:cNvCxnSpPr>
          <p:nvPr/>
        </p:nvCxnSpPr>
        <p:spPr bwMode="auto">
          <a:xfrm flipH="1">
            <a:off x="3886201" y="399406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50" name="Rectangle 49">
            <a:extLst>
              <a:ext uri="{FF2B5EF4-FFF2-40B4-BE49-F238E27FC236}">
                <a16:creationId xmlns:a16="http://schemas.microsoft.com/office/drawing/2014/main" id="{863663FF-82DA-7DA4-54AB-8B58850F3A54}"/>
              </a:ext>
            </a:extLst>
          </p:cNvPr>
          <p:cNvSpPr/>
          <p:nvPr/>
        </p:nvSpPr>
        <p:spPr bwMode="auto">
          <a:xfrm>
            <a:off x="5943600" y="426720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51" name="Straight Connector 50">
            <a:extLst>
              <a:ext uri="{FF2B5EF4-FFF2-40B4-BE49-F238E27FC236}">
                <a16:creationId xmlns:a16="http://schemas.microsoft.com/office/drawing/2014/main" id="{FB74C365-F029-5C9E-3840-B1A67D01EF45}"/>
              </a:ext>
            </a:extLst>
          </p:cNvPr>
          <p:cNvCxnSpPr>
            <a:cxnSpLocks/>
          </p:cNvCxnSpPr>
          <p:nvPr/>
        </p:nvCxnSpPr>
        <p:spPr bwMode="auto">
          <a:xfrm>
            <a:off x="67818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52" name="TextBox 51">
            <a:extLst>
              <a:ext uri="{FF2B5EF4-FFF2-40B4-BE49-F238E27FC236}">
                <a16:creationId xmlns:a16="http://schemas.microsoft.com/office/drawing/2014/main" id="{79240EAB-38A5-C074-672E-E1BA309F3C41}"/>
              </a:ext>
            </a:extLst>
          </p:cNvPr>
          <p:cNvSpPr txBox="1"/>
          <p:nvPr/>
        </p:nvSpPr>
        <p:spPr>
          <a:xfrm>
            <a:off x="4779116" y="3756368"/>
            <a:ext cx="838200" cy="276999"/>
          </a:xfrm>
          <a:prstGeom prst="rect">
            <a:avLst/>
          </a:prstGeom>
          <a:noFill/>
        </p:spPr>
        <p:txBody>
          <a:bodyPr wrap="square" rtlCol="0">
            <a:spAutoFit/>
          </a:bodyPr>
          <a:lstStyle/>
          <a:p>
            <a:r>
              <a:rPr lang="en-US" sz="1200" b="1" dirty="0">
                <a:solidFill>
                  <a:schemeClr val="tx1"/>
                </a:solidFill>
              </a:rPr>
              <a:t>t1</a:t>
            </a:r>
          </a:p>
        </p:txBody>
      </p:sp>
      <p:sp>
        <p:nvSpPr>
          <p:cNvPr id="53" name="Rectangle 52">
            <a:extLst>
              <a:ext uri="{FF2B5EF4-FFF2-40B4-BE49-F238E27FC236}">
                <a16:creationId xmlns:a16="http://schemas.microsoft.com/office/drawing/2014/main" id="{DB91BD95-7A7F-DD09-D2D7-16DEEB14C5A8}"/>
              </a:ext>
            </a:extLst>
          </p:cNvPr>
          <p:cNvSpPr/>
          <p:nvPr/>
        </p:nvSpPr>
        <p:spPr bwMode="auto">
          <a:xfrm>
            <a:off x="6887173" y="5586313"/>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54" name="Straight Connector 53">
            <a:extLst>
              <a:ext uri="{FF2B5EF4-FFF2-40B4-BE49-F238E27FC236}">
                <a16:creationId xmlns:a16="http://schemas.microsoft.com/office/drawing/2014/main" id="{FA3105A3-EC27-12B0-E8B1-BAA13E56AAC6}"/>
              </a:ext>
            </a:extLst>
          </p:cNvPr>
          <p:cNvCxnSpPr>
            <a:cxnSpLocks/>
          </p:cNvCxnSpPr>
          <p:nvPr/>
        </p:nvCxnSpPr>
        <p:spPr bwMode="auto">
          <a:xfrm>
            <a:off x="8651275" y="395949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55" name="Straight Arrow Connector 54">
            <a:extLst>
              <a:ext uri="{FF2B5EF4-FFF2-40B4-BE49-F238E27FC236}">
                <a16:creationId xmlns:a16="http://schemas.microsoft.com/office/drawing/2014/main" id="{EF77F333-939F-864B-1EB4-619F7EFF3E6B}"/>
              </a:ext>
            </a:extLst>
          </p:cNvPr>
          <p:cNvCxnSpPr>
            <a:cxnSpLocks/>
          </p:cNvCxnSpPr>
          <p:nvPr/>
        </p:nvCxnSpPr>
        <p:spPr bwMode="auto">
          <a:xfrm flipH="1">
            <a:off x="6766959" y="400817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56" name="TextBox 55">
            <a:extLst>
              <a:ext uri="{FF2B5EF4-FFF2-40B4-BE49-F238E27FC236}">
                <a16:creationId xmlns:a16="http://schemas.microsoft.com/office/drawing/2014/main" id="{A69FCCB8-599A-4F5B-0FE4-0438EAA0B7E3}"/>
              </a:ext>
            </a:extLst>
          </p:cNvPr>
          <p:cNvSpPr txBox="1"/>
          <p:nvPr/>
        </p:nvSpPr>
        <p:spPr>
          <a:xfrm>
            <a:off x="7627445" y="3778425"/>
            <a:ext cx="838200" cy="276999"/>
          </a:xfrm>
          <a:prstGeom prst="rect">
            <a:avLst/>
          </a:prstGeom>
          <a:noFill/>
        </p:spPr>
        <p:txBody>
          <a:bodyPr wrap="square" rtlCol="0">
            <a:spAutoFit/>
          </a:bodyPr>
          <a:lstStyle/>
          <a:p>
            <a:r>
              <a:rPr lang="en-US" sz="1200" b="1" dirty="0">
                <a:solidFill>
                  <a:schemeClr val="tx1"/>
                </a:solidFill>
              </a:rPr>
              <a:t>t2</a:t>
            </a:r>
          </a:p>
        </p:txBody>
      </p:sp>
      <p:sp>
        <p:nvSpPr>
          <p:cNvPr id="60" name="Rectangle 59">
            <a:extLst>
              <a:ext uri="{FF2B5EF4-FFF2-40B4-BE49-F238E27FC236}">
                <a16:creationId xmlns:a16="http://schemas.microsoft.com/office/drawing/2014/main" id="{82898F6A-F743-66EF-846C-00C4401E6C47}"/>
              </a:ext>
            </a:extLst>
          </p:cNvPr>
          <p:cNvSpPr/>
          <p:nvPr/>
        </p:nvSpPr>
        <p:spPr bwMode="auto">
          <a:xfrm>
            <a:off x="7441815" y="5610708"/>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64" name="Straight Arrow Connector 63">
            <a:extLst>
              <a:ext uri="{FF2B5EF4-FFF2-40B4-BE49-F238E27FC236}">
                <a16:creationId xmlns:a16="http://schemas.microsoft.com/office/drawing/2014/main" id="{E7579143-440A-4A48-766A-1D6D8FDDBF25}"/>
              </a:ext>
            </a:extLst>
          </p:cNvPr>
          <p:cNvCxnSpPr>
            <a:cxnSpLocks/>
          </p:cNvCxnSpPr>
          <p:nvPr/>
        </p:nvCxnSpPr>
        <p:spPr bwMode="auto">
          <a:xfrm flipH="1">
            <a:off x="3048001" y="371063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9D845405-3309-098F-B57C-2688DFF42151}"/>
              </a:ext>
            </a:extLst>
          </p:cNvPr>
          <p:cNvSpPr txBox="1"/>
          <p:nvPr/>
        </p:nvSpPr>
        <p:spPr>
          <a:xfrm>
            <a:off x="5105401" y="3477935"/>
            <a:ext cx="2286000" cy="246221"/>
          </a:xfrm>
          <a:prstGeom prst="rect">
            <a:avLst/>
          </a:prstGeom>
          <a:noFill/>
        </p:spPr>
        <p:txBody>
          <a:bodyPr wrap="square" rtlCol="0">
            <a:spAutoFit/>
          </a:bodyPr>
          <a:lstStyle/>
          <a:p>
            <a:r>
              <a:rPr lang="en-US" sz="1000" b="1" dirty="0">
                <a:solidFill>
                  <a:schemeClr val="tx1"/>
                </a:solidFill>
              </a:rPr>
              <a:t>TXOP owned by AP-1</a:t>
            </a:r>
          </a:p>
        </p:txBody>
      </p:sp>
    </p:spTree>
    <p:extLst>
      <p:ext uri="{BB962C8B-B14F-4D97-AF65-F5344CB8AC3E}">
        <p14:creationId xmlns:p14="http://schemas.microsoft.com/office/powerpoint/2010/main" val="3343227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1295400" y="755507"/>
            <a:ext cx="92202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Allocating Earlier than Scheduled TXOP Allocation</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45583" y="1477728"/>
            <a:ext cx="9793815" cy="18880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the sharing AP (e.g., AP-1) finishes communicating before the end of duration t1, AP-1 may transmit a TXOP allocation frame to the shared AP (e.g., AP-2) earlier than the scheduled time. </a:t>
            </a:r>
          </a:p>
          <a:p>
            <a:pPr>
              <a:buFont typeface="Arial" panose="020B0604020202020204" pitchFamily="34" charset="0"/>
              <a:buChar char="•"/>
            </a:pPr>
            <a:r>
              <a:rPr lang="en-US" sz="1800" b="0" kern="0" dirty="0"/>
              <a:t>AP-2 may not be ready for receiving a TXOP allocation frame before the end of duration t1 and may not respond to the TXOP allocation frame. Hence, the TXOP allocation may be unsuccessful.</a:t>
            </a:r>
          </a:p>
          <a:p>
            <a:pPr lvl="1">
              <a:buFont typeface="Arial" panose="020B0604020202020204" pitchFamily="34" charset="0"/>
              <a:buChar char="•"/>
            </a:pPr>
            <a:r>
              <a:rPr lang="en-US" sz="1600" kern="0" dirty="0"/>
              <a:t>AP-2 expects that the TXOP allocation will start after the duration t1, hence, AP-2 may be unavailable during duration t1. </a:t>
            </a:r>
            <a:endParaRPr lang="en-US" sz="1600" b="0" kern="0" dirty="0"/>
          </a:p>
        </p:txBody>
      </p:sp>
      <p:sp>
        <p:nvSpPr>
          <p:cNvPr id="2" name="Date Placeholder 3">
            <a:extLst>
              <a:ext uri="{FF2B5EF4-FFF2-40B4-BE49-F238E27FC236}">
                <a16:creationId xmlns:a16="http://schemas.microsoft.com/office/drawing/2014/main" id="{012F74D2-D387-4B3F-613F-213172BBC99E}"/>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4" name="Footer Placeholder 4">
            <a:extLst>
              <a:ext uri="{FF2B5EF4-FFF2-40B4-BE49-F238E27FC236}">
                <a16:creationId xmlns:a16="http://schemas.microsoft.com/office/drawing/2014/main" id="{CCA5C9A1-FFB4-0C22-68C4-0A374BF10332}"/>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5" name="Straight Arrow Connector 4">
            <a:extLst>
              <a:ext uri="{FF2B5EF4-FFF2-40B4-BE49-F238E27FC236}">
                <a16:creationId xmlns:a16="http://schemas.microsoft.com/office/drawing/2014/main" id="{B9EE57B5-598F-4FAA-A594-C252C068B0BE}"/>
              </a:ext>
            </a:extLst>
          </p:cNvPr>
          <p:cNvCxnSpPr>
            <a:cxnSpLocks/>
          </p:cNvCxnSpPr>
          <p:nvPr/>
        </p:nvCxnSpPr>
        <p:spPr bwMode="auto">
          <a:xfrm>
            <a:off x="2514601" y="5822484"/>
            <a:ext cx="6553200" cy="594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 name="Straight Connector 5">
            <a:extLst>
              <a:ext uri="{FF2B5EF4-FFF2-40B4-BE49-F238E27FC236}">
                <a16:creationId xmlns:a16="http://schemas.microsoft.com/office/drawing/2014/main" id="{69E85A85-0F72-8E47-7531-D91BD3391D90}"/>
              </a:ext>
            </a:extLst>
          </p:cNvPr>
          <p:cNvCxnSpPr>
            <a:cxnSpLocks/>
          </p:cNvCxnSpPr>
          <p:nvPr/>
        </p:nvCxnSpPr>
        <p:spPr bwMode="auto">
          <a:xfrm>
            <a:off x="3048001" y="367621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7" name="TextBox 6">
            <a:extLst>
              <a:ext uri="{FF2B5EF4-FFF2-40B4-BE49-F238E27FC236}">
                <a16:creationId xmlns:a16="http://schemas.microsoft.com/office/drawing/2014/main" id="{EC1A1CC2-F39C-06B1-7ED0-446290794823}"/>
              </a:ext>
            </a:extLst>
          </p:cNvPr>
          <p:cNvSpPr txBox="1"/>
          <p:nvPr/>
        </p:nvSpPr>
        <p:spPr>
          <a:xfrm>
            <a:off x="2514601" y="5543512"/>
            <a:ext cx="572593" cy="307777"/>
          </a:xfrm>
          <a:prstGeom prst="rect">
            <a:avLst/>
          </a:prstGeom>
          <a:noFill/>
        </p:spPr>
        <p:txBody>
          <a:bodyPr wrap="none" rtlCol="0">
            <a:spAutoFit/>
          </a:bodyPr>
          <a:lstStyle/>
          <a:p>
            <a:r>
              <a:rPr lang="en-US" sz="1400" b="1" dirty="0">
                <a:solidFill>
                  <a:schemeClr val="tx1"/>
                </a:solidFill>
              </a:rPr>
              <a:t>AP-2</a:t>
            </a:r>
          </a:p>
        </p:txBody>
      </p:sp>
      <p:cxnSp>
        <p:nvCxnSpPr>
          <p:cNvPr id="9" name="Straight Arrow Connector 8">
            <a:extLst>
              <a:ext uri="{FF2B5EF4-FFF2-40B4-BE49-F238E27FC236}">
                <a16:creationId xmlns:a16="http://schemas.microsoft.com/office/drawing/2014/main" id="{2F45407C-51F7-B00F-381D-7D4B3C0D8D70}"/>
              </a:ext>
            </a:extLst>
          </p:cNvPr>
          <p:cNvCxnSpPr>
            <a:cxnSpLocks/>
          </p:cNvCxnSpPr>
          <p:nvPr/>
        </p:nvCxnSpPr>
        <p:spPr bwMode="auto">
          <a:xfrm>
            <a:off x="2514601" y="4796631"/>
            <a:ext cx="6553200"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24F4EE4-77E0-01D5-C4F2-30840807E9D3}"/>
              </a:ext>
            </a:extLst>
          </p:cNvPr>
          <p:cNvSpPr txBox="1"/>
          <p:nvPr/>
        </p:nvSpPr>
        <p:spPr>
          <a:xfrm>
            <a:off x="2514601" y="4521354"/>
            <a:ext cx="572593" cy="307777"/>
          </a:xfrm>
          <a:prstGeom prst="rect">
            <a:avLst/>
          </a:prstGeom>
          <a:noFill/>
        </p:spPr>
        <p:txBody>
          <a:bodyPr wrap="none" rtlCol="0">
            <a:spAutoFit/>
          </a:bodyPr>
          <a:lstStyle/>
          <a:p>
            <a:r>
              <a:rPr lang="en-US" sz="1400" b="1" dirty="0">
                <a:solidFill>
                  <a:schemeClr val="tx1"/>
                </a:solidFill>
              </a:rPr>
              <a:t>AP-1</a:t>
            </a:r>
          </a:p>
        </p:txBody>
      </p:sp>
      <p:sp>
        <p:nvSpPr>
          <p:cNvPr id="11" name="Rectangle 10">
            <a:extLst>
              <a:ext uri="{FF2B5EF4-FFF2-40B4-BE49-F238E27FC236}">
                <a16:creationId xmlns:a16="http://schemas.microsoft.com/office/drawing/2014/main" id="{92797B7B-3A1A-65FD-47CA-C80B669AD91F}"/>
              </a:ext>
            </a:extLst>
          </p:cNvPr>
          <p:cNvSpPr/>
          <p:nvPr/>
        </p:nvSpPr>
        <p:spPr bwMode="auto">
          <a:xfrm>
            <a:off x="3962401" y="557157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2" name="Rectangle 11">
            <a:extLst>
              <a:ext uri="{FF2B5EF4-FFF2-40B4-BE49-F238E27FC236}">
                <a16:creationId xmlns:a16="http://schemas.microsoft.com/office/drawing/2014/main" id="{4F4C41E9-AB1F-0009-EFF8-133991054909}"/>
              </a:ext>
            </a:extLst>
          </p:cNvPr>
          <p:cNvSpPr/>
          <p:nvPr/>
        </p:nvSpPr>
        <p:spPr bwMode="auto">
          <a:xfrm>
            <a:off x="3123264" y="426122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3" name="Straight Connector 12">
            <a:extLst>
              <a:ext uri="{FF2B5EF4-FFF2-40B4-BE49-F238E27FC236}">
                <a16:creationId xmlns:a16="http://schemas.microsoft.com/office/drawing/2014/main" id="{FA84F405-6FF1-E98E-9C3C-BB20B3241218}"/>
              </a:ext>
            </a:extLst>
          </p:cNvPr>
          <p:cNvCxnSpPr>
            <a:cxnSpLocks/>
          </p:cNvCxnSpPr>
          <p:nvPr/>
        </p:nvCxnSpPr>
        <p:spPr bwMode="auto">
          <a:xfrm>
            <a:off x="38862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6" name="Rectangle 15">
            <a:extLst>
              <a:ext uri="{FF2B5EF4-FFF2-40B4-BE49-F238E27FC236}">
                <a16:creationId xmlns:a16="http://schemas.microsoft.com/office/drawing/2014/main" id="{6FFB3289-7D92-9F70-174E-C97A44C704CF}"/>
              </a:ext>
            </a:extLst>
          </p:cNvPr>
          <p:cNvSpPr/>
          <p:nvPr/>
        </p:nvSpPr>
        <p:spPr bwMode="auto">
          <a:xfrm>
            <a:off x="4453182" y="4523182"/>
            <a:ext cx="830405" cy="525945"/>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Straight Connector 16">
            <a:extLst>
              <a:ext uri="{FF2B5EF4-FFF2-40B4-BE49-F238E27FC236}">
                <a16:creationId xmlns:a16="http://schemas.microsoft.com/office/drawing/2014/main" id="{36729F89-C7EB-6BE9-168C-59D05F4DD87B}"/>
              </a:ext>
            </a:extLst>
          </p:cNvPr>
          <p:cNvCxnSpPr>
            <a:cxnSpLocks/>
          </p:cNvCxnSpPr>
          <p:nvPr/>
        </p:nvCxnSpPr>
        <p:spPr bwMode="auto">
          <a:xfrm flipH="1">
            <a:off x="5943600" y="3945386"/>
            <a:ext cx="1" cy="16941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18" name="Straight Arrow Connector 17">
            <a:extLst>
              <a:ext uri="{FF2B5EF4-FFF2-40B4-BE49-F238E27FC236}">
                <a16:creationId xmlns:a16="http://schemas.microsoft.com/office/drawing/2014/main" id="{BF0BD225-53EE-EEEB-CB5A-BC3A3E50E567}"/>
              </a:ext>
            </a:extLst>
          </p:cNvPr>
          <p:cNvCxnSpPr>
            <a:cxnSpLocks/>
          </p:cNvCxnSpPr>
          <p:nvPr/>
        </p:nvCxnSpPr>
        <p:spPr bwMode="auto">
          <a:xfrm flipH="1">
            <a:off x="3886201" y="399406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Rectangle 18">
            <a:extLst>
              <a:ext uri="{FF2B5EF4-FFF2-40B4-BE49-F238E27FC236}">
                <a16:creationId xmlns:a16="http://schemas.microsoft.com/office/drawing/2014/main" id="{1CCB6176-6591-0C1F-55B4-D350137E7AE7}"/>
              </a:ext>
            </a:extLst>
          </p:cNvPr>
          <p:cNvSpPr/>
          <p:nvPr/>
        </p:nvSpPr>
        <p:spPr bwMode="auto">
          <a:xfrm>
            <a:off x="5410200" y="426720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E70F5783-AAFC-EA1C-3670-82364AC56509}"/>
              </a:ext>
            </a:extLst>
          </p:cNvPr>
          <p:cNvCxnSpPr>
            <a:cxnSpLocks/>
          </p:cNvCxnSpPr>
          <p:nvPr/>
        </p:nvCxnSpPr>
        <p:spPr bwMode="auto">
          <a:xfrm>
            <a:off x="67818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TextBox 20">
            <a:extLst>
              <a:ext uri="{FF2B5EF4-FFF2-40B4-BE49-F238E27FC236}">
                <a16:creationId xmlns:a16="http://schemas.microsoft.com/office/drawing/2014/main" id="{F36C39C0-E798-5849-7177-755348B1575A}"/>
              </a:ext>
            </a:extLst>
          </p:cNvPr>
          <p:cNvSpPr txBox="1"/>
          <p:nvPr/>
        </p:nvSpPr>
        <p:spPr>
          <a:xfrm>
            <a:off x="4779116" y="3756368"/>
            <a:ext cx="838200" cy="276999"/>
          </a:xfrm>
          <a:prstGeom prst="rect">
            <a:avLst/>
          </a:prstGeom>
          <a:noFill/>
        </p:spPr>
        <p:txBody>
          <a:bodyPr wrap="square" rtlCol="0">
            <a:spAutoFit/>
          </a:bodyPr>
          <a:lstStyle/>
          <a:p>
            <a:r>
              <a:rPr lang="en-US" sz="1200" b="1" dirty="0">
                <a:solidFill>
                  <a:schemeClr val="tx1"/>
                </a:solidFill>
              </a:rPr>
              <a:t>t1</a:t>
            </a:r>
          </a:p>
        </p:txBody>
      </p:sp>
      <p:cxnSp>
        <p:nvCxnSpPr>
          <p:cNvPr id="23" name="Straight Connector 22">
            <a:extLst>
              <a:ext uri="{FF2B5EF4-FFF2-40B4-BE49-F238E27FC236}">
                <a16:creationId xmlns:a16="http://schemas.microsoft.com/office/drawing/2014/main" id="{CC70C7E6-DB9E-0306-10E5-E978E375538B}"/>
              </a:ext>
            </a:extLst>
          </p:cNvPr>
          <p:cNvCxnSpPr>
            <a:cxnSpLocks/>
          </p:cNvCxnSpPr>
          <p:nvPr/>
        </p:nvCxnSpPr>
        <p:spPr bwMode="auto">
          <a:xfrm>
            <a:off x="8651275" y="395949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442810BC-1EFC-9793-DD3A-256A7917B52F}"/>
              </a:ext>
            </a:extLst>
          </p:cNvPr>
          <p:cNvCxnSpPr>
            <a:cxnSpLocks/>
          </p:cNvCxnSpPr>
          <p:nvPr/>
        </p:nvCxnSpPr>
        <p:spPr bwMode="auto">
          <a:xfrm flipH="1">
            <a:off x="6766959" y="4008173"/>
            <a:ext cx="1886262"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25" name="TextBox 24">
            <a:extLst>
              <a:ext uri="{FF2B5EF4-FFF2-40B4-BE49-F238E27FC236}">
                <a16:creationId xmlns:a16="http://schemas.microsoft.com/office/drawing/2014/main" id="{607BBC60-D878-C01B-FC71-72D5839CE7F7}"/>
              </a:ext>
            </a:extLst>
          </p:cNvPr>
          <p:cNvSpPr txBox="1"/>
          <p:nvPr/>
        </p:nvSpPr>
        <p:spPr>
          <a:xfrm>
            <a:off x="7627445" y="3778425"/>
            <a:ext cx="838200" cy="276999"/>
          </a:xfrm>
          <a:prstGeom prst="rect">
            <a:avLst/>
          </a:prstGeom>
          <a:noFill/>
        </p:spPr>
        <p:txBody>
          <a:bodyPr wrap="square" rtlCol="0">
            <a:spAutoFit/>
          </a:bodyPr>
          <a:lstStyle/>
          <a:p>
            <a:r>
              <a:rPr lang="en-US" sz="1200" b="1" dirty="0">
                <a:solidFill>
                  <a:schemeClr val="tx1"/>
                </a:solidFill>
              </a:rPr>
              <a:t>t2</a:t>
            </a:r>
          </a:p>
        </p:txBody>
      </p:sp>
      <p:cxnSp>
        <p:nvCxnSpPr>
          <p:cNvPr id="27" name="Straight Arrow Connector 26">
            <a:extLst>
              <a:ext uri="{FF2B5EF4-FFF2-40B4-BE49-F238E27FC236}">
                <a16:creationId xmlns:a16="http://schemas.microsoft.com/office/drawing/2014/main" id="{7C9750EB-A031-DB85-74EE-8B2898FAD261}"/>
              </a:ext>
            </a:extLst>
          </p:cNvPr>
          <p:cNvCxnSpPr>
            <a:cxnSpLocks/>
          </p:cNvCxnSpPr>
          <p:nvPr/>
        </p:nvCxnSpPr>
        <p:spPr bwMode="auto">
          <a:xfrm flipH="1">
            <a:off x="3048001" y="371063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8" name="TextBox 27">
            <a:extLst>
              <a:ext uri="{FF2B5EF4-FFF2-40B4-BE49-F238E27FC236}">
                <a16:creationId xmlns:a16="http://schemas.microsoft.com/office/drawing/2014/main" id="{FDF14B60-59C0-B8BD-E6A3-3CE1FB50DA69}"/>
              </a:ext>
            </a:extLst>
          </p:cNvPr>
          <p:cNvSpPr txBox="1"/>
          <p:nvPr/>
        </p:nvSpPr>
        <p:spPr>
          <a:xfrm>
            <a:off x="5105401" y="3477935"/>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30" name="Straight Arrow Connector 29">
            <a:extLst>
              <a:ext uri="{FF2B5EF4-FFF2-40B4-BE49-F238E27FC236}">
                <a16:creationId xmlns:a16="http://schemas.microsoft.com/office/drawing/2014/main" id="{982DE7EC-CA76-05B2-E72A-A91733A4C63D}"/>
              </a:ext>
            </a:extLst>
          </p:cNvPr>
          <p:cNvCxnSpPr>
            <a:cxnSpLocks/>
          </p:cNvCxnSpPr>
          <p:nvPr/>
        </p:nvCxnSpPr>
        <p:spPr bwMode="auto">
          <a:xfrm flipH="1">
            <a:off x="6248400" y="420435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1" name="TextBox 30">
            <a:extLst>
              <a:ext uri="{FF2B5EF4-FFF2-40B4-BE49-F238E27FC236}">
                <a16:creationId xmlns:a16="http://schemas.microsoft.com/office/drawing/2014/main" id="{124D88D8-B0B8-EB3A-DC85-95AE1A6452AC}"/>
              </a:ext>
            </a:extLst>
          </p:cNvPr>
          <p:cNvSpPr txBox="1"/>
          <p:nvPr/>
        </p:nvSpPr>
        <p:spPr>
          <a:xfrm>
            <a:off x="7086600" y="3974605"/>
            <a:ext cx="838200" cy="276999"/>
          </a:xfrm>
          <a:prstGeom prst="rect">
            <a:avLst/>
          </a:prstGeom>
          <a:noFill/>
        </p:spPr>
        <p:txBody>
          <a:bodyPr wrap="square" rtlCol="0">
            <a:spAutoFit/>
          </a:bodyPr>
          <a:lstStyle/>
          <a:p>
            <a:r>
              <a:rPr lang="en-US" sz="1200" b="1" dirty="0">
                <a:solidFill>
                  <a:schemeClr val="tx1"/>
                </a:solidFill>
              </a:rPr>
              <a:t>t3</a:t>
            </a:r>
          </a:p>
        </p:txBody>
      </p:sp>
      <p:grpSp>
        <p:nvGrpSpPr>
          <p:cNvPr id="37" name="Group 36">
            <a:extLst>
              <a:ext uri="{FF2B5EF4-FFF2-40B4-BE49-F238E27FC236}">
                <a16:creationId xmlns:a16="http://schemas.microsoft.com/office/drawing/2014/main" id="{9CF1132D-637E-0BEF-CBEB-A37E9214D2FC}"/>
              </a:ext>
            </a:extLst>
          </p:cNvPr>
          <p:cNvGrpSpPr/>
          <p:nvPr/>
        </p:nvGrpSpPr>
        <p:grpSpPr>
          <a:xfrm>
            <a:off x="7528960" y="3902519"/>
            <a:ext cx="152400" cy="210290"/>
            <a:chOff x="9677400" y="3994063"/>
            <a:chExt cx="152400" cy="210290"/>
          </a:xfrm>
        </p:grpSpPr>
        <p:cxnSp>
          <p:nvCxnSpPr>
            <p:cNvPr id="33" name="Straight Connector 32">
              <a:extLst>
                <a:ext uri="{FF2B5EF4-FFF2-40B4-BE49-F238E27FC236}">
                  <a16:creationId xmlns:a16="http://schemas.microsoft.com/office/drawing/2014/main" id="{A80A9AF4-E35E-EAA4-B2CC-02BBF307E589}"/>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60312486-DA70-2857-7577-1FEFBF53B2CC}"/>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38" name="Straight Connector 37">
            <a:extLst>
              <a:ext uri="{FF2B5EF4-FFF2-40B4-BE49-F238E27FC236}">
                <a16:creationId xmlns:a16="http://schemas.microsoft.com/office/drawing/2014/main" id="{84C49F19-7E46-EB74-9DBA-DECD21A8E7D8}"/>
              </a:ext>
            </a:extLst>
          </p:cNvPr>
          <p:cNvCxnSpPr>
            <a:cxnSpLocks/>
          </p:cNvCxnSpPr>
          <p:nvPr/>
        </p:nvCxnSpPr>
        <p:spPr bwMode="auto">
          <a:xfrm>
            <a:off x="6245356" y="4107616"/>
            <a:ext cx="0" cy="28797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Connector 40">
            <a:extLst>
              <a:ext uri="{FF2B5EF4-FFF2-40B4-BE49-F238E27FC236}">
                <a16:creationId xmlns:a16="http://schemas.microsoft.com/office/drawing/2014/main" id="{57A7811D-6D1F-AB05-F5C6-73ECBBC2ACBC}"/>
              </a:ext>
            </a:extLst>
          </p:cNvPr>
          <p:cNvCxnSpPr>
            <a:cxnSpLocks/>
          </p:cNvCxnSpPr>
          <p:nvPr/>
        </p:nvCxnSpPr>
        <p:spPr bwMode="auto">
          <a:xfrm>
            <a:off x="8134662" y="4107616"/>
            <a:ext cx="0" cy="235784"/>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610209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914400" y="685801"/>
            <a:ext cx="10134598"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Ability to Receive TXOP Allocation Earlier</a:t>
            </a:r>
          </a:p>
        </p:txBody>
      </p:sp>
      <p:sp>
        <p:nvSpPr>
          <p:cNvPr id="2" name="Rectangle 2">
            <a:extLst>
              <a:ext uri="{FF2B5EF4-FFF2-40B4-BE49-F238E27FC236}">
                <a16:creationId xmlns:a16="http://schemas.microsoft.com/office/drawing/2014/main" id="{0E19F3AB-5428-3FC5-E165-9BBC7728B8A6}"/>
              </a:ext>
            </a:extLst>
          </p:cNvPr>
          <p:cNvSpPr txBox="1">
            <a:spLocks noChangeArrowheads="1"/>
          </p:cNvSpPr>
          <p:nvPr/>
        </p:nvSpPr>
        <p:spPr bwMode="auto">
          <a:xfrm>
            <a:off x="609599" y="1287350"/>
            <a:ext cx="10744196" cy="24251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shared AP (e.g., AP-2) informs the sharing AP (e.g., AP-1) via a frame (e.g., action, control, management, data, etc.) of its capability (or its operation mode) of receiving a TXOP allocation frame before the scheduled transmission time of the frame.</a:t>
            </a:r>
          </a:p>
          <a:p>
            <a:pPr lvl="1">
              <a:buFont typeface="Arial" panose="020B0604020202020204" pitchFamily="34" charset="0"/>
              <a:buChar char="•"/>
            </a:pPr>
            <a:r>
              <a:rPr lang="en-US" sz="1400" kern="0" dirty="0"/>
              <a:t>E.g., a capability similar to the TXOP Return Support in TXS Mode 2 capability as in </a:t>
            </a:r>
            <a:r>
              <a:rPr lang="en-US" sz="1400" kern="0" dirty="0" err="1"/>
              <a:t>TGbe</a:t>
            </a:r>
            <a:r>
              <a:rPr lang="en-US" sz="1400" kern="0" dirty="0"/>
              <a:t>.</a:t>
            </a:r>
            <a:endParaRPr lang="en-US" sz="1400" b="0" kern="0" dirty="0"/>
          </a:p>
          <a:p>
            <a:pPr>
              <a:buFont typeface="Arial" panose="020B0604020202020204" pitchFamily="34" charset="0"/>
              <a:buChar char="•"/>
            </a:pPr>
            <a:r>
              <a:rPr lang="en-US" sz="1600" b="0" kern="0" dirty="0"/>
              <a:t>Sharing AP transmits a schedule announcement frame to the shared AP informing that the shared AP will be allocated a portion of TXOP (e.g., duration t2) after the duration t1.</a:t>
            </a:r>
          </a:p>
          <a:p>
            <a:pPr>
              <a:buFont typeface="Arial" panose="020B0604020202020204" pitchFamily="34" charset="0"/>
              <a:buChar char="•"/>
            </a:pPr>
            <a:r>
              <a:rPr lang="en-US" sz="1600" b="0" kern="0" dirty="0"/>
              <a:t>Finishing communicating before the end of duration t1 and based on the capability (or operation mode) of the shared AP of receiving an early TXOP allocation frame, sharing AP transmits to the shared AP a TXOP allocation frame for allocating a portion of TXOP (e.g., duration t3), where the TXOP allocation frame is transmitted before the end of duration t1.</a:t>
            </a:r>
          </a:p>
        </p:txBody>
      </p:sp>
      <p:sp>
        <p:nvSpPr>
          <p:cNvPr id="3" name="Date Placeholder 3">
            <a:extLst>
              <a:ext uri="{FF2B5EF4-FFF2-40B4-BE49-F238E27FC236}">
                <a16:creationId xmlns:a16="http://schemas.microsoft.com/office/drawing/2014/main" id="{4E2E61F1-91E2-F1D9-B82E-27869A851221}"/>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B3390562-09B0-92F0-8D2F-D00DA96CC5C1}"/>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29" name="Straight Arrow Connector 28">
            <a:extLst>
              <a:ext uri="{FF2B5EF4-FFF2-40B4-BE49-F238E27FC236}">
                <a16:creationId xmlns:a16="http://schemas.microsoft.com/office/drawing/2014/main" id="{EB1418A4-C19E-BC9E-2CBA-96EBB5CED114}"/>
              </a:ext>
            </a:extLst>
          </p:cNvPr>
          <p:cNvCxnSpPr>
            <a:cxnSpLocks/>
          </p:cNvCxnSpPr>
          <p:nvPr/>
        </p:nvCxnSpPr>
        <p:spPr bwMode="auto">
          <a:xfrm>
            <a:off x="2133600" y="6156198"/>
            <a:ext cx="7239001" cy="103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30" name="Straight Connector 29">
            <a:extLst>
              <a:ext uri="{FF2B5EF4-FFF2-40B4-BE49-F238E27FC236}">
                <a16:creationId xmlns:a16="http://schemas.microsoft.com/office/drawing/2014/main" id="{6B2F0633-657C-DED8-67C9-326D64D360EA}"/>
              </a:ext>
            </a:extLst>
          </p:cNvPr>
          <p:cNvCxnSpPr>
            <a:cxnSpLocks/>
          </p:cNvCxnSpPr>
          <p:nvPr/>
        </p:nvCxnSpPr>
        <p:spPr bwMode="auto">
          <a:xfrm>
            <a:off x="2667000" y="401435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31" name="TextBox 30">
            <a:extLst>
              <a:ext uri="{FF2B5EF4-FFF2-40B4-BE49-F238E27FC236}">
                <a16:creationId xmlns:a16="http://schemas.microsoft.com/office/drawing/2014/main" id="{921FAFCC-C097-D5BA-2FD8-7499F8F77D72}"/>
              </a:ext>
            </a:extLst>
          </p:cNvPr>
          <p:cNvSpPr txBox="1"/>
          <p:nvPr/>
        </p:nvSpPr>
        <p:spPr>
          <a:xfrm>
            <a:off x="2133600" y="5881652"/>
            <a:ext cx="572593" cy="307777"/>
          </a:xfrm>
          <a:prstGeom prst="rect">
            <a:avLst/>
          </a:prstGeom>
          <a:noFill/>
        </p:spPr>
        <p:txBody>
          <a:bodyPr wrap="none" rtlCol="0">
            <a:spAutoFit/>
          </a:bodyPr>
          <a:lstStyle/>
          <a:p>
            <a:r>
              <a:rPr lang="en-US" sz="1400" b="1" dirty="0">
                <a:solidFill>
                  <a:schemeClr val="tx1"/>
                </a:solidFill>
              </a:rPr>
              <a:t>AP-2</a:t>
            </a:r>
          </a:p>
        </p:txBody>
      </p:sp>
      <p:cxnSp>
        <p:nvCxnSpPr>
          <p:cNvPr id="32" name="Straight Arrow Connector 31">
            <a:extLst>
              <a:ext uri="{FF2B5EF4-FFF2-40B4-BE49-F238E27FC236}">
                <a16:creationId xmlns:a16="http://schemas.microsoft.com/office/drawing/2014/main" id="{B0CEBD5F-E947-C562-84E6-DB1EA7FAA221}"/>
              </a:ext>
            </a:extLst>
          </p:cNvPr>
          <p:cNvCxnSpPr>
            <a:cxnSpLocks/>
          </p:cNvCxnSpPr>
          <p:nvPr/>
        </p:nvCxnSpPr>
        <p:spPr bwMode="auto">
          <a:xfrm>
            <a:off x="2133600" y="5134250"/>
            <a:ext cx="7239001" cy="560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9172F513-79AB-18BD-DC21-A81966421225}"/>
              </a:ext>
            </a:extLst>
          </p:cNvPr>
          <p:cNvSpPr txBox="1"/>
          <p:nvPr/>
        </p:nvSpPr>
        <p:spPr>
          <a:xfrm>
            <a:off x="2133600" y="4859494"/>
            <a:ext cx="572593" cy="307777"/>
          </a:xfrm>
          <a:prstGeom prst="rect">
            <a:avLst/>
          </a:prstGeom>
          <a:noFill/>
        </p:spPr>
        <p:txBody>
          <a:bodyPr wrap="none" rtlCol="0">
            <a:spAutoFit/>
          </a:bodyPr>
          <a:lstStyle/>
          <a:p>
            <a:r>
              <a:rPr lang="en-US" sz="1400" b="1" dirty="0">
                <a:solidFill>
                  <a:schemeClr val="tx1"/>
                </a:solidFill>
              </a:rPr>
              <a:t>AP-1</a:t>
            </a:r>
          </a:p>
        </p:txBody>
      </p:sp>
      <p:sp>
        <p:nvSpPr>
          <p:cNvPr id="34" name="Rectangle 33">
            <a:extLst>
              <a:ext uri="{FF2B5EF4-FFF2-40B4-BE49-F238E27FC236}">
                <a16:creationId xmlns:a16="http://schemas.microsoft.com/office/drawing/2014/main" id="{E799A66F-3DA5-CFE1-8B19-D00F0C72AA0F}"/>
              </a:ext>
            </a:extLst>
          </p:cNvPr>
          <p:cNvSpPr/>
          <p:nvPr/>
        </p:nvSpPr>
        <p:spPr bwMode="auto">
          <a:xfrm>
            <a:off x="4267201" y="590971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E416FEAB-D37B-5DA1-75D0-66951FD7A806}"/>
              </a:ext>
            </a:extLst>
          </p:cNvPr>
          <p:cNvSpPr/>
          <p:nvPr/>
        </p:nvSpPr>
        <p:spPr bwMode="auto">
          <a:xfrm>
            <a:off x="3428064" y="459936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6" name="Straight Connector 35">
            <a:extLst>
              <a:ext uri="{FF2B5EF4-FFF2-40B4-BE49-F238E27FC236}">
                <a16:creationId xmlns:a16="http://schemas.microsoft.com/office/drawing/2014/main" id="{A0417915-7681-C987-DF7E-5A1F094A6619}"/>
              </a:ext>
            </a:extLst>
          </p:cNvPr>
          <p:cNvCxnSpPr>
            <a:cxnSpLocks/>
          </p:cNvCxnSpPr>
          <p:nvPr/>
        </p:nvCxnSpPr>
        <p:spPr bwMode="auto">
          <a:xfrm>
            <a:off x="4191001" y="427737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37" name="Rectangle 36">
            <a:extLst>
              <a:ext uri="{FF2B5EF4-FFF2-40B4-BE49-F238E27FC236}">
                <a16:creationId xmlns:a16="http://schemas.microsoft.com/office/drawing/2014/main" id="{19B6FAD5-3352-0855-7EBC-E2B8F64F2AEB}"/>
              </a:ext>
            </a:extLst>
          </p:cNvPr>
          <p:cNvSpPr/>
          <p:nvPr/>
        </p:nvSpPr>
        <p:spPr bwMode="auto">
          <a:xfrm>
            <a:off x="4757982" y="4861322"/>
            <a:ext cx="830405" cy="525945"/>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8" name="Straight Connector 37">
            <a:extLst>
              <a:ext uri="{FF2B5EF4-FFF2-40B4-BE49-F238E27FC236}">
                <a16:creationId xmlns:a16="http://schemas.microsoft.com/office/drawing/2014/main" id="{FFEF66AA-F38D-EE40-BB8B-4CFD959CAF9D}"/>
              </a:ext>
            </a:extLst>
          </p:cNvPr>
          <p:cNvCxnSpPr>
            <a:cxnSpLocks/>
          </p:cNvCxnSpPr>
          <p:nvPr/>
        </p:nvCxnSpPr>
        <p:spPr bwMode="auto">
          <a:xfrm flipH="1">
            <a:off x="6248400" y="4283526"/>
            <a:ext cx="1" cy="16941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9" name="Straight Arrow Connector 38">
            <a:extLst>
              <a:ext uri="{FF2B5EF4-FFF2-40B4-BE49-F238E27FC236}">
                <a16:creationId xmlns:a16="http://schemas.microsoft.com/office/drawing/2014/main" id="{924F9B6B-6012-66F3-618F-680061D6A9F7}"/>
              </a:ext>
            </a:extLst>
          </p:cNvPr>
          <p:cNvCxnSpPr>
            <a:cxnSpLocks/>
          </p:cNvCxnSpPr>
          <p:nvPr/>
        </p:nvCxnSpPr>
        <p:spPr bwMode="auto">
          <a:xfrm flipH="1">
            <a:off x="4191001" y="433220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0" name="Rectangle 39">
            <a:extLst>
              <a:ext uri="{FF2B5EF4-FFF2-40B4-BE49-F238E27FC236}">
                <a16:creationId xmlns:a16="http://schemas.microsoft.com/office/drawing/2014/main" id="{E38DCDD9-D27F-035F-E796-862A2717D4AA}"/>
              </a:ext>
            </a:extLst>
          </p:cNvPr>
          <p:cNvSpPr/>
          <p:nvPr/>
        </p:nvSpPr>
        <p:spPr bwMode="auto">
          <a:xfrm>
            <a:off x="5715000" y="460534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1" name="Straight Connector 40">
            <a:extLst>
              <a:ext uri="{FF2B5EF4-FFF2-40B4-BE49-F238E27FC236}">
                <a16:creationId xmlns:a16="http://schemas.microsoft.com/office/drawing/2014/main" id="{E6C65129-4C98-A8ED-42EA-AF94AE7E78BD}"/>
              </a:ext>
            </a:extLst>
          </p:cNvPr>
          <p:cNvCxnSpPr>
            <a:cxnSpLocks/>
          </p:cNvCxnSpPr>
          <p:nvPr/>
        </p:nvCxnSpPr>
        <p:spPr bwMode="auto">
          <a:xfrm>
            <a:off x="7086601" y="4277377"/>
            <a:ext cx="0" cy="17556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2" name="TextBox 41">
            <a:extLst>
              <a:ext uri="{FF2B5EF4-FFF2-40B4-BE49-F238E27FC236}">
                <a16:creationId xmlns:a16="http://schemas.microsoft.com/office/drawing/2014/main" id="{D663FF42-5940-1777-F699-25CB24B12C20}"/>
              </a:ext>
            </a:extLst>
          </p:cNvPr>
          <p:cNvSpPr txBox="1"/>
          <p:nvPr/>
        </p:nvSpPr>
        <p:spPr>
          <a:xfrm>
            <a:off x="5083916" y="4094508"/>
            <a:ext cx="838200" cy="276999"/>
          </a:xfrm>
          <a:prstGeom prst="rect">
            <a:avLst/>
          </a:prstGeom>
          <a:noFill/>
        </p:spPr>
        <p:txBody>
          <a:bodyPr wrap="square" rtlCol="0">
            <a:spAutoFit/>
          </a:bodyPr>
          <a:lstStyle/>
          <a:p>
            <a:r>
              <a:rPr lang="en-US" sz="1200" b="1" dirty="0">
                <a:solidFill>
                  <a:schemeClr val="tx1"/>
                </a:solidFill>
              </a:rPr>
              <a:t>t1</a:t>
            </a:r>
          </a:p>
        </p:txBody>
      </p:sp>
      <p:cxnSp>
        <p:nvCxnSpPr>
          <p:cNvPr id="43" name="Straight Connector 42">
            <a:extLst>
              <a:ext uri="{FF2B5EF4-FFF2-40B4-BE49-F238E27FC236}">
                <a16:creationId xmlns:a16="http://schemas.microsoft.com/office/drawing/2014/main" id="{4DBC003E-A39C-4811-D845-481A2F2698AB}"/>
              </a:ext>
            </a:extLst>
          </p:cNvPr>
          <p:cNvCxnSpPr>
            <a:cxnSpLocks/>
          </p:cNvCxnSpPr>
          <p:nvPr/>
        </p:nvCxnSpPr>
        <p:spPr bwMode="auto">
          <a:xfrm>
            <a:off x="8956075" y="4297636"/>
            <a:ext cx="1946" cy="15530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44" name="Straight Arrow Connector 43">
            <a:extLst>
              <a:ext uri="{FF2B5EF4-FFF2-40B4-BE49-F238E27FC236}">
                <a16:creationId xmlns:a16="http://schemas.microsoft.com/office/drawing/2014/main" id="{CC0CF499-7191-F6C6-7FF1-E9B3C9429C80}"/>
              </a:ext>
            </a:extLst>
          </p:cNvPr>
          <p:cNvCxnSpPr>
            <a:cxnSpLocks/>
          </p:cNvCxnSpPr>
          <p:nvPr/>
        </p:nvCxnSpPr>
        <p:spPr bwMode="auto">
          <a:xfrm flipH="1">
            <a:off x="7071759" y="4346313"/>
            <a:ext cx="1886262"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45" name="TextBox 44">
            <a:extLst>
              <a:ext uri="{FF2B5EF4-FFF2-40B4-BE49-F238E27FC236}">
                <a16:creationId xmlns:a16="http://schemas.microsoft.com/office/drawing/2014/main" id="{44675B50-1E91-965B-FED3-8B444C8BDA21}"/>
              </a:ext>
            </a:extLst>
          </p:cNvPr>
          <p:cNvSpPr txBox="1"/>
          <p:nvPr/>
        </p:nvSpPr>
        <p:spPr>
          <a:xfrm>
            <a:off x="7932245" y="4116565"/>
            <a:ext cx="838200" cy="276999"/>
          </a:xfrm>
          <a:prstGeom prst="rect">
            <a:avLst/>
          </a:prstGeom>
          <a:noFill/>
        </p:spPr>
        <p:txBody>
          <a:bodyPr wrap="square" rtlCol="0">
            <a:spAutoFit/>
          </a:bodyPr>
          <a:lstStyle/>
          <a:p>
            <a:r>
              <a:rPr lang="en-US" sz="1200" b="1" dirty="0">
                <a:solidFill>
                  <a:schemeClr val="tx1"/>
                </a:solidFill>
              </a:rPr>
              <a:t>t2</a:t>
            </a:r>
          </a:p>
        </p:txBody>
      </p:sp>
      <p:cxnSp>
        <p:nvCxnSpPr>
          <p:cNvPr id="46" name="Straight Arrow Connector 45">
            <a:extLst>
              <a:ext uri="{FF2B5EF4-FFF2-40B4-BE49-F238E27FC236}">
                <a16:creationId xmlns:a16="http://schemas.microsoft.com/office/drawing/2014/main" id="{C9A05CE2-1EF5-40FF-EF6D-C31B69619193}"/>
              </a:ext>
            </a:extLst>
          </p:cNvPr>
          <p:cNvCxnSpPr>
            <a:cxnSpLocks/>
          </p:cNvCxnSpPr>
          <p:nvPr/>
        </p:nvCxnSpPr>
        <p:spPr bwMode="auto">
          <a:xfrm flipH="1">
            <a:off x="3352801" y="404877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7" name="TextBox 46">
            <a:extLst>
              <a:ext uri="{FF2B5EF4-FFF2-40B4-BE49-F238E27FC236}">
                <a16:creationId xmlns:a16="http://schemas.microsoft.com/office/drawing/2014/main" id="{9FBFA77A-3534-57AD-1907-A0252C0A003E}"/>
              </a:ext>
            </a:extLst>
          </p:cNvPr>
          <p:cNvSpPr txBox="1"/>
          <p:nvPr/>
        </p:nvSpPr>
        <p:spPr>
          <a:xfrm>
            <a:off x="5410201" y="3816075"/>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48" name="Straight Arrow Connector 47">
            <a:extLst>
              <a:ext uri="{FF2B5EF4-FFF2-40B4-BE49-F238E27FC236}">
                <a16:creationId xmlns:a16="http://schemas.microsoft.com/office/drawing/2014/main" id="{71D3FC85-6186-DC2F-83A6-274A8DE15483}"/>
              </a:ext>
            </a:extLst>
          </p:cNvPr>
          <p:cNvCxnSpPr>
            <a:cxnSpLocks/>
          </p:cNvCxnSpPr>
          <p:nvPr/>
        </p:nvCxnSpPr>
        <p:spPr bwMode="auto">
          <a:xfrm flipH="1">
            <a:off x="6553200" y="454249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9" name="TextBox 48">
            <a:extLst>
              <a:ext uri="{FF2B5EF4-FFF2-40B4-BE49-F238E27FC236}">
                <a16:creationId xmlns:a16="http://schemas.microsoft.com/office/drawing/2014/main" id="{B5C5DC06-6961-D6B2-E8EF-288955F15298}"/>
              </a:ext>
            </a:extLst>
          </p:cNvPr>
          <p:cNvSpPr txBox="1"/>
          <p:nvPr/>
        </p:nvSpPr>
        <p:spPr>
          <a:xfrm>
            <a:off x="7391400" y="4312745"/>
            <a:ext cx="838200" cy="276999"/>
          </a:xfrm>
          <a:prstGeom prst="rect">
            <a:avLst/>
          </a:prstGeom>
          <a:noFill/>
        </p:spPr>
        <p:txBody>
          <a:bodyPr wrap="square" rtlCol="0">
            <a:spAutoFit/>
          </a:bodyPr>
          <a:lstStyle/>
          <a:p>
            <a:r>
              <a:rPr lang="en-US" sz="1200" b="1" dirty="0">
                <a:solidFill>
                  <a:schemeClr val="tx1"/>
                </a:solidFill>
              </a:rPr>
              <a:t>t3</a:t>
            </a:r>
          </a:p>
        </p:txBody>
      </p:sp>
      <p:grpSp>
        <p:nvGrpSpPr>
          <p:cNvPr id="50" name="Group 49">
            <a:extLst>
              <a:ext uri="{FF2B5EF4-FFF2-40B4-BE49-F238E27FC236}">
                <a16:creationId xmlns:a16="http://schemas.microsoft.com/office/drawing/2014/main" id="{4AC99658-FEE3-41E5-2200-72F8E3D057A9}"/>
              </a:ext>
            </a:extLst>
          </p:cNvPr>
          <p:cNvGrpSpPr/>
          <p:nvPr/>
        </p:nvGrpSpPr>
        <p:grpSpPr>
          <a:xfrm>
            <a:off x="7833760" y="4240659"/>
            <a:ext cx="152400" cy="210290"/>
            <a:chOff x="9677400" y="3994063"/>
            <a:chExt cx="152400" cy="210290"/>
          </a:xfrm>
        </p:grpSpPr>
        <p:cxnSp>
          <p:nvCxnSpPr>
            <p:cNvPr id="51" name="Straight Connector 50">
              <a:extLst>
                <a:ext uri="{FF2B5EF4-FFF2-40B4-BE49-F238E27FC236}">
                  <a16:creationId xmlns:a16="http://schemas.microsoft.com/office/drawing/2014/main" id="{75A3B1A6-F9F5-7E1E-C338-55169FD1E98C}"/>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5B0FA147-12F5-F6A4-B4E6-F1C3E58E1C5C}"/>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53" name="Straight Connector 52">
            <a:extLst>
              <a:ext uri="{FF2B5EF4-FFF2-40B4-BE49-F238E27FC236}">
                <a16:creationId xmlns:a16="http://schemas.microsoft.com/office/drawing/2014/main" id="{5BC441C9-BEF3-8AF3-A9FE-84E3ECCB9715}"/>
              </a:ext>
            </a:extLst>
          </p:cNvPr>
          <p:cNvCxnSpPr>
            <a:cxnSpLocks/>
          </p:cNvCxnSpPr>
          <p:nvPr/>
        </p:nvCxnSpPr>
        <p:spPr bwMode="auto">
          <a:xfrm>
            <a:off x="6550156" y="4445756"/>
            <a:ext cx="0" cy="188818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54" name="Straight Connector 53">
            <a:extLst>
              <a:ext uri="{FF2B5EF4-FFF2-40B4-BE49-F238E27FC236}">
                <a16:creationId xmlns:a16="http://schemas.microsoft.com/office/drawing/2014/main" id="{043C0392-2761-98C5-67DA-062817202D2F}"/>
              </a:ext>
            </a:extLst>
          </p:cNvPr>
          <p:cNvCxnSpPr>
            <a:cxnSpLocks/>
            <a:endCxn id="84" idx="3"/>
          </p:cNvCxnSpPr>
          <p:nvPr/>
        </p:nvCxnSpPr>
        <p:spPr bwMode="auto">
          <a:xfrm>
            <a:off x="8439462" y="4495800"/>
            <a:ext cx="0" cy="1642381"/>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83" name="Rectangle 82">
            <a:extLst>
              <a:ext uri="{FF2B5EF4-FFF2-40B4-BE49-F238E27FC236}">
                <a16:creationId xmlns:a16="http://schemas.microsoft.com/office/drawing/2014/main" id="{0BD95264-D4D9-F21B-5D83-39C0F6F3DFBD}"/>
              </a:ext>
            </a:extLst>
          </p:cNvPr>
          <p:cNvSpPr/>
          <p:nvPr/>
        </p:nvSpPr>
        <p:spPr bwMode="auto">
          <a:xfrm>
            <a:off x="6643102" y="5905456"/>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84" name="Rectangle 83">
            <a:extLst>
              <a:ext uri="{FF2B5EF4-FFF2-40B4-BE49-F238E27FC236}">
                <a16:creationId xmlns:a16="http://schemas.microsoft.com/office/drawing/2014/main" id="{073BE793-DF4E-0F4F-1709-3E188A870CF2}"/>
              </a:ext>
            </a:extLst>
          </p:cNvPr>
          <p:cNvSpPr/>
          <p:nvPr/>
        </p:nvSpPr>
        <p:spPr bwMode="auto">
          <a:xfrm>
            <a:off x="7228056" y="594242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92" name="Rectangle 91">
            <a:extLst>
              <a:ext uri="{FF2B5EF4-FFF2-40B4-BE49-F238E27FC236}">
                <a16:creationId xmlns:a16="http://schemas.microsoft.com/office/drawing/2014/main" id="{7A2D2B8D-BCD4-9A18-4B41-205FE5AF2179}"/>
              </a:ext>
            </a:extLst>
          </p:cNvPr>
          <p:cNvSpPr/>
          <p:nvPr/>
        </p:nvSpPr>
        <p:spPr bwMode="auto">
          <a:xfrm>
            <a:off x="2744158" y="5771156"/>
            <a:ext cx="513700" cy="383257"/>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93" name="Straight Connector 92">
            <a:extLst>
              <a:ext uri="{FF2B5EF4-FFF2-40B4-BE49-F238E27FC236}">
                <a16:creationId xmlns:a16="http://schemas.microsoft.com/office/drawing/2014/main" id="{5825FB08-5371-C4DE-980B-4FC589C22BC4}"/>
              </a:ext>
            </a:extLst>
          </p:cNvPr>
          <p:cNvCxnSpPr>
            <a:cxnSpLocks/>
          </p:cNvCxnSpPr>
          <p:nvPr/>
        </p:nvCxnSpPr>
        <p:spPr bwMode="auto">
          <a:xfrm>
            <a:off x="3352801" y="3970040"/>
            <a:ext cx="0" cy="22860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5427130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Regarding Returning TXOP</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990600" y="1447800"/>
            <a:ext cx="9906000" cy="4419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earlier contributions, there have been different approaches regarding whether the sharing AP should finish its own communication within its BSS before allocating TXOP to a shared AP or not. </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an implementation [1], sharing AP finishes its own communication and allocates TXOP to a shared AP without expecting the return of the TXOP. Accordingly, the shared AP does not return the TXOP to the sharing AP at the end of TXOP allocation.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another implementation [2], sharing AP may need the TXOP returned to itself since either the sharing AP wants to continue with its own communication or it wants to re-schedule TXOP sharing to another shared AP. Therefore, the shared AP has to return the TXOP to the sharing AP by the end of TXOP allocation.</a:t>
            </a:r>
          </a:p>
          <a:p>
            <a:pPr marL="0" indent="0"/>
            <a:endParaRPr lang="en-GB" sz="1800" kern="0" dirty="0"/>
          </a:p>
          <a:p>
            <a:pPr>
              <a:buFont typeface="Arial" panose="020B0604020202020204" pitchFamily="34" charset="0"/>
              <a:buChar char="•"/>
            </a:pPr>
            <a:endParaRPr lang="en-US" sz="1800" b="0" kern="0" dirty="0"/>
          </a:p>
        </p:txBody>
      </p:sp>
      <p:sp>
        <p:nvSpPr>
          <p:cNvPr id="2" name="Date Placeholder 3">
            <a:extLst>
              <a:ext uri="{FF2B5EF4-FFF2-40B4-BE49-F238E27FC236}">
                <a16:creationId xmlns:a16="http://schemas.microsoft.com/office/drawing/2014/main" id="{790DAF24-B81B-D9BC-D4F0-5CA19750FDF8}"/>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3" name="Footer Placeholder 4">
            <a:extLst>
              <a:ext uri="{FF2B5EF4-FFF2-40B4-BE49-F238E27FC236}">
                <a16:creationId xmlns:a16="http://schemas.microsoft.com/office/drawing/2014/main" id="{5F95C9B6-B6CA-2321-ACA9-5A33F33627AC}"/>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4993575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1905000" y="685801"/>
            <a:ext cx="8497094"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when Returning TXOP to Sharing AP</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1142999" y="1376290"/>
            <a:ext cx="9448801" cy="18293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the shared AP (e.g., AP-2) is configured to return the TXOP to the sharing AP (e.g., AP-1) and if AP-2 finishes its communication in own BSS before the end of allocated duration, AP-2 may transmit a TXOP return frame addressed to AP-1.  </a:t>
            </a:r>
          </a:p>
          <a:p>
            <a:pPr lvl="1">
              <a:buFont typeface="Arial" panose="020B0604020202020204" pitchFamily="34" charset="0"/>
              <a:buChar char="•"/>
            </a:pPr>
            <a:r>
              <a:rPr lang="en-US" sz="1600" kern="0" dirty="0"/>
              <a:t>However, AP-1 may already have completed its communications, and may not regain the control of the TXOP.</a:t>
            </a:r>
          </a:p>
          <a:p>
            <a:pPr lvl="1">
              <a:buFont typeface="Arial" panose="020B0604020202020204" pitchFamily="34" charset="0"/>
              <a:buChar char="•"/>
            </a:pPr>
            <a:r>
              <a:rPr lang="en-US" sz="1600" kern="0" dirty="0"/>
              <a:t>In addition, another shared AP (e.g., AP-3) does not content for the channel (e.g., due to TXOP return frame being addressed to AP-1).</a:t>
            </a:r>
            <a:endParaRPr lang="en-US" sz="1800" kern="0" dirty="0"/>
          </a:p>
          <a:p>
            <a:pPr>
              <a:buFont typeface="Arial" panose="020B0604020202020204" pitchFamily="34" charset="0"/>
              <a:buChar char="•"/>
            </a:pPr>
            <a:endParaRPr lang="en-GB" sz="1600" kern="0" dirty="0"/>
          </a:p>
        </p:txBody>
      </p:sp>
      <p:cxnSp>
        <p:nvCxnSpPr>
          <p:cNvPr id="2" name="Straight Arrow Connector 1">
            <a:extLst>
              <a:ext uri="{FF2B5EF4-FFF2-40B4-BE49-F238E27FC236}">
                <a16:creationId xmlns:a16="http://schemas.microsoft.com/office/drawing/2014/main" id="{794A84E8-756D-8211-F3BC-2CA1E6EB34D7}"/>
              </a:ext>
            </a:extLst>
          </p:cNvPr>
          <p:cNvCxnSpPr>
            <a:cxnSpLocks/>
          </p:cNvCxnSpPr>
          <p:nvPr/>
        </p:nvCxnSpPr>
        <p:spPr bwMode="auto">
          <a:xfrm>
            <a:off x="2743200" y="5430830"/>
            <a:ext cx="6629401" cy="5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3" name="Straight Connector 2">
            <a:extLst>
              <a:ext uri="{FF2B5EF4-FFF2-40B4-BE49-F238E27FC236}">
                <a16:creationId xmlns:a16="http://schemas.microsoft.com/office/drawing/2014/main" id="{07033B14-320E-4680-DBA9-F8D086D49065}"/>
              </a:ext>
            </a:extLst>
          </p:cNvPr>
          <p:cNvCxnSpPr>
            <a:cxnSpLocks/>
          </p:cNvCxnSpPr>
          <p:nvPr/>
        </p:nvCxnSpPr>
        <p:spPr bwMode="auto">
          <a:xfrm>
            <a:off x="3352800" y="3633357"/>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 name="TextBox 3">
            <a:extLst>
              <a:ext uri="{FF2B5EF4-FFF2-40B4-BE49-F238E27FC236}">
                <a16:creationId xmlns:a16="http://schemas.microsoft.com/office/drawing/2014/main" id="{DB4AB947-3658-08CA-C695-4E54B45C29D3}"/>
              </a:ext>
            </a:extLst>
          </p:cNvPr>
          <p:cNvSpPr txBox="1"/>
          <p:nvPr/>
        </p:nvSpPr>
        <p:spPr>
          <a:xfrm>
            <a:off x="2819400" y="5146455"/>
            <a:ext cx="572593" cy="307777"/>
          </a:xfrm>
          <a:prstGeom prst="rect">
            <a:avLst/>
          </a:prstGeom>
          <a:noFill/>
        </p:spPr>
        <p:txBody>
          <a:bodyPr wrap="none" rtlCol="0">
            <a:spAutoFit/>
          </a:bodyPr>
          <a:lstStyle/>
          <a:p>
            <a:r>
              <a:rPr lang="en-US" sz="1400" b="1" dirty="0">
                <a:solidFill>
                  <a:schemeClr val="tx1"/>
                </a:solidFill>
              </a:rPr>
              <a:t>AP-2</a:t>
            </a:r>
          </a:p>
        </p:txBody>
      </p:sp>
      <p:cxnSp>
        <p:nvCxnSpPr>
          <p:cNvPr id="5" name="Straight Arrow Connector 4">
            <a:extLst>
              <a:ext uri="{FF2B5EF4-FFF2-40B4-BE49-F238E27FC236}">
                <a16:creationId xmlns:a16="http://schemas.microsoft.com/office/drawing/2014/main" id="{0FBFE511-E60C-D058-C737-0A20222632FE}"/>
              </a:ext>
            </a:extLst>
          </p:cNvPr>
          <p:cNvCxnSpPr>
            <a:cxnSpLocks/>
          </p:cNvCxnSpPr>
          <p:nvPr/>
        </p:nvCxnSpPr>
        <p:spPr bwMode="auto">
          <a:xfrm>
            <a:off x="2819400" y="4753771"/>
            <a:ext cx="6553201"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EADC03A7-4925-B267-FBE0-376692525779}"/>
              </a:ext>
            </a:extLst>
          </p:cNvPr>
          <p:cNvSpPr txBox="1"/>
          <p:nvPr/>
        </p:nvSpPr>
        <p:spPr>
          <a:xfrm>
            <a:off x="2819400" y="4478494"/>
            <a:ext cx="572593" cy="307777"/>
          </a:xfrm>
          <a:prstGeom prst="rect">
            <a:avLst/>
          </a:prstGeom>
          <a:noFill/>
        </p:spPr>
        <p:txBody>
          <a:bodyPr wrap="none" rtlCol="0">
            <a:spAutoFit/>
          </a:bodyPr>
          <a:lstStyle/>
          <a:p>
            <a:r>
              <a:rPr lang="en-US" sz="1400" b="1" dirty="0">
                <a:solidFill>
                  <a:schemeClr val="tx1"/>
                </a:solidFill>
              </a:rPr>
              <a:t>AP-1</a:t>
            </a:r>
          </a:p>
        </p:txBody>
      </p:sp>
      <p:sp>
        <p:nvSpPr>
          <p:cNvPr id="11" name="Rectangle 10">
            <a:extLst>
              <a:ext uri="{FF2B5EF4-FFF2-40B4-BE49-F238E27FC236}">
                <a16:creationId xmlns:a16="http://schemas.microsoft.com/office/drawing/2014/main" id="{4E14272F-B367-D419-A524-91837FD35B3D}"/>
              </a:ext>
            </a:extLst>
          </p:cNvPr>
          <p:cNvSpPr/>
          <p:nvPr/>
        </p:nvSpPr>
        <p:spPr bwMode="auto">
          <a:xfrm>
            <a:off x="4267201" y="517452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2" name="Rectangle 11">
            <a:extLst>
              <a:ext uri="{FF2B5EF4-FFF2-40B4-BE49-F238E27FC236}">
                <a16:creationId xmlns:a16="http://schemas.microsoft.com/office/drawing/2014/main" id="{12EBF87E-9ABE-C102-D273-C5E56F7820F2}"/>
              </a:ext>
            </a:extLst>
          </p:cNvPr>
          <p:cNvSpPr/>
          <p:nvPr/>
        </p:nvSpPr>
        <p:spPr bwMode="auto">
          <a:xfrm>
            <a:off x="3428064" y="421836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255C71B9-2E34-E267-0A79-498C70DE82E0}"/>
              </a:ext>
            </a:extLst>
          </p:cNvPr>
          <p:cNvSpPr/>
          <p:nvPr/>
        </p:nvSpPr>
        <p:spPr bwMode="auto">
          <a:xfrm>
            <a:off x="4800600" y="422434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DC970890-CF2F-174A-D9A2-F384BC8ADFD4}"/>
              </a:ext>
            </a:extLst>
          </p:cNvPr>
          <p:cNvCxnSpPr>
            <a:cxnSpLocks/>
          </p:cNvCxnSpPr>
          <p:nvPr/>
        </p:nvCxnSpPr>
        <p:spPr bwMode="auto">
          <a:xfrm flipH="1">
            <a:off x="3352801" y="3810000"/>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6" name="TextBox 25">
            <a:extLst>
              <a:ext uri="{FF2B5EF4-FFF2-40B4-BE49-F238E27FC236}">
                <a16:creationId xmlns:a16="http://schemas.microsoft.com/office/drawing/2014/main" id="{6E899300-F037-0A37-51C9-0B5E0731F61F}"/>
              </a:ext>
            </a:extLst>
          </p:cNvPr>
          <p:cNvSpPr txBox="1"/>
          <p:nvPr/>
        </p:nvSpPr>
        <p:spPr>
          <a:xfrm>
            <a:off x="5410201" y="3563779"/>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7" name="Straight Arrow Connector 26">
            <a:extLst>
              <a:ext uri="{FF2B5EF4-FFF2-40B4-BE49-F238E27FC236}">
                <a16:creationId xmlns:a16="http://schemas.microsoft.com/office/drawing/2014/main" id="{A1C07FC5-65A9-05EE-8A62-8C65B4321A44}"/>
              </a:ext>
            </a:extLst>
          </p:cNvPr>
          <p:cNvCxnSpPr>
            <a:cxnSpLocks/>
          </p:cNvCxnSpPr>
          <p:nvPr/>
        </p:nvCxnSpPr>
        <p:spPr bwMode="auto">
          <a:xfrm flipH="1">
            <a:off x="5638800" y="4161493"/>
            <a:ext cx="35052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8" name="TextBox 27">
            <a:extLst>
              <a:ext uri="{FF2B5EF4-FFF2-40B4-BE49-F238E27FC236}">
                <a16:creationId xmlns:a16="http://schemas.microsoft.com/office/drawing/2014/main" id="{8FE8CEBF-1489-F96A-0595-FB75D8BA4152}"/>
              </a:ext>
            </a:extLst>
          </p:cNvPr>
          <p:cNvSpPr txBox="1"/>
          <p:nvPr/>
        </p:nvSpPr>
        <p:spPr>
          <a:xfrm>
            <a:off x="6477000" y="3931745"/>
            <a:ext cx="2057400" cy="246221"/>
          </a:xfrm>
          <a:prstGeom prst="rect">
            <a:avLst/>
          </a:prstGeom>
          <a:noFill/>
        </p:spPr>
        <p:txBody>
          <a:bodyPr wrap="square" rtlCol="0">
            <a:spAutoFit/>
          </a:bodyPr>
          <a:lstStyle/>
          <a:p>
            <a:r>
              <a:rPr lang="en-US" sz="1000" b="1" dirty="0">
                <a:solidFill>
                  <a:schemeClr val="tx1"/>
                </a:solidFill>
              </a:rPr>
              <a:t>allocated duration for AP-2</a:t>
            </a:r>
          </a:p>
        </p:txBody>
      </p:sp>
      <p:cxnSp>
        <p:nvCxnSpPr>
          <p:cNvPr id="32" name="Straight Connector 31">
            <a:extLst>
              <a:ext uri="{FF2B5EF4-FFF2-40B4-BE49-F238E27FC236}">
                <a16:creationId xmlns:a16="http://schemas.microsoft.com/office/drawing/2014/main" id="{4CF980AC-6F59-20A1-12FD-BF456506E3BC}"/>
              </a:ext>
            </a:extLst>
          </p:cNvPr>
          <p:cNvCxnSpPr>
            <a:cxnSpLocks/>
          </p:cNvCxnSpPr>
          <p:nvPr/>
        </p:nvCxnSpPr>
        <p:spPr bwMode="auto">
          <a:xfrm>
            <a:off x="5638800" y="4064756"/>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3" name="Straight Connector 32">
            <a:extLst>
              <a:ext uri="{FF2B5EF4-FFF2-40B4-BE49-F238E27FC236}">
                <a16:creationId xmlns:a16="http://schemas.microsoft.com/office/drawing/2014/main" id="{91358F8F-DE93-B09F-A69D-2197ECB67D32}"/>
              </a:ext>
            </a:extLst>
          </p:cNvPr>
          <p:cNvCxnSpPr>
            <a:cxnSpLocks/>
          </p:cNvCxnSpPr>
          <p:nvPr/>
        </p:nvCxnSpPr>
        <p:spPr bwMode="auto">
          <a:xfrm>
            <a:off x="8245786" y="4419600"/>
            <a:ext cx="675" cy="1828799"/>
          </a:xfrm>
          <a:prstGeom prst="line">
            <a:avLst/>
          </a:prstGeom>
          <a:solidFill>
            <a:srgbClr val="00B8FF"/>
          </a:solidFill>
          <a:ln w="19050" cap="flat" cmpd="sng" algn="ctr">
            <a:solidFill>
              <a:schemeClr val="tx1"/>
            </a:solidFill>
            <a:prstDash val="sysDash"/>
            <a:round/>
            <a:headEnd type="none" w="med" len="med"/>
            <a:tailEnd type="none" w="med" len="med"/>
          </a:ln>
          <a:effectLst/>
        </p:spPr>
      </p:cxnSp>
      <p:sp>
        <p:nvSpPr>
          <p:cNvPr id="34" name="Rectangle 33">
            <a:extLst>
              <a:ext uri="{FF2B5EF4-FFF2-40B4-BE49-F238E27FC236}">
                <a16:creationId xmlns:a16="http://schemas.microsoft.com/office/drawing/2014/main" id="{B3FAA837-D69D-9EAE-2A78-7F3DC2E6D216}"/>
              </a:ext>
            </a:extLst>
          </p:cNvPr>
          <p:cNvSpPr/>
          <p:nvPr/>
        </p:nvSpPr>
        <p:spPr bwMode="auto">
          <a:xfrm>
            <a:off x="5715000" y="5194095"/>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70F9266A-15D7-937C-6299-2F428EAEC987}"/>
              </a:ext>
            </a:extLst>
          </p:cNvPr>
          <p:cNvSpPr/>
          <p:nvPr/>
        </p:nvSpPr>
        <p:spPr bwMode="auto">
          <a:xfrm>
            <a:off x="6324600" y="5207224"/>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4" name="Straight Connector 43">
            <a:extLst>
              <a:ext uri="{FF2B5EF4-FFF2-40B4-BE49-F238E27FC236}">
                <a16:creationId xmlns:a16="http://schemas.microsoft.com/office/drawing/2014/main" id="{7003BFE9-233C-36E7-85A9-6CC785C76EEB}"/>
              </a:ext>
            </a:extLst>
          </p:cNvPr>
          <p:cNvCxnSpPr>
            <a:cxnSpLocks/>
          </p:cNvCxnSpPr>
          <p:nvPr/>
        </p:nvCxnSpPr>
        <p:spPr bwMode="auto">
          <a:xfrm>
            <a:off x="9144000" y="4064756"/>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6" name="Rectangle 45">
            <a:extLst>
              <a:ext uri="{FF2B5EF4-FFF2-40B4-BE49-F238E27FC236}">
                <a16:creationId xmlns:a16="http://schemas.microsoft.com/office/drawing/2014/main" id="{4A32E72F-2914-697B-6CCF-00C2F01D3945}"/>
              </a:ext>
            </a:extLst>
          </p:cNvPr>
          <p:cNvSpPr/>
          <p:nvPr/>
        </p:nvSpPr>
        <p:spPr bwMode="auto">
          <a:xfrm>
            <a:off x="7661010" y="5029200"/>
            <a:ext cx="588032" cy="407803"/>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TXOP return </a:t>
            </a:r>
          </a:p>
        </p:txBody>
      </p:sp>
      <p:sp>
        <p:nvSpPr>
          <p:cNvPr id="49" name="TextBox 48">
            <a:extLst>
              <a:ext uri="{FF2B5EF4-FFF2-40B4-BE49-F238E27FC236}">
                <a16:creationId xmlns:a16="http://schemas.microsoft.com/office/drawing/2014/main" id="{638354EF-5904-AEF0-FC76-CC8A78725CF6}"/>
              </a:ext>
            </a:extLst>
          </p:cNvPr>
          <p:cNvSpPr txBox="1"/>
          <p:nvPr/>
        </p:nvSpPr>
        <p:spPr>
          <a:xfrm>
            <a:off x="8402088" y="4234162"/>
            <a:ext cx="665712" cy="338554"/>
          </a:xfrm>
          <a:prstGeom prst="rect">
            <a:avLst/>
          </a:prstGeom>
          <a:noFill/>
        </p:spPr>
        <p:txBody>
          <a:bodyPr wrap="square" rtlCol="0">
            <a:spAutoFit/>
          </a:bodyPr>
          <a:lstStyle/>
          <a:p>
            <a:pPr>
              <a:lnSpc>
                <a:spcPct val="80000"/>
              </a:lnSpc>
            </a:pPr>
            <a:r>
              <a:rPr lang="en-US" sz="1000" b="1" dirty="0">
                <a:solidFill>
                  <a:schemeClr val="tx1"/>
                </a:solidFill>
              </a:rPr>
              <a:t>unused duration</a:t>
            </a:r>
          </a:p>
        </p:txBody>
      </p:sp>
      <p:cxnSp>
        <p:nvCxnSpPr>
          <p:cNvPr id="50" name="Straight Arrow Connector 49">
            <a:extLst>
              <a:ext uri="{FF2B5EF4-FFF2-40B4-BE49-F238E27FC236}">
                <a16:creationId xmlns:a16="http://schemas.microsoft.com/office/drawing/2014/main" id="{8A874D43-A474-6774-7575-98335BF9E744}"/>
              </a:ext>
            </a:extLst>
          </p:cNvPr>
          <p:cNvCxnSpPr>
            <a:cxnSpLocks/>
          </p:cNvCxnSpPr>
          <p:nvPr/>
        </p:nvCxnSpPr>
        <p:spPr bwMode="auto">
          <a:xfrm flipH="1">
            <a:off x="8246461" y="4554882"/>
            <a:ext cx="897539"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53" name="Straight Arrow Connector 52">
            <a:extLst>
              <a:ext uri="{FF2B5EF4-FFF2-40B4-BE49-F238E27FC236}">
                <a16:creationId xmlns:a16="http://schemas.microsoft.com/office/drawing/2014/main" id="{EBD93863-BB71-9F1E-C10F-4F0B217B79CD}"/>
              </a:ext>
            </a:extLst>
          </p:cNvPr>
          <p:cNvCxnSpPr>
            <a:cxnSpLocks/>
          </p:cNvCxnSpPr>
          <p:nvPr/>
        </p:nvCxnSpPr>
        <p:spPr bwMode="auto">
          <a:xfrm>
            <a:off x="2743200" y="6151775"/>
            <a:ext cx="6629401" cy="5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15D7DE57-EE95-1FB0-B3B9-029587824FC9}"/>
              </a:ext>
            </a:extLst>
          </p:cNvPr>
          <p:cNvSpPr txBox="1"/>
          <p:nvPr/>
        </p:nvSpPr>
        <p:spPr>
          <a:xfrm>
            <a:off x="2819400" y="5867400"/>
            <a:ext cx="572593" cy="307777"/>
          </a:xfrm>
          <a:prstGeom prst="rect">
            <a:avLst/>
          </a:prstGeom>
          <a:noFill/>
        </p:spPr>
        <p:txBody>
          <a:bodyPr wrap="none" rtlCol="0">
            <a:spAutoFit/>
          </a:bodyPr>
          <a:lstStyle/>
          <a:p>
            <a:r>
              <a:rPr lang="en-US" sz="1400" b="1" dirty="0">
                <a:solidFill>
                  <a:schemeClr val="tx1"/>
                </a:solidFill>
              </a:rPr>
              <a:t>AP-3</a:t>
            </a:r>
          </a:p>
        </p:txBody>
      </p:sp>
      <p:sp>
        <p:nvSpPr>
          <p:cNvPr id="65" name="Date Placeholder 3">
            <a:extLst>
              <a:ext uri="{FF2B5EF4-FFF2-40B4-BE49-F238E27FC236}">
                <a16:creationId xmlns:a16="http://schemas.microsoft.com/office/drawing/2014/main" id="{81D231BD-5E9E-B8A9-23E4-D98BFDCE9512}"/>
              </a:ext>
            </a:extLst>
          </p:cNvPr>
          <p:cNvSpPr>
            <a:spLocks noGrp="1"/>
          </p:cNvSpPr>
          <p:nvPr>
            <p:ph type="dt" idx="15"/>
          </p:nvPr>
        </p:nvSpPr>
        <p:spPr>
          <a:xfrm>
            <a:off x="929217" y="333375"/>
            <a:ext cx="2499764" cy="273050"/>
          </a:xfrm>
        </p:spPr>
        <p:txBody>
          <a:bodyPr/>
          <a:lstStyle/>
          <a:p>
            <a:r>
              <a:rPr lang="en-US"/>
              <a:t>September 2024</a:t>
            </a:r>
            <a:endParaRPr lang="en-GB" dirty="0"/>
          </a:p>
        </p:txBody>
      </p:sp>
      <p:sp>
        <p:nvSpPr>
          <p:cNvPr id="66" name="Footer Placeholder 4">
            <a:extLst>
              <a:ext uri="{FF2B5EF4-FFF2-40B4-BE49-F238E27FC236}">
                <a16:creationId xmlns:a16="http://schemas.microsoft.com/office/drawing/2014/main" id="{8822CB37-ED9C-4AD9-D7A5-F1FCDF6F8FCD}"/>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709637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Requesting TXOP Return</a:t>
            </a:r>
          </a:p>
        </p:txBody>
      </p:sp>
      <p:sp>
        <p:nvSpPr>
          <p:cNvPr id="5" name="Rectangle 2">
            <a:extLst>
              <a:ext uri="{FF2B5EF4-FFF2-40B4-BE49-F238E27FC236}">
                <a16:creationId xmlns:a16="http://schemas.microsoft.com/office/drawing/2014/main" id="{521F6536-3DFC-0F0A-4263-DA1C8779F428}"/>
              </a:ext>
            </a:extLst>
          </p:cNvPr>
          <p:cNvSpPr txBox="1">
            <a:spLocks noChangeArrowheads="1"/>
          </p:cNvSpPr>
          <p:nvPr/>
        </p:nvSpPr>
        <p:spPr bwMode="auto">
          <a:xfrm>
            <a:off x="419100" y="1391107"/>
            <a:ext cx="4800600" cy="29798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Sharing AP transmits to the shared AP an indication (TXOP return flag = 1) in the TXOP allocation frame or schedule announcement frame.</a:t>
            </a:r>
          </a:p>
          <a:p>
            <a:pPr>
              <a:buFont typeface="Arial" panose="020B0604020202020204" pitchFamily="34" charset="0"/>
              <a:buChar char="•"/>
            </a:pPr>
            <a:r>
              <a:rPr lang="en-US" sz="1600" b="0" kern="0" dirty="0"/>
              <a:t>Based on the indication and the remaining duration of the TXOP allocation, the shared AP transmits a TXOP return frame.</a:t>
            </a:r>
          </a:p>
          <a:p>
            <a:pPr lvl="1">
              <a:buFont typeface="Arial" panose="020B0604020202020204" pitchFamily="34" charset="0"/>
              <a:buChar char="•"/>
            </a:pPr>
            <a:r>
              <a:rPr lang="en-US" sz="1400" kern="0" dirty="0"/>
              <a:t>TXOP return frame may be a management, action, MU-RTS TXS trigger, QoS null/data or a CF-end frame (RA: Sharing AP).</a:t>
            </a:r>
            <a:endParaRPr lang="en-US" sz="1400" b="0" kern="0" dirty="0"/>
          </a:p>
        </p:txBody>
      </p:sp>
      <p:sp>
        <p:nvSpPr>
          <p:cNvPr id="3" name="Rectangle 2">
            <a:extLst>
              <a:ext uri="{FF2B5EF4-FFF2-40B4-BE49-F238E27FC236}">
                <a16:creationId xmlns:a16="http://schemas.microsoft.com/office/drawing/2014/main" id="{7207D72B-EA92-4CFB-4909-98F4005C9E85}"/>
              </a:ext>
            </a:extLst>
          </p:cNvPr>
          <p:cNvSpPr txBox="1">
            <a:spLocks noChangeArrowheads="1"/>
          </p:cNvSpPr>
          <p:nvPr/>
        </p:nvSpPr>
        <p:spPr bwMode="auto">
          <a:xfrm>
            <a:off x="533400" y="4038600"/>
            <a:ext cx="4419600" cy="23661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Sharing AP transmits to the shared AP an indication (TXOP return flag = 0) in the TXOP allocation frame or schedule announcement frame.</a:t>
            </a:r>
          </a:p>
          <a:p>
            <a:pPr>
              <a:buFont typeface="Arial" panose="020B0604020202020204" pitchFamily="34" charset="0"/>
              <a:buChar char="•"/>
            </a:pPr>
            <a:r>
              <a:rPr lang="en-US" sz="1600" b="0" kern="0" dirty="0"/>
              <a:t>Based on the indication and the remaining duration of the TXOP allocation, the shared AP transmits a TXOP truncation frame.</a:t>
            </a:r>
          </a:p>
          <a:p>
            <a:pPr lvl="1">
              <a:buFont typeface="Arial" panose="020B0604020202020204" pitchFamily="34" charset="0"/>
              <a:buChar char="•"/>
            </a:pPr>
            <a:r>
              <a:rPr lang="en-US" sz="1400" kern="0" dirty="0"/>
              <a:t>TXOP return frame may be a CF-end frame (RA: BC).</a:t>
            </a:r>
            <a:endParaRPr lang="en-US" sz="1400" b="0" kern="0" dirty="0"/>
          </a:p>
        </p:txBody>
      </p:sp>
      <p:sp>
        <p:nvSpPr>
          <p:cNvPr id="39" name="Footer Placeholder 4">
            <a:extLst>
              <a:ext uri="{FF2B5EF4-FFF2-40B4-BE49-F238E27FC236}">
                <a16:creationId xmlns:a16="http://schemas.microsoft.com/office/drawing/2014/main" id="{AE428082-55E4-EC4D-5CBE-640190EE4F7E}"/>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
        <p:nvSpPr>
          <p:cNvPr id="40" name="Date Placeholder 3">
            <a:extLst>
              <a:ext uri="{FF2B5EF4-FFF2-40B4-BE49-F238E27FC236}">
                <a16:creationId xmlns:a16="http://schemas.microsoft.com/office/drawing/2014/main" id="{387CF278-F9B2-B12C-CEEC-4EC609E03F91}"/>
              </a:ext>
            </a:extLst>
          </p:cNvPr>
          <p:cNvSpPr>
            <a:spLocks noGrp="1"/>
          </p:cNvSpPr>
          <p:nvPr>
            <p:ph type="dt" idx="15"/>
          </p:nvPr>
        </p:nvSpPr>
        <p:spPr>
          <a:xfrm>
            <a:off x="929217" y="333375"/>
            <a:ext cx="2499764" cy="273050"/>
          </a:xfrm>
        </p:spPr>
        <p:txBody>
          <a:bodyPr/>
          <a:lstStyle/>
          <a:p>
            <a:r>
              <a:rPr lang="en-US"/>
              <a:t>September 2024</a:t>
            </a:r>
            <a:endParaRPr lang="en-GB" dirty="0"/>
          </a:p>
        </p:txBody>
      </p:sp>
      <p:pic>
        <p:nvPicPr>
          <p:cNvPr id="41" name="Picture 40">
            <a:extLst>
              <a:ext uri="{FF2B5EF4-FFF2-40B4-BE49-F238E27FC236}">
                <a16:creationId xmlns:a16="http://schemas.microsoft.com/office/drawing/2014/main" id="{300D02B3-618D-2953-3BFC-6EA8357123A5}"/>
              </a:ext>
            </a:extLst>
          </p:cNvPr>
          <p:cNvPicPr>
            <a:picLocks noChangeAspect="1"/>
          </p:cNvPicPr>
          <p:nvPr/>
        </p:nvPicPr>
        <p:blipFill>
          <a:blip r:embed="rId3"/>
          <a:stretch>
            <a:fillRect/>
          </a:stretch>
        </p:blipFill>
        <p:spPr>
          <a:xfrm>
            <a:off x="5470306" y="1391107"/>
            <a:ext cx="6035894" cy="2428611"/>
          </a:xfrm>
          <a:prstGeom prst="rect">
            <a:avLst/>
          </a:prstGeom>
          <a:ln>
            <a:solidFill>
              <a:schemeClr val="tx1"/>
            </a:solidFill>
          </a:ln>
        </p:spPr>
      </p:pic>
      <p:pic>
        <p:nvPicPr>
          <p:cNvPr id="67" name="Picture 66">
            <a:extLst>
              <a:ext uri="{FF2B5EF4-FFF2-40B4-BE49-F238E27FC236}">
                <a16:creationId xmlns:a16="http://schemas.microsoft.com/office/drawing/2014/main" id="{61C8BE5E-AC6C-0BF1-CBDE-647AB7520E63}"/>
              </a:ext>
            </a:extLst>
          </p:cNvPr>
          <p:cNvPicPr>
            <a:picLocks noChangeAspect="1"/>
          </p:cNvPicPr>
          <p:nvPr/>
        </p:nvPicPr>
        <p:blipFill>
          <a:blip r:embed="rId4"/>
          <a:stretch>
            <a:fillRect/>
          </a:stretch>
        </p:blipFill>
        <p:spPr>
          <a:xfrm>
            <a:off x="5470305" y="3927366"/>
            <a:ext cx="6035895" cy="2428612"/>
          </a:xfrm>
          <a:prstGeom prst="rect">
            <a:avLst/>
          </a:prstGeom>
          <a:ln>
            <a:solidFill>
              <a:schemeClr val="tx1"/>
            </a:solidFill>
          </a:ln>
        </p:spPr>
      </p:pic>
      <p:sp>
        <p:nvSpPr>
          <p:cNvPr id="68" name="Left Brace 67">
            <a:extLst>
              <a:ext uri="{FF2B5EF4-FFF2-40B4-BE49-F238E27FC236}">
                <a16:creationId xmlns:a16="http://schemas.microsoft.com/office/drawing/2014/main" id="{22B2AF47-2687-102F-8F3F-C3F4388AE4BC}"/>
              </a:ext>
            </a:extLst>
          </p:cNvPr>
          <p:cNvSpPr/>
          <p:nvPr/>
        </p:nvSpPr>
        <p:spPr bwMode="auto">
          <a:xfrm rot="10800000">
            <a:off x="5078301" y="1366726"/>
            <a:ext cx="266701" cy="2441203"/>
          </a:xfrm>
          <a:prstGeom prst="leftBrace">
            <a:avLst>
              <a:gd name="adj1" fmla="val 49184"/>
              <a:gd name="adj2" fmla="val 50308"/>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Left Brace 68">
            <a:extLst>
              <a:ext uri="{FF2B5EF4-FFF2-40B4-BE49-F238E27FC236}">
                <a16:creationId xmlns:a16="http://schemas.microsoft.com/office/drawing/2014/main" id="{2C2934B2-E8B5-F90D-54BD-1A4718D9F07B}"/>
              </a:ext>
            </a:extLst>
          </p:cNvPr>
          <p:cNvSpPr/>
          <p:nvPr/>
        </p:nvSpPr>
        <p:spPr bwMode="auto">
          <a:xfrm rot="10800000">
            <a:off x="4830650" y="3923084"/>
            <a:ext cx="266701" cy="2432893"/>
          </a:xfrm>
          <a:prstGeom prst="leftBrace">
            <a:avLst>
              <a:gd name="adj1" fmla="val 49184"/>
              <a:gd name="adj2" fmla="val 50308"/>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24336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2848</TotalTime>
  <Words>2067</Words>
  <Application>Microsoft Office PowerPoint</Application>
  <PresentationFormat>Widescreen</PresentationFormat>
  <Paragraphs>259</Paragraphs>
  <Slides>14</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Unicode MS</vt:lpstr>
      <vt:lpstr>Times New Roman</vt:lpstr>
      <vt:lpstr>Office Theme</vt:lpstr>
      <vt:lpstr>Document</vt:lpstr>
      <vt:lpstr>Discussion on TXOP Allocation in C-TDMA</vt:lpstr>
      <vt:lpstr>Introduction</vt:lpstr>
      <vt:lpstr>Issues During TXOP Allocation</vt:lpstr>
      <vt:lpstr>Scheduled TXOP Allocation</vt:lpstr>
      <vt:lpstr>Allocating Earlier than Scheduled TXOP Allocation</vt:lpstr>
      <vt:lpstr>Solution: Ability to Receive TXOP Allocation Earlier</vt:lpstr>
      <vt:lpstr>Regarding Returning TXOP</vt:lpstr>
      <vt:lpstr>Problem when Returning TXOP to Sharing AP</vt:lpstr>
      <vt:lpstr>Solution: Requesting TXOP Return</vt:lpstr>
      <vt:lpstr>TXOP Allocation to Multiple Shared APs</vt:lpstr>
      <vt:lpstr>Early Ending of Communication in BSS</vt:lpstr>
      <vt:lpstr>Solution – TXOP Allocation by a Shared AP</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207</cp:revision>
  <cp:lastPrinted>1601-01-01T00:00:00Z</cp:lastPrinted>
  <dcterms:created xsi:type="dcterms:W3CDTF">2024-02-06T17:29:42Z</dcterms:created>
  <dcterms:modified xsi:type="dcterms:W3CDTF">2024-09-09T18:35:43Z</dcterms:modified>
  <cp:category>Name, Affiliation</cp:category>
</cp:coreProperties>
</file>