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8"/>
  </p:notesMasterIdLst>
  <p:handoutMasterIdLst>
    <p:handoutMasterId r:id="rId19"/>
  </p:handoutMasterIdLst>
  <p:sldIdLst>
    <p:sldId id="2142533782" r:id="rId5"/>
    <p:sldId id="289" r:id="rId6"/>
    <p:sldId id="2142533772" r:id="rId7"/>
    <p:sldId id="2142533773" r:id="rId8"/>
    <p:sldId id="2142533775" r:id="rId9"/>
    <p:sldId id="2142533776" r:id="rId10"/>
    <p:sldId id="2142533777" r:id="rId11"/>
    <p:sldId id="2142533778" r:id="rId12"/>
    <p:sldId id="2142533779" r:id="rId13"/>
    <p:sldId id="284" r:id="rId14"/>
    <p:sldId id="2142533780" r:id="rId15"/>
    <p:sldId id="2142533781" r:id="rId16"/>
    <p:sldId id="273" r:id="rId17"/>
  </p:sldIdLst>
  <p:sldSz cx="12192000" cy="6858000"/>
  <p:notesSz cx="6858000" cy="91440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99"/>
    <a:srgbClr val="FDFD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879C71-D6ED-405D-A039-1CEB76D5572A}" v="4" dt="2024-07-13T20:59:33.2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7" autoAdjust="0"/>
    <p:restoredTop sz="95033" autoAdjust="0"/>
  </p:normalViewPr>
  <p:slideViewPr>
    <p:cSldViewPr snapToGrid="0">
      <p:cViewPr varScale="1">
        <p:scale>
          <a:sx n="96" d="100"/>
          <a:sy n="96" d="100"/>
        </p:scale>
        <p:origin x="608" y="5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 Yang" userId="22c9f923-3b96-4280-92a1-bec5296842d7" providerId="ADAL" clId="{D7879C71-D6ED-405D-A039-1CEB76D5572A}"/>
    <pc:docChg chg="custSel delSld modSld modMainMaster">
      <pc:chgData name="Lin Yang" userId="22c9f923-3b96-4280-92a1-bec5296842d7" providerId="ADAL" clId="{D7879C71-D6ED-405D-A039-1CEB76D5572A}" dt="2024-07-13T20:59:52.432" v="15" actId="47"/>
      <pc:docMkLst>
        <pc:docMk/>
      </pc:docMkLst>
      <pc:sldChg chg="del">
        <pc:chgData name="Lin Yang" userId="22c9f923-3b96-4280-92a1-bec5296842d7" providerId="ADAL" clId="{D7879C71-D6ED-405D-A039-1CEB76D5572A}" dt="2024-07-13T20:59:52.432" v="15" actId="47"/>
        <pc:sldMkLst>
          <pc:docMk/>
          <pc:sldMk cId="2400732726" sldId="256"/>
        </pc:sldMkLst>
      </pc:sldChg>
      <pc:sldChg chg="modSp mod">
        <pc:chgData name="Lin Yang" userId="22c9f923-3b96-4280-92a1-bec5296842d7" providerId="ADAL" clId="{D7879C71-D6ED-405D-A039-1CEB76D5572A}" dt="2024-07-13T00:46:17.364" v="5" actId="14100"/>
        <pc:sldMkLst>
          <pc:docMk/>
          <pc:sldMk cId="3549948451" sldId="2142533772"/>
        </pc:sldMkLst>
        <pc:spChg chg="mod">
          <ac:chgData name="Lin Yang" userId="22c9f923-3b96-4280-92a1-bec5296842d7" providerId="ADAL" clId="{D7879C71-D6ED-405D-A039-1CEB76D5572A}" dt="2024-07-13T00:46:17.364" v="5" actId="14100"/>
          <ac:spMkLst>
            <pc:docMk/>
            <pc:sldMk cId="3549948451" sldId="2142533772"/>
            <ac:spMk id="2" creationId="{C4E023E7-DF71-9159-A82A-04018B1E63B6}"/>
          </ac:spMkLst>
        </pc:spChg>
        <pc:spChg chg="mod">
          <ac:chgData name="Lin Yang" userId="22c9f923-3b96-4280-92a1-bec5296842d7" providerId="ADAL" clId="{D7879C71-D6ED-405D-A039-1CEB76D5572A}" dt="2024-07-13T00:46:09.795" v="4" actId="14100"/>
          <ac:spMkLst>
            <pc:docMk/>
            <pc:sldMk cId="3549948451" sldId="2142533772"/>
            <ac:spMk id="3" creationId="{63465586-61A9-61D0-9D7D-24FE51BB8349}"/>
          </ac:spMkLst>
        </pc:spChg>
      </pc:sldChg>
      <pc:sldChg chg="addSp delSp modSp mod">
        <pc:chgData name="Lin Yang" userId="22c9f923-3b96-4280-92a1-bec5296842d7" providerId="ADAL" clId="{D7879C71-D6ED-405D-A039-1CEB76D5572A}" dt="2024-07-13T20:59:33.228" v="14"/>
        <pc:sldMkLst>
          <pc:docMk/>
          <pc:sldMk cId="0" sldId="2142533782"/>
        </pc:sldMkLst>
        <pc:spChg chg="add">
          <ac:chgData name="Lin Yang" userId="22c9f923-3b96-4280-92a1-bec5296842d7" providerId="ADAL" clId="{D7879C71-D6ED-405D-A039-1CEB76D5572A}" dt="2024-07-13T20:57:46.833" v="6"/>
          <ac:spMkLst>
            <pc:docMk/>
            <pc:sldMk cId="0" sldId="2142533782"/>
            <ac:spMk id="2" creationId="{881B479F-58B4-42DF-853D-1B4E9B7D2DA8}"/>
          </ac:spMkLst>
        </pc:spChg>
        <pc:spChg chg="add">
          <ac:chgData name="Lin Yang" userId="22c9f923-3b96-4280-92a1-bec5296842d7" providerId="ADAL" clId="{D7879C71-D6ED-405D-A039-1CEB76D5572A}" dt="2024-07-13T20:57:46.833" v="6"/>
          <ac:spMkLst>
            <pc:docMk/>
            <pc:sldMk cId="0" sldId="2142533782"/>
            <ac:spMk id="6" creationId="{00000000-0000-0000-0000-000000000000}"/>
          </ac:spMkLst>
        </pc:spChg>
        <pc:spChg chg="add mod">
          <ac:chgData name="Lin Yang" userId="22c9f923-3b96-4280-92a1-bec5296842d7" providerId="ADAL" clId="{D7879C71-D6ED-405D-A039-1CEB76D5572A}" dt="2024-07-13T20:58:25.839" v="7"/>
          <ac:spMkLst>
            <pc:docMk/>
            <pc:sldMk cId="0" sldId="2142533782"/>
            <ac:spMk id="7" creationId="{00000000-0000-0000-0000-000000000000}"/>
          </ac:spMkLst>
        </pc:spChg>
        <pc:spChg chg="mod">
          <ac:chgData name="Lin Yang" userId="22c9f923-3b96-4280-92a1-bec5296842d7" providerId="ADAL" clId="{D7879C71-D6ED-405D-A039-1CEB76D5572A}" dt="2024-07-13T20:58:54.606" v="8"/>
          <ac:spMkLst>
            <pc:docMk/>
            <pc:sldMk cId="0" sldId="2142533782"/>
            <ac:spMk id="3073" creationId="{00000000-0000-0000-0000-000000000000}"/>
          </ac:spMkLst>
        </pc:spChg>
        <pc:spChg chg="mod">
          <ac:chgData name="Lin Yang" userId="22c9f923-3b96-4280-92a1-bec5296842d7" providerId="ADAL" clId="{D7879C71-D6ED-405D-A039-1CEB76D5572A}" dt="2024-07-13T20:59:16.434" v="12"/>
          <ac:spMkLst>
            <pc:docMk/>
            <pc:sldMk cId="0" sldId="2142533782"/>
            <ac:spMk id="3074" creationId="{00000000-0000-0000-0000-000000000000}"/>
          </ac:spMkLst>
        </pc:spChg>
        <pc:graphicFrameChg chg="add mod">
          <ac:chgData name="Lin Yang" userId="22c9f923-3b96-4280-92a1-bec5296842d7" providerId="ADAL" clId="{D7879C71-D6ED-405D-A039-1CEB76D5572A}" dt="2024-07-13T20:59:33.228" v="14"/>
          <ac:graphicFrameMkLst>
            <pc:docMk/>
            <pc:sldMk cId="0" sldId="2142533782"/>
            <ac:graphicFrameMk id="3" creationId="{9F86D56A-9458-6315-CBED-EE7A20E0296C}"/>
          </ac:graphicFrameMkLst>
        </pc:graphicFrameChg>
        <pc:graphicFrameChg chg="del">
          <ac:chgData name="Lin Yang" userId="22c9f923-3b96-4280-92a1-bec5296842d7" providerId="ADAL" clId="{D7879C71-D6ED-405D-A039-1CEB76D5572A}" dt="2024-07-13T20:59:24.872" v="13" actId="478"/>
          <ac:graphicFrameMkLst>
            <pc:docMk/>
            <pc:sldMk cId="0" sldId="2142533782"/>
            <ac:graphicFrameMk id="3075" creationId="{00000000-0000-0000-0000-000000000000}"/>
          </ac:graphicFrameMkLst>
        </pc:graphicFrameChg>
      </pc:sldChg>
      <pc:sldMasterChg chg="modSp mod">
        <pc:chgData name="Lin Yang" userId="22c9f923-3b96-4280-92a1-bec5296842d7" providerId="ADAL" clId="{D7879C71-D6ED-405D-A039-1CEB76D5572A}" dt="2024-07-13T00:28:27.596" v="3" actId="20577"/>
        <pc:sldMasterMkLst>
          <pc:docMk/>
          <pc:sldMasterMk cId="3150663988" sldId="2147483660"/>
        </pc:sldMasterMkLst>
        <pc:spChg chg="mod">
          <ac:chgData name="Lin Yang" userId="22c9f923-3b96-4280-92a1-bec5296842d7" providerId="ADAL" clId="{D7879C71-D6ED-405D-A039-1CEB76D5572A}" dt="2024-07-13T00:28:27.596" v="3" actId="20577"/>
          <ac:spMkLst>
            <pc:docMk/>
            <pc:sldMasterMk cId="3150663988" sldId="2147483660"/>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C77373-11C0-88C0-295D-5508A60C23D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05C4D89-1F23-C460-A732-25CF672581B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DD5696B-4EE0-481C-85D3-C9FA3B12A18E}" type="datetimeFigureOut">
              <a:rPr lang="en-US" smtClean="0"/>
              <a:t>7/10/2024</a:t>
            </a:fld>
            <a:endParaRPr lang="en-US"/>
          </a:p>
        </p:txBody>
      </p:sp>
      <p:sp>
        <p:nvSpPr>
          <p:cNvPr id="4" name="Footer Placeholder 3">
            <a:extLst>
              <a:ext uri="{FF2B5EF4-FFF2-40B4-BE49-F238E27FC236}">
                <a16:creationId xmlns:a16="http://schemas.microsoft.com/office/drawing/2014/main" id="{2ED1B1ED-997A-F4E3-69D7-5D6CDB34BA3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D2267EE-368A-8EE0-885D-B14CB6EC35A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5E911A-9E66-4AE2-A852-C620E0996276}" type="slidenum">
              <a:rPr lang="en-US" smtClean="0"/>
              <a:t>‹#›</a:t>
            </a:fld>
            <a:endParaRPr lang="en-US"/>
          </a:p>
        </p:txBody>
      </p:sp>
    </p:spTree>
    <p:extLst>
      <p:ext uri="{BB962C8B-B14F-4D97-AF65-F5344CB8AC3E}">
        <p14:creationId xmlns:p14="http://schemas.microsoft.com/office/powerpoint/2010/main" val="4073619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85CA7E-CAB4-4F31-BB04-96AA375095F4}" type="datetimeFigureOut">
              <a:rPr lang="en-US" smtClean="0"/>
              <a:t>7/10/2024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0044B-DF4C-4DAC-B815-194B0E6A472A}" type="slidenum">
              <a:rPr lang="en-US" smtClean="0"/>
              <a:t>‹#›</a:t>
            </a:fld>
            <a:endParaRPr lang="en-US"/>
          </a:p>
        </p:txBody>
      </p:sp>
    </p:spTree>
    <p:extLst>
      <p:ext uri="{BB962C8B-B14F-4D97-AF65-F5344CB8AC3E}">
        <p14:creationId xmlns:p14="http://schemas.microsoft.com/office/powerpoint/2010/main" val="1208414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Juan Fang, Intel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p>
        </p:txBody>
      </p:sp>
      <p:sp>
        <p:nvSpPr>
          <p:cNvPr id="5" name="Footer Placeholder 4"/>
          <p:cNvSpPr>
            <a:spLocks noGrp="1"/>
          </p:cNvSpPr>
          <p:nvPr>
            <p:ph type="ftr" idx="11"/>
          </p:nvPr>
        </p:nvSpPr>
        <p:spPr/>
        <p:txBody>
          <a:bodyPr/>
          <a:lstStyle>
            <a:lvl1pPr>
              <a:defRPr/>
            </a:lvl1pPr>
          </a:lstStyle>
          <a:p>
            <a:r>
              <a:rPr lang="en-US"/>
              <a:t>Lin Yang (Qualcomm)</a:t>
            </a:r>
          </a:p>
        </p:txBody>
      </p:sp>
      <p:sp>
        <p:nvSpPr>
          <p:cNvPr id="6" name="Slide Number Placeholder 5"/>
          <p:cNvSpPr>
            <a:spLocks noGrp="1"/>
          </p:cNvSpPr>
          <p:nvPr>
            <p:ph type="sldNum" idx="12"/>
          </p:nvPr>
        </p:nvSpPr>
        <p:spPr/>
        <p:txBody>
          <a:bodyPr/>
          <a:lstStyle>
            <a:lvl1pPr>
              <a:defRPr/>
            </a:lvl1pPr>
          </a:lstStyle>
          <a:p>
            <a:fld id="{485EAA83-31A4-4A1C-8334-D0498506D31F}" type="slidenum">
              <a:rPr lang="en-US" smtClean="0"/>
              <a:t>‹#›</a:t>
            </a:fld>
            <a:endParaRPr lang="en-US"/>
          </a:p>
        </p:txBody>
      </p:sp>
      <p:sp>
        <p:nvSpPr>
          <p:cNvPr id="7" name="Title 6">
            <a:extLst>
              <a:ext uri="{FF2B5EF4-FFF2-40B4-BE49-F238E27FC236}">
                <a16:creationId xmlns:a16="http://schemas.microsoft.com/office/drawing/2014/main" id="{5F568378-D43B-D112-ED8C-1040A61E263F}"/>
              </a:ext>
            </a:extLst>
          </p:cNvPr>
          <p:cNvSpPr>
            <a:spLocks noGrp="1"/>
          </p:cNvSpPr>
          <p:nvPr>
            <p:ph type="title"/>
          </p:nvPr>
        </p:nvSpPr>
        <p:spPr/>
        <p:txBody>
          <a:bodyPr/>
          <a:lstStyle/>
          <a:p>
            <a:r>
              <a:rPr lang="en-US"/>
              <a:t>Click to edit Master title style</a:t>
            </a:r>
            <a:endParaRPr lang="en-SE"/>
          </a:p>
        </p:txBody>
      </p:sp>
    </p:spTree>
    <p:extLst>
      <p:ext uri="{BB962C8B-B14F-4D97-AF65-F5344CB8AC3E}">
        <p14:creationId xmlns:p14="http://schemas.microsoft.com/office/powerpoint/2010/main" val="2145151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F9580D-F10B-F587-ECE6-31D00C80CD55}"/>
              </a:ext>
            </a:extLst>
          </p:cNvPr>
          <p:cNvSpPr>
            <a:spLocks noGrp="1"/>
          </p:cNvSpPr>
          <p:nvPr>
            <p:ph type="dt" idx="10"/>
          </p:nvPr>
        </p:nvSpPr>
        <p:spPr/>
        <p:txBody>
          <a:bodyPr/>
          <a:lstStyle/>
          <a:p>
            <a:r>
              <a:rPr lang="en-US"/>
              <a:t>July 2024</a:t>
            </a:r>
          </a:p>
        </p:txBody>
      </p:sp>
      <p:sp>
        <p:nvSpPr>
          <p:cNvPr id="5" name="Footer Placeholder 4">
            <a:extLst>
              <a:ext uri="{FF2B5EF4-FFF2-40B4-BE49-F238E27FC236}">
                <a16:creationId xmlns:a16="http://schemas.microsoft.com/office/drawing/2014/main" id="{C083A261-2FF3-E4E5-AB1B-468748F4AF34}"/>
              </a:ext>
            </a:extLst>
          </p:cNvPr>
          <p:cNvSpPr>
            <a:spLocks noGrp="1"/>
          </p:cNvSpPr>
          <p:nvPr>
            <p:ph type="ftr" idx="11"/>
          </p:nvPr>
        </p:nvSpPr>
        <p:spPr/>
        <p:txBody>
          <a:bodyPr/>
          <a:lstStyle/>
          <a:p>
            <a:r>
              <a:rPr lang="en-US"/>
              <a:t>Lin Yang (Qualcomm)</a:t>
            </a:r>
          </a:p>
        </p:txBody>
      </p:sp>
      <p:sp>
        <p:nvSpPr>
          <p:cNvPr id="7" name="Slide Number Placeholder 6">
            <a:extLst>
              <a:ext uri="{FF2B5EF4-FFF2-40B4-BE49-F238E27FC236}">
                <a16:creationId xmlns:a16="http://schemas.microsoft.com/office/drawing/2014/main" id="{8698EA07-BF28-9218-A321-6D5039780BBD}"/>
              </a:ext>
            </a:extLst>
          </p:cNvPr>
          <p:cNvSpPr>
            <a:spLocks noGrp="1"/>
          </p:cNvSpPr>
          <p:nvPr>
            <p:ph type="sldNum" idx="12"/>
          </p:nvPr>
        </p:nvSpPr>
        <p:spPr/>
        <p:txBody>
          <a:bodyPr/>
          <a:lstStyle/>
          <a:p>
            <a:fld id="{485EAA83-31A4-4A1C-8334-D0498506D31F}" type="slidenum">
              <a:rPr lang="en-US" smtClean="0"/>
              <a:t>‹#›</a:t>
            </a:fld>
            <a:endParaRPr lang="en-US"/>
          </a:p>
        </p:txBody>
      </p:sp>
    </p:spTree>
    <p:extLst>
      <p:ext uri="{BB962C8B-B14F-4D97-AF65-F5344CB8AC3E}">
        <p14:creationId xmlns:p14="http://schemas.microsoft.com/office/powerpoint/2010/main" val="553205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p>
        </p:txBody>
      </p:sp>
      <p:sp>
        <p:nvSpPr>
          <p:cNvPr id="5" name="Footer Placeholder 4"/>
          <p:cNvSpPr>
            <a:spLocks noGrp="1"/>
          </p:cNvSpPr>
          <p:nvPr>
            <p:ph type="ftr" idx="11"/>
          </p:nvPr>
        </p:nvSpPr>
        <p:spPr/>
        <p:txBody>
          <a:bodyPr/>
          <a:lstStyle>
            <a:lvl1pPr>
              <a:defRPr/>
            </a:lvl1pPr>
          </a:lstStyle>
          <a:p>
            <a:r>
              <a:rPr lang="en-US"/>
              <a:t>Lin Yang (Qualcomm)</a:t>
            </a:r>
          </a:p>
        </p:txBody>
      </p:sp>
      <p:sp>
        <p:nvSpPr>
          <p:cNvPr id="6" name="Slide Number Placeholder 5"/>
          <p:cNvSpPr>
            <a:spLocks noGrp="1"/>
          </p:cNvSpPr>
          <p:nvPr>
            <p:ph type="sldNum" idx="12"/>
          </p:nvPr>
        </p:nvSpPr>
        <p:spPr/>
        <p:txBody>
          <a:bodyPr/>
          <a:lstStyle>
            <a:lvl1pPr>
              <a:defRPr/>
            </a:lvl1pPr>
          </a:lstStyle>
          <a:p>
            <a:fld id="{485EAA83-31A4-4A1C-8334-D0498506D31F}" type="slidenum">
              <a:rPr lang="en-US" smtClean="0"/>
              <a:t>‹#›</a:t>
            </a:fld>
            <a:endParaRPr lang="en-US"/>
          </a:p>
        </p:txBody>
      </p:sp>
    </p:spTree>
    <p:extLst>
      <p:ext uri="{BB962C8B-B14F-4D97-AF65-F5344CB8AC3E}">
        <p14:creationId xmlns:p14="http://schemas.microsoft.com/office/powerpoint/2010/main" val="3764795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p>
        </p:txBody>
      </p:sp>
      <p:sp>
        <p:nvSpPr>
          <p:cNvPr id="6" name="Footer Placeholder 5"/>
          <p:cNvSpPr>
            <a:spLocks noGrp="1"/>
          </p:cNvSpPr>
          <p:nvPr>
            <p:ph type="ftr" idx="11"/>
          </p:nvPr>
        </p:nvSpPr>
        <p:spPr/>
        <p:txBody>
          <a:bodyPr/>
          <a:lstStyle>
            <a:lvl1pPr>
              <a:defRPr/>
            </a:lvl1pPr>
          </a:lstStyle>
          <a:p>
            <a:r>
              <a:rPr lang="en-US"/>
              <a:t>Lin Yang (Qualcomm)</a:t>
            </a:r>
          </a:p>
        </p:txBody>
      </p:sp>
      <p:sp>
        <p:nvSpPr>
          <p:cNvPr id="7" name="Slide Number Placeholder 6"/>
          <p:cNvSpPr>
            <a:spLocks noGrp="1"/>
          </p:cNvSpPr>
          <p:nvPr>
            <p:ph type="sldNum" idx="12"/>
          </p:nvPr>
        </p:nvSpPr>
        <p:spPr/>
        <p:txBody>
          <a:bodyPr/>
          <a:lstStyle>
            <a:lvl1pPr>
              <a:defRPr/>
            </a:lvl1pPr>
          </a:lstStyle>
          <a:p>
            <a:fld id="{485EAA83-31A4-4A1C-8334-D0498506D31F}" type="slidenum">
              <a:rPr lang="en-US" smtClean="0"/>
              <a:t>‹#›</a:t>
            </a:fld>
            <a:endParaRPr lang="en-US"/>
          </a:p>
        </p:txBody>
      </p:sp>
    </p:spTree>
    <p:extLst>
      <p:ext uri="{BB962C8B-B14F-4D97-AF65-F5344CB8AC3E}">
        <p14:creationId xmlns:p14="http://schemas.microsoft.com/office/powerpoint/2010/main" val="3287948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Lin Yang (Qualcomm)</a:t>
            </a:r>
          </a:p>
        </p:txBody>
      </p:sp>
      <p:sp>
        <p:nvSpPr>
          <p:cNvPr id="9" name="Slide Number Placeholder 8"/>
          <p:cNvSpPr>
            <a:spLocks noGrp="1"/>
          </p:cNvSpPr>
          <p:nvPr>
            <p:ph type="sldNum" idx="12"/>
          </p:nvPr>
        </p:nvSpPr>
        <p:spPr/>
        <p:txBody>
          <a:bodyPr/>
          <a:lstStyle>
            <a:lvl1pPr>
              <a:defRPr/>
            </a:lvl1pPr>
          </a:lstStyle>
          <a:p>
            <a:fld id="{485EAA83-31A4-4A1C-8334-D0498506D31F}" type="slidenum">
              <a:rPr lang="en-US" smtClean="0"/>
              <a:t>‹#›</a:t>
            </a:fld>
            <a:endParaRPr lang="en-US"/>
          </a:p>
        </p:txBody>
      </p:sp>
    </p:spTree>
    <p:extLst>
      <p:ext uri="{BB962C8B-B14F-4D97-AF65-F5344CB8AC3E}">
        <p14:creationId xmlns:p14="http://schemas.microsoft.com/office/powerpoint/2010/main" val="3399424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p>
        </p:txBody>
      </p:sp>
      <p:sp>
        <p:nvSpPr>
          <p:cNvPr id="4" name="Footer Placeholder 3"/>
          <p:cNvSpPr>
            <a:spLocks noGrp="1"/>
          </p:cNvSpPr>
          <p:nvPr>
            <p:ph type="ftr" idx="11"/>
          </p:nvPr>
        </p:nvSpPr>
        <p:spPr/>
        <p:txBody>
          <a:bodyPr/>
          <a:lstStyle>
            <a:lvl1pPr>
              <a:defRPr/>
            </a:lvl1pPr>
          </a:lstStyle>
          <a:p>
            <a:r>
              <a:rPr lang="en-US"/>
              <a:t>Lin Yang (Qualcomm)</a:t>
            </a:r>
          </a:p>
        </p:txBody>
      </p:sp>
      <p:sp>
        <p:nvSpPr>
          <p:cNvPr id="5" name="Slide Number Placeholder 4"/>
          <p:cNvSpPr>
            <a:spLocks noGrp="1"/>
          </p:cNvSpPr>
          <p:nvPr>
            <p:ph type="sldNum" idx="12"/>
          </p:nvPr>
        </p:nvSpPr>
        <p:spPr/>
        <p:txBody>
          <a:bodyPr/>
          <a:lstStyle>
            <a:lvl1pPr>
              <a:defRPr/>
            </a:lvl1pPr>
          </a:lstStyle>
          <a:p>
            <a:fld id="{485EAA83-31A4-4A1C-8334-D0498506D31F}" type="slidenum">
              <a:rPr lang="en-US" smtClean="0"/>
              <a:t>‹#›</a:t>
            </a:fld>
            <a:endParaRPr lang="en-US"/>
          </a:p>
        </p:txBody>
      </p:sp>
    </p:spTree>
    <p:extLst>
      <p:ext uri="{BB962C8B-B14F-4D97-AF65-F5344CB8AC3E}">
        <p14:creationId xmlns:p14="http://schemas.microsoft.com/office/powerpoint/2010/main" val="214025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p>
        </p:txBody>
      </p:sp>
      <p:sp>
        <p:nvSpPr>
          <p:cNvPr id="3" name="Footer Placeholder 2"/>
          <p:cNvSpPr>
            <a:spLocks noGrp="1"/>
          </p:cNvSpPr>
          <p:nvPr>
            <p:ph type="ftr" idx="11"/>
          </p:nvPr>
        </p:nvSpPr>
        <p:spPr/>
        <p:txBody>
          <a:bodyPr/>
          <a:lstStyle>
            <a:lvl1pPr>
              <a:defRPr/>
            </a:lvl1pPr>
          </a:lstStyle>
          <a:p>
            <a:r>
              <a:rPr lang="en-US"/>
              <a:t>Lin Yang (Qualcomm)</a:t>
            </a:r>
          </a:p>
        </p:txBody>
      </p:sp>
      <p:sp>
        <p:nvSpPr>
          <p:cNvPr id="4" name="Slide Number Placeholder 3"/>
          <p:cNvSpPr>
            <a:spLocks noGrp="1"/>
          </p:cNvSpPr>
          <p:nvPr>
            <p:ph type="sldNum" idx="12"/>
          </p:nvPr>
        </p:nvSpPr>
        <p:spPr/>
        <p:txBody>
          <a:bodyPr/>
          <a:lstStyle>
            <a:lvl1pPr>
              <a:defRPr/>
            </a:lvl1pPr>
          </a:lstStyle>
          <a:p>
            <a:fld id="{485EAA83-31A4-4A1C-8334-D0498506D31F}" type="slidenum">
              <a:rPr lang="en-US" smtClean="0"/>
              <a:t>‹#›</a:t>
            </a:fld>
            <a:endParaRPr lang="en-US"/>
          </a:p>
        </p:txBody>
      </p:sp>
    </p:spTree>
    <p:extLst>
      <p:ext uri="{BB962C8B-B14F-4D97-AF65-F5344CB8AC3E}">
        <p14:creationId xmlns:p14="http://schemas.microsoft.com/office/powerpoint/2010/main" val="597626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p>
        </p:txBody>
      </p:sp>
      <p:sp>
        <p:nvSpPr>
          <p:cNvPr id="5" name="Footer Placeholder 4"/>
          <p:cNvSpPr>
            <a:spLocks noGrp="1"/>
          </p:cNvSpPr>
          <p:nvPr>
            <p:ph type="ftr" idx="11"/>
          </p:nvPr>
        </p:nvSpPr>
        <p:spPr/>
        <p:txBody>
          <a:bodyPr/>
          <a:lstStyle>
            <a:lvl1pPr>
              <a:defRPr/>
            </a:lvl1pPr>
          </a:lstStyle>
          <a:p>
            <a:r>
              <a:rPr lang="en-US"/>
              <a:t>Lin Yang (Qualcomm)</a:t>
            </a:r>
          </a:p>
        </p:txBody>
      </p:sp>
      <p:sp>
        <p:nvSpPr>
          <p:cNvPr id="6" name="Slide Number Placeholder 5"/>
          <p:cNvSpPr>
            <a:spLocks noGrp="1"/>
          </p:cNvSpPr>
          <p:nvPr>
            <p:ph type="sldNum" idx="12"/>
          </p:nvPr>
        </p:nvSpPr>
        <p:spPr/>
        <p:txBody>
          <a:bodyPr/>
          <a:lstStyle>
            <a:lvl1pPr>
              <a:defRPr/>
            </a:lvl1pPr>
          </a:lstStyle>
          <a:p>
            <a:fld id="{485EAA83-31A4-4A1C-8334-D0498506D31F}" type="slidenum">
              <a:rPr lang="en-US" smtClean="0"/>
              <a:t>‹#›</a:t>
            </a:fld>
            <a:endParaRPr lang="en-US"/>
          </a:p>
        </p:txBody>
      </p:sp>
    </p:spTree>
    <p:extLst>
      <p:ext uri="{BB962C8B-B14F-4D97-AF65-F5344CB8AC3E}">
        <p14:creationId xmlns:p14="http://schemas.microsoft.com/office/powerpoint/2010/main" val="1424979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p>
        </p:txBody>
      </p:sp>
      <p:sp>
        <p:nvSpPr>
          <p:cNvPr id="5" name="Footer Placeholder 4"/>
          <p:cNvSpPr>
            <a:spLocks noGrp="1"/>
          </p:cNvSpPr>
          <p:nvPr>
            <p:ph type="ftr" idx="11"/>
          </p:nvPr>
        </p:nvSpPr>
        <p:spPr/>
        <p:txBody>
          <a:bodyPr/>
          <a:lstStyle>
            <a:lvl1pPr>
              <a:defRPr/>
            </a:lvl1pPr>
          </a:lstStyle>
          <a:p>
            <a:r>
              <a:rPr lang="en-US"/>
              <a:t>Lin Yang (Qualcomm)</a:t>
            </a:r>
          </a:p>
        </p:txBody>
      </p:sp>
      <p:sp>
        <p:nvSpPr>
          <p:cNvPr id="6" name="Slide Number Placeholder 5"/>
          <p:cNvSpPr>
            <a:spLocks noGrp="1"/>
          </p:cNvSpPr>
          <p:nvPr>
            <p:ph type="sldNum" idx="12"/>
          </p:nvPr>
        </p:nvSpPr>
        <p:spPr/>
        <p:txBody>
          <a:bodyPr/>
          <a:lstStyle>
            <a:lvl1pPr>
              <a:defRPr/>
            </a:lvl1pPr>
          </a:lstStyle>
          <a:p>
            <a:fld id="{485EAA83-31A4-4A1C-8334-D0498506D31F}" type="slidenum">
              <a:rPr lang="en-US" smtClean="0"/>
              <a:t>‹#›</a:t>
            </a:fld>
            <a:endParaRPr lang="en-US"/>
          </a:p>
        </p:txBody>
      </p:sp>
    </p:spTree>
    <p:extLst>
      <p:ext uri="{BB962C8B-B14F-4D97-AF65-F5344CB8AC3E}">
        <p14:creationId xmlns:p14="http://schemas.microsoft.com/office/powerpoint/2010/main" val="901576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Lin Yang (Qualcomm)</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fld id="{485EAA83-31A4-4A1C-8334-D0498506D31F}" type="slidenum">
              <a:rPr lang="en-US" smtClean="0"/>
              <a:t>‹#›</a:t>
            </a:fld>
            <a:endParaRPr lang="en-US"/>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802.11-24/1230r0</a:t>
            </a:r>
          </a:p>
        </p:txBody>
      </p:sp>
    </p:spTree>
    <p:extLst>
      <p:ext uri="{BB962C8B-B14F-4D97-AF65-F5344CB8AC3E}">
        <p14:creationId xmlns:p14="http://schemas.microsoft.com/office/powerpoint/2010/main" val="31506639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39491"/>
            <a:ext cx="10363200" cy="130043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Pilot Tone Design in </a:t>
            </a:r>
            <a:r>
              <a:rPr lang="en-US" dirty="0" err="1"/>
              <a:t>dRU</a:t>
            </a:r>
            <a:r>
              <a:rPr lang="en-US" dirty="0"/>
              <a:t> Transmission</a:t>
            </a:r>
            <a:endParaRPr lang="en-GB" dirty="0"/>
          </a:p>
        </p:txBody>
      </p:sp>
      <p:sp>
        <p:nvSpPr>
          <p:cNvPr id="3074" name="Rectangle 2"/>
          <p:cNvSpPr>
            <a:spLocks noGrp="1" noChangeArrowheads="1"/>
          </p:cNvSpPr>
          <p:nvPr>
            <p:ph type="subTitle" idx="1"/>
          </p:nvPr>
        </p:nvSpPr>
        <p:spPr>
          <a:xfrm>
            <a:off x="1828800" y="2260600"/>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2024-07</a:t>
            </a:r>
          </a:p>
        </p:txBody>
      </p:sp>
      <p:sp>
        <p:nvSpPr>
          <p:cNvPr id="6" name="Date Placeholder 3"/>
          <p:cNvSpPr>
            <a:spLocks noGrp="1"/>
          </p:cNvSpPr>
          <p:nvPr>
            <p:ph type="dt" idx="10"/>
          </p:nvPr>
        </p:nvSpPr>
        <p:spPr/>
        <p:txBody>
          <a:bodyPr/>
          <a:lstStyle/>
          <a:p>
            <a:r>
              <a:rPr lang="en-US" dirty="0"/>
              <a:t>July 2024</a:t>
            </a:r>
            <a:endParaRPr lang="en-GB" dirty="0"/>
          </a:p>
        </p:txBody>
      </p:sp>
      <p:sp>
        <p:nvSpPr>
          <p:cNvPr id="7" name="Footer Placeholder 4"/>
          <p:cNvSpPr>
            <a:spLocks noGrp="1"/>
          </p:cNvSpPr>
          <p:nvPr>
            <p:ph type="ftr" idx="11"/>
          </p:nvPr>
        </p:nvSpPr>
        <p:spPr/>
        <p:txBody>
          <a:bodyPr/>
          <a:lstStyle/>
          <a:p>
            <a:r>
              <a:rPr lang="en-GB" dirty="0"/>
              <a:t>Lin Yang (Qualcomm)</a:t>
            </a:r>
          </a:p>
        </p:txBody>
      </p:sp>
      <p:sp>
        <p:nvSpPr>
          <p:cNvPr id="3076" name="Rectangle 4"/>
          <p:cNvSpPr>
            <a:spLocks noChangeArrowheads="1"/>
          </p:cNvSpPr>
          <p:nvPr/>
        </p:nvSpPr>
        <p:spPr bwMode="auto">
          <a:xfrm>
            <a:off x="993775" y="276991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Slide Number Placeholder 1">
            <a:extLst>
              <a:ext uri="{FF2B5EF4-FFF2-40B4-BE49-F238E27FC236}">
                <a16:creationId xmlns:a16="http://schemas.microsoft.com/office/drawing/2014/main" id="{881B479F-58B4-42DF-853D-1B4E9B7D2DA8}"/>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graphicFrame>
        <p:nvGraphicFramePr>
          <p:cNvPr id="3" name="Table 2">
            <a:extLst>
              <a:ext uri="{FF2B5EF4-FFF2-40B4-BE49-F238E27FC236}">
                <a16:creationId xmlns:a16="http://schemas.microsoft.com/office/drawing/2014/main" id="{9F86D56A-9458-6315-CBED-EE7A20E0296C}"/>
              </a:ext>
            </a:extLst>
          </p:cNvPr>
          <p:cNvGraphicFramePr>
            <a:graphicFrameLocks noGrp="1"/>
          </p:cNvGraphicFramePr>
          <p:nvPr>
            <p:extLst>
              <p:ext uri="{D42A27DB-BD31-4B8C-83A1-F6EECF244321}">
                <p14:modId xmlns:p14="http://schemas.microsoft.com/office/powerpoint/2010/main" val="34142051"/>
              </p:ext>
            </p:extLst>
          </p:nvPr>
        </p:nvGraphicFramePr>
        <p:xfrm>
          <a:off x="2138679" y="3429000"/>
          <a:ext cx="8966202" cy="2251554"/>
        </p:xfrm>
        <a:graphic>
          <a:graphicData uri="http://schemas.openxmlformats.org/drawingml/2006/table">
            <a:tbl>
              <a:tblPr/>
              <a:tblGrid>
                <a:gridCol w="2078104">
                  <a:extLst>
                    <a:ext uri="{9D8B030D-6E8A-4147-A177-3AD203B41FA5}">
                      <a16:colId xmlns:a16="http://schemas.microsoft.com/office/drawing/2014/main" val="20000"/>
                    </a:ext>
                  </a:extLst>
                </a:gridCol>
                <a:gridCol w="1256715">
                  <a:extLst>
                    <a:ext uri="{9D8B030D-6E8A-4147-A177-3AD203B41FA5}">
                      <a16:colId xmlns:a16="http://schemas.microsoft.com/office/drawing/2014/main" val="20001"/>
                    </a:ext>
                  </a:extLst>
                </a:gridCol>
                <a:gridCol w="1749227">
                  <a:extLst>
                    <a:ext uri="{9D8B030D-6E8A-4147-A177-3AD203B41FA5}">
                      <a16:colId xmlns:a16="http://schemas.microsoft.com/office/drawing/2014/main" val="20002"/>
                    </a:ext>
                  </a:extLst>
                </a:gridCol>
                <a:gridCol w="801259">
                  <a:extLst>
                    <a:ext uri="{9D8B030D-6E8A-4147-A177-3AD203B41FA5}">
                      <a16:colId xmlns:a16="http://schemas.microsoft.com/office/drawing/2014/main" val="20003"/>
                    </a:ext>
                  </a:extLst>
                </a:gridCol>
                <a:gridCol w="3080897">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Affiliations</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Address</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Phone</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email</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algn="ctr"/>
                      <a:r>
                        <a:rPr lang="en-US" sz="1600" dirty="0"/>
                        <a:t>Lin Yang</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a:endParaRPr lang="en-US" sz="1600" dirty="0"/>
                    </a:p>
                    <a:p>
                      <a:pPr algn="ctr"/>
                      <a:endParaRPr lang="en-US" sz="1600" dirty="0"/>
                    </a:p>
                    <a:p>
                      <a:pPr algn="ctr"/>
                      <a:endParaRPr lang="en-US" sz="1600" dirty="0"/>
                    </a:p>
                    <a:p>
                      <a:pPr algn="ctr"/>
                      <a:r>
                        <a:rPr lang="en-US" sz="1600" dirty="0"/>
                        <a:t>Qualcomm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algn="ctr">
                        <a:spcBef>
                          <a:spcPts val="0"/>
                        </a:spcBef>
                        <a:spcAft>
                          <a:spcPts val="0"/>
                        </a:spcAft>
                      </a:pPr>
                      <a:endParaRPr lang="en-US" sz="1200" dirty="0">
                        <a:effectLst/>
                        <a:latin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algn="ctr"/>
                      <a:r>
                        <a:rPr lang="en-US" sz="1600" dirty="0"/>
                        <a:t>Qifan Chen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1200" u="none">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algn="ctr"/>
                      <a:r>
                        <a:rPr lang="en-US" sz="1600" dirty="0"/>
                        <a:t>Bin Tian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endParaRPr 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Youhan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1800" u="none" kern="1200">
                        <a:solidFill>
                          <a:schemeClr val="tx1"/>
                        </a:solidFill>
                        <a:effectLst/>
                        <a:latin typeface="+mn-lt"/>
                        <a:ea typeface="+mn-ea"/>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endParaRPr lang="en-US" sz="1100" dirty="0"/>
                    </a:p>
                  </a:txBody>
                  <a:tcPr/>
                </a:tc>
                <a:tc vMerge="1">
                  <a:txBody>
                    <a:bodyPr/>
                    <a:lstStyle/>
                    <a:p>
                      <a:endParaRPr lang="en-US"/>
                    </a:p>
                  </a:txBody>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none">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1382002"/>
                  </a:ext>
                </a:extLst>
              </a:tr>
              <a:tr h="303478">
                <a:tc>
                  <a:txBody>
                    <a:bodyPr/>
                    <a:lstStyle/>
                    <a:p>
                      <a:pPr marL="0" marR="0" algn="l">
                        <a:spcBef>
                          <a:spcPts val="0"/>
                        </a:spcBef>
                        <a:spcAft>
                          <a:spcPts val="0"/>
                        </a:spcAft>
                      </a:pPr>
                      <a:endParaRPr lang="en-US" sz="1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172AE-ACE7-AC8E-A0CB-69EDAEF6EEEA}"/>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A862F8BA-A951-AE2B-4E3E-8F8E316B5E85}"/>
              </a:ext>
            </a:extLst>
          </p:cNvPr>
          <p:cNvSpPr>
            <a:spLocks noGrp="1"/>
          </p:cNvSpPr>
          <p:nvPr>
            <p:ph idx="1"/>
          </p:nvPr>
        </p:nvSpPr>
        <p:spPr/>
        <p:txBody>
          <a:bodyPr/>
          <a:lstStyle/>
          <a:p>
            <a:pPr>
              <a:buFont typeface="Arial" panose="020B0604020202020204" pitchFamily="34" charset="0"/>
              <a:buChar char="•"/>
            </a:pPr>
            <a:r>
              <a:rPr lang="en-US" sz="2000" b="0" dirty="0"/>
              <a:t>Do you support to </a:t>
            </a:r>
            <a:r>
              <a:rPr lang="en-US" sz="2000" b="0" dirty="0">
                <a:effectLst/>
                <a:ea typeface="DengXian" panose="02010600030101010101" pitchFamily="2" charset="-122"/>
              </a:rPr>
              <a:t>add the following text to the </a:t>
            </a:r>
            <a:r>
              <a:rPr lang="en-US" sz="2000" b="0" dirty="0" err="1">
                <a:effectLst/>
                <a:ea typeface="DengXian" panose="02010600030101010101" pitchFamily="2" charset="-122"/>
              </a:rPr>
              <a:t>TGbn</a:t>
            </a:r>
            <a:r>
              <a:rPr lang="en-US" sz="2000" b="0" dirty="0">
                <a:effectLst/>
                <a:ea typeface="DengXian" panose="02010600030101010101" pitchFamily="2" charset="-122"/>
              </a:rPr>
              <a:t> SFD?</a:t>
            </a:r>
          </a:p>
          <a:p>
            <a:pPr lvl="1">
              <a:buFont typeface="Wingdings" panose="05000000000000000000" pitchFamily="2" charset="2"/>
              <a:buChar char="§"/>
            </a:pPr>
            <a:r>
              <a:rPr lang="en-US" sz="1800" b="0" dirty="0"/>
              <a:t>The following pilot index table from hierarchical uniform pilot structure of distance of 11 will be used </a:t>
            </a:r>
            <a:r>
              <a:rPr lang="en-US" sz="1800" dirty="0"/>
              <a:t>for distributed transmission over 20MHz</a:t>
            </a:r>
            <a:endParaRPr lang="en-US" sz="1800" b="0" dirty="0"/>
          </a:p>
          <a:p>
            <a:pPr marL="0" indent="0"/>
            <a:endParaRPr lang="en-US" sz="1800" dirty="0"/>
          </a:p>
          <a:p>
            <a:r>
              <a:rPr lang="en-US" dirty="0"/>
              <a:t>		</a:t>
            </a:r>
            <a:endParaRPr lang="en-US" b="0" dirty="0"/>
          </a:p>
          <a:p>
            <a:endParaRPr lang="en-US" b="0" dirty="0"/>
          </a:p>
        </p:txBody>
      </p:sp>
      <p:sp>
        <p:nvSpPr>
          <p:cNvPr id="5" name="Slide Number Placeholder 4">
            <a:extLst>
              <a:ext uri="{FF2B5EF4-FFF2-40B4-BE49-F238E27FC236}">
                <a16:creationId xmlns:a16="http://schemas.microsoft.com/office/drawing/2014/main" id="{87808C2E-0409-B1C1-7004-8B0B2569B481}"/>
              </a:ext>
            </a:extLst>
          </p:cNvPr>
          <p:cNvSpPr>
            <a:spLocks noGrp="1"/>
          </p:cNvSpPr>
          <p:nvPr>
            <p:ph type="sldNum" idx="12"/>
          </p:nvPr>
        </p:nvSpPr>
        <p:spPr/>
        <p:txBody>
          <a:bodyPr/>
          <a:lstStyle/>
          <a:p>
            <a:fld id="{485EAA83-31A4-4A1C-8334-D0498506D31F}" type="slidenum">
              <a:rPr lang="en-US" smtClean="0"/>
              <a:t>10</a:t>
            </a:fld>
            <a:endParaRPr lang="en-US"/>
          </a:p>
        </p:txBody>
      </p:sp>
      <p:sp>
        <p:nvSpPr>
          <p:cNvPr id="4" name="Date Placeholder 3">
            <a:extLst>
              <a:ext uri="{FF2B5EF4-FFF2-40B4-BE49-F238E27FC236}">
                <a16:creationId xmlns:a16="http://schemas.microsoft.com/office/drawing/2014/main" id="{82008681-BEC5-E71A-0417-7769212A0DE8}"/>
              </a:ext>
            </a:extLst>
          </p:cNvPr>
          <p:cNvSpPr>
            <a:spLocks noGrp="1"/>
          </p:cNvSpPr>
          <p:nvPr>
            <p:ph type="dt" idx="10"/>
          </p:nvPr>
        </p:nvSpPr>
        <p:spPr/>
        <p:txBody>
          <a:bodyPr/>
          <a:lstStyle/>
          <a:p>
            <a:r>
              <a:rPr lang="en-US"/>
              <a:t>July 2024</a:t>
            </a:r>
          </a:p>
        </p:txBody>
      </p:sp>
      <p:sp>
        <p:nvSpPr>
          <p:cNvPr id="6" name="Footer Placeholder 5">
            <a:extLst>
              <a:ext uri="{FF2B5EF4-FFF2-40B4-BE49-F238E27FC236}">
                <a16:creationId xmlns:a16="http://schemas.microsoft.com/office/drawing/2014/main" id="{053FB905-A95B-7B74-A71E-3389177EE957}"/>
              </a:ext>
            </a:extLst>
          </p:cNvPr>
          <p:cNvSpPr>
            <a:spLocks noGrp="1"/>
          </p:cNvSpPr>
          <p:nvPr>
            <p:ph type="ftr" idx="11"/>
          </p:nvPr>
        </p:nvSpPr>
        <p:spPr/>
        <p:txBody>
          <a:bodyPr/>
          <a:lstStyle/>
          <a:p>
            <a:r>
              <a:rPr lang="en-US"/>
              <a:t>Lin Yang (Qualcomm)</a:t>
            </a:r>
          </a:p>
        </p:txBody>
      </p:sp>
      <p:graphicFrame>
        <p:nvGraphicFramePr>
          <p:cNvPr id="7" name="Table 6">
            <a:extLst>
              <a:ext uri="{FF2B5EF4-FFF2-40B4-BE49-F238E27FC236}">
                <a16:creationId xmlns:a16="http://schemas.microsoft.com/office/drawing/2014/main" id="{5F8A6D3A-2D8D-FE75-4390-CF07B7F57123}"/>
              </a:ext>
            </a:extLst>
          </p:cNvPr>
          <p:cNvGraphicFramePr>
            <a:graphicFrameLocks noGrp="1"/>
          </p:cNvGraphicFramePr>
          <p:nvPr>
            <p:extLst>
              <p:ext uri="{D42A27DB-BD31-4B8C-83A1-F6EECF244321}">
                <p14:modId xmlns:p14="http://schemas.microsoft.com/office/powerpoint/2010/main" val="3116802653"/>
              </p:ext>
            </p:extLst>
          </p:nvPr>
        </p:nvGraphicFramePr>
        <p:xfrm>
          <a:off x="4352451" y="3480240"/>
          <a:ext cx="3449108" cy="1599460"/>
        </p:xfrm>
        <a:graphic>
          <a:graphicData uri="http://schemas.openxmlformats.org/drawingml/2006/table">
            <a:tbl>
              <a:tblPr/>
              <a:tblGrid>
                <a:gridCol w="962150">
                  <a:extLst>
                    <a:ext uri="{9D8B030D-6E8A-4147-A177-3AD203B41FA5}">
                      <a16:colId xmlns:a16="http://schemas.microsoft.com/office/drawing/2014/main" val="2682115837"/>
                    </a:ext>
                  </a:extLst>
                </a:gridCol>
                <a:gridCol w="2486958">
                  <a:extLst>
                    <a:ext uri="{9D8B030D-6E8A-4147-A177-3AD203B41FA5}">
                      <a16:colId xmlns:a16="http://schemas.microsoft.com/office/drawing/2014/main" val="2183677523"/>
                    </a:ext>
                  </a:extLst>
                </a:gridCol>
              </a:tblGrid>
              <a:tr h="368992">
                <a:tc gridSpan="2">
                  <a:txBody>
                    <a:bodyPr/>
                    <a:lstStyle/>
                    <a:p>
                      <a:pPr algn="ctr" fontAlgn="b"/>
                      <a:r>
                        <a:rPr lang="en-US" sz="1400" b="1" i="0" u="none" strike="noStrike" dirty="0">
                          <a:solidFill>
                            <a:srgbClr val="000000"/>
                          </a:solidFill>
                          <a:effectLst/>
                          <a:latin typeface="Calibri" panose="020F0502020204030204" pitchFamily="34" charset="0"/>
                        </a:rPr>
                        <a:t>Pilot indices for </a:t>
                      </a:r>
                      <a:r>
                        <a:rPr lang="en-US" sz="1400" b="1" i="0" u="none" strike="noStrike" dirty="0" err="1">
                          <a:solidFill>
                            <a:srgbClr val="000000"/>
                          </a:solidFill>
                          <a:effectLst/>
                          <a:latin typeface="Calibri" panose="020F0502020204030204" pitchFamily="34" charset="0"/>
                        </a:rPr>
                        <a:t>dRU</a:t>
                      </a:r>
                      <a:r>
                        <a:rPr lang="en-US" sz="1400" b="1" i="0" u="none" strike="noStrike" dirty="0">
                          <a:solidFill>
                            <a:srgbClr val="000000"/>
                          </a:solidFill>
                          <a:effectLst/>
                          <a:latin typeface="Calibri" panose="020F0502020204030204" pitchFamily="34" charset="0"/>
                        </a:rPr>
                        <a:t> transmission over 20MHz</a:t>
                      </a:r>
                      <a:endParaRPr lang="en-US" sz="1400" b="1" i="0" u="none" strike="noStrike" dirty="0">
                        <a:solidFill>
                          <a:srgbClr val="FF0000"/>
                        </a:solidFill>
                        <a:effectLst/>
                        <a:latin typeface="Calibri" panose="020F0502020204030204" pitchFamily="34" charset="0"/>
                      </a:endParaRPr>
                    </a:p>
                  </a:txBody>
                  <a:tcPr marL="5118" marR="5118" marT="511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171210600"/>
                  </a:ext>
                </a:extLst>
              </a:tr>
              <a:tr h="184496">
                <a:tc>
                  <a:txBody>
                    <a:bodyPr/>
                    <a:lstStyle/>
                    <a:p>
                      <a:pPr algn="l" fontAlgn="b"/>
                      <a:r>
                        <a:rPr lang="en-US" sz="1000" b="0" i="0" u="none" strike="noStrike" dirty="0" err="1">
                          <a:solidFill>
                            <a:srgbClr val="000000"/>
                          </a:solidFill>
                          <a:effectLst/>
                          <a:latin typeface="Calibri" panose="020F0502020204030204" pitchFamily="34" charset="0"/>
                        </a:rPr>
                        <a:t>dRU</a:t>
                      </a:r>
                      <a:r>
                        <a:rPr lang="en-US" sz="1000" b="0" i="0" u="none" strike="noStrike" dirty="0">
                          <a:solidFill>
                            <a:srgbClr val="000000"/>
                          </a:solidFill>
                          <a:effectLst/>
                          <a:latin typeface="Calibri" panose="020F0502020204030204" pitchFamily="34" charset="0"/>
                        </a:rPr>
                        <a:t> size</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1" u="none" strike="noStrike" dirty="0" err="1">
                          <a:solidFill>
                            <a:srgbClr val="000000"/>
                          </a:solidFill>
                          <a:effectLst/>
                          <a:latin typeface="Times New Roman" panose="02020603050405020304" pitchFamily="18" charset="0"/>
                        </a:rPr>
                        <a:t>KdRxx_i</a:t>
                      </a:r>
                      <a:endParaRPr lang="en-US" sz="1000" b="0" i="1" u="none" strike="noStrike" dirty="0">
                        <a:solidFill>
                          <a:srgbClr val="000000"/>
                        </a:solidFill>
                        <a:effectLst/>
                        <a:latin typeface="Times New Roman" panose="02020603050405020304" pitchFamily="18" charset="0"/>
                      </a:endParaRPr>
                    </a:p>
                  </a:txBody>
                  <a:tcPr marL="5118" marR="5118" marT="5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9076897"/>
                  </a:ext>
                </a:extLst>
              </a:tr>
              <a:tr h="486122">
                <a:tc>
                  <a:txBody>
                    <a:bodyPr/>
                    <a:lstStyle/>
                    <a:p>
                      <a:pPr algn="l" fontAlgn="b"/>
                      <a:r>
                        <a:rPr lang="en-US" sz="1000" b="0" i="0" u="none" strike="noStrike" dirty="0">
                          <a:solidFill>
                            <a:srgbClr val="000000"/>
                          </a:solidFill>
                          <a:effectLst/>
                          <a:latin typeface="Calibri" panose="020F0502020204030204" pitchFamily="34" charset="0"/>
                        </a:rPr>
                        <a:t>dRU26, </a:t>
                      </a:r>
                      <a:r>
                        <a:rPr lang="en-US" sz="1000" b="0" i="0" u="none" strike="noStrike" dirty="0" err="1">
                          <a:solidFill>
                            <a:srgbClr val="000000"/>
                          </a:solidFill>
                          <a:effectLst/>
                          <a:latin typeface="Calibri" panose="020F0502020204030204" pitchFamily="34" charset="0"/>
                        </a:rPr>
                        <a:t>i</a:t>
                      </a:r>
                      <a:r>
                        <a:rPr lang="en-US" sz="1000" b="0" i="0" u="none" strike="noStrike" dirty="0">
                          <a:solidFill>
                            <a:srgbClr val="000000"/>
                          </a:solidFill>
                          <a:effectLst/>
                          <a:latin typeface="Calibri" panose="020F0502020204030204" pitchFamily="34" charset="0"/>
                        </a:rPr>
                        <a:t> = 1:9</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{-111    15}, {-89    37}, {-100    26}, {-78    48},</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{-67    59}, {-56    70}, {-34    92}, {-45    81},</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{-23   103}</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7588375"/>
                  </a:ext>
                </a:extLst>
              </a:tr>
              <a:tr h="368992">
                <a:tc>
                  <a:txBody>
                    <a:bodyPr/>
                    <a:lstStyle/>
                    <a:p>
                      <a:pPr algn="l" fontAlgn="b"/>
                      <a:r>
                        <a:rPr lang="en-US" sz="1000" b="0" i="0" u="none" strike="noStrike">
                          <a:solidFill>
                            <a:srgbClr val="000000"/>
                          </a:solidFill>
                          <a:effectLst/>
                          <a:latin typeface="Calibri" panose="020F0502020204030204" pitchFamily="34" charset="0"/>
                        </a:rPr>
                        <a:t>dRU52, i = 1:4</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{-111   -89    15    37}, {-100   -78    26    48},                 {-56   -34    70    92}, {-45   -23    81   103}</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016167"/>
                  </a:ext>
                </a:extLst>
              </a:tr>
              <a:tr h="190858">
                <a:tc>
                  <a:txBody>
                    <a:bodyPr/>
                    <a:lstStyle/>
                    <a:p>
                      <a:pPr algn="l" fontAlgn="b"/>
                      <a:r>
                        <a:rPr lang="en-US" sz="1000" b="0" i="0" u="none" strike="noStrike">
                          <a:solidFill>
                            <a:srgbClr val="000000"/>
                          </a:solidFill>
                          <a:effectLst/>
                          <a:latin typeface="Calibri" panose="020F0502020204030204" pitchFamily="34" charset="0"/>
                        </a:rPr>
                        <a:t>dRU106, i = 1:2</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{-111   -78    15    48}, {-56   -23    70   103}</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384645"/>
                  </a:ext>
                </a:extLst>
              </a:tr>
            </a:tbl>
          </a:graphicData>
        </a:graphic>
      </p:graphicFrame>
    </p:spTree>
    <p:extLst>
      <p:ext uri="{BB962C8B-B14F-4D97-AF65-F5344CB8AC3E}">
        <p14:creationId xmlns:p14="http://schemas.microsoft.com/office/powerpoint/2010/main" val="2138128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172AE-ACE7-AC8E-A0CB-69EDAEF6EEEA}"/>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A862F8BA-A951-AE2B-4E3E-8F8E316B5E85}"/>
              </a:ext>
            </a:extLst>
          </p:cNvPr>
          <p:cNvSpPr>
            <a:spLocks noGrp="1"/>
          </p:cNvSpPr>
          <p:nvPr>
            <p:ph idx="1"/>
          </p:nvPr>
        </p:nvSpPr>
        <p:spPr>
          <a:xfrm>
            <a:off x="914401" y="1830391"/>
            <a:ext cx="10361084" cy="1171226"/>
          </a:xfrm>
        </p:spPr>
        <p:txBody>
          <a:bodyPr/>
          <a:lstStyle/>
          <a:p>
            <a:pPr>
              <a:buFont typeface="Arial" panose="020B0604020202020204" pitchFamily="34" charset="0"/>
              <a:buChar char="•"/>
            </a:pPr>
            <a:r>
              <a:rPr lang="en-US" sz="2000" b="0" dirty="0"/>
              <a:t>Do you support to </a:t>
            </a:r>
            <a:r>
              <a:rPr lang="en-US" sz="2000" b="0" dirty="0">
                <a:effectLst/>
                <a:ea typeface="DengXian" panose="02010600030101010101" pitchFamily="2" charset="-122"/>
              </a:rPr>
              <a:t>add the following text to the </a:t>
            </a:r>
            <a:r>
              <a:rPr lang="en-US" sz="2000" b="0" dirty="0" err="1">
                <a:effectLst/>
                <a:ea typeface="DengXian" panose="02010600030101010101" pitchFamily="2" charset="-122"/>
              </a:rPr>
              <a:t>TGbn</a:t>
            </a:r>
            <a:r>
              <a:rPr lang="en-US" sz="2000" b="0" dirty="0">
                <a:effectLst/>
                <a:ea typeface="DengXian" panose="02010600030101010101" pitchFamily="2" charset="-122"/>
              </a:rPr>
              <a:t> SFD?</a:t>
            </a:r>
          </a:p>
          <a:p>
            <a:pPr lvl="1">
              <a:buFont typeface="Wingdings" panose="05000000000000000000" pitchFamily="2" charset="2"/>
              <a:buChar char="§"/>
            </a:pPr>
            <a:r>
              <a:rPr lang="en-US" sz="1800" b="0" dirty="0"/>
              <a:t>The following pilot index table from hierarchical uniform pilot structure of distance of 11 will be used </a:t>
            </a:r>
            <a:r>
              <a:rPr lang="en-US" sz="1800" dirty="0"/>
              <a:t>for distributed transmission over 40MHz</a:t>
            </a:r>
            <a:endParaRPr lang="en-US" sz="1800" b="0" dirty="0"/>
          </a:p>
          <a:p>
            <a:pPr marL="0" indent="0"/>
            <a:endParaRPr lang="en-US" sz="1800" dirty="0"/>
          </a:p>
          <a:p>
            <a:r>
              <a:rPr lang="en-US" dirty="0"/>
              <a:t>		</a:t>
            </a:r>
            <a:endParaRPr lang="en-US" b="0" dirty="0"/>
          </a:p>
          <a:p>
            <a:endParaRPr lang="en-US" b="0" dirty="0"/>
          </a:p>
        </p:txBody>
      </p:sp>
      <p:sp>
        <p:nvSpPr>
          <p:cNvPr id="5" name="Slide Number Placeholder 4">
            <a:extLst>
              <a:ext uri="{FF2B5EF4-FFF2-40B4-BE49-F238E27FC236}">
                <a16:creationId xmlns:a16="http://schemas.microsoft.com/office/drawing/2014/main" id="{87808C2E-0409-B1C1-7004-8B0B2569B481}"/>
              </a:ext>
            </a:extLst>
          </p:cNvPr>
          <p:cNvSpPr>
            <a:spLocks noGrp="1"/>
          </p:cNvSpPr>
          <p:nvPr>
            <p:ph type="sldNum" idx="12"/>
          </p:nvPr>
        </p:nvSpPr>
        <p:spPr/>
        <p:txBody>
          <a:bodyPr/>
          <a:lstStyle/>
          <a:p>
            <a:fld id="{485EAA83-31A4-4A1C-8334-D0498506D31F}" type="slidenum">
              <a:rPr lang="en-US" smtClean="0"/>
              <a:t>11</a:t>
            </a:fld>
            <a:endParaRPr lang="en-US"/>
          </a:p>
        </p:txBody>
      </p:sp>
      <p:sp>
        <p:nvSpPr>
          <p:cNvPr id="4" name="Date Placeholder 3">
            <a:extLst>
              <a:ext uri="{FF2B5EF4-FFF2-40B4-BE49-F238E27FC236}">
                <a16:creationId xmlns:a16="http://schemas.microsoft.com/office/drawing/2014/main" id="{82008681-BEC5-E71A-0417-7769212A0DE8}"/>
              </a:ext>
            </a:extLst>
          </p:cNvPr>
          <p:cNvSpPr>
            <a:spLocks noGrp="1"/>
          </p:cNvSpPr>
          <p:nvPr>
            <p:ph type="dt" idx="10"/>
          </p:nvPr>
        </p:nvSpPr>
        <p:spPr/>
        <p:txBody>
          <a:bodyPr/>
          <a:lstStyle/>
          <a:p>
            <a:r>
              <a:rPr lang="en-US"/>
              <a:t>July 2024</a:t>
            </a:r>
          </a:p>
        </p:txBody>
      </p:sp>
      <p:sp>
        <p:nvSpPr>
          <p:cNvPr id="6" name="Footer Placeholder 5">
            <a:extLst>
              <a:ext uri="{FF2B5EF4-FFF2-40B4-BE49-F238E27FC236}">
                <a16:creationId xmlns:a16="http://schemas.microsoft.com/office/drawing/2014/main" id="{053FB905-A95B-7B74-A71E-3389177EE957}"/>
              </a:ext>
            </a:extLst>
          </p:cNvPr>
          <p:cNvSpPr>
            <a:spLocks noGrp="1"/>
          </p:cNvSpPr>
          <p:nvPr>
            <p:ph type="ftr" idx="11"/>
          </p:nvPr>
        </p:nvSpPr>
        <p:spPr/>
        <p:txBody>
          <a:bodyPr/>
          <a:lstStyle/>
          <a:p>
            <a:r>
              <a:rPr lang="en-US"/>
              <a:t>Lin Yang (Qualcomm)</a:t>
            </a:r>
          </a:p>
        </p:txBody>
      </p:sp>
      <p:graphicFrame>
        <p:nvGraphicFramePr>
          <p:cNvPr id="8" name="Table 7">
            <a:extLst>
              <a:ext uri="{FF2B5EF4-FFF2-40B4-BE49-F238E27FC236}">
                <a16:creationId xmlns:a16="http://schemas.microsoft.com/office/drawing/2014/main" id="{C46CA0E8-30E3-337E-EFA5-5D85BD8BC6C2}"/>
              </a:ext>
            </a:extLst>
          </p:cNvPr>
          <p:cNvGraphicFramePr>
            <a:graphicFrameLocks noGrp="1"/>
          </p:cNvGraphicFramePr>
          <p:nvPr>
            <p:extLst>
              <p:ext uri="{D42A27DB-BD31-4B8C-83A1-F6EECF244321}">
                <p14:modId xmlns:p14="http://schemas.microsoft.com/office/powerpoint/2010/main" val="954382537"/>
              </p:ext>
            </p:extLst>
          </p:nvPr>
        </p:nvGraphicFramePr>
        <p:xfrm>
          <a:off x="4323516" y="3240160"/>
          <a:ext cx="3611216" cy="2837050"/>
        </p:xfrm>
        <a:graphic>
          <a:graphicData uri="http://schemas.openxmlformats.org/drawingml/2006/table">
            <a:tbl>
              <a:tblPr/>
              <a:tblGrid>
                <a:gridCol w="1007371">
                  <a:extLst>
                    <a:ext uri="{9D8B030D-6E8A-4147-A177-3AD203B41FA5}">
                      <a16:colId xmlns:a16="http://schemas.microsoft.com/office/drawing/2014/main" val="2026145614"/>
                    </a:ext>
                  </a:extLst>
                </a:gridCol>
                <a:gridCol w="2603845">
                  <a:extLst>
                    <a:ext uri="{9D8B030D-6E8A-4147-A177-3AD203B41FA5}">
                      <a16:colId xmlns:a16="http://schemas.microsoft.com/office/drawing/2014/main" val="2669506513"/>
                    </a:ext>
                  </a:extLst>
                </a:gridCol>
              </a:tblGrid>
              <a:tr h="376720">
                <a:tc gridSpan="2">
                  <a:txBody>
                    <a:bodyPr/>
                    <a:lstStyle/>
                    <a:p>
                      <a:pPr algn="ctr" fontAlgn="b"/>
                      <a:r>
                        <a:rPr lang="en-US" sz="1400" b="1" i="0" u="none" strike="noStrike" dirty="0">
                          <a:solidFill>
                            <a:srgbClr val="000000"/>
                          </a:solidFill>
                          <a:effectLst/>
                          <a:latin typeface="Calibri" panose="020F0502020204030204" pitchFamily="34" charset="0"/>
                        </a:rPr>
                        <a:t>Pilot indices for </a:t>
                      </a:r>
                      <a:r>
                        <a:rPr lang="en-US" sz="1400" b="1" i="0" u="none" strike="noStrike" dirty="0" err="1">
                          <a:solidFill>
                            <a:srgbClr val="000000"/>
                          </a:solidFill>
                          <a:effectLst/>
                          <a:latin typeface="Calibri" panose="020F0502020204030204" pitchFamily="34" charset="0"/>
                        </a:rPr>
                        <a:t>dRU</a:t>
                      </a:r>
                      <a:r>
                        <a:rPr lang="en-US" sz="1400" b="1" i="0" u="none" strike="noStrike" dirty="0">
                          <a:solidFill>
                            <a:srgbClr val="000000"/>
                          </a:solidFill>
                          <a:effectLst/>
                          <a:latin typeface="Calibri" panose="020F0502020204030204" pitchFamily="34" charset="0"/>
                        </a:rPr>
                        <a:t> transmission over 40MHz</a:t>
                      </a:r>
                      <a:endParaRPr lang="en-US" sz="1400" b="1" i="0" u="none" strike="noStrike" dirty="0">
                        <a:solidFill>
                          <a:srgbClr val="FF0000"/>
                        </a:solidFill>
                        <a:effectLst/>
                        <a:latin typeface="Calibri" panose="020F0502020204030204" pitchFamily="34" charset="0"/>
                      </a:endParaRPr>
                    </a:p>
                  </a:txBody>
                  <a:tcPr marL="5118" marR="5118" marT="511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68294786"/>
                  </a:ext>
                </a:extLst>
              </a:tr>
              <a:tr h="179096">
                <a:tc>
                  <a:txBody>
                    <a:bodyPr/>
                    <a:lstStyle/>
                    <a:p>
                      <a:pPr algn="l" fontAlgn="b"/>
                      <a:r>
                        <a:rPr lang="en-US" sz="1000" b="0" i="0" u="none" strike="noStrike" dirty="0" err="1">
                          <a:solidFill>
                            <a:srgbClr val="000000"/>
                          </a:solidFill>
                          <a:effectLst/>
                          <a:latin typeface="Calibri" panose="020F0502020204030204" pitchFamily="34" charset="0"/>
                        </a:rPr>
                        <a:t>dRU</a:t>
                      </a:r>
                      <a:r>
                        <a:rPr lang="en-US" sz="1000" b="0" i="0" u="none" strike="noStrike" dirty="0">
                          <a:solidFill>
                            <a:srgbClr val="000000"/>
                          </a:solidFill>
                          <a:effectLst/>
                          <a:latin typeface="Calibri" panose="020F0502020204030204" pitchFamily="34" charset="0"/>
                        </a:rPr>
                        <a:t> size</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1" u="none" strike="noStrike" dirty="0" err="1">
                          <a:solidFill>
                            <a:srgbClr val="000000"/>
                          </a:solidFill>
                          <a:effectLst/>
                          <a:latin typeface="Times New Roman" panose="02020603050405020304" pitchFamily="18" charset="0"/>
                        </a:rPr>
                        <a:t>KdRxx_i</a:t>
                      </a:r>
                      <a:endParaRPr lang="en-US" sz="1000" b="0" i="1" u="none" strike="noStrike" dirty="0">
                        <a:solidFill>
                          <a:srgbClr val="000000"/>
                        </a:solidFill>
                        <a:effectLst/>
                        <a:latin typeface="Times New Roman" panose="02020603050405020304" pitchFamily="18" charset="0"/>
                      </a:endParaRPr>
                    </a:p>
                  </a:txBody>
                  <a:tcPr marL="5118" marR="5118" marT="5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5709207"/>
                  </a:ext>
                </a:extLst>
              </a:tr>
              <a:tr h="842288">
                <a:tc>
                  <a:txBody>
                    <a:bodyPr/>
                    <a:lstStyle/>
                    <a:p>
                      <a:pPr algn="l" fontAlgn="ctr"/>
                      <a:r>
                        <a:rPr lang="en-US" sz="1000" b="0" i="0" u="none" strike="noStrike" dirty="0">
                          <a:solidFill>
                            <a:srgbClr val="000000"/>
                          </a:solidFill>
                          <a:effectLst/>
                          <a:latin typeface="Calibri" panose="020F0502020204030204" pitchFamily="34" charset="0"/>
                        </a:rPr>
                        <a:t>dRU26, </a:t>
                      </a:r>
                      <a:r>
                        <a:rPr lang="en-US" sz="1000" b="0" i="0" u="none" strike="noStrike" dirty="0" err="1">
                          <a:solidFill>
                            <a:srgbClr val="000000"/>
                          </a:solidFill>
                          <a:effectLst/>
                          <a:latin typeface="Calibri" panose="020F0502020204030204" pitchFamily="34" charset="0"/>
                        </a:rPr>
                        <a:t>i</a:t>
                      </a:r>
                      <a:r>
                        <a:rPr lang="en-US" sz="1000" b="0" i="0" u="none" strike="noStrike" dirty="0">
                          <a:solidFill>
                            <a:srgbClr val="000000"/>
                          </a:solidFill>
                          <a:effectLst/>
                          <a:latin typeface="Calibri" panose="020F0502020204030204" pitchFamily="34" charset="0"/>
                        </a:rPr>
                        <a:t> = 1:18</a:t>
                      </a:r>
                    </a:p>
                  </a:txBody>
                  <a:tcPr marL="5118" marR="5118" marT="5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{-224    28}, {-125   127}, {-202    50}, {-103   149},</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{-81   171}, {-114   138}, {-213    39}, {-92   160},</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{-191    61}, {-169    83}, {-70   182}, {-147   105},         {-48   204}, {-180    72}, {-59   193}, {-158    94},         {-37   215}, {-136   116}</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2612670"/>
                  </a:ext>
                </a:extLst>
              </a:tr>
              <a:tr h="716385">
                <a:tc>
                  <a:txBody>
                    <a:bodyPr/>
                    <a:lstStyle/>
                    <a:p>
                      <a:pPr algn="l" fontAlgn="ctr"/>
                      <a:r>
                        <a:rPr lang="en-US" sz="1000" b="0" i="0" u="none" strike="noStrike" dirty="0">
                          <a:solidFill>
                            <a:srgbClr val="000000"/>
                          </a:solidFill>
                          <a:effectLst/>
                          <a:latin typeface="Calibri" panose="020F0502020204030204" pitchFamily="34" charset="0"/>
                        </a:rPr>
                        <a:t>dRU52, </a:t>
                      </a:r>
                      <a:r>
                        <a:rPr lang="en-US" sz="1000" b="0" i="0" u="none" strike="noStrike" dirty="0" err="1">
                          <a:solidFill>
                            <a:srgbClr val="000000"/>
                          </a:solidFill>
                          <a:effectLst/>
                          <a:latin typeface="Calibri" panose="020F0502020204030204" pitchFamily="34" charset="0"/>
                        </a:rPr>
                        <a:t>i</a:t>
                      </a:r>
                      <a:r>
                        <a:rPr lang="en-US" sz="1000" b="0" i="0" u="none" strike="noStrike" dirty="0">
                          <a:solidFill>
                            <a:srgbClr val="000000"/>
                          </a:solidFill>
                          <a:effectLst/>
                          <a:latin typeface="Calibri" panose="020F0502020204030204" pitchFamily="34" charset="0"/>
                        </a:rPr>
                        <a:t> = 1:8</a:t>
                      </a:r>
                    </a:p>
                  </a:txBody>
                  <a:tcPr marL="5118" marR="5118" marT="5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{-224  -125    28   127}, {-202  -103    50   149},         {-213  -114    39   138}, {-191   -92    61   160},   </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{-169   -70    83   182}, {-147   -48   105   204},         {-158   -59    94   193}, {-136   -37   116   215}   </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302129"/>
                  </a:ext>
                </a:extLst>
              </a:tr>
              <a:tr h="358192">
                <a:tc>
                  <a:txBody>
                    <a:bodyPr/>
                    <a:lstStyle/>
                    <a:p>
                      <a:pPr algn="l" fontAlgn="ctr"/>
                      <a:r>
                        <a:rPr lang="en-US" sz="1000" b="0" i="0" u="none" strike="noStrike" dirty="0">
                          <a:solidFill>
                            <a:srgbClr val="000000"/>
                          </a:solidFill>
                          <a:effectLst/>
                          <a:latin typeface="Calibri" panose="020F0502020204030204" pitchFamily="34" charset="0"/>
                        </a:rPr>
                        <a:t>dRU106, </a:t>
                      </a:r>
                      <a:r>
                        <a:rPr lang="en-US" sz="1000" b="0" i="0" u="none" strike="noStrike" dirty="0" err="1">
                          <a:solidFill>
                            <a:srgbClr val="000000"/>
                          </a:solidFill>
                          <a:effectLst/>
                          <a:latin typeface="Calibri" panose="020F0502020204030204" pitchFamily="34" charset="0"/>
                        </a:rPr>
                        <a:t>i</a:t>
                      </a:r>
                      <a:r>
                        <a:rPr lang="en-US" sz="1000" b="0" i="0" u="none" strike="noStrike" dirty="0">
                          <a:solidFill>
                            <a:srgbClr val="000000"/>
                          </a:solidFill>
                          <a:effectLst/>
                          <a:latin typeface="Calibri" panose="020F0502020204030204" pitchFamily="34" charset="0"/>
                        </a:rPr>
                        <a:t> = 1:4</a:t>
                      </a:r>
                    </a:p>
                  </a:txBody>
                  <a:tcPr marL="5118" marR="5118" marT="5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{-224  -103    28   149}, {-213   -92    39   160},        {-169   -48    83   204}, {-158   -37    94   215}</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9151188"/>
                  </a:ext>
                </a:extLst>
              </a:tr>
              <a:tr h="364369">
                <a:tc>
                  <a:txBody>
                    <a:bodyPr/>
                    <a:lstStyle/>
                    <a:p>
                      <a:pPr algn="l" fontAlgn="ctr"/>
                      <a:r>
                        <a:rPr lang="en-US" sz="1000" b="0" i="0" u="none" strike="noStrike" dirty="0">
                          <a:solidFill>
                            <a:srgbClr val="000000"/>
                          </a:solidFill>
                          <a:effectLst/>
                          <a:latin typeface="Calibri" panose="020F0502020204030204" pitchFamily="34" charset="0"/>
                        </a:rPr>
                        <a:t>dRU242, </a:t>
                      </a:r>
                      <a:r>
                        <a:rPr lang="en-US" sz="1000" b="0" i="0" u="none" strike="noStrike" dirty="0" err="1">
                          <a:solidFill>
                            <a:srgbClr val="000000"/>
                          </a:solidFill>
                          <a:effectLst/>
                          <a:latin typeface="Calibri" panose="020F0502020204030204" pitchFamily="34" charset="0"/>
                        </a:rPr>
                        <a:t>i</a:t>
                      </a:r>
                      <a:r>
                        <a:rPr lang="en-US" sz="1000" b="0" i="0" u="none" strike="noStrike" dirty="0">
                          <a:solidFill>
                            <a:srgbClr val="000000"/>
                          </a:solidFill>
                          <a:effectLst/>
                          <a:latin typeface="Calibri" panose="020F0502020204030204" pitchFamily="34" charset="0"/>
                        </a:rPr>
                        <a:t> = 1:2</a:t>
                      </a:r>
                    </a:p>
                  </a:txBody>
                  <a:tcPr marL="5118" marR="5118" marT="5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{-224  -213  -103   -92    28    39   149   160},           {-169  -158   -48   -37    83    94   204   215}    </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5064114"/>
                  </a:ext>
                </a:extLst>
              </a:tr>
            </a:tbl>
          </a:graphicData>
        </a:graphic>
      </p:graphicFrame>
    </p:spTree>
    <p:extLst>
      <p:ext uri="{BB962C8B-B14F-4D97-AF65-F5344CB8AC3E}">
        <p14:creationId xmlns:p14="http://schemas.microsoft.com/office/powerpoint/2010/main" val="1677766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172AE-ACE7-AC8E-A0CB-69EDAEF6EEEA}"/>
              </a:ext>
            </a:extLst>
          </p:cNvPr>
          <p:cNvSpPr>
            <a:spLocks noGrp="1"/>
          </p:cNvSpPr>
          <p:nvPr>
            <p:ph type="title"/>
          </p:nvPr>
        </p:nvSpPr>
        <p:spPr>
          <a:xfrm>
            <a:off x="914401" y="685801"/>
            <a:ext cx="10361084" cy="869757"/>
          </a:xfrm>
        </p:spPr>
        <p:txBody>
          <a:bodyPr/>
          <a:lstStyle/>
          <a:p>
            <a:r>
              <a:rPr lang="en-US" dirty="0"/>
              <a:t>SP 4</a:t>
            </a:r>
          </a:p>
        </p:txBody>
      </p:sp>
      <p:sp>
        <p:nvSpPr>
          <p:cNvPr id="3" name="Content Placeholder 2">
            <a:extLst>
              <a:ext uri="{FF2B5EF4-FFF2-40B4-BE49-F238E27FC236}">
                <a16:creationId xmlns:a16="http://schemas.microsoft.com/office/drawing/2014/main" id="{A862F8BA-A951-AE2B-4E3E-8F8E316B5E85}"/>
              </a:ext>
            </a:extLst>
          </p:cNvPr>
          <p:cNvSpPr>
            <a:spLocks noGrp="1"/>
          </p:cNvSpPr>
          <p:nvPr>
            <p:ph idx="1"/>
          </p:nvPr>
        </p:nvSpPr>
        <p:spPr>
          <a:xfrm>
            <a:off x="914401" y="1555559"/>
            <a:ext cx="10361084" cy="1199308"/>
          </a:xfrm>
        </p:spPr>
        <p:txBody>
          <a:bodyPr/>
          <a:lstStyle/>
          <a:p>
            <a:pPr>
              <a:buFont typeface="Arial" panose="020B0604020202020204" pitchFamily="34" charset="0"/>
              <a:buChar char="•"/>
            </a:pPr>
            <a:r>
              <a:rPr lang="en-US" sz="2000" b="0" dirty="0"/>
              <a:t>Do you support to </a:t>
            </a:r>
            <a:r>
              <a:rPr lang="en-US" sz="2000" b="0" dirty="0">
                <a:effectLst/>
                <a:ea typeface="DengXian" panose="02010600030101010101" pitchFamily="2" charset="-122"/>
              </a:rPr>
              <a:t>add the following text to the </a:t>
            </a:r>
            <a:r>
              <a:rPr lang="en-US" sz="2000" b="0" dirty="0" err="1">
                <a:effectLst/>
                <a:ea typeface="DengXian" panose="02010600030101010101" pitchFamily="2" charset="-122"/>
              </a:rPr>
              <a:t>TGbn</a:t>
            </a:r>
            <a:r>
              <a:rPr lang="en-US" sz="2000" b="0" dirty="0">
                <a:effectLst/>
                <a:ea typeface="DengXian" panose="02010600030101010101" pitchFamily="2" charset="-122"/>
              </a:rPr>
              <a:t> SFD?</a:t>
            </a:r>
          </a:p>
          <a:p>
            <a:pPr lvl="1">
              <a:buFont typeface="Wingdings" panose="05000000000000000000" pitchFamily="2" charset="2"/>
              <a:buChar char="§"/>
            </a:pPr>
            <a:r>
              <a:rPr lang="en-US" sz="1800" b="0" dirty="0"/>
              <a:t>The following pilot index table from hierarchical uniform pilot structure of distance of 11 will be used </a:t>
            </a:r>
            <a:r>
              <a:rPr lang="en-US" sz="1800" dirty="0"/>
              <a:t>for distributed transmission over 80MHz</a:t>
            </a:r>
            <a:endParaRPr lang="en-US" sz="1800" b="0" dirty="0"/>
          </a:p>
          <a:p>
            <a:pPr marL="0" indent="0"/>
            <a:endParaRPr lang="en-US" sz="1800" dirty="0"/>
          </a:p>
          <a:p>
            <a:r>
              <a:rPr lang="en-US" dirty="0"/>
              <a:t>		</a:t>
            </a:r>
            <a:endParaRPr lang="en-US" b="0" dirty="0"/>
          </a:p>
          <a:p>
            <a:endParaRPr lang="en-US" b="0" dirty="0"/>
          </a:p>
        </p:txBody>
      </p:sp>
      <p:sp>
        <p:nvSpPr>
          <p:cNvPr id="5" name="Slide Number Placeholder 4">
            <a:extLst>
              <a:ext uri="{FF2B5EF4-FFF2-40B4-BE49-F238E27FC236}">
                <a16:creationId xmlns:a16="http://schemas.microsoft.com/office/drawing/2014/main" id="{87808C2E-0409-B1C1-7004-8B0B2569B481}"/>
              </a:ext>
            </a:extLst>
          </p:cNvPr>
          <p:cNvSpPr>
            <a:spLocks noGrp="1"/>
          </p:cNvSpPr>
          <p:nvPr>
            <p:ph type="sldNum" idx="12"/>
          </p:nvPr>
        </p:nvSpPr>
        <p:spPr/>
        <p:txBody>
          <a:bodyPr/>
          <a:lstStyle/>
          <a:p>
            <a:fld id="{485EAA83-31A4-4A1C-8334-D0498506D31F}" type="slidenum">
              <a:rPr lang="en-US" smtClean="0"/>
              <a:t>12</a:t>
            </a:fld>
            <a:endParaRPr lang="en-US"/>
          </a:p>
        </p:txBody>
      </p:sp>
      <p:sp>
        <p:nvSpPr>
          <p:cNvPr id="4" name="Date Placeholder 3">
            <a:extLst>
              <a:ext uri="{FF2B5EF4-FFF2-40B4-BE49-F238E27FC236}">
                <a16:creationId xmlns:a16="http://schemas.microsoft.com/office/drawing/2014/main" id="{82008681-BEC5-E71A-0417-7769212A0DE8}"/>
              </a:ext>
            </a:extLst>
          </p:cNvPr>
          <p:cNvSpPr>
            <a:spLocks noGrp="1"/>
          </p:cNvSpPr>
          <p:nvPr>
            <p:ph type="dt" idx="10"/>
          </p:nvPr>
        </p:nvSpPr>
        <p:spPr/>
        <p:txBody>
          <a:bodyPr/>
          <a:lstStyle/>
          <a:p>
            <a:r>
              <a:rPr lang="en-US"/>
              <a:t>July 2024</a:t>
            </a:r>
          </a:p>
        </p:txBody>
      </p:sp>
      <p:sp>
        <p:nvSpPr>
          <p:cNvPr id="6" name="Footer Placeholder 5">
            <a:extLst>
              <a:ext uri="{FF2B5EF4-FFF2-40B4-BE49-F238E27FC236}">
                <a16:creationId xmlns:a16="http://schemas.microsoft.com/office/drawing/2014/main" id="{053FB905-A95B-7B74-A71E-3389177EE957}"/>
              </a:ext>
            </a:extLst>
          </p:cNvPr>
          <p:cNvSpPr>
            <a:spLocks noGrp="1"/>
          </p:cNvSpPr>
          <p:nvPr>
            <p:ph type="ftr" idx="11"/>
          </p:nvPr>
        </p:nvSpPr>
        <p:spPr/>
        <p:txBody>
          <a:bodyPr/>
          <a:lstStyle/>
          <a:p>
            <a:r>
              <a:rPr lang="en-US"/>
              <a:t>Lin Yang (Qualcomm)</a:t>
            </a:r>
          </a:p>
        </p:txBody>
      </p:sp>
      <p:graphicFrame>
        <p:nvGraphicFramePr>
          <p:cNvPr id="8" name="Table 7">
            <a:extLst>
              <a:ext uri="{FF2B5EF4-FFF2-40B4-BE49-F238E27FC236}">
                <a16:creationId xmlns:a16="http://schemas.microsoft.com/office/drawing/2014/main" id="{68AEFDA2-E42D-CAE5-F8F5-4DB101776290}"/>
              </a:ext>
            </a:extLst>
          </p:cNvPr>
          <p:cNvGraphicFramePr>
            <a:graphicFrameLocks noGrp="1"/>
          </p:cNvGraphicFramePr>
          <p:nvPr>
            <p:extLst>
              <p:ext uri="{D42A27DB-BD31-4B8C-83A1-F6EECF244321}">
                <p14:modId xmlns:p14="http://schemas.microsoft.com/office/powerpoint/2010/main" val="1959531173"/>
              </p:ext>
            </p:extLst>
          </p:nvPr>
        </p:nvGraphicFramePr>
        <p:xfrm>
          <a:off x="4389779" y="2802823"/>
          <a:ext cx="3544957" cy="3579829"/>
        </p:xfrm>
        <a:graphic>
          <a:graphicData uri="http://schemas.openxmlformats.org/drawingml/2006/table">
            <a:tbl>
              <a:tblPr/>
              <a:tblGrid>
                <a:gridCol w="1019465">
                  <a:extLst>
                    <a:ext uri="{9D8B030D-6E8A-4147-A177-3AD203B41FA5}">
                      <a16:colId xmlns:a16="http://schemas.microsoft.com/office/drawing/2014/main" val="3803438127"/>
                    </a:ext>
                  </a:extLst>
                </a:gridCol>
                <a:gridCol w="2525492">
                  <a:extLst>
                    <a:ext uri="{9D8B030D-6E8A-4147-A177-3AD203B41FA5}">
                      <a16:colId xmlns:a16="http://schemas.microsoft.com/office/drawing/2014/main" val="2347224382"/>
                    </a:ext>
                  </a:extLst>
                </a:gridCol>
              </a:tblGrid>
              <a:tr h="159037">
                <a:tc gridSpan="2">
                  <a:txBody>
                    <a:bodyPr/>
                    <a:lstStyle/>
                    <a:p>
                      <a:pPr algn="ctr" fontAlgn="b"/>
                      <a:r>
                        <a:rPr lang="en-US" sz="1200" b="1" i="0" u="none" strike="noStrike" dirty="0">
                          <a:solidFill>
                            <a:srgbClr val="000000"/>
                          </a:solidFill>
                          <a:effectLst/>
                          <a:latin typeface="Calibri" panose="020F0502020204030204" pitchFamily="34" charset="0"/>
                        </a:rPr>
                        <a:t>Pilot indices for </a:t>
                      </a:r>
                      <a:r>
                        <a:rPr lang="en-US" sz="1200" b="1" i="0" u="none" strike="noStrike" dirty="0" err="1">
                          <a:solidFill>
                            <a:srgbClr val="000000"/>
                          </a:solidFill>
                          <a:effectLst/>
                          <a:latin typeface="Calibri" panose="020F0502020204030204" pitchFamily="34" charset="0"/>
                        </a:rPr>
                        <a:t>dRU</a:t>
                      </a:r>
                      <a:r>
                        <a:rPr lang="en-US" sz="1200" b="1" i="0" u="none" strike="noStrike" dirty="0">
                          <a:solidFill>
                            <a:srgbClr val="000000"/>
                          </a:solidFill>
                          <a:effectLst/>
                          <a:latin typeface="Calibri" panose="020F0502020204030204" pitchFamily="34" charset="0"/>
                        </a:rPr>
                        <a:t> transmission over 80MHz</a:t>
                      </a:r>
                    </a:p>
                  </a:txBody>
                  <a:tcPr marL="5895" marR="5895" marT="589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423289699"/>
                  </a:ext>
                </a:extLst>
              </a:tr>
              <a:tr h="162862">
                <a:tc>
                  <a:txBody>
                    <a:bodyPr/>
                    <a:lstStyle/>
                    <a:p>
                      <a:pPr algn="l" fontAlgn="b"/>
                      <a:r>
                        <a:rPr lang="en-US" sz="1000" b="0" i="0" u="none" strike="noStrike">
                          <a:solidFill>
                            <a:srgbClr val="000000"/>
                          </a:solidFill>
                          <a:effectLst/>
                          <a:latin typeface="Calibri" panose="020F0502020204030204" pitchFamily="34" charset="0"/>
                        </a:rPr>
                        <a:t>dRU size</a:t>
                      </a:r>
                    </a:p>
                  </a:txBody>
                  <a:tcPr marL="5895" marR="5895" marT="589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1" u="none" strike="noStrike">
                          <a:solidFill>
                            <a:srgbClr val="000000"/>
                          </a:solidFill>
                          <a:effectLst/>
                          <a:latin typeface="Times New Roman" panose="02020603050405020304" pitchFamily="18" charset="0"/>
                        </a:rPr>
                        <a:t>KdRxx_i</a:t>
                      </a:r>
                    </a:p>
                  </a:txBody>
                  <a:tcPr marL="5895" marR="5895" marT="589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3803952"/>
                  </a:ext>
                </a:extLst>
              </a:tr>
              <a:tr h="1260440">
                <a:tc>
                  <a:txBody>
                    <a:bodyPr/>
                    <a:lstStyle/>
                    <a:p>
                      <a:pPr algn="l" fontAlgn="ctr"/>
                      <a:r>
                        <a:rPr lang="en-US" sz="1000" b="0" i="0" u="none" strike="noStrike">
                          <a:solidFill>
                            <a:srgbClr val="000000"/>
                          </a:solidFill>
                          <a:effectLst/>
                          <a:latin typeface="Calibri" panose="020F0502020204030204" pitchFamily="34" charset="0"/>
                        </a:rPr>
                        <a:t>dRU52, i = 1:16</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{-447  -359    53   141}, {-403  -315    97   185},    {-227  -139   273   361}, {-183   -95   317   405},   {-425  -117    75   383}, {-381   -73   119   427},     {-337  -249   163   251}, {-293  -205   207   295},  {-194  -106   306   394}, {-150   -62   350   438},     {-370  -282   130   218}, {-326  -238   174   262},   {-260  -172   240   328}, {-216  -128   284   372},     {-392   -84   108   416}, {-436  -348    64   152}   </a:t>
                      </a:r>
                    </a:p>
                  </a:txBody>
                  <a:tcPr marL="5895" marR="5895" marT="58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3401350"/>
                  </a:ext>
                </a:extLst>
              </a:tr>
              <a:tr h="701246">
                <a:tc>
                  <a:txBody>
                    <a:bodyPr/>
                    <a:lstStyle/>
                    <a:p>
                      <a:pPr algn="l" fontAlgn="ctr"/>
                      <a:r>
                        <a:rPr lang="en-US" sz="1000" b="0" i="0" u="none" strike="noStrike">
                          <a:solidFill>
                            <a:srgbClr val="000000"/>
                          </a:solidFill>
                          <a:effectLst/>
                          <a:latin typeface="Calibri" panose="020F0502020204030204" pitchFamily="34" charset="0"/>
                        </a:rPr>
                        <a:t>dRU106, i = 1:8</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{-403  -315    97   185}, {-227  -139   273   361},       {-381  -117   119   383}, {-293  -205   207   295},     </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{-150   -62   350   438}, {-326  -238   174   262},       {-260  -172   240   328}, {-348   -84   152   416}</a:t>
                      </a:r>
                    </a:p>
                  </a:txBody>
                  <a:tcPr marL="5895" marR="5895" marT="58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765842"/>
                  </a:ext>
                </a:extLst>
              </a:tr>
              <a:tr h="633253">
                <a:tc>
                  <a:txBody>
                    <a:bodyPr/>
                    <a:lstStyle/>
                    <a:p>
                      <a:pPr algn="l" fontAlgn="ctr"/>
                      <a:r>
                        <a:rPr lang="en-US" sz="1000" b="0" i="0" u="none" strike="noStrike">
                          <a:solidFill>
                            <a:srgbClr val="000000"/>
                          </a:solidFill>
                          <a:effectLst/>
                          <a:latin typeface="Calibri" panose="020F0502020204030204" pitchFamily="34" charset="0"/>
                        </a:rPr>
                        <a:t>dRU242, i = 1:4</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{-403  -315  -227  -139    97   185   273   361},         {-381  -293  -205  -117   119   207   295   383},         {-326  -238  -150   -62   174   262   350   438},          {-348  -260  -172   -84   152   240   328   416}         </a:t>
                      </a:r>
                    </a:p>
                  </a:txBody>
                  <a:tcPr marL="5895" marR="5895" marT="58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1411236"/>
                  </a:ext>
                </a:extLst>
              </a:tr>
              <a:tr h="633253">
                <a:tc>
                  <a:txBody>
                    <a:bodyPr/>
                    <a:lstStyle/>
                    <a:p>
                      <a:pPr algn="l" fontAlgn="ctr"/>
                      <a:r>
                        <a:rPr lang="en-US" sz="1000" b="0" i="0" u="none" strike="noStrike">
                          <a:solidFill>
                            <a:srgbClr val="000000"/>
                          </a:solidFill>
                          <a:effectLst/>
                          <a:latin typeface="Calibri" panose="020F0502020204030204" pitchFamily="34" charset="0"/>
                        </a:rPr>
                        <a:t>dRU484, i = 1:2</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{-403  -381  -315  -293  -227  -205  -139  -117    97   119   185   207   273   295   361   383},                        {-348  -326  -260  -238  -172  -150   -84   -62   152   174   240   262   328   350   416   438}</a:t>
                      </a:r>
                    </a:p>
                  </a:txBody>
                  <a:tcPr marL="5895" marR="5895" marT="58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6014729"/>
                  </a:ext>
                </a:extLst>
              </a:tr>
            </a:tbl>
          </a:graphicData>
        </a:graphic>
      </p:graphicFrame>
    </p:spTree>
    <p:extLst>
      <p:ext uri="{BB962C8B-B14F-4D97-AF65-F5344CB8AC3E}">
        <p14:creationId xmlns:p14="http://schemas.microsoft.com/office/powerpoint/2010/main" val="2148108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8AF8A-3573-46CD-4B50-E34EEE80355E}"/>
              </a:ext>
            </a:extLst>
          </p:cNvPr>
          <p:cNvSpPr>
            <a:spLocks noGrp="1"/>
          </p:cNvSpPr>
          <p:nvPr>
            <p:ph type="title"/>
          </p:nvPr>
        </p:nvSpPr>
        <p:spPr/>
        <p:txBody>
          <a:bodyPr/>
          <a:lstStyle/>
          <a:p>
            <a:r>
              <a:rPr lang="en-US"/>
              <a:t>Reference</a:t>
            </a:r>
          </a:p>
        </p:txBody>
      </p:sp>
      <p:sp>
        <p:nvSpPr>
          <p:cNvPr id="3" name="Content Placeholder 2">
            <a:extLst>
              <a:ext uri="{FF2B5EF4-FFF2-40B4-BE49-F238E27FC236}">
                <a16:creationId xmlns:a16="http://schemas.microsoft.com/office/drawing/2014/main" id="{59D37F54-2B82-C153-45E7-3EE04EB1A340}"/>
              </a:ext>
            </a:extLst>
          </p:cNvPr>
          <p:cNvSpPr>
            <a:spLocks noGrp="1"/>
          </p:cNvSpPr>
          <p:nvPr>
            <p:ph idx="1"/>
          </p:nvPr>
        </p:nvSpPr>
        <p:spPr/>
        <p:txBody>
          <a:bodyPr/>
          <a:lstStyle/>
          <a:p>
            <a:r>
              <a:rPr lang="en-US" dirty="0"/>
              <a:t>[1] </a:t>
            </a:r>
            <a:r>
              <a:rPr lang="en-US" altLang="zh-CN" sz="2400" dirty="0"/>
              <a:t>11-24-0501-02-00bn-pilot-design-considerations-for-dru</a:t>
            </a:r>
            <a:endParaRPr lang="en-US" dirty="0"/>
          </a:p>
          <a:p>
            <a:endParaRPr lang="en-US" dirty="0"/>
          </a:p>
          <a:p>
            <a:pPr marL="0" indent="0">
              <a:buNone/>
            </a:pPr>
            <a:r>
              <a:rPr lang="en-US" altLang="ko-KR" sz="2400" dirty="0"/>
              <a:t>[2] 11-24-0468-01-00bn-dru-tone-plan-for-11bn</a:t>
            </a:r>
          </a:p>
          <a:p>
            <a:pPr marL="0" indent="0">
              <a:buNone/>
            </a:pPr>
            <a:endParaRPr lang="en-US" altLang="ko-KR" dirty="0"/>
          </a:p>
          <a:p>
            <a:pPr marL="0" indent="0">
              <a:buNone/>
            </a:pPr>
            <a:r>
              <a:rPr lang="en-US" altLang="ko-KR" sz="2400" dirty="0"/>
              <a:t>[3] 11-24-0767-00-00bn-20-mhz-tone-plan-and-pilot-design-for-dru-follow-up </a:t>
            </a:r>
          </a:p>
          <a:p>
            <a:pPr marL="0" indent="0">
              <a:buNone/>
            </a:pPr>
            <a:endParaRPr lang="en-US" altLang="ko-KR" dirty="0"/>
          </a:p>
          <a:p>
            <a:pPr marL="0" indent="0">
              <a:buNone/>
            </a:pPr>
            <a:r>
              <a:rPr lang="en-US" altLang="ko-KR" sz="2400" dirty="0"/>
              <a:t>[4] 11-24-0800-02-00bn-dsicussions-on-dru-pilot-design-principles</a:t>
            </a:r>
          </a:p>
        </p:txBody>
      </p:sp>
      <p:sp>
        <p:nvSpPr>
          <p:cNvPr id="5" name="Slide Number Placeholder 4">
            <a:extLst>
              <a:ext uri="{FF2B5EF4-FFF2-40B4-BE49-F238E27FC236}">
                <a16:creationId xmlns:a16="http://schemas.microsoft.com/office/drawing/2014/main" id="{2B430BFA-597A-D481-A846-9329E613491B}"/>
              </a:ext>
            </a:extLst>
          </p:cNvPr>
          <p:cNvSpPr>
            <a:spLocks noGrp="1"/>
          </p:cNvSpPr>
          <p:nvPr>
            <p:ph type="sldNum" idx="12"/>
          </p:nvPr>
        </p:nvSpPr>
        <p:spPr/>
        <p:txBody>
          <a:bodyPr/>
          <a:lstStyle/>
          <a:p>
            <a:fld id="{485EAA83-31A4-4A1C-8334-D0498506D31F}" type="slidenum">
              <a:rPr lang="en-US" smtClean="0"/>
              <a:t>13</a:t>
            </a:fld>
            <a:endParaRPr lang="en-US"/>
          </a:p>
        </p:txBody>
      </p:sp>
      <p:sp>
        <p:nvSpPr>
          <p:cNvPr id="4" name="Date Placeholder 3">
            <a:extLst>
              <a:ext uri="{FF2B5EF4-FFF2-40B4-BE49-F238E27FC236}">
                <a16:creationId xmlns:a16="http://schemas.microsoft.com/office/drawing/2014/main" id="{EC4A5386-8F0B-32C1-C534-525ED072273A}"/>
              </a:ext>
            </a:extLst>
          </p:cNvPr>
          <p:cNvSpPr>
            <a:spLocks noGrp="1"/>
          </p:cNvSpPr>
          <p:nvPr>
            <p:ph type="dt" idx="10"/>
          </p:nvPr>
        </p:nvSpPr>
        <p:spPr/>
        <p:txBody>
          <a:bodyPr/>
          <a:lstStyle/>
          <a:p>
            <a:r>
              <a:rPr lang="en-US"/>
              <a:t>July 2024</a:t>
            </a:r>
          </a:p>
        </p:txBody>
      </p:sp>
      <p:sp>
        <p:nvSpPr>
          <p:cNvPr id="6" name="Footer Placeholder 5">
            <a:extLst>
              <a:ext uri="{FF2B5EF4-FFF2-40B4-BE49-F238E27FC236}">
                <a16:creationId xmlns:a16="http://schemas.microsoft.com/office/drawing/2014/main" id="{1C9B43EC-29F1-C0F5-B7CB-F29315D655C1}"/>
              </a:ext>
            </a:extLst>
          </p:cNvPr>
          <p:cNvSpPr>
            <a:spLocks noGrp="1"/>
          </p:cNvSpPr>
          <p:nvPr>
            <p:ph type="ftr" idx="11"/>
          </p:nvPr>
        </p:nvSpPr>
        <p:spPr/>
        <p:txBody>
          <a:bodyPr/>
          <a:lstStyle/>
          <a:p>
            <a:r>
              <a:rPr lang="en-US"/>
              <a:t>Lin Yang (Qualcomm)</a:t>
            </a:r>
          </a:p>
        </p:txBody>
      </p:sp>
    </p:spTree>
    <p:extLst>
      <p:ext uri="{BB962C8B-B14F-4D97-AF65-F5344CB8AC3E}">
        <p14:creationId xmlns:p14="http://schemas.microsoft.com/office/powerpoint/2010/main" val="219563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C2588-B1A7-55AC-5A8B-55E7DD543712}"/>
              </a:ext>
            </a:extLst>
          </p:cNvPr>
          <p:cNvSpPr>
            <a:spLocks noGrp="1"/>
          </p:cNvSpPr>
          <p:nvPr>
            <p:ph type="title"/>
          </p:nvPr>
        </p:nvSpPr>
        <p:spPr>
          <a:xfrm>
            <a:off x="914401" y="685801"/>
            <a:ext cx="10361084" cy="831573"/>
          </a:xfrm>
        </p:spPr>
        <p:txBody>
          <a:bodyPr/>
          <a:lstStyle/>
          <a:p>
            <a:r>
              <a:rPr lang="en-US" dirty="0"/>
              <a:t>Introduction</a:t>
            </a:r>
          </a:p>
        </p:txBody>
      </p:sp>
      <p:sp>
        <p:nvSpPr>
          <p:cNvPr id="3" name="Content Placeholder 2">
            <a:extLst>
              <a:ext uri="{FF2B5EF4-FFF2-40B4-BE49-F238E27FC236}">
                <a16:creationId xmlns:a16="http://schemas.microsoft.com/office/drawing/2014/main" id="{8197D9A6-36C3-3767-13FE-CF5E7AB88B3E}"/>
              </a:ext>
            </a:extLst>
          </p:cNvPr>
          <p:cNvSpPr>
            <a:spLocks noGrp="1"/>
          </p:cNvSpPr>
          <p:nvPr>
            <p:ph idx="1"/>
          </p:nvPr>
        </p:nvSpPr>
        <p:spPr>
          <a:xfrm>
            <a:off x="914401" y="1683027"/>
            <a:ext cx="10361084" cy="4411388"/>
          </a:xfrm>
        </p:spPr>
        <p:txBody>
          <a:bodyPr/>
          <a:lstStyle/>
          <a:p>
            <a:pPr>
              <a:buFont typeface="Arial" panose="020B0604020202020204" pitchFamily="34" charset="0"/>
              <a:buChar char="•"/>
            </a:pPr>
            <a:r>
              <a:rPr lang="en-US" sz="2200" dirty="0"/>
              <a:t>We have shared our thoughts on </a:t>
            </a:r>
            <a:r>
              <a:rPr lang="en-US" sz="2200" dirty="0" err="1"/>
              <a:t>dRU</a:t>
            </a:r>
            <a:r>
              <a:rPr lang="en-US" sz="2200" dirty="0"/>
              <a:t> pilots design methodology and principle in [1], in which hierarchical pilot structure for </a:t>
            </a:r>
            <a:r>
              <a:rPr lang="en-US" sz="2200" dirty="0" err="1"/>
              <a:t>dRU</a:t>
            </a:r>
            <a:r>
              <a:rPr lang="en-US" sz="2200" dirty="0"/>
              <a:t> was proposed to ensure pilot locations to be optimized globally and systematically</a:t>
            </a:r>
          </a:p>
          <a:p>
            <a:pPr marL="800100" lvl="1" indent="-342900">
              <a:buFont typeface="Arial" panose="020B0604020202020204" pitchFamily="34" charset="0"/>
              <a:buChar char="•"/>
            </a:pPr>
            <a:r>
              <a:rPr lang="en-US" sz="1800" dirty="0"/>
              <a:t>dRU26’s pilot tones are the base set for lager </a:t>
            </a:r>
            <a:r>
              <a:rPr lang="en-US" sz="1800" dirty="0" err="1"/>
              <a:t>dRU’s</a:t>
            </a:r>
            <a:r>
              <a:rPr lang="en-US" sz="1800" dirty="0"/>
              <a:t> pilots</a:t>
            </a:r>
          </a:p>
          <a:p>
            <a:pPr marL="800100" lvl="1" indent="-342900">
              <a:buFont typeface="Arial" panose="020B0604020202020204" pitchFamily="34" charset="0"/>
              <a:buChar char="•"/>
            </a:pPr>
            <a:r>
              <a:rPr lang="en-US" sz="1800" dirty="0"/>
              <a:t>Evenly distributed over entire distribution BW</a:t>
            </a:r>
          </a:p>
          <a:p>
            <a:pPr marL="800100" lvl="1" indent="-342900">
              <a:buFont typeface="Arial" panose="020B0604020202020204" pitchFamily="34" charset="0"/>
              <a:buChar char="•"/>
            </a:pPr>
            <a:r>
              <a:rPr lang="en-US" sz="1800" dirty="0"/>
              <a:t>Within each </a:t>
            </a:r>
            <a:r>
              <a:rPr lang="en-US" sz="1800" dirty="0" err="1"/>
              <a:t>dRU</a:t>
            </a:r>
            <a:r>
              <a:rPr lang="en-US" sz="1800" dirty="0"/>
              <a:t>, large pilot separation ensures frequency diversity</a:t>
            </a:r>
          </a:p>
          <a:p>
            <a:pPr marL="800100" lvl="1" indent="-342900">
              <a:buFont typeface="Arial" panose="020B0604020202020204" pitchFamily="34" charset="0"/>
              <a:buChar char="•"/>
            </a:pPr>
            <a:r>
              <a:rPr lang="en-US" sz="1800" dirty="0"/>
              <a:t>Across different RUs, guarantee of enough separation of pilots for any combination of </a:t>
            </a:r>
            <a:r>
              <a:rPr lang="en-US" sz="1800" dirty="0" err="1"/>
              <a:t>dRU</a:t>
            </a:r>
            <a:endParaRPr lang="en-US" sz="1800" dirty="0"/>
          </a:p>
          <a:p>
            <a:pPr>
              <a:buFont typeface="Arial" panose="020B0604020202020204" pitchFamily="34" charset="0"/>
              <a:buChar char="•"/>
            </a:pPr>
            <a:endParaRPr lang="en-US" sz="1600" dirty="0"/>
          </a:p>
          <a:p>
            <a:pPr>
              <a:buFont typeface="Arial" panose="020B0604020202020204" pitchFamily="34" charset="0"/>
              <a:buChar char="•"/>
            </a:pPr>
            <a:r>
              <a:rPr lang="en-US" sz="2200" dirty="0"/>
              <a:t>In this contribution, we will discuss the detailed </a:t>
            </a:r>
            <a:r>
              <a:rPr lang="en-US" sz="2200" dirty="0" err="1"/>
              <a:t>dRU</a:t>
            </a:r>
            <a:r>
              <a:rPr lang="en-US" sz="2200" dirty="0"/>
              <a:t> pilots design based on these ideas</a:t>
            </a:r>
          </a:p>
          <a:p>
            <a:endParaRPr lang="en-US" dirty="0"/>
          </a:p>
        </p:txBody>
      </p:sp>
      <p:sp>
        <p:nvSpPr>
          <p:cNvPr id="4" name="Slide Number Placeholder 3">
            <a:extLst>
              <a:ext uri="{FF2B5EF4-FFF2-40B4-BE49-F238E27FC236}">
                <a16:creationId xmlns:a16="http://schemas.microsoft.com/office/drawing/2014/main" id="{21C856BE-05BE-7CB3-E9EE-D42EF63B8333}"/>
              </a:ext>
            </a:extLst>
          </p:cNvPr>
          <p:cNvSpPr>
            <a:spLocks noGrp="1"/>
          </p:cNvSpPr>
          <p:nvPr>
            <p:ph type="sldNum" idx="12"/>
          </p:nvPr>
        </p:nvSpPr>
        <p:spPr/>
        <p:txBody>
          <a:bodyPr/>
          <a:lstStyle/>
          <a:p>
            <a:fld id="{485EAA83-31A4-4A1C-8334-D0498506D31F}" type="slidenum">
              <a:rPr lang="en-US" smtClean="0"/>
              <a:t>2</a:t>
            </a:fld>
            <a:endParaRPr lang="en-US"/>
          </a:p>
        </p:txBody>
      </p:sp>
      <p:sp>
        <p:nvSpPr>
          <p:cNvPr id="5" name="Date Placeholder 4">
            <a:extLst>
              <a:ext uri="{FF2B5EF4-FFF2-40B4-BE49-F238E27FC236}">
                <a16:creationId xmlns:a16="http://schemas.microsoft.com/office/drawing/2014/main" id="{4B81278F-A7AF-30A6-CA74-89616B43EC56}"/>
              </a:ext>
            </a:extLst>
          </p:cNvPr>
          <p:cNvSpPr>
            <a:spLocks noGrp="1"/>
          </p:cNvSpPr>
          <p:nvPr>
            <p:ph type="dt" idx="10"/>
          </p:nvPr>
        </p:nvSpPr>
        <p:spPr/>
        <p:txBody>
          <a:bodyPr/>
          <a:lstStyle/>
          <a:p>
            <a:r>
              <a:rPr lang="en-US"/>
              <a:t>July 2024</a:t>
            </a:r>
          </a:p>
        </p:txBody>
      </p:sp>
      <p:sp>
        <p:nvSpPr>
          <p:cNvPr id="6" name="Footer Placeholder 5">
            <a:extLst>
              <a:ext uri="{FF2B5EF4-FFF2-40B4-BE49-F238E27FC236}">
                <a16:creationId xmlns:a16="http://schemas.microsoft.com/office/drawing/2014/main" id="{39B5AFF1-65FF-BEA0-E4FC-D7B5124F5E5C}"/>
              </a:ext>
            </a:extLst>
          </p:cNvPr>
          <p:cNvSpPr>
            <a:spLocks noGrp="1"/>
          </p:cNvSpPr>
          <p:nvPr>
            <p:ph type="ftr" idx="11"/>
          </p:nvPr>
        </p:nvSpPr>
        <p:spPr/>
        <p:txBody>
          <a:bodyPr/>
          <a:lstStyle/>
          <a:p>
            <a:r>
              <a:rPr lang="en-US"/>
              <a:t>Lin Yang (Qualcomm)</a:t>
            </a:r>
          </a:p>
        </p:txBody>
      </p:sp>
    </p:spTree>
    <p:extLst>
      <p:ext uri="{BB962C8B-B14F-4D97-AF65-F5344CB8AC3E}">
        <p14:creationId xmlns:p14="http://schemas.microsoft.com/office/powerpoint/2010/main" val="199550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023E7-DF71-9159-A82A-04018B1E63B6}"/>
              </a:ext>
            </a:extLst>
          </p:cNvPr>
          <p:cNvSpPr>
            <a:spLocks noGrp="1"/>
          </p:cNvSpPr>
          <p:nvPr>
            <p:ph type="title"/>
          </p:nvPr>
        </p:nvSpPr>
        <p:spPr>
          <a:xfrm>
            <a:off x="914401" y="685801"/>
            <a:ext cx="10361084" cy="897833"/>
          </a:xfrm>
        </p:spPr>
        <p:txBody>
          <a:bodyPr/>
          <a:lstStyle/>
          <a:p>
            <a:r>
              <a:rPr lang="en-US" dirty="0"/>
              <a:t>How to Choose the Pilot Locations? </a:t>
            </a:r>
          </a:p>
        </p:txBody>
      </p:sp>
      <p:sp>
        <p:nvSpPr>
          <p:cNvPr id="3" name="Content Placeholder 2">
            <a:extLst>
              <a:ext uri="{FF2B5EF4-FFF2-40B4-BE49-F238E27FC236}">
                <a16:creationId xmlns:a16="http://schemas.microsoft.com/office/drawing/2014/main" id="{63465586-61A9-61D0-9D7D-24FE51BB8349}"/>
              </a:ext>
            </a:extLst>
          </p:cNvPr>
          <p:cNvSpPr>
            <a:spLocks noGrp="1"/>
          </p:cNvSpPr>
          <p:nvPr>
            <p:ph idx="1"/>
          </p:nvPr>
        </p:nvSpPr>
        <p:spPr>
          <a:xfrm>
            <a:off x="914401" y="1762539"/>
            <a:ext cx="10361084" cy="4762086"/>
          </a:xfrm>
        </p:spPr>
        <p:txBody>
          <a:bodyPr/>
          <a:lstStyle/>
          <a:p>
            <a:pPr>
              <a:buFont typeface="Arial" panose="020B0604020202020204" pitchFamily="34" charset="0"/>
              <a:buChar char="•"/>
            </a:pPr>
            <a:r>
              <a:rPr lang="en-US" sz="2200" dirty="0">
                <a:solidFill>
                  <a:schemeClr val="tx1"/>
                </a:solidFill>
              </a:rPr>
              <a:t>Across the distribution BW</a:t>
            </a:r>
          </a:p>
          <a:p>
            <a:pPr lvl="1">
              <a:buFont typeface="Arial" panose="020B0604020202020204" pitchFamily="34" charset="0"/>
              <a:buChar char="•"/>
            </a:pPr>
            <a:r>
              <a:rPr lang="en-US" sz="1800" dirty="0">
                <a:solidFill>
                  <a:schemeClr val="tx1"/>
                </a:solidFill>
              </a:rPr>
              <a:t>Uniform pilot tone index spacing with maximal possible separation </a:t>
            </a:r>
          </a:p>
          <a:p>
            <a:pPr lvl="2">
              <a:buFont typeface="Arial" panose="020B0604020202020204" pitchFamily="34" charset="0"/>
              <a:buChar char="•"/>
            </a:pPr>
            <a:r>
              <a:rPr lang="en-US" sz="1600" dirty="0">
                <a:solidFill>
                  <a:schemeClr val="tx1"/>
                </a:solidFill>
              </a:rPr>
              <a:t>Ensure enough separation of pilots for any combination of </a:t>
            </a:r>
            <a:r>
              <a:rPr lang="en-US" sz="1600" dirty="0" err="1">
                <a:solidFill>
                  <a:schemeClr val="tx1"/>
                </a:solidFill>
              </a:rPr>
              <a:t>dRU</a:t>
            </a:r>
            <a:endParaRPr lang="en-US" sz="1600" dirty="0">
              <a:solidFill>
                <a:schemeClr val="tx1"/>
              </a:solidFill>
            </a:endParaRPr>
          </a:p>
          <a:p>
            <a:pPr lvl="2">
              <a:buFont typeface="Arial" panose="020B0604020202020204" pitchFamily="34" charset="0"/>
              <a:buChar char="•"/>
            </a:pPr>
            <a:r>
              <a:rPr lang="en-US" sz="1600" dirty="0">
                <a:solidFill>
                  <a:schemeClr val="tx1"/>
                </a:solidFill>
              </a:rPr>
              <a:t>Maximal uniform separation for pilots is 11 tones for all 20/40/80MHz distribution</a:t>
            </a:r>
          </a:p>
          <a:p>
            <a:pPr lvl="3">
              <a:buFont typeface="Arial" panose="020B0604020202020204" pitchFamily="34" charset="0"/>
              <a:buChar char="•"/>
            </a:pPr>
            <a:r>
              <a:rPr lang="en-US" sz="1400" dirty="0">
                <a:solidFill>
                  <a:schemeClr val="tx1"/>
                </a:solidFill>
              </a:rPr>
              <a:t>No pilots around DC tones or edge tones of each </a:t>
            </a:r>
            <a:r>
              <a:rPr lang="en-US" sz="1400" dirty="0" err="1">
                <a:solidFill>
                  <a:schemeClr val="tx1"/>
                </a:solidFill>
              </a:rPr>
              <a:t>dRU</a:t>
            </a:r>
            <a:endParaRPr lang="en-US" sz="1400" dirty="0">
              <a:solidFill>
                <a:schemeClr val="tx1"/>
              </a:solidFill>
            </a:endParaRPr>
          </a:p>
          <a:p>
            <a:pPr marL="914400" lvl="2" indent="0"/>
            <a:endParaRPr lang="en-US" sz="1400" dirty="0">
              <a:solidFill>
                <a:schemeClr val="tx1"/>
              </a:solidFill>
            </a:endParaRPr>
          </a:p>
          <a:p>
            <a:pPr>
              <a:buFont typeface="Arial" panose="020B0604020202020204" pitchFamily="34" charset="0"/>
              <a:buChar char="•"/>
            </a:pPr>
            <a:r>
              <a:rPr lang="en-US" sz="2200" dirty="0">
                <a:solidFill>
                  <a:schemeClr val="tx1"/>
                </a:solidFill>
              </a:rPr>
              <a:t>Within each </a:t>
            </a:r>
            <a:r>
              <a:rPr lang="en-US" sz="2200" dirty="0" err="1">
                <a:solidFill>
                  <a:schemeClr val="tx1"/>
                </a:solidFill>
              </a:rPr>
              <a:t>dRU</a:t>
            </a:r>
            <a:endParaRPr lang="en-US" sz="2200" dirty="0">
              <a:solidFill>
                <a:schemeClr val="tx1"/>
              </a:solidFill>
            </a:endParaRPr>
          </a:p>
          <a:p>
            <a:pPr lvl="1">
              <a:buFont typeface="Arial" panose="020B0604020202020204" pitchFamily="34" charset="0"/>
              <a:buChar char="•"/>
            </a:pPr>
            <a:r>
              <a:rPr lang="en-US" sz="1800" dirty="0">
                <a:solidFill>
                  <a:schemeClr val="tx1"/>
                </a:solidFill>
              </a:rPr>
              <a:t>Pilots’ separation is critical for small </a:t>
            </a:r>
            <a:r>
              <a:rPr lang="en-US" sz="1800" dirty="0" err="1">
                <a:solidFill>
                  <a:schemeClr val="tx1"/>
                </a:solidFill>
              </a:rPr>
              <a:t>dRU</a:t>
            </a:r>
            <a:r>
              <a:rPr lang="en-US" sz="1800" dirty="0">
                <a:solidFill>
                  <a:schemeClr val="tx1"/>
                </a:solidFill>
              </a:rPr>
              <a:t> to ensure diversity </a:t>
            </a:r>
          </a:p>
          <a:p>
            <a:pPr lvl="2">
              <a:buFont typeface="Arial" panose="020B0604020202020204" pitchFamily="34" charset="0"/>
              <a:buChar char="•"/>
            </a:pPr>
            <a:r>
              <a:rPr lang="en-US" sz="1600" dirty="0">
                <a:solidFill>
                  <a:schemeClr val="tx1"/>
                </a:solidFill>
              </a:rPr>
              <a:t>Especially for dRU26 which only has 2 pilots across the distribution BW for phase tracking</a:t>
            </a:r>
          </a:p>
          <a:p>
            <a:pPr lvl="1">
              <a:buFont typeface="Arial" panose="020B0604020202020204" pitchFamily="34" charset="0"/>
              <a:buChar char="•"/>
            </a:pPr>
            <a:r>
              <a:rPr lang="en-US" sz="1800" dirty="0">
                <a:solidFill>
                  <a:schemeClr val="tx1"/>
                </a:solidFill>
              </a:rPr>
              <a:t>Pilot tone separation pattern is important for large </a:t>
            </a:r>
            <a:r>
              <a:rPr lang="en-US" sz="1800" dirty="0" err="1">
                <a:solidFill>
                  <a:schemeClr val="tx1"/>
                </a:solidFill>
              </a:rPr>
              <a:t>dRUs</a:t>
            </a:r>
            <a:r>
              <a:rPr lang="en-US" sz="1800" dirty="0">
                <a:solidFill>
                  <a:schemeClr val="tx1"/>
                </a:solidFill>
              </a:rPr>
              <a:t>  </a:t>
            </a:r>
          </a:p>
          <a:p>
            <a:pPr lvl="2">
              <a:buFont typeface="Arial" panose="020B0604020202020204" pitchFamily="34" charset="0"/>
              <a:buChar char="•"/>
            </a:pPr>
            <a:r>
              <a:rPr lang="en-US" sz="1600" dirty="0">
                <a:solidFill>
                  <a:schemeClr val="tx1"/>
                </a:solidFill>
              </a:rPr>
              <a:t>Large </a:t>
            </a:r>
            <a:r>
              <a:rPr lang="en-US" sz="1600" dirty="0" err="1">
                <a:solidFill>
                  <a:schemeClr val="tx1"/>
                </a:solidFill>
              </a:rPr>
              <a:t>dRU</a:t>
            </a:r>
            <a:r>
              <a:rPr lang="en-US" sz="1600" dirty="0">
                <a:solidFill>
                  <a:schemeClr val="tx1"/>
                </a:solidFill>
              </a:rPr>
              <a:t> has less power boosting gain but can potentially harvest more gain from channel smoothing </a:t>
            </a:r>
          </a:p>
          <a:p>
            <a:pPr lvl="2">
              <a:buFont typeface="Arial" panose="020B0604020202020204" pitchFamily="34" charset="0"/>
              <a:buChar char="•"/>
            </a:pPr>
            <a:r>
              <a:rPr lang="en-US" sz="1600" dirty="0">
                <a:solidFill>
                  <a:schemeClr val="tx1"/>
                </a:solidFill>
              </a:rPr>
              <a:t>Fixed pilot pattern may simplify smoothing filter design</a:t>
            </a:r>
          </a:p>
          <a:p>
            <a:pPr>
              <a:buFont typeface="Arial" panose="020B0604020202020204" pitchFamily="34" charset="0"/>
              <a:buChar char="•"/>
            </a:pPr>
            <a:endParaRPr lang="en-US" dirty="0"/>
          </a:p>
        </p:txBody>
      </p:sp>
      <p:sp>
        <p:nvSpPr>
          <p:cNvPr id="4" name="Date Placeholder 3">
            <a:extLst>
              <a:ext uri="{FF2B5EF4-FFF2-40B4-BE49-F238E27FC236}">
                <a16:creationId xmlns:a16="http://schemas.microsoft.com/office/drawing/2014/main" id="{1ADC4B7C-6D6A-9E43-A1C3-321D4A4D0C91}"/>
              </a:ext>
            </a:extLst>
          </p:cNvPr>
          <p:cNvSpPr>
            <a:spLocks noGrp="1"/>
          </p:cNvSpPr>
          <p:nvPr>
            <p:ph type="dt" idx="10"/>
          </p:nvPr>
        </p:nvSpPr>
        <p:spPr/>
        <p:txBody>
          <a:bodyPr/>
          <a:lstStyle/>
          <a:p>
            <a:r>
              <a:rPr lang="en-US"/>
              <a:t>July 2024</a:t>
            </a:r>
          </a:p>
        </p:txBody>
      </p:sp>
      <p:sp>
        <p:nvSpPr>
          <p:cNvPr id="5" name="Footer Placeholder 4">
            <a:extLst>
              <a:ext uri="{FF2B5EF4-FFF2-40B4-BE49-F238E27FC236}">
                <a16:creationId xmlns:a16="http://schemas.microsoft.com/office/drawing/2014/main" id="{B4FDFDA2-D244-6169-6BD9-52EA97DE5E5B}"/>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63D73811-753E-1929-A1E7-EC443CF323C0}"/>
              </a:ext>
            </a:extLst>
          </p:cNvPr>
          <p:cNvSpPr>
            <a:spLocks noGrp="1"/>
          </p:cNvSpPr>
          <p:nvPr>
            <p:ph type="sldNum" idx="12"/>
          </p:nvPr>
        </p:nvSpPr>
        <p:spPr/>
        <p:txBody>
          <a:bodyPr/>
          <a:lstStyle/>
          <a:p>
            <a:fld id="{485EAA83-31A4-4A1C-8334-D0498506D31F}" type="slidenum">
              <a:rPr lang="en-US" smtClean="0"/>
              <a:t>3</a:t>
            </a:fld>
            <a:endParaRPr lang="en-US"/>
          </a:p>
        </p:txBody>
      </p:sp>
    </p:spTree>
    <p:extLst>
      <p:ext uri="{BB962C8B-B14F-4D97-AF65-F5344CB8AC3E}">
        <p14:creationId xmlns:p14="http://schemas.microsoft.com/office/powerpoint/2010/main" val="354994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BADF9-0C60-8265-F5A0-AC315324679B}"/>
              </a:ext>
            </a:extLst>
          </p:cNvPr>
          <p:cNvSpPr>
            <a:spLocks noGrp="1"/>
          </p:cNvSpPr>
          <p:nvPr>
            <p:ph type="title"/>
          </p:nvPr>
        </p:nvSpPr>
        <p:spPr/>
        <p:txBody>
          <a:bodyPr/>
          <a:lstStyle/>
          <a:p>
            <a:r>
              <a:rPr lang="en-US" dirty="0"/>
              <a:t>Pilot Tone Design for 20/40/80MHz </a:t>
            </a:r>
            <a:r>
              <a:rPr lang="en-US" dirty="0" err="1"/>
              <a:t>dRUs</a:t>
            </a:r>
            <a:endParaRPr lang="en-US" dirty="0"/>
          </a:p>
        </p:txBody>
      </p:sp>
      <p:sp>
        <p:nvSpPr>
          <p:cNvPr id="3" name="Content Placeholder 2">
            <a:extLst>
              <a:ext uri="{FF2B5EF4-FFF2-40B4-BE49-F238E27FC236}">
                <a16:creationId xmlns:a16="http://schemas.microsoft.com/office/drawing/2014/main" id="{42F680BC-6ABC-41F9-7009-712CAC97DCA7}"/>
              </a:ext>
            </a:extLst>
          </p:cNvPr>
          <p:cNvSpPr>
            <a:spLocks noGrp="1"/>
          </p:cNvSpPr>
          <p:nvPr>
            <p:ph idx="1"/>
          </p:nvPr>
        </p:nvSpPr>
        <p:spPr/>
        <p:txBody>
          <a:bodyPr/>
          <a:lstStyle/>
          <a:p>
            <a:pPr>
              <a:buFont typeface="Arial" panose="020B0604020202020204" pitchFamily="34" charset="0"/>
              <a:buChar char="•"/>
            </a:pPr>
            <a:r>
              <a:rPr lang="en-US" dirty="0"/>
              <a:t>The following detailed </a:t>
            </a:r>
            <a:r>
              <a:rPr lang="en-US" dirty="0" err="1"/>
              <a:t>dRU</a:t>
            </a:r>
            <a:r>
              <a:rPr lang="en-US" dirty="0"/>
              <a:t> pilot design assumed </a:t>
            </a:r>
            <a:r>
              <a:rPr lang="en-US" dirty="0" err="1"/>
              <a:t>dRU</a:t>
            </a:r>
            <a:r>
              <a:rPr lang="en-US" dirty="0"/>
              <a:t> tone plan in [2], which offers the following good properties aligning with pilot design</a:t>
            </a:r>
          </a:p>
          <a:p>
            <a:pPr lvl="1">
              <a:buFont typeface="Arial" panose="020B0604020202020204" pitchFamily="34" charset="0"/>
              <a:buChar char="•"/>
            </a:pPr>
            <a:r>
              <a:rPr lang="en-US" dirty="0"/>
              <a:t>Hierarchical structure</a:t>
            </a:r>
          </a:p>
          <a:p>
            <a:pPr lvl="1">
              <a:buFont typeface="Arial" panose="020B0604020202020204" pitchFamily="34" charset="0"/>
              <a:buChar char="•"/>
            </a:pPr>
            <a:r>
              <a:rPr lang="en-US" dirty="0"/>
              <a:t>Uniform or near-uniform tone distribution to ease channel smoothing and achieve better smoothing gains</a:t>
            </a:r>
          </a:p>
          <a:p>
            <a:pPr marL="457200" lvl="1" indent="0"/>
            <a:endParaRPr lang="en-US" dirty="0"/>
          </a:p>
        </p:txBody>
      </p:sp>
      <p:sp>
        <p:nvSpPr>
          <p:cNvPr id="4" name="Date Placeholder 3">
            <a:extLst>
              <a:ext uri="{FF2B5EF4-FFF2-40B4-BE49-F238E27FC236}">
                <a16:creationId xmlns:a16="http://schemas.microsoft.com/office/drawing/2014/main" id="{822C8327-8F9A-AF67-7714-A4592B5488A8}"/>
              </a:ext>
            </a:extLst>
          </p:cNvPr>
          <p:cNvSpPr>
            <a:spLocks noGrp="1"/>
          </p:cNvSpPr>
          <p:nvPr>
            <p:ph type="dt" idx="10"/>
          </p:nvPr>
        </p:nvSpPr>
        <p:spPr/>
        <p:txBody>
          <a:bodyPr/>
          <a:lstStyle/>
          <a:p>
            <a:r>
              <a:rPr lang="en-US"/>
              <a:t>July 2024</a:t>
            </a:r>
          </a:p>
        </p:txBody>
      </p:sp>
      <p:sp>
        <p:nvSpPr>
          <p:cNvPr id="5" name="Footer Placeholder 4">
            <a:extLst>
              <a:ext uri="{FF2B5EF4-FFF2-40B4-BE49-F238E27FC236}">
                <a16:creationId xmlns:a16="http://schemas.microsoft.com/office/drawing/2014/main" id="{B1092D8E-3922-1915-FA70-3E2371BB67C4}"/>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4E36DB67-851A-5418-06B1-BA5E0BA0A445}"/>
              </a:ext>
            </a:extLst>
          </p:cNvPr>
          <p:cNvSpPr>
            <a:spLocks noGrp="1"/>
          </p:cNvSpPr>
          <p:nvPr>
            <p:ph type="sldNum" idx="12"/>
          </p:nvPr>
        </p:nvSpPr>
        <p:spPr/>
        <p:txBody>
          <a:bodyPr/>
          <a:lstStyle/>
          <a:p>
            <a:fld id="{485EAA83-31A4-4A1C-8334-D0498506D31F}" type="slidenum">
              <a:rPr lang="en-US" smtClean="0"/>
              <a:t>4</a:t>
            </a:fld>
            <a:endParaRPr lang="en-US"/>
          </a:p>
        </p:txBody>
      </p:sp>
    </p:spTree>
    <p:extLst>
      <p:ext uri="{BB962C8B-B14F-4D97-AF65-F5344CB8AC3E}">
        <p14:creationId xmlns:p14="http://schemas.microsoft.com/office/powerpoint/2010/main" val="2022471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73818-23FF-214A-CCEE-C6474370C84B}"/>
              </a:ext>
            </a:extLst>
          </p:cNvPr>
          <p:cNvSpPr>
            <a:spLocks noGrp="1"/>
          </p:cNvSpPr>
          <p:nvPr>
            <p:ph type="title"/>
          </p:nvPr>
        </p:nvSpPr>
        <p:spPr/>
        <p:txBody>
          <a:bodyPr/>
          <a:lstStyle/>
          <a:p>
            <a:r>
              <a:rPr lang="en-US" dirty="0"/>
              <a:t>Pilots for 20MHz </a:t>
            </a:r>
            <a:r>
              <a:rPr lang="en-US" dirty="0" err="1"/>
              <a:t>dRU</a:t>
            </a:r>
            <a:endParaRPr lang="en-US" dirty="0"/>
          </a:p>
        </p:txBody>
      </p:sp>
      <p:sp>
        <p:nvSpPr>
          <p:cNvPr id="3" name="Content Placeholder 2">
            <a:extLst>
              <a:ext uri="{FF2B5EF4-FFF2-40B4-BE49-F238E27FC236}">
                <a16:creationId xmlns:a16="http://schemas.microsoft.com/office/drawing/2014/main" id="{30E450B2-8CFB-9A83-69EB-82C20C14B2E2}"/>
              </a:ext>
            </a:extLst>
          </p:cNvPr>
          <p:cNvSpPr>
            <a:spLocks noGrp="1"/>
          </p:cNvSpPr>
          <p:nvPr>
            <p:ph idx="1"/>
          </p:nvPr>
        </p:nvSpPr>
        <p:spPr>
          <a:xfrm>
            <a:off x="5625550" y="2110409"/>
            <a:ext cx="5850835" cy="1868556"/>
          </a:xfrm>
        </p:spPr>
        <p:txBody>
          <a:bodyPr/>
          <a:lstStyle/>
          <a:p>
            <a:pPr>
              <a:buFont typeface="Arial" panose="020B0604020202020204" pitchFamily="34" charset="0"/>
              <a:buChar char="•"/>
            </a:pPr>
            <a:r>
              <a:rPr lang="en-US" sz="1800" dirty="0"/>
              <a:t>Hierarchical uniform pilot structure of distance of 11</a:t>
            </a:r>
          </a:p>
          <a:p>
            <a:r>
              <a:rPr lang="en-US" sz="1200" b="0" dirty="0"/>
              <a:t>       </a:t>
            </a:r>
            <a:r>
              <a:rPr lang="en-US" sz="1400" b="0" dirty="0"/>
              <a:t>[-111  -100   -89   -78   -67   -56   -45   -34   -23    15    26    37    48    59    70    81     92   103]</a:t>
            </a:r>
          </a:p>
          <a:p>
            <a:pPr>
              <a:buFont typeface="Arial" panose="020B0604020202020204" pitchFamily="34" charset="0"/>
              <a:buChar char="•"/>
            </a:pPr>
            <a:endParaRPr lang="en-US" sz="1600" dirty="0"/>
          </a:p>
          <a:p>
            <a:pPr>
              <a:buFont typeface="Arial" panose="020B0604020202020204" pitchFamily="34" charset="0"/>
              <a:buChar char="•"/>
            </a:pPr>
            <a:r>
              <a:rPr lang="en-US" sz="1800" dirty="0"/>
              <a:t>Fixed pilot tone separation patterns for all </a:t>
            </a:r>
            <a:r>
              <a:rPr lang="en-US" sz="1800" dirty="0" err="1"/>
              <a:t>dRUs</a:t>
            </a:r>
            <a:r>
              <a:rPr lang="en-US" sz="1800" dirty="0"/>
              <a:t> in 20MHz</a:t>
            </a:r>
          </a:p>
          <a:p>
            <a:endParaRPr lang="en-US" sz="1200" dirty="0"/>
          </a:p>
        </p:txBody>
      </p:sp>
      <p:sp>
        <p:nvSpPr>
          <p:cNvPr id="4" name="Date Placeholder 3">
            <a:extLst>
              <a:ext uri="{FF2B5EF4-FFF2-40B4-BE49-F238E27FC236}">
                <a16:creationId xmlns:a16="http://schemas.microsoft.com/office/drawing/2014/main" id="{E1390D90-383F-5832-69EF-C6F7ADFE31A8}"/>
              </a:ext>
            </a:extLst>
          </p:cNvPr>
          <p:cNvSpPr>
            <a:spLocks noGrp="1"/>
          </p:cNvSpPr>
          <p:nvPr>
            <p:ph type="dt" idx="10"/>
          </p:nvPr>
        </p:nvSpPr>
        <p:spPr/>
        <p:txBody>
          <a:bodyPr/>
          <a:lstStyle/>
          <a:p>
            <a:r>
              <a:rPr lang="en-US"/>
              <a:t>July 2024</a:t>
            </a:r>
          </a:p>
        </p:txBody>
      </p:sp>
      <p:sp>
        <p:nvSpPr>
          <p:cNvPr id="5" name="Footer Placeholder 4">
            <a:extLst>
              <a:ext uri="{FF2B5EF4-FFF2-40B4-BE49-F238E27FC236}">
                <a16:creationId xmlns:a16="http://schemas.microsoft.com/office/drawing/2014/main" id="{F8A02B4F-47B4-ACE4-41D1-DB40F74BB6F0}"/>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C2D6D082-1E46-050E-07DF-510BEB37C4F2}"/>
              </a:ext>
            </a:extLst>
          </p:cNvPr>
          <p:cNvSpPr>
            <a:spLocks noGrp="1"/>
          </p:cNvSpPr>
          <p:nvPr>
            <p:ph type="sldNum" idx="12"/>
          </p:nvPr>
        </p:nvSpPr>
        <p:spPr/>
        <p:txBody>
          <a:bodyPr/>
          <a:lstStyle/>
          <a:p>
            <a:fld id="{485EAA83-31A4-4A1C-8334-D0498506D31F}" type="slidenum">
              <a:rPr lang="en-US" smtClean="0"/>
              <a:t>5</a:t>
            </a:fld>
            <a:endParaRPr lang="en-US"/>
          </a:p>
        </p:txBody>
      </p:sp>
      <p:graphicFrame>
        <p:nvGraphicFramePr>
          <p:cNvPr id="7" name="Content Placeholder 6">
            <a:extLst>
              <a:ext uri="{FF2B5EF4-FFF2-40B4-BE49-F238E27FC236}">
                <a16:creationId xmlns:a16="http://schemas.microsoft.com/office/drawing/2014/main" id="{20FE553D-F443-C0AF-F043-6867DB2E338B}"/>
              </a:ext>
            </a:extLst>
          </p:cNvPr>
          <p:cNvGraphicFramePr>
            <a:graphicFrameLocks/>
          </p:cNvGraphicFramePr>
          <p:nvPr>
            <p:extLst>
              <p:ext uri="{D42A27DB-BD31-4B8C-83A1-F6EECF244321}">
                <p14:modId xmlns:p14="http://schemas.microsoft.com/office/powerpoint/2010/main" val="3918521788"/>
              </p:ext>
            </p:extLst>
          </p:nvPr>
        </p:nvGraphicFramePr>
        <p:xfrm>
          <a:off x="1408543" y="2263493"/>
          <a:ext cx="3449108" cy="1599460"/>
        </p:xfrm>
        <a:graphic>
          <a:graphicData uri="http://schemas.openxmlformats.org/drawingml/2006/table">
            <a:tbl>
              <a:tblPr/>
              <a:tblGrid>
                <a:gridCol w="962150">
                  <a:extLst>
                    <a:ext uri="{9D8B030D-6E8A-4147-A177-3AD203B41FA5}">
                      <a16:colId xmlns:a16="http://schemas.microsoft.com/office/drawing/2014/main" val="275095027"/>
                    </a:ext>
                  </a:extLst>
                </a:gridCol>
                <a:gridCol w="2486958">
                  <a:extLst>
                    <a:ext uri="{9D8B030D-6E8A-4147-A177-3AD203B41FA5}">
                      <a16:colId xmlns:a16="http://schemas.microsoft.com/office/drawing/2014/main" val="2687704051"/>
                    </a:ext>
                  </a:extLst>
                </a:gridCol>
              </a:tblGrid>
              <a:tr h="368992">
                <a:tc gridSpan="2">
                  <a:txBody>
                    <a:bodyPr/>
                    <a:lstStyle/>
                    <a:p>
                      <a:pPr algn="ctr" fontAlgn="b"/>
                      <a:r>
                        <a:rPr lang="en-US" sz="1400" b="1" i="0" u="none" strike="noStrike" dirty="0">
                          <a:solidFill>
                            <a:srgbClr val="000000"/>
                          </a:solidFill>
                          <a:effectLst/>
                          <a:latin typeface="Calibri" panose="020F0502020204030204" pitchFamily="34" charset="0"/>
                        </a:rPr>
                        <a:t>Pilot indices for </a:t>
                      </a:r>
                      <a:r>
                        <a:rPr lang="en-US" sz="1400" b="1" i="0" u="none" strike="noStrike" dirty="0" err="1">
                          <a:solidFill>
                            <a:srgbClr val="000000"/>
                          </a:solidFill>
                          <a:effectLst/>
                          <a:latin typeface="Calibri" panose="020F0502020204030204" pitchFamily="34" charset="0"/>
                        </a:rPr>
                        <a:t>dRU</a:t>
                      </a:r>
                      <a:r>
                        <a:rPr lang="en-US" sz="1400" b="1" i="0" u="none" strike="noStrike" dirty="0">
                          <a:solidFill>
                            <a:srgbClr val="000000"/>
                          </a:solidFill>
                          <a:effectLst/>
                          <a:latin typeface="Calibri" panose="020F0502020204030204" pitchFamily="34" charset="0"/>
                        </a:rPr>
                        <a:t> transmission over 20MHz</a:t>
                      </a:r>
                      <a:endParaRPr lang="en-US" sz="1400" b="1" i="0" u="none" strike="noStrike" dirty="0">
                        <a:solidFill>
                          <a:srgbClr val="FF0000"/>
                        </a:solidFill>
                        <a:effectLst/>
                        <a:latin typeface="Calibri" panose="020F0502020204030204" pitchFamily="34" charset="0"/>
                      </a:endParaRPr>
                    </a:p>
                  </a:txBody>
                  <a:tcPr marL="5118" marR="5118" marT="511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389685985"/>
                  </a:ext>
                </a:extLst>
              </a:tr>
              <a:tr h="184496">
                <a:tc>
                  <a:txBody>
                    <a:bodyPr/>
                    <a:lstStyle/>
                    <a:p>
                      <a:pPr algn="l" fontAlgn="b"/>
                      <a:r>
                        <a:rPr lang="en-US" sz="1000" b="0" i="0" u="none" strike="noStrike" dirty="0" err="1">
                          <a:solidFill>
                            <a:srgbClr val="000000"/>
                          </a:solidFill>
                          <a:effectLst/>
                          <a:latin typeface="Calibri" panose="020F0502020204030204" pitchFamily="34" charset="0"/>
                        </a:rPr>
                        <a:t>dRU</a:t>
                      </a:r>
                      <a:r>
                        <a:rPr lang="en-US" sz="1000" b="0" i="0" u="none" strike="noStrike" dirty="0">
                          <a:solidFill>
                            <a:srgbClr val="000000"/>
                          </a:solidFill>
                          <a:effectLst/>
                          <a:latin typeface="Calibri" panose="020F0502020204030204" pitchFamily="34" charset="0"/>
                        </a:rPr>
                        <a:t> size</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1" u="none" strike="noStrike" dirty="0" err="1">
                          <a:solidFill>
                            <a:srgbClr val="000000"/>
                          </a:solidFill>
                          <a:effectLst/>
                          <a:latin typeface="Times New Roman" panose="02020603050405020304" pitchFamily="18" charset="0"/>
                        </a:rPr>
                        <a:t>KdRxx_i</a:t>
                      </a:r>
                      <a:endParaRPr lang="en-US" sz="1000" b="0" i="1" u="none" strike="noStrike" dirty="0">
                        <a:solidFill>
                          <a:srgbClr val="000000"/>
                        </a:solidFill>
                        <a:effectLst/>
                        <a:latin typeface="Times New Roman" panose="02020603050405020304" pitchFamily="18" charset="0"/>
                      </a:endParaRPr>
                    </a:p>
                  </a:txBody>
                  <a:tcPr marL="5118" marR="5118" marT="5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7933855"/>
                  </a:ext>
                </a:extLst>
              </a:tr>
              <a:tr h="486122">
                <a:tc>
                  <a:txBody>
                    <a:bodyPr/>
                    <a:lstStyle/>
                    <a:p>
                      <a:pPr algn="l" fontAlgn="b"/>
                      <a:r>
                        <a:rPr lang="en-US" sz="1000" b="0" i="0" u="none" strike="noStrike" dirty="0">
                          <a:solidFill>
                            <a:srgbClr val="000000"/>
                          </a:solidFill>
                          <a:effectLst/>
                          <a:latin typeface="Calibri" panose="020F0502020204030204" pitchFamily="34" charset="0"/>
                        </a:rPr>
                        <a:t>dRU26, </a:t>
                      </a:r>
                      <a:r>
                        <a:rPr lang="en-US" sz="1000" b="0" i="0" u="none" strike="noStrike" dirty="0" err="1">
                          <a:solidFill>
                            <a:srgbClr val="000000"/>
                          </a:solidFill>
                          <a:effectLst/>
                          <a:latin typeface="Calibri" panose="020F0502020204030204" pitchFamily="34" charset="0"/>
                        </a:rPr>
                        <a:t>i</a:t>
                      </a:r>
                      <a:r>
                        <a:rPr lang="en-US" sz="1000" b="0" i="0" u="none" strike="noStrike" dirty="0">
                          <a:solidFill>
                            <a:srgbClr val="000000"/>
                          </a:solidFill>
                          <a:effectLst/>
                          <a:latin typeface="Calibri" panose="020F0502020204030204" pitchFamily="34" charset="0"/>
                        </a:rPr>
                        <a:t> = 1:9</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{-111    15}, {-89    37}, {-100    26}, {-78    48},</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{-67    59}, {-56    70}, {-34    92}, {-45    81},</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{-23   103}</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2728085"/>
                  </a:ext>
                </a:extLst>
              </a:tr>
              <a:tr h="368992">
                <a:tc>
                  <a:txBody>
                    <a:bodyPr/>
                    <a:lstStyle/>
                    <a:p>
                      <a:pPr algn="l" fontAlgn="b"/>
                      <a:r>
                        <a:rPr lang="en-US" sz="1000" b="0" i="0" u="none" strike="noStrike">
                          <a:solidFill>
                            <a:srgbClr val="000000"/>
                          </a:solidFill>
                          <a:effectLst/>
                          <a:latin typeface="Calibri" panose="020F0502020204030204" pitchFamily="34" charset="0"/>
                        </a:rPr>
                        <a:t>dRU52, i = 1:4</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{-111   -89    15    37}, {-100   -78    26    48},                 {-56   -34    70    92}, {-45   -23    81   103}</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1370097"/>
                  </a:ext>
                </a:extLst>
              </a:tr>
              <a:tr h="190858">
                <a:tc>
                  <a:txBody>
                    <a:bodyPr/>
                    <a:lstStyle/>
                    <a:p>
                      <a:pPr algn="l" fontAlgn="b"/>
                      <a:r>
                        <a:rPr lang="en-US" sz="1000" b="0" i="0" u="none" strike="noStrike">
                          <a:solidFill>
                            <a:srgbClr val="000000"/>
                          </a:solidFill>
                          <a:effectLst/>
                          <a:latin typeface="Calibri" panose="020F0502020204030204" pitchFamily="34" charset="0"/>
                        </a:rPr>
                        <a:t>dRU106, i = 1:2</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{-111   -78    15    48}, {-56   -23    70   103}</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252191"/>
                  </a:ext>
                </a:extLst>
              </a:tr>
            </a:tbl>
          </a:graphicData>
        </a:graphic>
      </p:graphicFrame>
    </p:spTree>
    <p:extLst>
      <p:ext uri="{BB962C8B-B14F-4D97-AF65-F5344CB8AC3E}">
        <p14:creationId xmlns:p14="http://schemas.microsoft.com/office/powerpoint/2010/main" val="2438183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73818-23FF-214A-CCEE-C6474370C84B}"/>
              </a:ext>
            </a:extLst>
          </p:cNvPr>
          <p:cNvSpPr>
            <a:spLocks noGrp="1"/>
          </p:cNvSpPr>
          <p:nvPr>
            <p:ph type="title"/>
          </p:nvPr>
        </p:nvSpPr>
        <p:spPr/>
        <p:txBody>
          <a:bodyPr/>
          <a:lstStyle/>
          <a:p>
            <a:r>
              <a:rPr lang="en-US" dirty="0"/>
              <a:t>Pilots for 40MHz </a:t>
            </a:r>
            <a:r>
              <a:rPr lang="en-US" dirty="0" err="1"/>
              <a:t>dRU</a:t>
            </a:r>
            <a:endParaRPr lang="en-US" dirty="0"/>
          </a:p>
        </p:txBody>
      </p:sp>
      <p:sp>
        <p:nvSpPr>
          <p:cNvPr id="3" name="Content Placeholder 2">
            <a:extLst>
              <a:ext uri="{FF2B5EF4-FFF2-40B4-BE49-F238E27FC236}">
                <a16:creationId xmlns:a16="http://schemas.microsoft.com/office/drawing/2014/main" id="{30E450B2-8CFB-9A83-69EB-82C20C14B2E2}"/>
              </a:ext>
            </a:extLst>
          </p:cNvPr>
          <p:cNvSpPr>
            <a:spLocks noGrp="1"/>
          </p:cNvSpPr>
          <p:nvPr>
            <p:ph idx="1"/>
          </p:nvPr>
        </p:nvSpPr>
        <p:spPr>
          <a:xfrm>
            <a:off x="5615610" y="1981202"/>
            <a:ext cx="5774174" cy="1868556"/>
          </a:xfrm>
        </p:spPr>
        <p:txBody>
          <a:bodyPr/>
          <a:lstStyle/>
          <a:p>
            <a:pPr>
              <a:buFont typeface="Arial" panose="020B0604020202020204" pitchFamily="34" charset="0"/>
              <a:buChar char="•"/>
            </a:pPr>
            <a:r>
              <a:rPr lang="en-US" sz="1800" dirty="0"/>
              <a:t>Hierarchical uniform pilot structure of distance of 11</a:t>
            </a:r>
          </a:p>
          <a:p>
            <a:r>
              <a:rPr lang="en-US" sz="1200" dirty="0"/>
              <a:t>        </a:t>
            </a:r>
            <a:r>
              <a:rPr lang="en-US" sz="1400" b="0" dirty="0"/>
              <a:t>[-224  -213  -202  -191  -180  -169  -158  -147  -136  -125  -114  -103       -92  -81   -70   -59   -48   -37    28    39    50    61    72    83    94   105   116   127   138   149   160   171   182   193   204   215]</a:t>
            </a:r>
          </a:p>
          <a:p>
            <a:pPr>
              <a:buFont typeface="Arial" panose="020B0604020202020204" pitchFamily="34" charset="0"/>
              <a:buChar char="•"/>
            </a:pPr>
            <a:endParaRPr lang="en-US" sz="1600" dirty="0"/>
          </a:p>
          <a:p>
            <a:pPr>
              <a:buFont typeface="Arial" panose="020B0604020202020204" pitchFamily="34" charset="0"/>
              <a:buChar char="•"/>
            </a:pPr>
            <a:r>
              <a:rPr lang="en-US" sz="1800" dirty="0"/>
              <a:t>Fixed pilot tone separation patterns for all </a:t>
            </a:r>
            <a:r>
              <a:rPr lang="en-US" sz="1800" dirty="0" err="1"/>
              <a:t>dRUs</a:t>
            </a:r>
            <a:r>
              <a:rPr lang="en-US" sz="1800" dirty="0"/>
              <a:t> in 40MHz</a:t>
            </a:r>
          </a:p>
          <a:p>
            <a:endParaRPr lang="en-US" sz="1200" dirty="0"/>
          </a:p>
        </p:txBody>
      </p:sp>
      <p:sp>
        <p:nvSpPr>
          <p:cNvPr id="4" name="Date Placeholder 3">
            <a:extLst>
              <a:ext uri="{FF2B5EF4-FFF2-40B4-BE49-F238E27FC236}">
                <a16:creationId xmlns:a16="http://schemas.microsoft.com/office/drawing/2014/main" id="{E1390D90-383F-5832-69EF-C6F7ADFE31A8}"/>
              </a:ext>
            </a:extLst>
          </p:cNvPr>
          <p:cNvSpPr>
            <a:spLocks noGrp="1"/>
          </p:cNvSpPr>
          <p:nvPr>
            <p:ph type="dt" idx="10"/>
          </p:nvPr>
        </p:nvSpPr>
        <p:spPr/>
        <p:txBody>
          <a:bodyPr/>
          <a:lstStyle/>
          <a:p>
            <a:r>
              <a:rPr lang="en-US"/>
              <a:t>July 2024</a:t>
            </a:r>
          </a:p>
        </p:txBody>
      </p:sp>
      <p:sp>
        <p:nvSpPr>
          <p:cNvPr id="5" name="Footer Placeholder 4">
            <a:extLst>
              <a:ext uri="{FF2B5EF4-FFF2-40B4-BE49-F238E27FC236}">
                <a16:creationId xmlns:a16="http://schemas.microsoft.com/office/drawing/2014/main" id="{F8A02B4F-47B4-ACE4-41D1-DB40F74BB6F0}"/>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C2D6D082-1E46-050E-07DF-510BEB37C4F2}"/>
              </a:ext>
            </a:extLst>
          </p:cNvPr>
          <p:cNvSpPr>
            <a:spLocks noGrp="1"/>
          </p:cNvSpPr>
          <p:nvPr>
            <p:ph type="sldNum" idx="12"/>
          </p:nvPr>
        </p:nvSpPr>
        <p:spPr/>
        <p:txBody>
          <a:bodyPr/>
          <a:lstStyle/>
          <a:p>
            <a:fld id="{485EAA83-31A4-4A1C-8334-D0498506D31F}" type="slidenum">
              <a:rPr lang="en-US" smtClean="0"/>
              <a:t>6</a:t>
            </a:fld>
            <a:endParaRPr lang="en-US"/>
          </a:p>
        </p:txBody>
      </p:sp>
      <p:graphicFrame>
        <p:nvGraphicFramePr>
          <p:cNvPr id="9" name="Table 8">
            <a:extLst>
              <a:ext uri="{FF2B5EF4-FFF2-40B4-BE49-F238E27FC236}">
                <a16:creationId xmlns:a16="http://schemas.microsoft.com/office/drawing/2014/main" id="{7F1F3DE8-1172-08BF-98BB-1E2F4F7ED90A}"/>
              </a:ext>
            </a:extLst>
          </p:cNvPr>
          <p:cNvGraphicFramePr>
            <a:graphicFrameLocks noGrp="1"/>
          </p:cNvGraphicFramePr>
          <p:nvPr>
            <p:extLst>
              <p:ext uri="{D42A27DB-BD31-4B8C-83A1-F6EECF244321}">
                <p14:modId xmlns:p14="http://schemas.microsoft.com/office/powerpoint/2010/main" val="4228860587"/>
              </p:ext>
            </p:extLst>
          </p:nvPr>
        </p:nvGraphicFramePr>
        <p:xfrm>
          <a:off x="1282144" y="1981200"/>
          <a:ext cx="3611216" cy="2837050"/>
        </p:xfrm>
        <a:graphic>
          <a:graphicData uri="http://schemas.openxmlformats.org/drawingml/2006/table">
            <a:tbl>
              <a:tblPr/>
              <a:tblGrid>
                <a:gridCol w="1007371">
                  <a:extLst>
                    <a:ext uri="{9D8B030D-6E8A-4147-A177-3AD203B41FA5}">
                      <a16:colId xmlns:a16="http://schemas.microsoft.com/office/drawing/2014/main" val="2026145614"/>
                    </a:ext>
                  </a:extLst>
                </a:gridCol>
                <a:gridCol w="2603845">
                  <a:extLst>
                    <a:ext uri="{9D8B030D-6E8A-4147-A177-3AD203B41FA5}">
                      <a16:colId xmlns:a16="http://schemas.microsoft.com/office/drawing/2014/main" val="2669506513"/>
                    </a:ext>
                  </a:extLst>
                </a:gridCol>
              </a:tblGrid>
              <a:tr h="376720">
                <a:tc gridSpan="2">
                  <a:txBody>
                    <a:bodyPr/>
                    <a:lstStyle/>
                    <a:p>
                      <a:pPr algn="ctr" fontAlgn="b"/>
                      <a:r>
                        <a:rPr lang="en-US" sz="1400" b="1" i="0" u="none" strike="noStrike" dirty="0">
                          <a:solidFill>
                            <a:srgbClr val="000000"/>
                          </a:solidFill>
                          <a:effectLst/>
                          <a:latin typeface="Calibri" panose="020F0502020204030204" pitchFamily="34" charset="0"/>
                        </a:rPr>
                        <a:t>Pilot indices for </a:t>
                      </a:r>
                      <a:r>
                        <a:rPr lang="en-US" sz="1400" b="1" i="0" u="none" strike="noStrike" dirty="0" err="1">
                          <a:solidFill>
                            <a:srgbClr val="000000"/>
                          </a:solidFill>
                          <a:effectLst/>
                          <a:latin typeface="Calibri" panose="020F0502020204030204" pitchFamily="34" charset="0"/>
                        </a:rPr>
                        <a:t>dRU</a:t>
                      </a:r>
                      <a:r>
                        <a:rPr lang="en-US" sz="1400" b="1" i="0" u="none" strike="noStrike" dirty="0">
                          <a:solidFill>
                            <a:srgbClr val="000000"/>
                          </a:solidFill>
                          <a:effectLst/>
                          <a:latin typeface="Calibri" panose="020F0502020204030204" pitchFamily="34" charset="0"/>
                        </a:rPr>
                        <a:t> transmission over 40MHz</a:t>
                      </a:r>
                      <a:endParaRPr lang="en-US" sz="1400" b="1" i="0" u="none" strike="noStrike" dirty="0">
                        <a:solidFill>
                          <a:srgbClr val="FF0000"/>
                        </a:solidFill>
                        <a:effectLst/>
                        <a:latin typeface="Calibri" panose="020F0502020204030204" pitchFamily="34" charset="0"/>
                      </a:endParaRPr>
                    </a:p>
                  </a:txBody>
                  <a:tcPr marL="5118" marR="5118" marT="511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68294786"/>
                  </a:ext>
                </a:extLst>
              </a:tr>
              <a:tr h="179096">
                <a:tc>
                  <a:txBody>
                    <a:bodyPr/>
                    <a:lstStyle/>
                    <a:p>
                      <a:pPr algn="l" fontAlgn="b"/>
                      <a:r>
                        <a:rPr lang="en-US" sz="1000" b="0" i="0" u="none" strike="noStrike" dirty="0" err="1">
                          <a:solidFill>
                            <a:srgbClr val="000000"/>
                          </a:solidFill>
                          <a:effectLst/>
                          <a:latin typeface="Calibri" panose="020F0502020204030204" pitchFamily="34" charset="0"/>
                        </a:rPr>
                        <a:t>dRU</a:t>
                      </a:r>
                      <a:r>
                        <a:rPr lang="en-US" sz="1000" b="0" i="0" u="none" strike="noStrike" dirty="0">
                          <a:solidFill>
                            <a:srgbClr val="000000"/>
                          </a:solidFill>
                          <a:effectLst/>
                          <a:latin typeface="Calibri" panose="020F0502020204030204" pitchFamily="34" charset="0"/>
                        </a:rPr>
                        <a:t> size</a:t>
                      </a:r>
                    </a:p>
                  </a:txBody>
                  <a:tcPr marL="5118" marR="5118" marT="51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1" u="none" strike="noStrike" dirty="0" err="1">
                          <a:solidFill>
                            <a:srgbClr val="000000"/>
                          </a:solidFill>
                          <a:effectLst/>
                          <a:latin typeface="Times New Roman" panose="02020603050405020304" pitchFamily="18" charset="0"/>
                        </a:rPr>
                        <a:t>KdRxx_i</a:t>
                      </a:r>
                      <a:endParaRPr lang="en-US" sz="1000" b="0" i="1" u="none" strike="noStrike" dirty="0">
                        <a:solidFill>
                          <a:srgbClr val="000000"/>
                        </a:solidFill>
                        <a:effectLst/>
                        <a:latin typeface="Times New Roman" panose="02020603050405020304" pitchFamily="18" charset="0"/>
                      </a:endParaRPr>
                    </a:p>
                  </a:txBody>
                  <a:tcPr marL="5118" marR="5118" marT="5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5709207"/>
                  </a:ext>
                </a:extLst>
              </a:tr>
              <a:tr h="842288">
                <a:tc>
                  <a:txBody>
                    <a:bodyPr/>
                    <a:lstStyle/>
                    <a:p>
                      <a:pPr algn="l" fontAlgn="ctr"/>
                      <a:r>
                        <a:rPr lang="en-US" sz="1000" b="0" i="0" u="none" strike="noStrike" dirty="0">
                          <a:solidFill>
                            <a:srgbClr val="000000"/>
                          </a:solidFill>
                          <a:effectLst/>
                          <a:latin typeface="Calibri" panose="020F0502020204030204" pitchFamily="34" charset="0"/>
                        </a:rPr>
                        <a:t>dRU26, </a:t>
                      </a:r>
                      <a:r>
                        <a:rPr lang="en-US" sz="1000" b="0" i="0" u="none" strike="noStrike" dirty="0" err="1">
                          <a:solidFill>
                            <a:srgbClr val="000000"/>
                          </a:solidFill>
                          <a:effectLst/>
                          <a:latin typeface="Calibri" panose="020F0502020204030204" pitchFamily="34" charset="0"/>
                        </a:rPr>
                        <a:t>i</a:t>
                      </a:r>
                      <a:r>
                        <a:rPr lang="en-US" sz="1000" b="0" i="0" u="none" strike="noStrike" dirty="0">
                          <a:solidFill>
                            <a:srgbClr val="000000"/>
                          </a:solidFill>
                          <a:effectLst/>
                          <a:latin typeface="Calibri" panose="020F0502020204030204" pitchFamily="34" charset="0"/>
                        </a:rPr>
                        <a:t> = 1:18</a:t>
                      </a:r>
                    </a:p>
                  </a:txBody>
                  <a:tcPr marL="5118" marR="5118" marT="5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{-224    28}, {-125   127}, {-202    50}, {-103   149},</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{-81   171}, {-114   138}, {-213    39}, {-92   160},</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{-191    61}, {-169    83}, {-70   182}, {-147   105},         {-48   204}, {-180    72}, {-59   193}, {-158    94},         {-37   215}, {-136   116}</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2612670"/>
                  </a:ext>
                </a:extLst>
              </a:tr>
              <a:tr h="716385">
                <a:tc>
                  <a:txBody>
                    <a:bodyPr/>
                    <a:lstStyle/>
                    <a:p>
                      <a:pPr algn="l" fontAlgn="ctr"/>
                      <a:r>
                        <a:rPr lang="en-US" sz="1000" b="0" i="0" u="none" strike="noStrike">
                          <a:solidFill>
                            <a:srgbClr val="000000"/>
                          </a:solidFill>
                          <a:effectLst/>
                          <a:latin typeface="Calibri" panose="020F0502020204030204" pitchFamily="34" charset="0"/>
                        </a:rPr>
                        <a:t>dRU52, i = 1:8</a:t>
                      </a:r>
                    </a:p>
                  </a:txBody>
                  <a:tcPr marL="5118" marR="5118" marT="5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{-224  -125    28   127}, {-202  -103    50   149},         {-213  -114    39   138}, {-191   -92    61   160},   </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{-169   -70    83   182}, {-147   -48   105   204},         {-158   -59    94   193}, {-136   -37   116   215}   </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302129"/>
                  </a:ext>
                </a:extLst>
              </a:tr>
              <a:tr h="358192">
                <a:tc>
                  <a:txBody>
                    <a:bodyPr/>
                    <a:lstStyle/>
                    <a:p>
                      <a:pPr algn="l" fontAlgn="ctr"/>
                      <a:r>
                        <a:rPr lang="en-US" sz="1000" b="0" i="0" u="none" strike="noStrike">
                          <a:solidFill>
                            <a:srgbClr val="000000"/>
                          </a:solidFill>
                          <a:effectLst/>
                          <a:latin typeface="Calibri" panose="020F0502020204030204" pitchFamily="34" charset="0"/>
                        </a:rPr>
                        <a:t>dRU106, i = 1:4</a:t>
                      </a:r>
                    </a:p>
                  </a:txBody>
                  <a:tcPr marL="5118" marR="5118" marT="5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{-224  -103    28   149}, {-213   -92    39   160},        {-169   -48    83   204}, {-158   -37    94   215}</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9151188"/>
                  </a:ext>
                </a:extLst>
              </a:tr>
              <a:tr h="364369">
                <a:tc>
                  <a:txBody>
                    <a:bodyPr/>
                    <a:lstStyle/>
                    <a:p>
                      <a:pPr algn="l" fontAlgn="ctr"/>
                      <a:r>
                        <a:rPr lang="en-US" sz="1000" b="0" i="0" u="none" strike="noStrike">
                          <a:solidFill>
                            <a:srgbClr val="000000"/>
                          </a:solidFill>
                          <a:effectLst/>
                          <a:latin typeface="Calibri" panose="020F0502020204030204" pitchFamily="34" charset="0"/>
                        </a:rPr>
                        <a:t>dRU242, i = 1:2</a:t>
                      </a:r>
                    </a:p>
                  </a:txBody>
                  <a:tcPr marL="5118" marR="5118" marT="5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{-224  -213  -103   -92    28    39   149   160},           {-169  -158   -48   -37    83    94   204   215}    </a:t>
                      </a:r>
                    </a:p>
                  </a:txBody>
                  <a:tcPr marL="5118" marR="5118" marT="51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5064114"/>
                  </a:ext>
                </a:extLst>
              </a:tr>
            </a:tbl>
          </a:graphicData>
        </a:graphic>
      </p:graphicFrame>
    </p:spTree>
    <p:extLst>
      <p:ext uri="{BB962C8B-B14F-4D97-AF65-F5344CB8AC3E}">
        <p14:creationId xmlns:p14="http://schemas.microsoft.com/office/powerpoint/2010/main" val="3368228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73818-23FF-214A-CCEE-C6474370C84B}"/>
              </a:ext>
            </a:extLst>
          </p:cNvPr>
          <p:cNvSpPr>
            <a:spLocks noGrp="1"/>
          </p:cNvSpPr>
          <p:nvPr>
            <p:ph type="title"/>
          </p:nvPr>
        </p:nvSpPr>
        <p:spPr/>
        <p:txBody>
          <a:bodyPr/>
          <a:lstStyle/>
          <a:p>
            <a:r>
              <a:rPr lang="en-US" dirty="0"/>
              <a:t>Pilots for 80MHz </a:t>
            </a:r>
            <a:r>
              <a:rPr lang="en-US" dirty="0" err="1"/>
              <a:t>dRU</a:t>
            </a:r>
            <a:endParaRPr lang="en-US" dirty="0"/>
          </a:p>
        </p:txBody>
      </p:sp>
      <p:sp>
        <p:nvSpPr>
          <p:cNvPr id="3" name="Content Placeholder 2">
            <a:extLst>
              <a:ext uri="{FF2B5EF4-FFF2-40B4-BE49-F238E27FC236}">
                <a16:creationId xmlns:a16="http://schemas.microsoft.com/office/drawing/2014/main" id="{30E450B2-8CFB-9A83-69EB-82C20C14B2E2}"/>
              </a:ext>
            </a:extLst>
          </p:cNvPr>
          <p:cNvSpPr>
            <a:spLocks noGrp="1"/>
          </p:cNvSpPr>
          <p:nvPr>
            <p:ph idx="1"/>
          </p:nvPr>
        </p:nvSpPr>
        <p:spPr>
          <a:xfrm>
            <a:off x="5476465" y="1981201"/>
            <a:ext cx="5804452" cy="2994990"/>
          </a:xfrm>
        </p:spPr>
        <p:txBody>
          <a:bodyPr/>
          <a:lstStyle/>
          <a:p>
            <a:pPr>
              <a:buFont typeface="Arial" panose="020B0604020202020204" pitchFamily="34" charset="0"/>
              <a:buChar char="•"/>
            </a:pPr>
            <a:r>
              <a:rPr lang="en-US" sz="1800" dirty="0"/>
              <a:t>Hierarchical uniform pilot structure of distance of 11</a:t>
            </a:r>
          </a:p>
          <a:p>
            <a:r>
              <a:rPr lang="en-US" sz="1200" dirty="0"/>
              <a:t>      </a:t>
            </a:r>
            <a:r>
              <a:rPr lang="en-US" sz="1400" dirty="0"/>
              <a:t> </a:t>
            </a:r>
            <a:r>
              <a:rPr lang="en-US" sz="1400" b="0" dirty="0"/>
              <a:t> [-447  -436  -425  -414  -403  -392  -381  -370  -359  -348  -337  -326       -315   -304   -293  -282  -271  -260  -249  -238  -227  -216  -205  -194      -183  -172    -161  -150  -139  -128  -117  -106   -95   -84   -73   -62  53    64  75  86    97   108   119   130   141   152   163   174   185   196   207   218   229   240   251   262   273   284   295   306   317   328   339   350   361   372   383   394   405   416   427   438]</a:t>
            </a:r>
          </a:p>
          <a:p>
            <a:pPr>
              <a:buFont typeface="Arial" panose="020B0604020202020204" pitchFamily="34" charset="0"/>
              <a:buChar char="•"/>
            </a:pPr>
            <a:endParaRPr lang="en-US" sz="1600" dirty="0"/>
          </a:p>
          <a:p>
            <a:pPr>
              <a:buFont typeface="Arial" panose="020B0604020202020204" pitchFamily="34" charset="0"/>
              <a:buChar char="•"/>
            </a:pPr>
            <a:r>
              <a:rPr lang="en-US" sz="1800" dirty="0"/>
              <a:t>Fixed pilot tone separation patterns for dRU242 and dRU484 in 80MHz</a:t>
            </a:r>
          </a:p>
          <a:p>
            <a:pPr lvl="1">
              <a:buFont typeface="Arial" panose="020B0604020202020204" pitchFamily="34" charset="0"/>
              <a:buChar char="•"/>
            </a:pPr>
            <a:r>
              <a:rPr lang="en-US" sz="1600" dirty="0">
                <a:solidFill>
                  <a:schemeClr val="tx1"/>
                </a:solidFill>
              </a:rPr>
              <a:t>E.g.,  uniform pilot distribution for dRU242</a:t>
            </a:r>
          </a:p>
          <a:p>
            <a:endParaRPr lang="en-US" sz="1200" dirty="0"/>
          </a:p>
        </p:txBody>
      </p:sp>
      <p:sp>
        <p:nvSpPr>
          <p:cNvPr id="4" name="Date Placeholder 3">
            <a:extLst>
              <a:ext uri="{FF2B5EF4-FFF2-40B4-BE49-F238E27FC236}">
                <a16:creationId xmlns:a16="http://schemas.microsoft.com/office/drawing/2014/main" id="{E1390D90-383F-5832-69EF-C6F7ADFE31A8}"/>
              </a:ext>
            </a:extLst>
          </p:cNvPr>
          <p:cNvSpPr>
            <a:spLocks noGrp="1"/>
          </p:cNvSpPr>
          <p:nvPr>
            <p:ph type="dt" idx="10"/>
          </p:nvPr>
        </p:nvSpPr>
        <p:spPr/>
        <p:txBody>
          <a:bodyPr/>
          <a:lstStyle/>
          <a:p>
            <a:r>
              <a:rPr lang="en-US"/>
              <a:t>July 2024</a:t>
            </a:r>
          </a:p>
        </p:txBody>
      </p:sp>
      <p:sp>
        <p:nvSpPr>
          <p:cNvPr id="5" name="Footer Placeholder 4">
            <a:extLst>
              <a:ext uri="{FF2B5EF4-FFF2-40B4-BE49-F238E27FC236}">
                <a16:creationId xmlns:a16="http://schemas.microsoft.com/office/drawing/2014/main" id="{F8A02B4F-47B4-ACE4-41D1-DB40F74BB6F0}"/>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C2D6D082-1E46-050E-07DF-510BEB37C4F2}"/>
              </a:ext>
            </a:extLst>
          </p:cNvPr>
          <p:cNvSpPr>
            <a:spLocks noGrp="1"/>
          </p:cNvSpPr>
          <p:nvPr>
            <p:ph type="sldNum" idx="12"/>
          </p:nvPr>
        </p:nvSpPr>
        <p:spPr/>
        <p:txBody>
          <a:bodyPr/>
          <a:lstStyle/>
          <a:p>
            <a:fld id="{485EAA83-31A4-4A1C-8334-D0498506D31F}" type="slidenum">
              <a:rPr lang="en-US" smtClean="0"/>
              <a:t>7</a:t>
            </a:fld>
            <a:endParaRPr lang="en-US"/>
          </a:p>
        </p:txBody>
      </p:sp>
      <p:graphicFrame>
        <p:nvGraphicFramePr>
          <p:cNvPr id="9" name="Table 8">
            <a:extLst>
              <a:ext uri="{FF2B5EF4-FFF2-40B4-BE49-F238E27FC236}">
                <a16:creationId xmlns:a16="http://schemas.microsoft.com/office/drawing/2014/main" id="{932F2F75-1409-3A56-37AD-9D9CB370C180}"/>
              </a:ext>
            </a:extLst>
          </p:cNvPr>
          <p:cNvGraphicFramePr>
            <a:graphicFrameLocks noGrp="1"/>
          </p:cNvGraphicFramePr>
          <p:nvPr>
            <p:extLst>
              <p:ext uri="{D42A27DB-BD31-4B8C-83A1-F6EECF244321}">
                <p14:modId xmlns:p14="http://schemas.microsoft.com/office/powerpoint/2010/main" val="3235395978"/>
              </p:ext>
            </p:extLst>
          </p:nvPr>
        </p:nvGraphicFramePr>
        <p:xfrm>
          <a:off x="1123118" y="1981199"/>
          <a:ext cx="3544957" cy="3710609"/>
        </p:xfrm>
        <a:graphic>
          <a:graphicData uri="http://schemas.openxmlformats.org/drawingml/2006/table">
            <a:tbl>
              <a:tblPr/>
              <a:tblGrid>
                <a:gridCol w="1019465">
                  <a:extLst>
                    <a:ext uri="{9D8B030D-6E8A-4147-A177-3AD203B41FA5}">
                      <a16:colId xmlns:a16="http://schemas.microsoft.com/office/drawing/2014/main" val="3803438127"/>
                    </a:ext>
                  </a:extLst>
                </a:gridCol>
                <a:gridCol w="2525492">
                  <a:extLst>
                    <a:ext uri="{9D8B030D-6E8A-4147-A177-3AD203B41FA5}">
                      <a16:colId xmlns:a16="http://schemas.microsoft.com/office/drawing/2014/main" val="2347224382"/>
                    </a:ext>
                  </a:extLst>
                </a:gridCol>
              </a:tblGrid>
              <a:tr h="319555">
                <a:tc gridSpan="2">
                  <a:txBody>
                    <a:bodyPr/>
                    <a:lstStyle/>
                    <a:p>
                      <a:pPr algn="ctr" fontAlgn="b"/>
                      <a:r>
                        <a:rPr lang="en-US" sz="1400" b="1" i="0" u="none" strike="noStrike" dirty="0">
                          <a:solidFill>
                            <a:srgbClr val="000000"/>
                          </a:solidFill>
                          <a:effectLst/>
                          <a:latin typeface="Calibri" panose="020F0502020204030204" pitchFamily="34" charset="0"/>
                        </a:rPr>
                        <a:t>Pilot indices for </a:t>
                      </a:r>
                      <a:r>
                        <a:rPr lang="en-US" sz="1400" b="1" i="0" u="none" strike="noStrike" dirty="0" err="1">
                          <a:solidFill>
                            <a:srgbClr val="000000"/>
                          </a:solidFill>
                          <a:effectLst/>
                          <a:latin typeface="Calibri" panose="020F0502020204030204" pitchFamily="34" charset="0"/>
                        </a:rPr>
                        <a:t>dRU</a:t>
                      </a:r>
                      <a:r>
                        <a:rPr lang="en-US" sz="1400" b="1" i="0" u="none" strike="noStrike" dirty="0">
                          <a:solidFill>
                            <a:srgbClr val="000000"/>
                          </a:solidFill>
                          <a:effectLst/>
                          <a:latin typeface="Calibri" panose="020F0502020204030204" pitchFamily="34" charset="0"/>
                        </a:rPr>
                        <a:t> transmission over 80MHz</a:t>
                      </a:r>
                    </a:p>
                  </a:txBody>
                  <a:tcPr marL="5895" marR="5895" marT="589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423289699"/>
                  </a:ext>
                </a:extLst>
              </a:tr>
              <a:tr h="162862">
                <a:tc>
                  <a:txBody>
                    <a:bodyPr/>
                    <a:lstStyle/>
                    <a:p>
                      <a:pPr algn="l" fontAlgn="b"/>
                      <a:r>
                        <a:rPr lang="en-US" sz="1000" b="0" i="0" u="none" strike="noStrike">
                          <a:solidFill>
                            <a:srgbClr val="000000"/>
                          </a:solidFill>
                          <a:effectLst/>
                          <a:latin typeface="Calibri" panose="020F0502020204030204" pitchFamily="34" charset="0"/>
                        </a:rPr>
                        <a:t>dRU size</a:t>
                      </a:r>
                    </a:p>
                  </a:txBody>
                  <a:tcPr marL="5895" marR="5895" marT="589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1" u="none" strike="noStrike">
                          <a:solidFill>
                            <a:srgbClr val="000000"/>
                          </a:solidFill>
                          <a:effectLst/>
                          <a:latin typeface="Times New Roman" panose="02020603050405020304" pitchFamily="18" charset="0"/>
                        </a:rPr>
                        <a:t>KdRxx_i</a:t>
                      </a:r>
                    </a:p>
                  </a:txBody>
                  <a:tcPr marL="5895" marR="5895" marT="589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3803952"/>
                  </a:ext>
                </a:extLst>
              </a:tr>
              <a:tr h="1260440">
                <a:tc>
                  <a:txBody>
                    <a:bodyPr/>
                    <a:lstStyle/>
                    <a:p>
                      <a:pPr algn="l" fontAlgn="ctr"/>
                      <a:r>
                        <a:rPr lang="en-US" sz="1000" b="0" i="0" u="none" strike="noStrike">
                          <a:solidFill>
                            <a:srgbClr val="000000"/>
                          </a:solidFill>
                          <a:effectLst/>
                          <a:latin typeface="Calibri" panose="020F0502020204030204" pitchFamily="34" charset="0"/>
                        </a:rPr>
                        <a:t>dRU52, i = 1:16</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{-447  -359    53   141}, {-403  -315    97   185},    {-227  -139   273   361}, {-183   -95   317   405},   {-425  -117    75   383}, {-381   -73   119   427},     {-337  -249   163   251}, {-293  -205   207   295},  {-194  -106   306   394}, {-150   -62   350   438},     {-370  -282   130   218}, {-326  -238   174   262},   {-260  -172   240   328}, {-216  -128   284   372},     {-392   -84   108   416}, {-436  -348    64   152}   </a:t>
                      </a:r>
                    </a:p>
                  </a:txBody>
                  <a:tcPr marL="5895" marR="5895" marT="58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3401350"/>
                  </a:ext>
                </a:extLst>
              </a:tr>
              <a:tr h="701246">
                <a:tc>
                  <a:txBody>
                    <a:bodyPr/>
                    <a:lstStyle/>
                    <a:p>
                      <a:pPr algn="l" fontAlgn="ctr"/>
                      <a:r>
                        <a:rPr lang="en-US" sz="1000" b="0" i="0" u="none" strike="noStrike">
                          <a:solidFill>
                            <a:srgbClr val="000000"/>
                          </a:solidFill>
                          <a:effectLst/>
                          <a:latin typeface="Calibri" panose="020F0502020204030204" pitchFamily="34" charset="0"/>
                        </a:rPr>
                        <a:t>dRU106, i = 1:8</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{-403  -315    97   185}, {-227  -139   273   361},       {-381  -117   119   383}, {-293  -205   207   295},     </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{-150   -62   350   438}, {-326  -238   174   262},       {-260  -172   240   328}, {-348   -84   152   416}</a:t>
                      </a:r>
                    </a:p>
                  </a:txBody>
                  <a:tcPr marL="5895" marR="5895" marT="58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765842"/>
                  </a:ext>
                </a:extLst>
              </a:tr>
              <a:tr h="633253">
                <a:tc>
                  <a:txBody>
                    <a:bodyPr/>
                    <a:lstStyle/>
                    <a:p>
                      <a:pPr algn="l" fontAlgn="ctr"/>
                      <a:r>
                        <a:rPr lang="en-US" sz="1000" b="0" i="0" u="none" strike="noStrike">
                          <a:solidFill>
                            <a:srgbClr val="000000"/>
                          </a:solidFill>
                          <a:effectLst/>
                          <a:latin typeface="Calibri" panose="020F0502020204030204" pitchFamily="34" charset="0"/>
                        </a:rPr>
                        <a:t>dRU242, i = 1:4</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{-403  -315  -227  -139    97   185   273   361},         {-381  -293  -205  -117   119   207   295   383},         {-326  -238  -150   -62   174   262   350   438},          {-348  -260  -172   -84   152   240   328   416}         </a:t>
                      </a:r>
                    </a:p>
                  </a:txBody>
                  <a:tcPr marL="5895" marR="5895" marT="58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1411236"/>
                  </a:ext>
                </a:extLst>
              </a:tr>
              <a:tr h="633253">
                <a:tc>
                  <a:txBody>
                    <a:bodyPr/>
                    <a:lstStyle/>
                    <a:p>
                      <a:pPr algn="l" fontAlgn="ctr"/>
                      <a:r>
                        <a:rPr lang="en-US" sz="1000" b="0" i="0" u="none" strike="noStrike">
                          <a:solidFill>
                            <a:srgbClr val="000000"/>
                          </a:solidFill>
                          <a:effectLst/>
                          <a:latin typeface="Calibri" panose="020F0502020204030204" pitchFamily="34" charset="0"/>
                        </a:rPr>
                        <a:t>dRU484, i = 1:2</a:t>
                      </a:r>
                    </a:p>
                  </a:txBody>
                  <a:tcPr marL="5895" marR="5895" marT="589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{-403  -381  -315  -293  -227  -205  -139  -117    97   119   185   207   273   295   361   383},                        {-348  -326  -260  -238  -172  -150   -84   -62   152   174   240   262   328   350   416   438}</a:t>
                      </a:r>
                    </a:p>
                  </a:txBody>
                  <a:tcPr marL="5895" marR="5895" marT="58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6014729"/>
                  </a:ext>
                </a:extLst>
              </a:tr>
            </a:tbl>
          </a:graphicData>
        </a:graphic>
      </p:graphicFrame>
    </p:spTree>
    <p:extLst>
      <p:ext uri="{BB962C8B-B14F-4D97-AF65-F5344CB8AC3E}">
        <p14:creationId xmlns:p14="http://schemas.microsoft.com/office/powerpoint/2010/main" val="756050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6489A-0B78-2180-0BF8-48C0730F3009}"/>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FE6542F-2FB0-29F4-D2C2-9C943B3A9157}"/>
              </a:ext>
            </a:extLst>
          </p:cNvPr>
          <p:cNvSpPr>
            <a:spLocks noGrp="1"/>
          </p:cNvSpPr>
          <p:nvPr>
            <p:ph idx="1"/>
          </p:nvPr>
        </p:nvSpPr>
        <p:spPr/>
        <p:txBody>
          <a:bodyPr/>
          <a:lstStyle/>
          <a:p>
            <a:pPr>
              <a:buFont typeface="Arial" panose="020B0604020202020204" pitchFamily="34" charset="0"/>
              <a:buChar char="•"/>
            </a:pPr>
            <a:r>
              <a:rPr lang="en-US" sz="2200" dirty="0"/>
              <a:t>Proposed detailed pilot tone design for distribution BW 20/40/80MHz, in which pilot locations are optimized globally and systematically</a:t>
            </a:r>
          </a:p>
          <a:p>
            <a:pPr lvl="1">
              <a:buFont typeface="Arial" panose="020B0604020202020204" pitchFamily="34" charset="0"/>
              <a:buChar char="•"/>
            </a:pPr>
            <a:r>
              <a:rPr lang="en-US" sz="1800" dirty="0"/>
              <a:t>Hierarchical uniform pilot structure of distance of 11 </a:t>
            </a:r>
          </a:p>
          <a:p>
            <a:pPr lvl="2">
              <a:buFont typeface="Arial" panose="020B0604020202020204" pitchFamily="34" charset="0"/>
              <a:buChar char="•"/>
            </a:pPr>
            <a:r>
              <a:rPr lang="en-US" sz="1600" dirty="0"/>
              <a:t>Consistent for all 20/40/80MHz distribution</a:t>
            </a:r>
          </a:p>
          <a:p>
            <a:pPr lvl="2">
              <a:buFont typeface="Arial" panose="020B0604020202020204" pitchFamily="34" charset="0"/>
              <a:buChar char="•"/>
            </a:pPr>
            <a:r>
              <a:rPr lang="en-US" sz="1600" dirty="0"/>
              <a:t>Guarantee of enough separation of pilots for any combination of </a:t>
            </a:r>
            <a:r>
              <a:rPr lang="en-US" sz="1600" dirty="0" err="1"/>
              <a:t>dRUs</a:t>
            </a:r>
            <a:endParaRPr lang="en-US" sz="1600" dirty="0"/>
          </a:p>
          <a:p>
            <a:pPr lvl="1">
              <a:buFont typeface="Arial" panose="020B0604020202020204" pitchFamily="34" charset="0"/>
              <a:buChar char="•"/>
            </a:pPr>
            <a:r>
              <a:rPr lang="en-US" sz="1800" dirty="0"/>
              <a:t>Fixed large pilot separation for small </a:t>
            </a:r>
            <a:r>
              <a:rPr lang="en-US" sz="1800" dirty="0" err="1"/>
              <a:t>dRUs</a:t>
            </a:r>
            <a:r>
              <a:rPr lang="en-US" sz="1800" dirty="0"/>
              <a:t> ensure frequency diversity in phase tracking</a:t>
            </a:r>
          </a:p>
          <a:p>
            <a:pPr lvl="1">
              <a:buFont typeface="Arial" panose="020B0604020202020204" pitchFamily="34" charset="0"/>
              <a:buChar char="•"/>
            </a:pPr>
            <a:r>
              <a:rPr lang="en-US" sz="1800" dirty="0"/>
              <a:t>Fixed pilot tone separation patterns for all </a:t>
            </a:r>
            <a:r>
              <a:rPr lang="en-US" sz="1800" dirty="0" err="1"/>
              <a:t>dRUs</a:t>
            </a:r>
            <a:r>
              <a:rPr lang="en-US" sz="1800" dirty="0"/>
              <a:t> in 20/40 MHz and large </a:t>
            </a:r>
            <a:r>
              <a:rPr lang="en-US" sz="1800" dirty="0" err="1"/>
              <a:t>dRUs</a:t>
            </a:r>
            <a:r>
              <a:rPr lang="en-US" sz="1800" dirty="0"/>
              <a:t> in 80MHz to ease channel smoothing and achieve better smoothing gain</a:t>
            </a:r>
            <a:endParaRPr lang="en-US" dirty="0"/>
          </a:p>
        </p:txBody>
      </p:sp>
      <p:sp>
        <p:nvSpPr>
          <p:cNvPr id="4" name="Date Placeholder 3">
            <a:extLst>
              <a:ext uri="{FF2B5EF4-FFF2-40B4-BE49-F238E27FC236}">
                <a16:creationId xmlns:a16="http://schemas.microsoft.com/office/drawing/2014/main" id="{48ED8BB9-5815-D9F9-E073-77628A069DAB}"/>
              </a:ext>
            </a:extLst>
          </p:cNvPr>
          <p:cNvSpPr>
            <a:spLocks noGrp="1"/>
          </p:cNvSpPr>
          <p:nvPr>
            <p:ph type="dt" idx="10"/>
          </p:nvPr>
        </p:nvSpPr>
        <p:spPr/>
        <p:txBody>
          <a:bodyPr/>
          <a:lstStyle/>
          <a:p>
            <a:r>
              <a:rPr lang="en-US"/>
              <a:t>July 2024</a:t>
            </a:r>
          </a:p>
        </p:txBody>
      </p:sp>
      <p:sp>
        <p:nvSpPr>
          <p:cNvPr id="5" name="Footer Placeholder 4">
            <a:extLst>
              <a:ext uri="{FF2B5EF4-FFF2-40B4-BE49-F238E27FC236}">
                <a16:creationId xmlns:a16="http://schemas.microsoft.com/office/drawing/2014/main" id="{C3C62463-FF30-64EE-190B-80B5031BC8BD}"/>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4C160CD6-CD98-EEF8-F300-9C764DB5C8CE}"/>
              </a:ext>
            </a:extLst>
          </p:cNvPr>
          <p:cNvSpPr>
            <a:spLocks noGrp="1"/>
          </p:cNvSpPr>
          <p:nvPr>
            <p:ph type="sldNum" idx="12"/>
          </p:nvPr>
        </p:nvSpPr>
        <p:spPr/>
        <p:txBody>
          <a:bodyPr/>
          <a:lstStyle/>
          <a:p>
            <a:fld id="{485EAA83-31A4-4A1C-8334-D0498506D31F}" type="slidenum">
              <a:rPr lang="en-US" smtClean="0"/>
              <a:t>8</a:t>
            </a:fld>
            <a:endParaRPr lang="en-US"/>
          </a:p>
        </p:txBody>
      </p:sp>
    </p:spTree>
    <p:extLst>
      <p:ext uri="{BB962C8B-B14F-4D97-AF65-F5344CB8AC3E}">
        <p14:creationId xmlns:p14="http://schemas.microsoft.com/office/powerpoint/2010/main" val="4276649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172AE-ACE7-AC8E-A0CB-69EDAEF6EEEA}"/>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A862F8BA-A951-AE2B-4E3E-8F8E316B5E85}"/>
              </a:ext>
            </a:extLst>
          </p:cNvPr>
          <p:cNvSpPr>
            <a:spLocks noGrp="1"/>
          </p:cNvSpPr>
          <p:nvPr>
            <p:ph idx="1"/>
          </p:nvPr>
        </p:nvSpPr>
        <p:spPr/>
        <p:txBody>
          <a:bodyPr/>
          <a:lstStyle/>
          <a:p>
            <a:pPr>
              <a:buFont typeface="Arial" panose="020B0604020202020204" pitchFamily="34" charset="0"/>
              <a:buChar char="•"/>
            </a:pPr>
            <a:r>
              <a:rPr lang="en-US" sz="2000" b="0" dirty="0"/>
              <a:t>Do you support to </a:t>
            </a:r>
            <a:r>
              <a:rPr lang="en-US" sz="2000" b="0" dirty="0">
                <a:effectLst/>
                <a:ea typeface="DengXian" panose="02010600030101010101" pitchFamily="2" charset="-122"/>
              </a:rPr>
              <a:t>add the following text to the </a:t>
            </a:r>
            <a:r>
              <a:rPr lang="en-US" sz="2000" b="0" dirty="0" err="1">
                <a:effectLst/>
                <a:ea typeface="DengXian" panose="02010600030101010101" pitchFamily="2" charset="-122"/>
              </a:rPr>
              <a:t>TGbn</a:t>
            </a:r>
            <a:r>
              <a:rPr lang="en-US" sz="2000" b="0" dirty="0">
                <a:effectLst/>
                <a:ea typeface="DengXian" panose="02010600030101010101" pitchFamily="2" charset="-122"/>
              </a:rPr>
              <a:t> SFD?</a:t>
            </a:r>
          </a:p>
          <a:p>
            <a:pPr lvl="1">
              <a:buFont typeface="Wingdings" panose="05000000000000000000" pitchFamily="2" charset="2"/>
              <a:buChar char="§"/>
            </a:pPr>
            <a:r>
              <a:rPr lang="en-US" sz="1800" b="0" dirty="0"/>
              <a:t>Hierarchical uniform pilot structure of distance of 11 will be used </a:t>
            </a:r>
            <a:r>
              <a:rPr lang="en-US" sz="1800" dirty="0"/>
              <a:t>for distribution BW of 20/40/80MHz</a:t>
            </a:r>
            <a:endParaRPr lang="en-US" sz="1800" b="0" dirty="0"/>
          </a:p>
          <a:p>
            <a:pPr marL="0" indent="0"/>
            <a:endParaRPr lang="en-US" sz="1800" dirty="0"/>
          </a:p>
          <a:p>
            <a:r>
              <a:rPr lang="en-US" dirty="0"/>
              <a:t>		</a:t>
            </a:r>
            <a:endParaRPr lang="en-US" b="0" dirty="0"/>
          </a:p>
          <a:p>
            <a:endParaRPr lang="en-US" b="0" dirty="0"/>
          </a:p>
        </p:txBody>
      </p:sp>
      <p:sp>
        <p:nvSpPr>
          <p:cNvPr id="5" name="Slide Number Placeholder 4">
            <a:extLst>
              <a:ext uri="{FF2B5EF4-FFF2-40B4-BE49-F238E27FC236}">
                <a16:creationId xmlns:a16="http://schemas.microsoft.com/office/drawing/2014/main" id="{87808C2E-0409-B1C1-7004-8B0B2569B481}"/>
              </a:ext>
            </a:extLst>
          </p:cNvPr>
          <p:cNvSpPr>
            <a:spLocks noGrp="1"/>
          </p:cNvSpPr>
          <p:nvPr>
            <p:ph type="sldNum" idx="12"/>
          </p:nvPr>
        </p:nvSpPr>
        <p:spPr/>
        <p:txBody>
          <a:bodyPr/>
          <a:lstStyle/>
          <a:p>
            <a:fld id="{485EAA83-31A4-4A1C-8334-D0498506D31F}" type="slidenum">
              <a:rPr lang="en-US" smtClean="0"/>
              <a:t>9</a:t>
            </a:fld>
            <a:endParaRPr lang="en-US"/>
          </a:p>
        </p:txBody>
      </p:sp>
      <p:sp>
        <p:nvSpPr>
          <p:cNvPr id="4" name="Date Placeholder 3">
            <a:extLst>
              <a:ext uri="{FF2B5EF4-FFF2-40B4-BE49-F238E27FC236}">
                <a16:creationId xmlns:a16="http://schemas.microsoft.com/office/drawing/2014/main" id="{82008681-BEC5-E71A-0417-7769212A0DE8}"/>
              </a:ext>
            </a:extLst>
          </p:cNvPr>
          <p:cNvSpPr>
            <a:spLocks noGrp="1"/>
          </p:cNvSpPr>
          <p:nvPr>
            <p:ph type="dt" idx="10"/>
          </p:nvPr>
        </p:nvSpPr>
        <p:spPr/>
        <p:txBody>
          <a:bodyPr/>
          <a:lstStyle/>
          <a:p>
            <a:r>
              <a:rPr lang="en-US"/>
              <a:t>July 2024</a:t>
            </a:r>
          </a:p>
        </p:txBody>
      </p:sp>
      <p:sp>
        <p:nvSpPr>
          <p:cNvPr id="6" name="Footer Placeholder 5">
            <a:extLst>
              <a:ext uri="{FF2B5EF4-FFF2-40B4-BE49-F238E27FC236}">
                <a16:creationId xmlns:a16="http://schemas.microsoft.com/office/drawing/2014/main" id="{053FB905-A95B-7B74-A71E-3389177EE957}"/>
              </a:ext>
            </a:extLst>
          </p:cNvPr>
          <p:cNvSpPr>
            <a:spLocks noGrp="1"/>
          </p:cNvSpPr>
          <p:nvPr>
            <p:ph type="ftr" idx="11"/>
          </p:nvPr>
        </p:nvSpPr>
        <p:spPr/>
        <p:txBody>
          <a:bodyPr/>
          <a:lstStyle/>
          <a:p>
            <a:r>
              <a:rPr lang="en-US"/>
              <a:t>Lin Yang (Qualcomm)</a:t>
            </a:r>
          </a:p>
        </p:txBody>
      </p:sp>
    </p:spTree>
    <p:extLst>
      <p:ext uri="{BB962C8B-B14F-4D97-AF65-F5344CB8AC3E}">
        <p14:creationId xmlns:p14="http://schemas.microsoft.com/office/powerpoint/2010/main" val="28238274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BCACBA0A6817C448497EFA59B46B9FC" ma:contentTypeVersion="18" ma:contentTypeDescription="Create a new document." ma:contentTypeScope="" ma:versionID="42b2d78f74a3f36c5aab14da086bca13">
  <xsd:schema xmlns:xsd="http://www.w3.org/2001/XMLSchema" xmlns:xs="http://www.w3.org/2001/XMLSchema" xmlns:p="http://schemas.microsoft.com/office/2006/metadata/properties" xmlns:ns3="a491f1fa-0942-42db-b50a-72c571bcd543" xmlns:ns4="c3a50cf9-090e-40dd-907c-994c307d438f" targetNamespace="http://schemas.microsoft.com/office/2006/metadata/properties" ma:root="true" ma:fieldsID="86c5a938ea7d8ae89e227e1249596516" ns3:_="" ns4:_="">
    <xsd:import namespace="a491f1fa-0942-42db-b50a-72c571bcd543"/>
    <xsd:import namespace="c3a50cf9-090e-40dd-907c-994c307d438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element ref="ns3:MediaServiceAutoKeyPoints" minOccurs="0"/>
                <xsd:element ref="ns3:MediaServiceKeyPoints" minOccurs="0"/>
                <xsd:element ref="ns3:MediaLengthInSeconds"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91f1fa-0942-42db-b50a-72c571bcd5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a50cf9-090e-40dd-907c-994c307d438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a491f1fa-0942-42db-b50a-72c571bcd543" xsi:nil="true"/>
  </documentManagement>
</p:properties>
</file>

<file path=customXml/itemProps1.xml><?xml version="1.0" encoding="utf-8"?>
<ds:datastoreItem xmlns:ds="http://schemas.openxmlformats.org/officeDocument/2006/customXml" ds:itemID="{028DCBCB-FD4C-43F3-80D5-F6BA6EFE0B15}">
  <ds:schemaRefs>
    <ds:schemaRef ds:uri="http://schemas.microsoft.com/sharepoint/v3/contenttype/forms"/>
  </ds:schemaRefs>
</ds:datastoreItem>
</file>

<file path=customXml/itemProps2.xml><?xml version="1.0" encoding="utf-8"?>
<ds:datastoreItem xmlns:ds="http://schemas.openxmlformats.org/officeDocument/2006/customXml" ds:itemID="{D0B7B0A8-C230-4DE7-B313-BCB146C293A0}">
  <ds:schemaRefs>
    <ds:schemaRef ds:uri="a491f1fa-0942-42db-b50a-72c571bcd543"/>
    <ds:schemaRef ds:uri="c3a50cf9-090e-40dd-907c-994c307d438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E33373D-1616-4A90-A5AE-D92FC0A47D5D}">
  <ds:schemaRefs>
    <ds:schemaRef ds:uri="http://schemas.openxmlformats.org/package/2006/metadata/core-properties"/>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purl.org/dc/dcmitype/"/>
    <ds:schemaRef ds:uri="c3a50cf9-090e-40dd-907c-994c307d438f"/>
    <ds:schemaRef ds:uri="a491f1fa-0942-42db-b50a-72c571bcd543"/>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11-24-0812-01-00bn-using-multi-layer-transmission-with-legacy-devices</Template>
  <TotalTime>4477</TotalTime>
  <Words>2173</Words>
  <Application>Microsoft Office PowerPoint</Application>
  <PresentationFormat>Widescreen</PresentationFormat>
  <Paragraphs>198</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Times New Roman</vt:lpstr>
      <vt:lpstr>Wingdings</vt:lpstr>
      <vt:lpstr>Office Theme</vt:lpstr>
      <vt:lpstr>Pilot Tone Design in dRU Transmission</vt:lpstr>
      <vt:lpstr>Introduction</vt:lpstr>
      <vt:lpstr>How to Choose the Pilot Locations? </vt:lpstr>
      <vt:lpstr>Pilot Tone Design for 20/40/80MHz dRUs</vt:lpstr>
      <vt:lpstr>Pilots for 20MHz dRU</vt:lpstr>
      <vt:lpstr>Pilots for 40MHz dRU</vt:lpstr>
      <vt:lpstr>Pilots for 80MHz dRU</vt:lpstr>
      <vt:lpstr>Summary</vt:lpstr>
      <vt:lpstr>SP 1</vt:lpstr>
      <vt:lpstr>SP 2</vt:lpstr>
      <vt:lpstr>SP 3</vt:lpstr>
      <vt:lpstr>SP 4</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pilot tone design in dRU transmission</dc:title>
  <dc:creator>linyang@qti.qualcomm.com</dc:creator>
  <cp:lastModifiedBy>Lin Yang</cp:lastModifiedBy>
  <cp:revision>23</cp:revision>
  <dcterms:created xsi:type="dcterms:W3CDTF">2024-05-15T12:03:19Z</dcterms:created>
  <dcterms:modified xsi:type="dcterms:W3CDTF">2024-07-13T21:00:01Z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0x010100FBCACBA0A6817C448497EFA59B46B9FC</vt:lpwstr>
  </property>
</Properties>
</file>