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9"/>
  </p:notesMasterIdLst>
  <p:handoutMasterIdLst>
    <p:handoutMasterId r:id="rId20"/>
  </p:handoutMasterIdLst>
  <p:sldIdLst>
    <p:sldId id="269" r:id="rId3"/>
    <p:sldId id="484" r:id="rId4"/>
    <p:sldId id="546" r:id="rId5"/>
    <p:sldId id="486" r:id="rId6"/>
    <p:sldId id="556" r:id="rId7"/>
    <p:sldId id="544" r:id="rId8"/>
    <p:sldId id="545" r:id="rId9"/>
    <p:sldId id="522" r:id="rId10"/>
    <p:sldId id="554" r:id="rId11"/>
    <p:sldId id="536" r:id="rId12"/>
    <p:sldId id="557" r:id="rId13"/>
    <p:sldId id="547" r:id="rId14"/>
    <p:sldId id="541" r:id="rId15"/>
    <p:sldId id="542" r:id="rId16"/>
    <p:sldId id="543" r:id="rId17"/>
    <p:sldId id="548"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9/12/2024</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9/11/2024</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9/11/2024</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9/11/2024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9/11/2024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9/11/2024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9/11/2024</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9/11/2024</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9/11/2024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9/11/2024</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9/11/2024</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9/11/2024</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9/11/2024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9/11/2024</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9/11/2024</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008597" y="332601"/>
            <a:ext cx="3436903"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802.11-24/</a:t>
            </a:r>
            <a:r>
              <a:rPr lang="en-US" altLang="en-US" sz="1800" b="1" kern="1200" dirty="0">
                <a:solidFill>
                  <a:schemeClr val="tx1"/>
                </a:solidFill>
                <a:latin typeface="Times New Roman" pitchFamily="18" charset="0"/>
                <a:ea typeface="+mn-ea"/>
                <a:cs typeface="+mn-cs"/>
              </a:rPr>
              <a:t>1222</a:t>
            </a:r>
            <a:r>
              <a:rPr lang="en-US" sz="1800" b="1" dirty="0">
                <a:cs typeface="+mn-cs"/>
              </a:rPr>
              <a:t>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9/11/2024</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US" sz="2400" dirty="0"/>
              <a:t>NPCA (Secondary Channel Usage) Follow Up</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2024-07-10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545977" y="309239"/>
            <a:ext cx="1051570" cy="276999"/>
          </a:xfrm>
        </p:spPr>
        <p:txBody>
          <a:bodyPr/>
          <a:lstStyle/>
          <a:p>
            <a:pPr>
              <a:defRPr/>
            </a:pPr>
            <a:r>
              <a:rPr lang="en-US" dirty="0"/>
              <a:t>07/10/2024</a:t>
            </a:r>
          </a:p>
        </p:txBody>
      </p:sp>
      <p:graphicFrame>
        <p:nvGraphicFramePr>
          <p:cNvPr id="6" name="Table 5"/>
          <p:cNvGraphicFramePr>
            <a:graphicFrameLocks noGrp="1"/>
          </p:cNvGraphicFramePr>
          <p:nvPr>
            <p:extLst>
              <p:ext uri="{D42A27DB-BD31-4B8C-83A1-F6EECF244321}">
                <p14:modId xmlns:p14="http://schemas.microsoft.com/office/powerpoint/2010/main" val="570436939"/>
              </p:ext>
            </p:extLst>
          </p:nvPr>
        </p:nvGraphicFramePr>
        <p:xfrm>
          <a:off x="685800" y="2824688"/>
          <a:ext cx="7772401" cy="179699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SP 2</a:t>
            </a:r>
            <a:endParaRPr lang="en-US" b="0" dirty="0"/>
          </a:p>
        </p:txBody>
      </p:sp>
      <p:sp>
        <p:nvSpPr>
          <p:cNvPr id="3" name="Content Placeholder 2"/>
          <p:cNvSpPr>
            <a:spLocks noGrp="1"/>
          </p:cNvSpPr>
          <p:nvPr>
            <p:ph idx="1"/>
          </p:nvPr>
        </p:nvSpPr>
        <p:spPr>
          <a:xfrm>
            <a:off x="0" y="1295400"/>
            <a:ext cx="9144000" cy="3809999"/>
          </a:xfrm>
        </p:spPr>
        <p:txBody>
          <a:bodyPr/>
          <a:lstStyle/>
          <a:p>
            <a:pPr marL="342900" marR="0" lvl="0" indent="-342900">
              <a:lnSpc>
                <a:spcPct val="105000"/>
              </a:lnSpc>
              <a:spcBef>
                <a:spcPts val="0"/>
              </a:spcBef>
              <a:spcAft>
                <a:spcPts val="800"/>
              </a:spcAft>
              <a:buFont typeface="Aptos" panose="020B0004020202020204" pitchFamily="34" charset="0"/>
              <a:buChar char="•"/>
            </a:pPr>
            <a:r>
              <a:rPr lang="en-US" sz="1800" dirty="0">
                <a:effectLst/>
                <a:latin typeface="Aptos" panose="020B0004020202020204" pitchFamily="34" charset="0"/>
                <a:ea typeface="DengXian" panose="02010600030101010101" pitchFamily="2" charset="-122"/>
                <a:cs typeface="Calibri" panose="020F0502020204030204" pitchFamily="34" charset="0"/>
              </a:rPr>
              <a:t>Do you support that an AP that enables NPCA announces the minimum duration threshold of the BSS primary channel busyness because of OBSS activity for switching to NPCA primary channel?</a:t>
            </a:r>
          </a:p>
          <a:p>
            <a:pPr lvl="1" indent="-342900">
              <a:lnSpc>
                <a:spcPct val="105000"/>
              </a:lnSpc>
              <a:spcBef>
                <a:spcPts val="0"/>
              </a:spcBef>
              <a:spcAft>
                <a:spcPts val="800"/>
              </a:spcAft>
              <a:buFont typeface="Aptos" panose="020B0004020202020204" pitchFamily="34" charset="0"/>
              <a:buChar char="•"/>
            </a:pPr>
            <a:r>
              <a:rPr lang="en-US" sz="1400" dirty="0">
                <a:effectLst/>
                <a:latin typeface="Calibri" panose="020F0502020204030204" pitchFamily="34" charset="0"/>
                <a:ea typeface="Aptos" panose="020B0004020202020204" pitchFamily="34" charset="0"/>
                <a:cs typeface="Times New Roman" panose="02020603050405020304" pitchFamily="18" charset="0"/>
              </a:rPr>
              <a:t>If the duration of the OBSS activity that makes the primary channel busy is smaller than the duration threshold, the NPCA STAs (AP and non-AP) do not switch to the NPCA primary channel.</a:t>
            </a:r>
          </a:p>
          <a:p>
            <a:pPr marL="457200" lvl="1"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1330283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Backup Slides</a:t>
            </a:r>
            <a:endParaRPr lang="en-US" b="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2798084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Channel Switch Delay</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Granularity:</a:t>
            </a:r>
          </a:p>
          <a:p>
            <a:pPr lvl="1"/>
            <a:r>
              <a:rPr lang="en-US" dirty="0"/>
              <a:t>The granularity of EMLSR/EMLMR is not linear where the maximal granularity is 128us (0, 32, 64, 128, 256us).</a:t>
            </a:r>
          </a:p>
          <a:p>
            <a:pPr lvl="2"/>
            <a:r>
              <a:rPr lang="en-US" sz="2000" dirty="0"/>
              <a:t>The large granularity will waste the medium time.</a:t>
            </a:r>
          </a:p>
          <a:p>
            <a:pPr lvl="1"/>
            <a:r>
              <a:rPr lang="en-US" dirty="0"/>
              <a:t>The padding time of 11ax has granularity of  8us (0, 8, 16us).</a:t>
            </a:r>
          </a:p>
          <a:p>
            <a:pPr lvl="1"/>
            <a:r>
              <a:rPr lang="en-US" dirty="0"/>
              <a:t>Is the granularity of one us necessary?</a:t>
            </a:r>
          </a:p>
          <a:p>
            <a:pPr lvl="2"/>
            <a:r>
              <a:rPr lang="en-US" sz="2000" dirty="0"/>
              <a:t>This may increase the medium efficiency a little bit, e.g. a BSRP Trigger with 2us room to carry all the addressed </a:t>
            </a:r>
            <a:r>
              <a:rPr lang="en-US" sz="2000" dirty="0" err="1"/>
              <a:t>STAs’</a:t>
            </a:r>
            <a:r>
              <a:rPr lang="en-US" sz="2000" dirty="0"/>
              <a:t> User Info fields doesn’t need additional OFDM symbols to carry the padding field if all the padding requirement of all the addressed STAs are no more than 2us. </a:t>
            </a:r>
          </a:p>
          <a:p>
            <a:pPr lvl="2"/>
            <a:r>
              <a:rPr lang="en-US" sz="2000" dirty="0"/>
              <a:t>Will this increase the implementation complexity</a:t>
            </a:r>
          </a:p>
          <a:p>
            <a:pPr lvl="3"/>
            <a:r>
              <a:rPr lang="en-US" sz="1800" dirty="0"/>
              <a:t>No, a device can select a larger padding time when a peer device announces a smaller value.</a:t>
            </a:r>
          </a:p>
          <a:p>
            <a:pPr lvl="1"/>
            <a:r>
              <a:rPr lang="en-US" sz="2200" dirty="0"/>
              <a:t>We prefer either 1us granularity or 8us granularity.</a:t>
            </a:r>
          </a:p>
          <a:p>
            <a:pPr lvl="1"/>
            <a:endParaRPr lang="en-US" dirty="0"/>
          </a:p>
          <a:p>
            <a:pPr lvl="2"/>
            <a:endParaRPr lang="en-US" sz="1400" dirty="0"/>
          </a:p>
          <a:p>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Tree>
    <p:extLst>
      <p:ext uri="{BB962C8B-B14F-4D97-AF65-F5344CB8AC3E}">
        <p14:creationId xmlns:p14="http://schemas.microsoft.com/office/powerpoint/2010/main" val="1744360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STA without Enabling Secondary Channel Usage</a:t>
            </a:r>
            <a:endParaRPr lang="en-US" sz="2800" b="0" dirty="0"/>
          </a:p>
        </p:txBody>
      </p:sp>
      <p:sp>
        <p:nvSpPr>
          <p:cNvPr id="3" name="Content Placeholder 2"/>
          <p:cNvSpPr>
            <a:spLocks noGrp="1"/>
          </p:cNvSpPr>
          <p:nvPr>
            <p:ph idx="1"/>
          </p:nvPr>
        </p:nvSpPr>
        <p:spPr>
          <a:xfrm>
            <a:off x="0" y="1170800"/>
            <a:ext cx="9144000" cy="4087000"/>
          </a:xfrm>
        </p:spPr>
        <p:txBody>
          <a:bodyPr/>
          <a:lstStyle/>
          <a:p>
            <a:r>
              <a:rPr lang="en-US" sz="1800" dirty="0"/>
              <a:t>An AP that switches to the anchor channel is not allowed to transmit the frame(s) to a STA that does not enable its NPCA.</a:t>
            </a:r>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Tree>
    <p:extLst>
      <p:ext uri="{BB962C8B-B14F-4D97-AF65-F5344CB8AC3E}">
        <p14:creationId xmlns:p14="http://schemas.microsoft.com/office/powerpoint/2010/main" val="1520371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NPCA Primary Channel</a:t>
            </a:r>
            <a:endParaRPr lang="en-US" sz="2800" b="0" dirty="0"/>
          </a:p>
        </p:txBody>
      </p:sp>
      <p:sp>
        <p:nvSpPr>
          <p:cNvPr id="3" name="Content Placeholder 2"/>
          <p:cNvSpPr>
            <a:spLocks noGrp="1"/>
          </p:cNvSpPr>
          <p:nvPr>
            <p:ph idx="1"/>
          </p:nvPr>
        </p:nvSpPr>
        <p:spPr>
          <a:xfrm>
            <a:off x="0" y="1094601"/>
            <a:ext cx="9144000" cy="3706000"/>
          </a:xfrm>
        </p:spPr>
        <p:txBody>
          <a:bodyPr/>
          <a:lstStyle/>
          <a:p>
            <a:r>
              <a:rPr lang="en-US" sz="2000" dirty="0"/>
              <a:t>Medium synchronization on the NPCA primary channel </a:t>
            </a:r>
          </a:p>
          <a:p>
            <a:pPr lvl="1"/>
            <a:r>
              <a:rPr lang="en-US" dirty="0"/>
              <a:t>If a STA/AP can’t do the CCA on the </a:t>
            </a:r>
            <a:r>
              <a:rPr lang="en-US" sz="2000" dirty="0"/>
              <a:t>NPCA primary</a:t>
            </a:r>
            <a:r>
              <a:rPr lang="en-US" dirty="0"/>
              <a:t> channel for more than 72us (</a:t>
            </a:r>
            <a:r>
              <a:rPr lang="en-US" b="0" i="0" u="none" strike="noStrike" baseline="0" dirty="0" err="1">
                <a:solidFill>
                  <a:srgbClr val="000000"/>
                </a:solidFill>
                <a:latin typeface="Times New Roman" panose="02020603050405020304" pitchFamily="18" charset="0"/>
              </a:rPr>
              <a:t>aMediumSyncThreshold</a:t>
            </a:r>
            <a:r>
              <a:rPr lang="en-US" dirty="0"/>
              <a:t>) until finishing the switch to the </a:t>
            </a:r>
            <a:r>
              <a:rPr lang="en-US" sz="2000" dirty="0"/>
              <a:t>NPCA primary</a:t>
            </a:r>
            <a:r>
              <a:rPr lang="en-US" dirty="0"/>
              <a:t> channel, the STA/AP loses the medium synchronization when switching to the </a:t>
            </a:r>
            <a:r>
              <a:rPr lang="en-US" sz="2000" dirty="0"/>
              <a:t>NPCA primary </a:t>
            </a:r>
            <a:r>
              <a:rPr lang="en-US" dirty="0"/>
              <a:t>channel.  Otherwise, the STA/AP does not lose the medium synchronization when switching to the </a:t>
            </a:r>
            <a:r>
              <a:rPr lang="en-US" sz="2000" dirty="0"/>
              <a:t>NPCA primary</a:t>
            </a:r>
            <a:r>
              <a:rPr lang="en-US" dirty="0"/>
              <a:t> channel.</a:t>
            </a:r>
          </a:p>
          <a:p>
            <a:pPr lvl="2"/>
            <a:r>
              <a:rPr lang="en-US" sz="2000" dirty="0"/>
              <a:t>During the transmission/detection of a PPDU that cover the NPCA primary channel, the CCA result of the NPCA primary channel is medium busy.  </a:t>
            </a:r>
          </a:p>
          <a:p>
            <a:pPr lvl="2"/>
            <a:r>
              <a:rPr lang="en-US" sz="2000" dirty="0"/>
              <a:t>During the time switching from the primary channel to the NPCA primary channel, the STA/AP can’t do the CCA on the anchor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Tree>
    <p:extLst>
      <p:ext uri="{BB962C8B-B14F-4D97-AF65-F5344CB8AC3E}">
        <p14:creationId xmlns:p14="http://schemas.microsoft.com/office/powerpoint/2010/main" val="1073152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Synchronization on Primary Channel</a:t>
            </a:r>
            <a:endParaRPr lang="en-US" sz="2800" b="0" dirty="0"/>
          </a:p>
        </p:txBody>
      </p:sp>
      <p:sp>
        <p:nvSpPr>
          <p:cNvPr id="3" name="Content Placeholder 2"/>
          <p:cNvSpPr>
            <a:spLocks noGrp="1"/>
          </p:cNvSpPr>
          <p:nvPr>
            <p:ph idx="1"/>
          </p:nvPr>
        </p:nvSpPr>
        <p:spPr>
          <a:xfrm>
            <a:off x="0" y="1094601"/>
            <a:ext cx="9144000" cy="4772800"/>
          </a:xfrm>
        </p:spPr>
        <p:txBody>
          <a:bodyPr/>
          <a:lstStyle/>
          <a:p>
            <a:r>
              <a:rPr lang="en-US" sz="2000" dirty="0"/>
              <a:t>The TXOP in NPCA needs to guarantees that a STA/AP that switches from the </a:t>
            </a:r>
            <a:r>
              <a:rPr lang="en-US" sz="1800" dirty="0"/>
              <a:t>NPCA primary</a:t>
            </a:r>
            <a:r>
              <a:rPr lang="en-US" sz="2000" dirty="0"/>
              <a:t> channel to the primary channel does not loses the medium synchronization.</a:t>
            </a:r>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Tree>
    <p:extLst>
      <p:ext uri="{BB962C8B-B14F-4D97-AF65-F5344CB8AC3E}">
        <p14:creationId xmlns:p14="http://schemas.microsoft.com/office/powerpoint/2010/main" val="395845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Available Secondary Channel </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When the duration of an OBSS PPDU is used to decide the maximal staying time on NPCA primary channel, secondary channel occupied by the PPDU can’t be selected by the TXOP holder to do the frame exchanges in a TXOP through the backoff on NPCA primary channel.</a:t>
            </a:r>
          </a:p>
          <a:p>
            <a:endParaRPr lang="en-US" sz="2000" dirty="0"/>
          </a:p>
          <a:p>
            <a:r>
              <a:rPr lang="en-US" sz="2000" dirty="0"/>
              <a:t>When the duration of an OBSS TXOP is used to decide the maximal staying time on NPCA primary channel, secondary channel occupied by the TXOP BW can’t be selected by the TXOP holder to do the frame exchanges in a TXOP through the backoff on NPCA primary channel.</a:t>
            </a:r>
          </a:p>
          <a:p>
            <a:pPr lvl="1"/>
            <a:r>
              <a:rPr lang="en-US" dirty="0"/>
              <a:t>The TXOP BW of a TXOP is the maximal BW of the PPDUs in the TXOP.</a:t>
            </a:r>
          </a:p>
          <a:p>
            <a:pPr lvl="1"/>
            <a:endParaRPr lang="en-US" dirty="0"/>
          </a:p>
          <a:p>
            <a:pPr lvl="2"/>
            <a:endParaRPr lang="en-US" sz="1400" dirty="0"/>
          </a:p>
          <a:p>
            <a:endParaRPr lang="en-US" sz="2200" dirty="0"/>
          </a:p>
          <a:p>
            <a:pPr lvl="1"/>
            <a:endParaRPr lang="en-US" sz="1800" dirty="0"/>
          </a:p>
          <a:p>
            <a:pPr lvl="2"/>
            <a:endParaRPr lang="en-US" sz="1400"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Tree>
    <p:extLst>
      <p:ext uri="{BB962C8B-B14F-4D97-AF65-F5344CB8AC3E}">
        <p14:creationId xmlns:p14="http://schemas.microsoft.com/office/powerpoint/2010/main" val="1195887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Recap</a:t>
            </a:r>
            <a:endParaRPr lang="en-US" b="0" dirty="0"/>
          </a:p>
        </p:txBody>
      </p:sp>
      <p:sp>
        <p:nvSpPr>
          <p:cNvPr id="3" name="Content Placeholder 2"/>
          <p:cNvSpPr>
            <a:spLocks noGrp="1"/>
          </p:cNvSpPr>
          <p:nvPr>
            <p:ph idx="1"/>
          </p:nvPr>
        </p:nvSpPr>
        <p:spPr>
          <a:xfrm>
            <a:off x="0" y="1295401"/>
            <a:ext cx="9144000" cy="3200400"/>
          </a:xfrm>
        </p:spPr>
        <p:txBody>
          <a:bodyPr/>
          <a:lstStyle/>
          <a:p>
            <a:r>
              <a:rPr lang="en-US" sz="2000" dirty="0"/>
              <a:t>We discussed the secondary channel usage in several presentations:</a:t>
            </a:r>
          </a:p>
          <a:p>
            <a:pPr lvl="1"/>
            <a:r>
              <a:rPr lang="en-US" sz="2000" dirty="0"/>
              <a:t>The RU index, BW negotiation in secondary channel</a:t>
            </a:r>
          </a:p>
          <a:p>
            <a:pPr lvl="1"/>
            <a:r>
              <a:rPr lang="en-US" dirty="0"/>
              <a:t>Secondary channel usage and TXOP BW, channel puncture.</a:t>
            </a:r>
            <a:endParaRPr lang="en-US" sz="2000" dirty="0"/>
          </a:p>
          <a:p>
            <a:pPr lvl="1"/>
            <a:r>
              <a:rPr lang="en-US" dirty="0"/>
              <a:t>Secondary channel usage under Multiple BSSID or co-hosted APs.</a:t>
            </a:r>
          </a:p>
          <a:p>
            <a:pPr lvl="1"/>
            <a:r>
              <a:rPr lang="en-US" dirty="0"/>
              <a:t>Secondary channel usage and Beacon Tx.</a:t>
            </a:r>
          </a:p>
          <a:p>
            <a:pPr lvl="1"/>
            <a:r>
              <a:rPr lang="en-US" dirty="0"/>
              <a:t>Secondary channel usage and R-TWT.</a:t>
            </a:r>
          </a:p>
          <a:p>
            <a:pPr lvl="1"/>
            <a:r>
              <a:rPr lang="en-US" dirty="0"/>
              <a:t>Secondary channel usage and NAV operation.</a:t>
            </a:r>
          </a:p>
          <a:p>
            <a:pPr lvl="1"/>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148875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623501"/>
          </a:xfrm>
        </p:spPr>
        <p:txBody>
          <a:bodyPr/>
          <a:lstStyle/>
          <a:p>
            <a:r>
              <a:rPr lang="en-US" sz="2800" dirty="0"/>
              <a:t>Channel Switch Delay</a:t>
            </a:r>
            <a:endParaRPr lang="en-US" sz="2800" b="0" dirty="0"/>
          </a:p>
        </p:txBody>
      </p:sp>
      <p:sp>
        <p:nvSpPr>
          <p:cNvPr id="3" name="Content Placeholder 2"/>
          <p:cNvSpPr>
            <a:spLocks noGrp="1"/>
          </p:cNvSpPr>
          <p:nvPr>
            <p:ph idx="1"/>
          </p:nvPr>
        </p:nvSpPr>
        <p:spPr>
          <a:xfrm>
            <a:off x="0" y="1170800"/>
            <a:ext cx="9144000" cy="5153800"/>
          </a:xfrm>
        </p:spPr>
        <p:txBody>
          <a:bodyPr/>
          <a:lstStyle/>
          <a:p>
            <a:r>
              <a:rPr lang="en-US" sz="2000" dirty="0"/>
              <a:t>The switch time from the NPCA primary channel to the primary channel and the switch time from the primary channel to the NPCA primary channel need to be announced to the peer device.</a:t>
            </a:r>
          </a:p>
          <a:p>
            <a:r>
              <a:rPr lang="en-US" sz="2000" dirty="0"/>
              <a:t>Capability parameter vs operating parameter:</a:t>
            </a:r>
          </a:p>
          <a:p>
            <a:pPr lvl="1"/>
            <a:r>
              <a:rPr lang="en-US" dirty="0"/>
              <a:t>The switch time between NPCA primary channel and the primary channel should be operating parameter since when a STA’s operating BW changes the channel switch delay may change, e.g. the channel switch time when the STA’s operating BW cover NPCA primary channel and the channel switch time when the STA’s operating BW doesn’t cover NPCA primary channel are different.</a:t>
            </a:r>
          </a:p>
          <a:p>
            <a:pPr lvl="1"/>
            <a:r>
              <a:rPr lang="en-US" dirty="0"/>
              <a:t>This means that when a non-AP STA negotiates the enabling of NPCA operation, the STA announces its switch time between NPCA primary channel and the primary channel.</a:t>
            </a:r>
          </a:p>
          <a:p>
            <a:pPr lvl="1"/>
            <a:r>
              <a:rPr lang="en-US" dirty="0"/>
              <a:t>An AP can announce its channel switch time for NPCA in its Beacon.</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1510697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8"/>
            <a:ext cx="9144000" cy="623501"/>
          </a:xfrm>
        </p:spPr>
        <p:txBody>
          <a:bodyPr/>
          <a:lstStyle/>
          <a:p>
            <a:r>
              <a:rPr lang="en-US" sz="3200" dirty="0"/>
              <a:t>Consideration of Different Switch Time</a:t>
            </a:r>
            <a:endParaRPr lang="en-US" b="0" dirty="0"/>
          </a:p>
        </p:txBody>
      </p:sp>
      <p:sp>
        <p:nvSpPr>
          <p:cNvPr id="3" name="Content Placeholder 2"/>
          <p:cNvSpPr>
            <a:spLocks noGrp="1"/>
          </p:cNvSpPr>
          <p:nvPr>
            <p:ph idx="1"/>
          </p:nvPr>
        </p:nvSpPr>
        <p:spPr>
          <a:xfrm>
            <a:off x="0" y="1233099"/>
            <a:ext cx="9144000" cy="5015302"/>
          </a:xfrm>
        </p:spPr>
        <p:txBody>
          <a:bodyPr/>
          <a:lstStyle/>
          <a:p>
            <a:r>
              <a:rPr lang="en-US" sz="2000" dirty="0"/>
              <a:t>The TXOP holder on NPCA primary channel that transmits the initial frame to the peer device needs to guarantee that the peer device is ready to receive the frame. Otherwise, the unnecessary backoff may happen.</a:t>
            </a:r>
          </a:p>
          <a:p>
            <a:pPr lvl="1"/>
            <a:r>
              <a:rPr lang="en-US" dirty="0"/>
              <a:t>When switching to NPCA primary channel, an NPCA STA as TXOP holder can’t transmit the initial PPDU to a peer device before the peer device’s announced switch delay from the primary channel to NPCA primary channel based on the common understanding of the time point when the subchannel switch starts.</a:t>
            </a:r>
            <a:endParaRPr lang="en-US" sz="16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340538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09598"/>
            <a:ext cx="9144000" cy="623501"/>
          </a:xfrm>
        </p:spPr>
        <p:txBody>
          <a:bodyPr/>
          <a:lstStyle/>
          <a:p>
            <a:r>
              <a:rPr lang="en-US" sz="3200" dirty="0"/>
              <a:t>NPCA Switch Threshold</a:t>
            </a:r>
            <a:endParaRPr lang="en-US" b="0" dirty="0"/>
          </a:p>
        </p:txBody>
      </p:sp>
      <p:sp>
        <p:nvSpPr>
          <p:cNvPr id="3" name="Content Placeholder 2"/>
          <p:cNvSpPr>
            <a:spLocks noGrp="1"/>
          </p:cNvSpPr>
          <p:nvPr>
            <p:ph idx="1"/>
          </p:nvPr>
        </p:nvSpPr>
        <p:spPr>
          <a:xfrm>
            <a:off x="0" y="1233099"/>
            <a:ext cx="9144000" cy="5015302"/>
          </a:xfrm>
        </p:spPr>
        <p:txBody>
          <a:bodyPr/>
          <a:lstStyle/>
          <a:p>
            <a:r>
              <a:rPr lang="en-US" sz="2000" dirty="0">
                <a:latin typeface="Aptos" panose="020B0004020202020204" pitchFamily="34" charset="0"/>
                <a:ea typeface="DengXian" panose="02010600030101010101" pitchFamily="2" charset="-122"/>
                <a:cs typeface="Calibri" panose="020F0502020204030204" pitchFamily="34" charset="0"/>
              </a:rPr>
              <a:t>An NPCA AP needs to announce a threshold (</a:t>
            </a:r>
            <a:r>
              <a:rPr lang="en-US" sz="2000" dirty="0">
                <a:effectLst/>
                <a:latin typeface="Aptos" panose="020B0004020202020204" pitchFamily="34" charset="0"/>
                <a:ea typeface="DengXian" panose="02010600030101010101" pitchFamily="2" charset="-122"/>
                <a:cs typeface="Calibri" panose="020F0502020204030204" pitchFamily="34" charset="0"/>
              </a:rPr>
              <a:t>the minimum duration threshold of the BSS primary channel busyness because of OBSS activity for switching to NPCA primary channel</a:t>
            </a:r>
            <a:r>
              <a:rPr lang="en-US" sz="2000" dirty="0">
                <a:latin typeface="Aptos" panose="020B0004020202020204" pitchFamily="34" charset="0"/>
                <a:ea typeface="DengXian" panose="02010600030101010101" pitchFamily="2" charset="-122"/>
                <a:cs typeface="Calibri" panose="020F0502020204030204" pitchFamily="34" charset="0"/>
              </a:rPr>
              <a:t>)</a:t>
            </a:r>
            <a:r>
              <a:rPr lang="en-US" sz="2000" dirty="0">
                <a:effectLst/>
                <a:latin typeface="Aptos" panose="020B0004020202020204" pitchFamily="34" charset="0"/>
                <a:ea typeface="DengXian" panose="02010600030101010101" pitchFamily="2" charset="-122"/>
                <a:cs typeface="Calibri" panose="020F0502020204030204" pitchFamily="34" charset="0"/>
              </a:rPr>
              <a:t>.</a:t>
            </a:r>
          </a:p>
          <a:p>
            <a:r>
              <a:rPr lang="en-US" sz="2000" dirty="0">
                <a:effectLst/>
                <a:latin typeface="Calibri" panose="020F0502020204030204" pitchFamily="34" charset="0"/>
                <a:ea typeface="Aptos" panose="020B0004020202020204" pitchFamily="34" charset="0"/>
                <a:cs typeface="Times New Roman" panose="02020603050405020304" pitchFamily="18" charset="0"/>
              </a:rPr>
              <a:t>If the duration of the OBSS activity that makes the primary channel busy is smaller than the duration threshold, the NPCA STAs (AP and non-AP) do not switch to the NPCA primary channel.</a:t>
            </a:r>
            <a:endParaRPr lang="en-US" sz="1800" dirty="0"/>
          </a:p>
          <a:p>
            <a:endParaRPr lang="en-US" sz="1800" dirty="0"/>
          </a:p>
          <a:p>
            <a:pPr marL="457200" lvl="1" indent="0">
              <a:buNone/>
            </a:pPr>
            <a:endParaRPr lang="en-US" sz="1600" dirty="0"/>
          </a:p>
          <a:p>
            <a:pPr marL="457200" lvl="1" indent="0">
              <a:buNone/>
            </a:pPr>
            <a:endParaRPr lang="en-US" sz="1200" dirty="0"/>
          </a:p>
          <a:p>
            <a:pPr marL="0"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2230456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NPCA Primary Channel</a:t>
            </a:r>
            <a:endParaRPr lang="en-US" sz="2800" b="0" dirty="0"/>
          </a:p>
        </p:txBody>
      </p:sp>
      <p:sp>
        <p:nvSpPr>
          <p:cNvPr id="3" name="Content Placeholder 2"/>
          <p:cNvSpPr>
            <a:spLocks noGrp="1"/>
          </p:cNvSpPr>
          <p:nvPr>
            <p:ph idx="1"/>
          </p:nvPr>
        </p:nvSpPr>
        <p:spPr>
          <a:xfrm>
            <a:off x="0" y="1094600"/>
            <a:ext cx="9144000" cy="3324999"/>
          </a:xfrm>
        </p:spPr>
        <p:txBody>
          <a:bodyPr/>
          <a:lstStyle/>
          <a:p>
            <a:r>
              <a:rPr lang="en-US" sz="2000" dirty="0"/>
              <a:t>After switching to the NPCA primary channel, a STA/AP needs to initiate the backoff by setting the backoff timer with a random number selected per the CW before executing the frame exchanges on the NPCA primary channel.</a:t>
            </a:r>
          </a:p>
          <a:p>
            <a:pPr lvl="1"/>
            <a:r>
              <a:rPr lang="en-US" dirty="0"/>
              <a:t>The (MU)EDCA parameter set on the </a:t>
            </a:r>
            <a:r>
              <a:rPr lang="en-US" sz="2000" dirty="0"/>
              <a:t>NPCA primary</a:t>
            </a:r>
            <a:r>
              <a:rPr lang="en-US" dirty="0"/>
              <a:t> channel is same as the (MU)EDCA parameter set on the primary channel</a:t>
            </a:r>
          </a:p>
          <a:p>
            <a:pPr lvl="1"/>
            <a:r>
              <a:rPr lang="en-US" dirty="0"/>
              <a:t>The CW is set to </a:t>
            </a:r>
            <a:r>
              <a:rPr lang="en-US" dirty="0" err="1"/>
              <a:t>CWmin</a:t>
            </a:r>
            <a:r>
              <a:rPr lang="en-US" dirty="0"/>
              <a:t> right after switching to the </a:t>
            </a:r>
            <a:r>
              <a:rPr lang="en-US" sz="2000" dirty="0"/>
              <a:t>NPCA primary</a:t>
            </a:r>
            <a:r>
              <a:rPr lang="en-US" dirty="0"/>
              <a:t> channel.</a:t>
            </a:r>
          </a:p>
          <a:p>
            <a:pPr lvl="1"/>
            <a:r>
              <a:rPr lang="en-US" dirty="0"/>
              <a:t>The QSRC for each AC is set to 0 after switching to the </a:t>
            </a:r>
            <a:r>
              <a:rPr lang="en-US" sz="2000" dirty="0"/>
              <a:t>NPCA primary channel</a:t>
            </a:r>
            <a:r>
              <a:rPr lang="en-US" dirty="0"/>
              <a:t>.</a:t>
            </a:r>
          </a:p>
          <a:p>
            <a:pPr lvl="1"/>
            <a:r>
              <a:rPr lang="en-US" dirty="0"/>
              <a:t>The backoff counter, CW, QSRC for the </a:t>
            </a:r>
            <a:r>
              <a:rPr lang="en-US" sz="2000" dirty="0"/>
              <a:t>NPCA primary</a:t>
            </a:r>
            <a:r>
              <a:rPr lang="en-US" dirty="0"/>
              <a:t> channel’s </a:t>
            </a:r>
            <a:r>
              <a:rPr lang="en-US" dirty="0" err="1"/>
              <a:t>bakcoff</a:t>
            </a:r>
            <a:r>
              <a:rPr lang="en-US" dirty="0"/>
              <a:t> are independent from the backoff counter, CW, QSRC for the primary channel’s </a:t>
            </a:r>
            <a:r>
              <a:rPr lang="en-US" dirty="0" err="1"/>
              <a:t>bakcoff</a:t>
            </a:r>
            <a:r>
              <a:rPr lang="en-US" dirty="0"/>
              <a:t>.</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922219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38" y="471100"/>
            <a:ext cx="9144000" cy="623501"/>
          </a:xfrm>
        </p:spPr>
        <p:txBody>
          <a:bodyPr/>
          <a:lstStyle/>
          <a:p>
            <a:r>
              <a:rPr lang="en-US" sz="2800" dirty="0"/>
              <a:t>EDCA on Primary Channel</a:t>
            </a:r>
            <a:endParaRPr lang="en-US" sz="2800" b="0" dirty="0"/>
          </a:p>
        </p:txBody>
      </p:sp>
      <p:sp>
        <p:nvSpPr>
          <p:cNvPr id="3" name="Content Placeholder 2"/>
          <p:cNvSpPr>
            <a:spLocks noGrp="1"/>
          </p:cNvSpPr>
          <p:nvPr>
            <p:ph idx="1"/>
          </p:nvPr>
        </p:nvSpPr>
        <p:spPr>
          <a:xfrm>
            <a:off x="0" y="1094600"/>
            <a:ext cx="9144000" cy="5292299"/>
          </a:xfrm>
        </p:spPr>
        <p:txBody>
          <a:bodyPr/>
          <a:lstStyle/>
          <a:p>
            <a:r>
              <a:rPr lang="en-US" sz="2000" dirty="0"/>
              <a:t>After switching back to the primary channel, a STA/AP needs to resume the backoff per the backoff counter, CW, QSRC right before switching to the NPCA primary channel.</a:t>
            </a:r>
          </a:p>
          <a:p>
            <a:r>
              <a:rPr lang="en-US" sz="2000" dirty="0"/>
              <a:t>Basic NAV timer:</a:t>
            </a:r>
          </a:p>
          <a:p>
            <a:pPr lvl="1"/>
            <a:r>
              <a:rPr lang="en-US" sz="1600" dirty="0"/>
              <a:t>Option 1:</a:t>
            </a:r>
          </a:p>
          <a:p>
            <a:pPr lvl="2"/>
            <a:r>
              <a:rPr lang="en-US" sz="1400" dirty="0"/>
              <a:t>The basic NAV Timer needs to be resumed per the recorded primary channel basic NAV timer value.</a:t>
            </a:r>
          </a:p>
          <a:p>
            <a:pPr lvl="1"/>
            <a:r>
              <a:rPr lang="en-US" sz="1600" dirty="0"/>
              <a:t>Option 2:</a:t>
            </a:r>
          </a:p>
          <a:p>
            <a:pPr lvl="2"/>
            <a:r>
              <a:rPr lang="en-US" sz="1400" dirty="0"/>
              <a:t>If the basic NAV timer in NPCA channel has larger value than the recorded basic NAV timer on primary channel, the basic NAC timer of primary channel is set per the basic NAV timer of the NPCA primary channel. Otherwise, the basic NAV Timer needs to be resumed per the recorded primary channel basic NAV timer value.</a:t>
            </a:r>
          </a:p>
          <a:p>
            <a:pPr lvl="1"/>
            <a:r>
              <a:rPr lang="en-US" sz="1600" dirty="0"/>
              <a:t>Option 3:</a:t>
            </a:r>
          </a:p>
          <a:p>
            <a:pPr lvl="2"/>
            <a:r>
              <a:rPr lang="en-US" sz="1400" dirty="0"/>
              <a:t>If the basic NAV timer in NPCA channel has larger value than the recorded basic NAV timer on primary channel and the basic NAV timer’s BW information indicates the coverage of the primary channel, the basic NAC timer of primary channel is set per the basic NAV timer of NPCA channel. Otherwise, the basic NAV Timer needs to be resumed per the recorded primary channel basic NAV timer value.</a:t>
            </a: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03/06/2024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3435172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 y="625214"/>
            <a:ext cx="9105900" cy="623501"/>
          </a:xfrm>
        </p:spPr>
        <p:txBody>
          <a:bodyPr/>
          <a:lstStyle/>
          <a:p>
            <a:r>
              <a:rPr lang="en-US" sz="3200" dirty="0"/>
              <a:t>Summary</a:t>
            </a:r>
            <a:endParaRPr lang="en-US" b="0" dirty="0"/>
          </a:p>
        </p:txBody>
      </p:sp>
      <p:sp>
        <p:nvSpPr>
          <p:cNvPr id="3" name="Content Placeholder 2"/>
          <p:cNvSpPr>
            <a:spLocks noGrp="1"/>
          </p:cNvSpPr>
          <p:nvPr>
            <p:ph idx="1"/>
          </p:nvPr>
        </p:nvSpPr>
        <p:spPr>
          <a:xfrm>
            <a:off x="0" y="1295401"/>
            <a:ext cx="9144000" cy="2895599"/>
          </a:xfrm>
        </p:spPr>
        <p:txBody>
          <a:bodyPr/>
          <a:lstStyle/>
          <a:p>
            <a:r>
              <a:rPr lang="en-US" sz="2000" dirty="0"/>
              <a:t>The following are discussed:</a:t>
            </a:r>
          </a:p>
          <a:p>
            <a:pPr lvl="1"/>
            <a:r>
              <a:rPr lang="en-US" dirty="0"/>
              <a:t>The switch delay from the primary channel to the NPCA primary channel and the switch delay from the NPCA primary channel to the primary channel</a:t>
            </a:r>
          </a:p>
          <a:p>
            <a:pPr lvl="1"/>
            <a:r>
              <a:rPr lang="en-US" dirty="0"/>
              <a:t>The frame exchanges in NPCA primary channel under the different switch delay</a:t>
            </a:r>
          </a:p>
          <a:p>
            <a:pPr lvl="1"/>
            <a:r>
              <a:rPr lang="en-US" dirty="0"/>
              <a:t>The OBSS activity threshold to decide whether to switch to the NPCA primary channel</a:t>
            </a:r>
          </a:p>
          <a:p>
            <a:pPr lvl="1"/>
            <a:r>
              <a:rPr lang="en-US" dirty="0"/>
              <a:t>EDCA procedures on the primary channel and on the </a:t>
            </a:r>
            <a:r>
              <a:rPr lang="en-US" sz="2000" dirty="0"/>
              <a:t>NPCA</a:t>
            </a:r>
            <a:r>
              <a:rPr lang="en-US" dirty="0"/>
              <a:t> primary channel</a:t>
            </a:r>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188311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74" y="697792"/>
            <a:ext cx="9144000" cy="623501"/>
          </a:xfrm>
        </p:spPr>
        <p:txBody>
          <a:bodyPr/>
          <a:lstStyle/>
          <a:p>
            <a:r>
              <a:rPr lang="en-US" sz="3200" dirty="0"/>
              <a:t>SP 1</a:t>
            </a:r>
            <a:endParaRPr lang="en-US" b="0" dirty="0"/>
          </a:p>
        </p:txBody>
      </p:sp>
      <p:sp>
        <p:nvSpPr>
          <p:cNvPr id="3" name="Content Placeholder 2"/>
          <p:cNvSpPr>
            <a:spLocks noGrp="1"/>
          </p:cNvSpPr>
          <p:nvPr>
            <p:ph idx="1"/>
          </p:nvPr>
        </p:nvSpPr>
        <p:spPr>
          <a:xfrm>
            <a:off x="0" y="1295400"/>
            <a:ext cx="9144000" cy="3809999"/>
          </a:xfrm>
        </p:spPr>
        <p:txBody>
          <a:bodyPr/>
          <a:lstStyle/>
          <a:p>
            <a:pPr marL="342900" marR="0" lvl="0" indent="-342900">
              <a:lnSpc>
                <a:spcPct val="105000"/>
              </a:lnSpc>
              <a:spcBef>
                <a:spcPts val="0"/>
              </a:spcBef>
              <a:spcAft>
                <a:spcPts val="800"/>
              </a:spcAft>
              <a:buFont typeface="Aptos" panose="020B0004020202020204" pitchFamily="34" charset="0"/>
              <a:buChar char="•"/>
            </a:pPr>
            <a:r>
              <a:rPr lang="en-US" sz="1800" dirty="0">
                <a:effectLst/>
                <a:latin typeface="Aptos" panose="020B0004020202020204" pitchFamily="34" charset="0"/>
                <a:ea typeface="DengXian" panose="02010600030101010101" pitchFamily="2" charset="-122"/>
                <a:cs typeface="Calibri" panose="020F0502020204030204" pitchFamily="34" charset="0"/>
              </a:rPr>
              <a:t>Do you agree that when an NPCA STA switches to the NPCA Primary channel, it shall not initiate a transmission to its peer NPCA STA until the peer STA’s switching delay has elapsed since TBD switch start time?</a:t>
            </a:r>
          </a:p>
          <a:p>
            <a:pPr marL="457200" lvl="1" indent="0">
              <a:buNone/>
            </a:pPr>
            <a:endParaRPr lang="en-US" dirty="0"/>
          </a:p>
        </p:txBody>
      </p:sp>
      <p:sp>
        <p:nvSpPr>
          <p:cNvPr id="4" name="Date Placeholder 3"/>
          <p:cNvSpPr>
            <a:spLocks noGrp="1"/>
          </p:cNvSpPr>
          <p:nvPr>
            <p:ph type="dt" sz="half" idx="10"/>
          </p:nvPr>
        </p:nvSpPr>
        <p:spPr>
          <a:xfrm>
            <a:off x="696913" y="332601"/>
            <a:ext cx="1051570" cy="276999"/>
          </a:xfrm>
        </p:spPr>
        <p:txBody>
          <a:bodyPr/>
          <a:lstStyle/>
          <a:p>
            <a:pPr>
              <a:defRPr/>
            </a:pPr>
            <a:r>
              <a:rPr lang="en-US" dirty="0"/>
              <a:t>07/10/2024</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Tree>
    <p:extLst>
      <p:ext uri="{BB962C8B-B14F-4D97-AF65-F5344CB8AC3E}">
        <p14:creationId xmlns:p14="http://schemas.microsoft.com/office/powerpoint/2010/main" val="14037339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1577</Words>
  <Application>Microsoft Office PowerPoint</Application>
  <PresentationFormat>On-screen Show (4:3)</PresentationFormat>
  <Paragraphs>149</Paragraphs>
  <Slides>16</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Aptos</vt:lpstr>
      <vt:lpstr>Arial</vt:lpstr>
      <vt:lpstr>Calibri</vt:lpstr>
      <vt:lpstr>Calibri Light</vt:lpstr>
      <vt:lpstr>Times New Roman</vt:lpstr>
      <vt:lpstr>Wingdings</vt:lpstr>
      <vt:lpstr>802-11-Submission</vt:lpstr>
      <vt:lpstr>Custom Design</vt:lpstr>
      <vt:lpstr>NPCA (Secondary Channel Usage) Follow Up</vt:lpstr>
      <vt:lpstr>Recap</vt:lpstr>
      <vt:lpstr>Channel Switch Delay</vt:lpstr>
      <vt:lpstr>Consideration of Different Switch Time</vt:lpstr>
      <vt:lpstr>NPCA Switch Threshold</vt:lpstr>
      <vt:lpstr>EDCA on NPCA Primary Channel</vt:lpstr>
      <vt:lpstr>EDCA on Primary Channel</vt:lpstr>
      <vt:lpstr>Summary</vt:lpstr>
      <vt:lpstr>SP 1</vt:lpstr>
      <vt:lpstr>SP 2</vt:lpstr>
      <vt:lpstr>Backup Slides</vt:lpstr>
      <vt:lpstr>Channel Switch Delay</vt:lpstr>
      <vt:lpstr>STA without Enabling Secondary Channel Usage</vt:lpstr>
      <vt:lpstr>Synchronization on NPCA Primary Channel</vt:lpstr>
      <vt:lpstr>Synchronization on Primary Channel</vt:lpstr>
      <vt:lpstr>Available Secondary Channel </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2140</cp:revision>
  <cp:lastPrinted>1998-02-10T13:28:06Z</cp:lastPrinted>
  <dcterms:created xsi:type="dcterms:W3CDTF">2007-05-21T21:00:37Z</dcterms:created>
  <dcterms:modified xsi:type="dcterms:W3CDTF">2024-09-12T15:57:35Z</dcterms:modified>
  <cp:category>Submission</cp:category>
</cp:coreProperties>
</file>