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363" r:id="rId2"/>
    <p:sldId id="2461" r:id="rId3"/>
    <p:sldId id="2476" r:id="rId4"/>
    <p:sldId id="2479" r:id="rId5"/>
    <p:sldId id="2480" r:id="rId6"/>
    <p:sldId id="2462" r:id="rId7"/>
    <p:sldId id="2470" r:id="rId8"/>
    <p:sldId id="2482" r:id="rId9"/>
    <p:sldId id="2464" r:id="rId10"/>
    <p:sldId id="2469" r:id="rId11"/>
    <p:sldId id="2487" r:id="rId12"/>
    <p:sldId id="2495" r:id="rId13"/>
    <p:sldId id="2496" r:id="rId14"/>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6" autoAdjust="0"/>
    <p:restoredTop sz="93140" autoAdjust="0"/>
  </p:normalViewPr>
  <p:slideViewPr>
    <p:cSldViewPr>
      <p:cViewPr varScale="1">
        <p:scale>
          <a:sx n="75" d="100"/>
          <a:sy n="75" d="100"/>
        </p:scale>
        <p:origin x="252" y="3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3</a:t>
            </a:fld>
            <a:endParaRPr lang="en-US" altLang="en-US" dirty="0"/>
          </a:p>
        </p:txBody>
      </p:sp>
    </p:spTree>
    <p:extLst>
      <p:ext uri="{BB962C8B-B14F-4D97-AF65-F5344CB8AC3E}">
        <p14:creationId xmlns:p14="http://schemas.microsoft.com/office/powerpoint/2010/main" val="157799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4</a:t>
            </a:fld>
            <a:endParaRPr lang="en-US" altLang="en-US" dirty="0"/>
          </a:p>
        </p:txBody>
      </p:sp>
    </p:spTree>
    <p:extLst>
      <p:ext uri="{BB962C8B-B14F-4D97-AF65-F5344CB8AC3E}">
        <p14:creationId xmlns:p14="http://schemas.microsoft.com/office/powerpoint/2010/main" val="287132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5</a:t>
            </a:fld>
            <a:endParaRPr lang="en-US" altLang="en-US" dirty="0"/>
          </a:p>
        </p:txBody>
      </p:sp>
    </p:spTree>
    <p:extLst>
      <p:ext uri="{BB962C8B-B14F-4D97-AF65-F5344CB8AC3E}">
        <p14:creationId xmlns:p14="http://schemas.microsoft.com/office/powerpoint/2010/main" val="38687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6</a:t>
            </a:fld>
            <a:endParaRPr lang="en-US" altLang="en-US" dirty="0"/>
          </a:p>
        </p:txBody>
      </p:sp>
    </p:spTree>
    <p:extLst>
      <p:ext uri="{BB962C8B-B14F-4D97-AF65-F5344CB8AC3E}">
        <p14:creationId xmlns:p14="http://schemas.microsoft.com/office/powerpoint/2010/main" val="197767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7</a:t>
            </a:fld>
            <a:endParaRPr lang="en-US" altLang="en-US" dirty="0"/>
          </a:p>
        </p:txBody>
      </p:sp>
    </p:spTree>
    <p:extLst>
      <p:ext uri="{BB962C8B-B14F-4D97-AF65-F5344CB8AC3E}">
        <p14:creationId xmlns:p14="http://schemas.microsoft.com/office/powerpoint/2010/main" val="182674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8</a:t>
            </a:fld>
            <a:endParaRPr lang="en-US" altLang="en-US" dirty="0"/>
          </a:p>
        </p:txBody>
      </p:sp>
    </p:spTree>
    <p:extLst>
      <p:ext uri="{BB962C8B-B14F-4D97-AF65-F5344CB8AC3E}">
        <p14:creationId xmlns:p14="http://schemas.microsoft.com/office/powerpoint/2010/main" val="229795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802.11-24/1208r0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July 2024</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30995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(Huawei</a:t>
            </a:r>
            <a:r>
              <a:rPr lang="zh-CN" altLang="en-US" sz="1400" dirty="0"/>
              <a:t>）</a:t>
            </a:r>
            <a:endParaRPr lang="en-GB" sz="1400" dirty="0"/>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296711422"/>
              </p:ext>
            </p:extLst>
          </p:nvPr>
        </p:nvGraphicFramePr>
        <p:xfrm>
          <a:off x="767408" y="2687451"/>
          <a:ext cx="10441160" cy="167640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dirty="0">
                          <a:solidFill>
                            <a:schemeClr val="tx1"/>
                          </a:solidFill>
                        </a:rPr>
                        <a:t>Huawei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Shuqiao</a:t>
                      </a:r>
                      <a:r>
                        <a:rPr lang="en-US" sz="1600" dirty="0">
                          <a:solidFill>
                            <a:schemeClr val="tx1"/>
                          </a:solidFill>
                        </a:rPr>
                        <a:t> Chen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735446511"/>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2209800" y="615636"/>
            <a:ext cx="7772400"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Thoughts on the AMP WPT protocol</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 12 July 2024</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568214" y="1412776"/>
            <a:ext cx="11055571" cy="3148554"/>
          </a:xfrm>
          <a:prstGeom prst="rect">
            <a:avLst/>
          </a:prstGeom>
          <a:noFill/>
        </p:spPr>
        <p:txBody>
          <a:bodyPr vert="horz" wrap="square" rtlCol="0">
            <a:spAutoFit/>
          </a:bodyPr>
          <a:lstStyle/>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[1] 11-24/0575r1, P802.11bp PAR.</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[2] 11-23/1356r0, Discussion on AMP Power link (</a:t>
            </a:r>
            <a:r>
              <a:rPr lang="en-US" sz="2200" dirty="0" err="1">
                <a:solidFill>
                  <a:schemeClr val="tx1"/>
                </a:solidFill>
                <a:latin typeface="Arial" panose="020B0604020202020204" pitchFamily="34" charset="0"/>
                <a:ea typeface="ＭＳ Ｐゴシック"/>
                <a:cs typeface="Arial" panose="020B0604020202020204" pitchFamily="34" charset="0"/>
              </a:rPr>
              <a:t>Weijie</a:t>
            </a:r>
            <a:r>
              <a:rPr lang="en-US" sz="2200" dirty="0">
                <a:solidFill>
                  <a:schemeClr val="tx1"/>
                </a:solidFill>
                <a:latin typeface="Arial" panose="020B0604020202020204" pitchFamily="34" charset="0"/>
                <a:ea typeface="ＭＳ Ｐゴシック"/>
                <a:cs typeface="Arial" panose="020B0604020202020204" pitchFamily="34" charset="0"/>
              </a:rPr>
              <a:t> Xu et. al., OPPO)</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[3] 11-23/2042r0, Further Discussion on AMP PAR (Yinan Qi et. al., OPPO)</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[4] 11-23/1195r0, Thoughts on AMP IOT and PAR (Bin Tian et. al., Qualcomm)</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[5] 11-24/0421r0, AMP Link Access (Solomon </a:t>
            </a:r>
            <a:r>
              <a:rPr lang="en-US" sz="2200" dirty="0" err="1">
                <a:solidFill>
                  <a:schemeClr val="tx1"/>
                </a:solidFill>
                <a:latin typeface="Arial" panose="020B0604020202020204" pitchFamily="34" charset="0"/>
                <a:ea typeface="ＭＳ Ｐゴシック"/>
                <a:cs typeface="Arial" panose="020B0604020202020204" pitchFamily="34" charset="0"/>
              </a:rPr>
              <a:t>Trainin</a:t>
            </a:r>
            <a:r>
              <a:rPr lang="en-US" sz="2200" dirty="0">
                <a:solidFill>
                  <a:schemeClr val="tx1"/>
                </a:solidFill>
                <a:latin typeface="Arial" panose="020B0604020202020204" pitchFamily="34" charset="0"/>
                <a:ea typeface="ＭＳ Ｐゴシック"/>
                <a:cs typeface="Arial" panose="020B0604020202020204" pitchFamily="34" charset="0"/>
              </a:rPr>
              <a:t> et. al., </a:t>
            </a:r>
            <a:r>
              <a:rPr lang="en-US" sz="2200" dirty="0" err="1">
                <a:solidFill>
                  <a:schemeClr val="tx1"/>
                </a:solidFill>
                <a:latin typeface="Arial" panose="020B0604020202020204" pitchFamily="34" charset="0"/>
                <a:ea typeface="ＭＳ Ｐゴシック"/>
                <a:cs typeface="Arial" panose="020B0604020202020204" pitchFamily="34" charset="0"/>
              </a:rPr>
              <a:t>Wiliot</a:t>
            </a:r>
            <a:r>
              <a:rPr lang="en-US" sz="2200" dirty="0">
                <a:solidFill>
                  <a:schemeClr val="tx1"/>
                </a:solidFill>
                <a:latin typeface="Arial" panose="020B0604020202020204" pitchFamily="34" charset="0"/>
                <a:ea typeface="ＭＳ Ｐゴシック"/>
                <a:cs typeface="Arial" panose="020B0604020202020204" pitchFamily="34" charset="0"/>
              </a:rPr>
              <a:t>)</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[6] 11-22/1560r0, Ambient powers and energy storage (</a:t>
            </a:r>
            <a:r>
              <a:rPr lang="en-US" sz="2200" dirty="0" err="1">
                <a:solidFill>
                  <a:schemeClr val="tx1"/>
                </a:solidFill>
                <a:latin typeface="Arial" panose="020B0604020202020204" pitchFamily="34" charset="0"/>
                <a:ea typeface="ＭＳ Ｐゴシック"/>
                <a:cs typeface="Arial" panose="020B0604020202020204" pitchFamily="34" charset="0"/>
              </a:rPr>
              <a:t>Shengjiang</a:t>
            </a:r>
            <a:r>
              <a:rPr lang="en-US" sz="2200" dirty="0">
                <a:solidFill>
                  <a:schemeClr val="tx1"/>
                </a:solidFill>
                <a:latin typeface="Arial" panose="020B0604020202020204" pitchFamily="34" charset="0"/>
                <a:ea typeface="ＭＳ Ｐゴシック"/>
                <a:cs typeface="Arial" panose="020B0604020202020204" pitchFamily="34" charset="0"/>
              </a:rPr>
              <a:t> Cui et. al., OPPO)</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[7] 11-23/1140r0, Considerations for AMP Devices (</a:t>
            </a:r>
            <a:r>
              <a:rPr lang="en-US" sz="2200" dirty="0" err="1">
                <a:solidFill>
                  <a:schemeClr val="tx1"/>
                </a:solidFill>
                <a:latin typeface="Arial" panose="020B0604020202020204" pitchFamily="34" charset="0"/>
                <a:ea typeface="ＭＳ Ｐゴシック"/>
                <a:cs typeface="Arial" panose="020B0604020202020204" pitchFamily="34" charset="0"/>
              </a:rPr>
              <a:t>Amichai</a:t>
            </a:r>
            <a:r>
              <a:rPr lang="en-US" sz="2200" dirty="0">
                <a:solidFill>
                  <a:schemeClr val="tx1"/>
                </a:solidFill>
                <a:latin typeface="Arial" panose="020B0604020202020204" pitchFamily="34" charset="0"/>
                <a:ea typeface="ＭＳ Ｐゴシック"/>
                <a:cs typeface="Arial" panose="020B0604020202020204" pitchFamily="34" charset="0"/>
              </a:rPr>
              <a:t> </a:t>
            </a:r>
            <a:r>
              <a:rPr lang="en-US" sz="2200" dirty="0" err="1">
                <a:solidFill>
                  <a:schemeClr val="tx1"/>
                </a:solidFill>
                <a:latin typeface="Arial" panose="020B0604020202020204" pitchFamily="34" charset="0"/>
                <a:ea typeface="ＭＳ Ｐゴシック"/>
                <a:cs typeface="Arial" panose="020B0604020202020204" pitchFamily="34" charset="0"/>
              </a:rPr>
              <a:t>Sanderovich</a:t>
            </a:r>
            <a:r>
              <a:rPr lang="en-US" sz="2200" dirty="0">
                <a:solidFill>
                  <a:schemeClr val="tx1"/>
                </a:solidFill>
                <a:latin typeface="Arial" panose="020B0604020202020204" pitchFamily="34" charset="0"/>
                <a:ea typeface="ＭＳ Ｐゴシック"/>
                <a:cs typeface="Arial" panose="020B0604020202020204" pitchFamily="34" charset="0"/>
              </a:rPr>
              <a:t> et. al., </a:t>
            </a:r>
            <a:r>
              <a:rPr lang="en-US" sz="2200" dirty="0" err="1">
                <a:solidFill>
                  <a:schemeClr val="tx1"/>
                </a:solidFill>
                <a:latin typeface="Arial" panose="020B0604020202020204" pitchFamily="34" charset="0"/>
                <a:ea typeface="ＭＳ Ｐゴシック"/>
                <a:cs typeface="Arial" panose="020B0604020202020204" pitchFamily="34" charset="0"/>
              </a:rPr>
              <a:t>Wiliot</a:t>
            </a:r>
            <a:r>
              <a:rPr lang="en-US" sz="2200" dirty="0">
                <a:solidFill>
                  <a:schemeClr val="tx1"/>
                </a:solidFill>
                <a:latin typeface="Arial" panose="020B0604020202020204" pitchFamily="34" charset="0"/>
                <a:ea typeface="ＭＳ Ｐゴシック"/>
                <a:cs typeface="Arial" panose="020B0604020202020204" pitchFamily="34" charset="0"/>
              </a:rPr>
              <a:t>)</a:t>
            </a:r>
            <a:endParaRPr lang="da-DK" sz="2200" dirty="0">
              <a:solidFill>
                <a:schemeClr val="tx1"/>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8557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11</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SP1</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839416" y="1484784"/>
            <a:ext cx="11017224" cy="3342453"/>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400" dirty="0">
                <a:solidFill>
                  <a:schemeClr val="tx1"/>
                </a:solidFill>
                <a:latin typeface="+mn-lt"/>
                <a:ea typeface="+mn-ea"/>
              </a:rPr>
              <a:t>Do you agree that 11bp shall support WPT Mode 0?</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r>
              <a:rPr lang="en-US" sz="2400" dirty="0">
                <a:solidFill>
                  <a:schemeClr val="tx1"/>
                </a:solidFill>
                <a:latin typeface="+mn-lt"/>
                <a:ea typeface="+mn-ea"/>
              </a:rPr>
              <a:t>Mode 0 - WPT Receiver acts as a passive energy harvester</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p:txBody>
      </p:sp>
    </p:spTree>
    <p:extLst>
      <p:ext uri="{BB962C8B-B14F-4D97-AF65-F5344CB8AC3E}">
        <p14:creationId xmlns:p14="http://schemas.microsoft.com/office/powerpoint/2010/main" val="254201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12</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SP2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839415" y="1484784"/>
            <a:ext cx="10520637" cy="4007251"/>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400" dirty="0">
                <a:solidFill>
                  <a:schemeClr val="tx1"/>
                </a:solidFill>
                <a:latin typeface="+mn-lt"/>
                <a:ea typeface="+mn-ea"/>
              </a:rPr>
              <a:t>Do you agree that 11bp shall support WPT Mode 1?</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r>
              <a:rPr lang="en-US" sz="2400" dirty="0">
                <a:solidFill>
                  <a:schemeClr val="tx1"/>
                </a:solidFill>
                <a:latin typeface="+mn-lt"/>
                <a:ea typeface="+mn-ea"/>
              </a:rPr>
              <a:t>Mode 1 - WPT management information exchange is directly performed between the Energizer and AMP STA to support WPT on the WPT link between the Energizer and AMP STA</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p:txBody>
      </p:sp>
      <p:pic>
        <p:nvPicPr>
          <p:cNvPr id="5" name="Picture 4">
            <a:extLst>
              <a:ext uri="{FF2B5EF4-FFF2-40B4-BE49-F238E27FC236}">
                <a16:creationId xmlns:a16="http://schemas.microsoft.com/office/drawing/2014/main" id="{2CD40BBD-F37A-42EA-B663-E16A430767A1}"/>
              </a:ext>
            </a:extLst>
          </p:cNvPr>
          <p:cNvPicPr>
            <a:picLocks noChangeAspect="1"/>
          </p:cNvPicPr>
          <p:nvPr/>
        </p:nvPicPr>
        <p:blipFill>
          <a:blip r:embed="rId2"/>
          <a:stretch>
            <a:fillRect/>
          </a:stretch>
        </p:blipFill>
        <p:spPr>
          <a:xfrm>
            <a:off x="3664923" y="3573016"/>
            <a:ext cx="4862154" cy="1301199"/>
          </a:xfrm>
          <a:prstGeom prst="rect">
            <a:avLst/>
          </a:prstGeom>
        </p:spPr>
      </p:pic>
    </p:spTree>
    <p:extLst>
      <p:ext uri="{BB962C8B-B14F-4D97-AF65-F5344CB8AC3E}">
        <p14:creationId xmlns:p14="http://schemas.microsoft.com/office/powerpoint/2010/main" val="173620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13</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SP3</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839416" y="1484784"/>
            <a:ext cx="11017224" cy="4493538"/>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400" dirty="0">
                <a:solidFill>
                  <a:schemeClr val="tx1"/>
                </a:solidFill>
                <a:latin typeface="+mn-lt"/>
                <a:ea typeface="+mn-ea"/>
              </a:rPr>
              <a:t>Do you agree that 11bp shall support WPT Mode 2?</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r>
              <a:rPr lang="en-US" sz="2400" dirty="0">
                <a:solidFill>
                  <a:schemeClr val="tx1"/>
                </a:solidFill>
                <a:latin typeface="+mn-lt"/>
                <a:ea typeface="+mn-ea"/>
              </a:rPr>
              <a:t>Mode 2 - WPT management information exchange is coordinated through the AP and is carried out with an associated Energizer and AMP STA to support WPT on the WPT link between the Energizer and AMP STA</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endParaRPr lang="en-US" sz="24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p:txBody>
      </p:sp>
      <p:pic>
        <p:nvPicPr>
          <p:cNvPr id="6" name="Picture 5">
            <a:extLst>
              <a:ext uri="{FF2B5EF4-FFF2-40B4-BE49-F238E27FC236}">
                <a16:creationId xmlns:a16="http://schemas.microsoft.com/office/drawing/2014/main" id="{A31FE7C7-4CE1-48F7-81A0-54897259BEA8}"/>
              </a:ext>
            </a:extLst>
          </p:cNvPr>
          <p:cNvPicPr>
            <a:picLocks noChangeAspect="1"/>
          </p:cNvPicPr>
          <p:nvPr/>
        </p:nvPicPr>
        <p:blipFill>
          <a:blip r:embed="rId2"/>
          <a:stretch>
            <a:fillRect/>
          </a:stretch>
        </p:blipFill>
        <p:spPr>
          <a:xfrm>
            <a:off x="3520907" y="3445303"/>
            <a:ext cx="5150185" cy="2423617"/>
          </a:xfrm>
          <a:prstGeom prst="rect">
            <a:avLst/>
          </a:prstGeom>
        </p:spPr>
      </p:pic>
    </p:spTree>
    <p:extLst>
      <p:ext uri="{BB962C8B-B14F-4D97-AF65-F5344CB8AC3E}">
        <p14:creationId xmlns:p14="http://schemas.microsoft.com/office/powerpoint/2010/main" val="388590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Introduction</a:t>
            </a:r>
          </a:p>
        </p:txBody>
      </p:sp>
      <p:sp>
        <p:nvSpPr>
          <p:cNvPr id="5" name="TextBox 4">
            <a:extLst>
              <a:ext uri="{FF2B5EF4-FFF2-40B4-BE49-F238E27FC236}">
                <a16:creationId xmlns:a16="http://schemas.microsoft.com/office/drawing/2014/main" id="{384C5539-E0E2-4077-9642-A72738076449}"/>
              </a:ext>
            </a:extLst>
          </p:cNvPr>
          <p:cNvSpPr txBox="1"/>
          <p:nvPr/>
        </p:nvSpPr>
        <p:spPr>
          <a:xfrm>
            <a:off x="479376" y="1431263"/>
            <a:ext cx="11089232" cy="525682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chemeClr val="tx1"/>
                </a:solidFill>
                <a:latin typeface="+mn-lt"/>
                <a:ea typeface="+mn-ea"/>
              </a:rPr>
              <a:t>Wireless power transfer (WPT) is a key feature for the 802.11bp standard, as part of the AMP PAR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200" dirty="0">
                <a:solidFill>
                  <a:schemeClr val="tx1"/>
                </a:solidFill>
                <a:latin typeface="+mn-lt"/>
                <a:ea typeface="+mn-ea"/>
              </a:rPr>
              <a:t>At least one mode of wireless power transfer in the sub-1 GHz band is defined to support RF energy harvesting.</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chemeClr val="tx1"/>
              </a:solidFill>
              <a:highlight>
                <a:srgbClr val="FFFF00"/>
              </a:highlight>
              <a:latin typeface="+mn-lt"/>
              <a:ea typeface="+mn-ea"/>
            </a:endParaRPr>
          </a:p>
          <a:p>
            <a:pPr marL="342900" lvl="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Arial"/>
                <a:ea typeface="ＭＳ Ｐゴシック"/>
              </a:rPr>
              <a:t>Previous AMP contributions have discussions 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rgbClr val="000000"/>
                </a:solidFill>
                <a:latin typeface="Arial"/>
                <a:ea typeface="ＭＳ Ｐゴシック"/>
              </a:rPr>
              <a:t>A proactive WPT design (or on-demand WPT) where the WPT process is controlled by the AP or the Energizer [2][3]</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rgbClr val="000000"/>
                </a:solidFill>
                <a:latin typeface="Arial"/>
                <a:ea typeface="ＭＳ Ｐゴシック"/>
              </a:rPr>
              <a:t>Integrated AP-energizer or separate devices (so as not to be limited by the energizer link budget) [2][4]</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rgbClr val="000000"/>
              </a:solidFill>
              <a:latin typeface="Arial"/>
              <a:ea typeface="ＭＳ Ｐゴシック"/>
            </a:endParaRPr>
          </a:p>
          <a:p>
            <a:pPr marL="342900" lvl="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Arial"/>
                <a:ea typeface="ＭＳ Ｐゴシック"/>
              </a:rPr>
              <a:t>This contribution serves to highlight some initial thoughts on the requirements for the AMP WPT protocol.</a:t>
            </a:r>
          </a:p>
          <a:p>
            <a:pPr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n-lt"/>
              <a:ea typeface="+mn-ea"/>
            </a:endParaRPr>
          </a:p>
        </p:txBody>
      </p:sp>
    </p:spTree>
    <p:extLst>
      <p:ext uri="{BB962C8B-B14F-4D97-AF65-F5344CB8AC3E}">
        <p14:creationId xmlns:p14="http://schemas.microsoft.com/office/powerpoint/2010/main" val="337733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6C75B4-38AF-4AAE-A15F-507FC39BA510}"/>
              </a:ext>
            </a:extLst>
          </p:cNvPr>
          <p:cNvPicPr>
            <a:picLocks noChangeAspect="1"/>
          </p:cNvPicPr>
          <p:nvPr/>
        </p:nvPicPr>
        <p:blipFill>
          <a:blip r:embed="rId3"/>
          <a:stretch>
            <a:fillRect/>
          </a:stretch>
        </p:blipFill>
        <p:spPr>
          <a:xfrm>
            <a:off x="6744072" y="3926098"/>
            <a:ext cx="5150185" cy="2423617"/>
          </a:xfrm>
          <a:prstGeom prst="rect">
            <a:avLst/>
          </a:prstGeom>
        </p:spPr>
      </p:pic>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Proposed WPT Modes</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TextBox 4">
            <a:extLst>
              <a:ext uri="{FF2B5EF4-FFF2-40B4-BE49-F238E27FC236}">
                <a16:creationId xmlns:a16="http://schemas.microsoft.com/office/drawing/2014/main" id="{384C5539-E0E2-4077-9642-A72738076449}"/>
              </a:ext>
            </a:extLst>
          </p:cNvPr>
          <p:cNvSpPr txBox="1"/>
          <p:nvPr/>
        </p:nvSpPr>
        <p:spPr>
          <a:xfrm>
            <a:off x="263351" y="1317134"/>
            <a:ext cx="6336705" cy="4893647"/>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Three types of WPT modes are suggested, based on previous contributions: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Mode 0 (Default Mode)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Receiver acts as a passive energy harvester</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Mode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information exchange is directly performed between the Energizer and AMP STA to support WPT on the WPT link between the Energizer and AMP STA</a:t>
            </a:r>
            <a:endParaRPr lang="en-US" sz="20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Mode 2</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information exchange is coordinated through the AP and is carried out with an associated Energizer and AMP STA to support WPT on the WPT link between the Energizer and AMP STA</a:t>
            </a:r>
            <a:endParaRPr lang="en-US" sz="1800" dirty="0">
              <a:solidFill>
                <a:schemeClr val="tx1"/>
              </a:solidFill>
              <a:latin typeface="+mj-lt"/>
              <a:ea typeface="+mn-ea"/>
            </a:endParaRPr>
          </a:p>
        </p:txBody>
      </p:sp>
      <p:pic>
        <p:nvPicPr>
          <p:cNvPr id="6" name="Picture 5">
            <a:extLst>
              <a:ext uri="{FF2B5EF4-FFF2-40B4-BE49-F238E27FC236}">
                <a16:creationId xmlns:a16="http://schemas.microsoft.com/office/drawing/2014/main" id="{FC4061FA-D6F0-4DD2-86C0-73F59105174E}"/>
              </a:ext>
            </a:extLst>
          </p:cNvPr>
          <p:cNvPicPr>
            <a:picLocks noChangeAspect="1"/>
          </p:cNvPicPr>
          <p:nvPr/>
        </p:nvPicPr>
        <p:blipFill>
          <a:blip r:embed="rId4"/>
          <a:stretch>
            <a:fillRect/>
          </a:stretch>
        </p:blipFill>
        <p:spPr>
          <a:xfrm>
            <a:off x="6888088" y="1899204"/>
            <a:ext cx="4862154" cy="1301199"/>
          </a:xfrm>
          <a:prstGeom prst="rect">
            <a:avLst/>
          </a:prstGeom>
        </p:spPr>
      </p:pic>
      <p:sp>
        <p:nvSpPr>
          <p:cNvPr id="4" name="TextBox 3">
            <a:extLst>
              <a:ext uri="{FF2B5EF4-FFF2-40B4-BE49-F238E27FC236}">
                <a16:creationId xmlns:a16="http://schemas.microsoft.com/office/drawing/2014/main" id="{E39FB29F-1BEA-438D-9D16-F4AA2F59B52C}"/>
              </a:ext>
            </a:extLst>
          </p:cNvPr>
          <p:cNvSpPr txBox="1"/>
          <p:nvPr/>
        </p:nvSpPr>
        <p:spPr>
          <a:xfrm>
            <a:off x="8635089" y="3763957"/>
            <a:ext cx="1368152" cy="369332"/>
          </a:xfrm>
          <a:prstGeom prst="rect">
            <a:avLst/>
          </a:prstGeom>
          <a:noFill/>
        </p:spPr>
        <p:txBody>
          <a:bodyPr wrap="square" rtlCol="0">
            <a:spAutoFit/>
          </a:bodyPr>
          <a:lstStyle/>
          <a:p>
            <a:pPr algn="ctr"/>
            <a:r>
              <a:rPr lang="en-SG" sz="1800" b="1" u="sng" dirty="0">
                <a:solidFill>
                  <a:schemeClr val="tx1"/>
                </a:solidFill>
                <a:latin typeface="+mj-lt"/>
              </a:rPr>
              <a:t>Mode 2</a:t>
            </a:r>
          </a:p>
        </p:txBody>
      </p:sp>
      <p:sp>
        <p:nvSpPr>
          <p:cNvPr id="10" name="TextBox 9">
            <a:extLst>
              <a:ext uri="{FF2B5EF4-FFF2-40B4-BE49-F238E27FC236}">
                <a16:creationId xmlns:a16="http://schemas.microsoft.com/office/drawing/2014/main" id="{ECC55A5B-02E1-47E9-B6CE-DA255E294F4A}"/>
              </a:ext>
            </a:extLst>
          </p:cNvPr>
          <p:cNvSpPr txBox="1"/>
          <p:nvPr/>
        </p:nvSpPr>
        <p:spPr>
          <a:xfrm>
            <a:off x="8635089" y="1529872"/>
            <a:ext cx="1368152" cy="369332"/>
          </a:xfrm>
          <a:prstGeom prst="rect">
            <a:avLst/>
          </a:prstGeom>
          <a:noFill/>
        </p:spPr>
        <p:txBody>
          <a:bodyPr wrap="square" rtlCol="0">
            <a:spAutoFit/>
          </a:bodyPr>
          <a:lstStyle/>
          <a:p>
            <a:pPr algn="ctr"/>
            <a:r>
              <a:rPr lang="en-SG" sz="1800" b="1" u="sng" dirty="0">
                <a:solidFill>
                  <a:schemeClr val="tx1"/>
                </a:solidFill>
                <a:latin typeface="+mj-lt"/>
              </a:rPr>
              <a:t>Mode 1</a:t>
            </a:r>
          </a:p>
        </p:txBody>
      </p:sp>
    </p:spTree>
    <p:extLst>
      <p:ext uri="{BB962C8B-B14F-4D97-AF65-F5344CB8AC3E}">
        <p14:creationId xmlns:p14="http://schemas.microsoft.com/office/powerpoint/2010/main" val="208816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WPT protocol for WPT Mode 1</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TextBox 4">
            <a:extLst>
              <a:ext uri="{FF2B5EF4-FFF2-40B4-BE49-F238E27FC236}">
                <a16:creationId xmlns:a16="http://schemas.microsoft.com/office/drawing/2014/main" id="{384C5539-E0E2-4077-9642-A72738076449}"/>
              </a:ext>
            </a:extLst>
          </p:cNvPr>
          <p:cNvSpPr txBox="1"/>
          <p:nvPr/>
        </p:nvSpPr>
        <p:spPr>
          <a:xfrm>
            <a:off x="439814" y="1332788"/>
            <a:ext cx="7272808"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n-lt"/>
                <a:ea typeface="+mn-ea"/>
              </a:rPr>
              <a:t>The AMP WPT Mode 1 protocol includes 3 main procedures:</a:t>
            </a:r>
          </a:p>
        </p:txBody>
      </p:sp>
      <p:sp>
        <p:nvSpPr>
          <p:cNvPr id="8" name="Rectangle 7">
            <a:extLst>
              <a:ext uri="{FF2B5EF4-FFF2-40B4-BE49-F238E27FC236}">
                <a16:creationId xmlns:a16="http://schemas.microsoft.com/office/drawing/2014/main" id="{0B0A60A6-7E5D-46DB-8275-935EE2E3519D}"/>
              </a:ext>
            </a:extLst>
          </p:cNvPr>
          <p:cNvSpPr/>
          <p:nvPr/>
        </p:nvSpPr>
        <p:spPr>
          <a:xfrm>
            <a:off x="440093" y="1738730"/>
            <a:ext cx="7058970" cy="474283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Request/Response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Frame exchange for WPT capability information (energy level, energy capacity, frequency bands, etc.) required for WPT Configuration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Configuration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parameter settings (WPT Transmission Info., Frequency Band, etc.) and/or acknowledgment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Teardown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AP/Energizer may send a WPT Teardown frame to teardown WPT Configuration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AMP STA may return back to default Mode 0 after receiving the teardown frame</a:t>
            </a:r>
          </a:p>
          <a:p>
            <a:pPr defTabSz="1187323" eaLnBrk="1" fontAlgn="auto" hangingPunct="1">
              <a:lnSpc>
                <a:spcPct val="90000"/>
              </a:lnSpc>
              <a:spcBef>
                <a:spcPts val="1200"/>
              </a:spcBef>
              <a:spcAft>
                <a:spcPts val="0"/>
              </a:spcAft>
              <a:tabLst>
                <a:tab pos="1207937" algn="ctr"/>
              </a:tabLst>
            </a:pPr>
            <a:r>
              <a:rPr lang="en-US" sz="1800" i="1" dirty="0">
                <a:solidFill>
                  <a:schemeClr val="tx1"/>
                </a:solidFill>
                <a:latin typeface="+mj-lt"/>
              </a:rPr>
              <a:t>Note: An optional WPT Report procedure maybe enabled to allow reporting of WPT status </a:t>
            </a:r>
          </a:p>
        </p:txBody>
      </p:sp>
      <p:pic>
        <p:nvPicPr>
          <p:cNvPr id="4" name="Picture 3">
            <a:extLst>
              <a:ext uri="{FF2B5EF4-FFF2-40B4-BE49-F238E27FC236}">
                <a16:creationId xmlns:a16="http://schemas.microsoft.com/office/drawing/2014/main" id="{D79A72A6-1CCD-4821-A05F-BD65BB3ACC50}"/>
              </a:ext>
            </a:extLst>
          </p:cNvPr>
          <p:cNvPicPr>
            <a:picLocks noChangeAspect="1"/>
          </p:cNvPicPr>
          <p:nvPr/>
        </p:nvPicPr>
        <p:blipFill>
          <a:blip r:embed="rId3"/>
          <a:stretch>
            <a:fillRect/>
          </a:stretch>
        </p:blipFill>
        <p:spPr>
          <a:xfrm>
            <a:off x="7464152" y="1904226"/>
            <a:ext cx="4421313" cy="4287810"/>
          </a:xfrm>
          <a:prstGeom prst="rect">
            <a:avLst/>
          </a:prstGeom>
        </p:spPr>
      </p:pic>
    </p:spTree>
    <p:extLst>
      <p:ext uri="{BB962C8B-B14F-4D97-AF65-F5344CB8AC3E}">
        <p14:creationId xmlns:p14="http://schemas.microsoft.com/office/powerpoint/2010/main" val="224229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EC755-01D2-46BF-A2C3-EF049323C00C}"/>
              </a:ext>
            </a:extLst>
          </p:cNvPr>
          <p:cNvPicPr>
            <a:picLocks noChangeAspect="1"/>
          </p:cNvPicPr>
          <p:nvPr/>
        </p:nvPicPr>
        <p:blipFill>
          <a:blip r:embed="rId3"/>
          <a:stretch>
            <a:fillRect/>
          </a:stretch>
        </p:blipFill>
        <p:spPr>
          <a:xfrm>
            <a:off x="5553753" y="1700808"/>
            <a:ext cx="6236413" cy="4534335"/>
          </a:xfrm>
          <a:prstGeom prst="rect">
            <a:avLst/>
          </a:prstGeom>
        </p:spPr>
      </p:pic>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WPT protocol for WPT Mode 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TextBox 4">
            <a:extLst>
              <a:ext uri="{FF2B5EF4-FFF2-40B4-BE49-F238E27FC236}">
                <a16:creationId xmlns:a16="http://schemas.microsoft.com/office/drawing/2014/main" id="{384C5539-E0E2-4077-9642-A72738076449}"/>
              </a:ext>
            </a:extLst>
          </p:cNvPr>
          <p:cNvSpPr txBox="1"/>
          <p:nvPr/>
        </p:nvSpPr>
        <p:spPr>
          <a:xfrm>
            <a:off x="454555" y="1557931"/>
            <a:ext cx="4896544" cy="646331"/>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n-lt"/>
                <a:ea typeface="+mn-ea"/>
              </a:rPr>
              <a:t>The AMP WPT Mode 2 protocol includes 4 main procedures:</a:t>
            </a:r>
          </a:p>
        </p:txBody>
      </p:sp>
      <p:sp>
        <p:nvSpPr>
          <p:cNvPr id="8" name="Rectangle 7">
            <a:extLst>
              <a:ext uri="{FF2B5EF4-FFF2-40B4-BE49-F238E27FC236}">
                <a16:creationId xmlns:a16="http://schemas.microsoft.com/office/drawing/2014/main" id="{0B0A60A6-7E5D-46DB-8275-935EE2E3519D}"/>
              </a:ext>
            </a:extLst>
          </p:cNvPr>
          <p:cNvSpPr/>
          <p:nvPr/>
        </p:nvSpPr>
        <p:spPr>
          <a:xfrm>
            <a:off x="424886" y="2420888"/>
            <a:ext cx="5527097" cy="3701013"/>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Request/Response/Configuration/ Teardown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Same procedure as Mode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Teardown procedure can be sent from the AP to the Energizer, to teardown WPT settings at the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Initialization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AP sends an initialization frame with instructions (WPT Transmission Info., Frequency Band, etc.) to the Energizer to carry out WPT</a:t>
            </a:r>
          </a:p>
        </p:txBody>
      </p:sp>
    </p:spTree>
    <p:extLst>
      <p:ext uri="{BB962C8B-B14F-4D97-AF65-F5344CB8AC3E}">
        <p14:creationId xmlns:p14="http://schemas.microsoft.com/office/powerpoint/2010/main" val="83189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A268C-98BC-4CDA-9453-CD185BD4DEDC}"/>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3" name="Title 1">
            <a:extLst>
              <a:ext uri="{FF2B5EF4-FFF2-40B4-BE49-F238E27FC236}">
                <a16:creationId xmlns:a16="http://schemas.microsoft.com/office/drawing/2014/main" id="{D8A3460A-12D1-4B6B-9D62-0B2760D67B72}"/>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Prior Assumptions on AMP STAs</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89AAE3B2-3892-4BCB-B2DC-CB51DEC4742B}"/>
              </a:ext>
            </a:extLst>
          </p:cNvPr>
          <p:cNvSpPr txBox="1"/>
          <p:nvPr/>
        </p:nvSpPr>
        <p:spPr>
          <a:xfrm>
            <a:off x="551384" y="1340768"/>
            <a:ext cx="10808669" cy="4684359"/>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rgbClr val="000000"/>
                </a:solidFill>
                <a:latin typeface="Arial" panose="020B0604020202020204" pitchFamily="34" charset="0"/>
                <a:ea typeface="ＭＳ Ｐゴシック"/>
                <a:cs typeface="Arial" panose="020B0604020202020204" pitchFamily="34" charset="0"/>
              </a:rPr>
              <a:t>AMP STAs may operate on a transaction-based message exchange, responding to unicast/groupcast addressed frames or broadcast frames from the AMP AP, with a response frame [5]</a:t>
            </a:r>
            <a:endParaRPr lang="en-US" sz="2200" dirty="0">
              <a:solidFill>
                <a:schemeClr val="tx1"/>
              </a:solidFill>
              <a:latin typeface="Arial" panose="020B0604020202020204" pitchFamily="34" charset="0"/>
              <a:ea typeface="+mn-ea"/>
              <a:cs typeface="Arial" panose="020B0604020202020204" pitchFamily="34" charset="0"/>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Arial" panose="020B0604020202020204" pitchFamily="34" charset="0"/>
                <a:ea typeface="+mn-ea"/>
                <a:cs typeface="Arial" panose="020B0604020202020204" pitchFamily="34" charset="0"/>
              </a:rPr>
              <a:t>AMP STAs may be low complexity devices with limited functionality</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Arial" panose="020B0604020202020204" pitchFamily="34" charset="0"/>
                <a:ea typeface="+mn-ea"/>
                <a:cs typeface="Arial" panose="020B0604020202020204" pitchFamily="34" charset="0"/>
              </a:rPr>
              <a:t>The AMP STAs may be unaware of their own duty cycle/reporting rate, and wait for instructions from the AP</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Arial" panose="020B0604020202020204" pitchFamily="34" charset="0"/>
                <a:ea typeface="+mn-ea"/>
                <a:cs typeface="Arial" panose="020B0604020202020204" pitchFamily="34" charset="0"/>
              </a:rPr>
              <a:t>The AMP STAs may not be able to determine the power needed for certain operations or how long it can maintain certain energy states (transmission, reception, memory retention, etc.)</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Arial" panose="020B0604020202020204" pitchFamily="34" charset="0"/>
                <a:ea typeface="+mn-ea"/>
                <a:cs typeface="Arial" panose="020B0604020202020204" pitchFamily="34" charset="0"/>
              </a:rPr>
              <a:t>AMP STAs may have very limited energy storage (</a:t>
            </a:r>
            <a:r>
              <a:rPr lang="en-US" sz="2200" dirty="0" err="1">
                <a:solidFill>
                  <a:schemeClr val="tx1"/>
                </a:solidFill>
                <a:latin typeface="Arial" panose="020B0604020202020204" pitchFamily="34" charset="0"/>
                <a:ea typeface="+mn-ea"/>
                <a:cs typeface="Arial" panose="020B0604020202020204" pitchFamily="34" charset="0"/>
              </a:rPr>
              <a:t>uF</a:t>
            </a:r>
            <a:r>
              <a:rPr lang="en-US" sz="2200" dirty="0">
                <a:solidFill>
                  <a:schemeClr val="tx1"/>
                </a:solidFill>
                <a:latin typeface="Arial" panose="020B0604020202020204" pitchFamily="34" charset="0"/>
                <a:ea typeface="+mn-ea"/>
                <a:cs typeface="Arial" panose="020B0604020202020204" pitchFamily="34" charset="0"/>
              </a:rPr>
              <a:t> capacitor) [6] or no energy storage capacity at all</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Arial" panose="020B0604020202020204" pitchFamily="34" charset="0"/>
                <a:ea typeface="+mn-ea"/>
                <a:cs typeface="Arial" panose="020B0604020202020204" pitchFamily="34" charset="0"/>
              </a:rPr>
              <a:t>Certain AMP STA devices might have access to non-volatile memory [7] to retain information during a sleep state</a:t>
            </a:r>
          </a:p>
        </p:txBody>
      </p:sp>
    </p:spTree>
    <p:extLst>
      <p:ext uri="{BB962C8B-B14F-4D97-AF65-F5344CB8AC3E}">
        <p14:creationId xmlns:p14="http://schemas.microsoft.com/office/powerpoint/2010/main" val="381666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54DE0-A746-43DC-8B5D-E4AF40D13A01}"/>
              </a:ext>
            </a:extLst>
          </p:cNvPr>
          <p:cNvPicPr>
            <a:picLocks noChangeAspect="1"/>
          </p:cNvPicPr>
          <p:nvPr/>
        </p:nvPicPr>
        <p:blipFill>
          <a:blip r:embed="rId3"/>
          <a:stretch>
            <a:fillRect/>
          </a:stretch>
        </p:blipFill>
        <p:spPr>
          <a:xfrm>
            <a:off x="3961151" y="2955177"/>
            <a:ext cx="8010144" cy="3361944"/>
          </a:xfrm>
          <a:prstGeom prst="rect">
            <a:avLst/>
          </a:prstGeom>
        </p:spPr>
      </p:pic>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3" name="Title 1">
            <a:extLst>
              <a:ext uri="{FF2B5EF4-FFF2-40B4-BE49-F238E27FC236}">
                <a16:creationId xmlns:a16="http://schemas.microsoft.com/office/drawing/2014/main" id="{C685BD13-352C-4EAA-BB3E-F080334D84E0}"/>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Example </a:t>
            </a:r>
            <a:r>
              <a:rPr lang="en-US" altLang="zh-CN" sz="2800" b="1" dirty="0">
                <a:solidFill>
                  <a:srgbClr val="1D1D1A"/>
                </a:solidFill>
                <a:latin typeface="Arial" panose="020B0604020202020204" pitchFamily="34" charset="0"/>
                <a:ea typeface="Microsoft YaHei" panose="020B0503020204020204" pitchFamily="34" charset="-122"/>
              </a:rPr>
              <a:t>frame exchange for AMP </a:t>
            </a:r>
            <a:r>
              <a:rPr lang="en-US" altLang="zh-CN" sz="2800" b="1" kern="1200" dirty="0">
                <a:solidFill>
                  <a:srgbClr val="1D1D1A"/>
                </a:solidFill>
                <a:latin typeface="Arial" panose="020B0604020202020204" pitchFamily="34" charset="0"/>
                <a:ea typeface="Microsoft YaHei" panose="020B0503020204020204" pitchFamily="34" charset="-122"/>
              </a:rPr>
              <a:t>WPT Protocol (1/2)</a:t>
            </a:r>
          </a:p>
        </p:txBody>
      </p:sp>
      <p:pic>
        <p:nvPicPr>
          <p:cNvPr id="9" name="Picture 8">
            <a:extLst>
              <a:ext uri="{FF2B5EF4-FFF2-40B4-BE49-F238E27FC236}">
                <a16:creationId xmlns:a16="http://schemas.microsoft.com/office/drawing/2014/main" id="{4D46A37B-7A46-4164-B228-9C3BFAB01C38}"/>
              </a:ext>
            </a:extLst>
          </p:cNvPr>
          <p:cNvPicPr>
            <a:picLocks noChangeAspect="1"/>
          </p:cNvPicPr>
          <p:nvPr/>
        </p:nvPicPr>
        <p:blipFill>
          <a:blip r:embed="rId4"/>
          <a:stretch>
            <a:fillRect/>
          </a:stretch>
        </p:blipFill>
        <p:spPr>
          <a:xfrm>
            <a:off x="10920536" y="1119989"/>
            <a:ext cx="1050759" cy="1636933"/>
          </a:xfrm>
          <a:prstGeom prst="rect">
            <a:avLst/>
          </a:prstGeom>
        </p:spPr>
      </p:pic>
      <p:sp>
        <p:nvSpPr>
          <p:cNvPr id="6" name="Rectangle 5">
            <a:extLst>
              <a:ext uri="{FF2B5EF4-FFF2-40B4-BE49-F238E27FC236}">
                <a16:creationId xmlns:a16="http://schemas.microsoft.com/office/drawing/2014/main" id="{3E926A99-2A4D-4218-AEF7-F5416CC91FD0}"/>
              </a:ext>
            </a:extLst>
          </p:cNvPr>
          <p:cNvSpPr/>
          <p:nvPr/>
        </p:nvSpPr>
        <p:spPr>
          <a:xfrm>
            <a:off x="437493" y="1432068"/>
            <a:ext cx="10081120" cy="1236749"/>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AMP STA can support different activity at each of its energy states:</a:t>
            </a:r>
          </a:p>
          <a:p>
            <a:pPr marL="1085850" lvl="1" indent="-342900" defTabSz="1187323" eaLnBrk="1" fontAlgn="auto" hangingPunct="1">
              <a:lnSpc>
                <a:spcPct val="5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Active – transmission (high energy consumption)</a:t>
            </a:r>
          </a:p>
          <a:p>
            <a:pPr marL="1085850" lvl="1" indent="-342900" defTabSz="1187323" eaLnBrk="1" fontAlgn="auto" hangingPunct="1">
              <a:lnSpc>
                <a:spcPct val="5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Idle – memory retention, sensing, receiving (low energy consumption)</a:t>
            </a:r>
          </a:p>
          <a:p>
            <a:pPr marL="1085850" lvl="1" indent="-342900" defTabSz="1187323" eaLnBrk="1" fontAlgn="auto" hangingPunct="1">
              <a:lnSpc>
                <a:spcPct val="5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Off – powered off/doze state (no energy left)</a:t>
            </a:r>
          </a:p>
        </p:txBody>
      </p:sp>
      <p:sp>
        <p:nvSpPr>
          <p:cNvPr id="7" name="Rectangle 6">
            <a:extLst>
              <a:ext uri="{FF2B5EF4-FFF2-40B4-BE49-F238E27FC236}">
                <a16:creationId xmlns:a16="http://schemas.microsoft.com/office/drawing/2014/main" id="{47E706DF-1BB3-4DC6-A098-0C063533433B}"/>
              </a:ext>
            </a:extLst>
          </p:cNvPr>
          <p:cNvSpPr/>
          <p:nvPr/>
        </p:nvSpPr>
        <p:spPr>
          <a:xfrm>
            <a:off x="434541" y="2767945"/>
            <a:ext cx="3799400" cy="373640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AP can send out a WPT Request to illicit a WPT Response from the AMP STAs with WPT capability information required for the WPT Configuration frame. This can include </a:t>
            </a:r>
            <a:r>
              <a:rPr lang="en-US" sz="1800" u="sng" dirty="0">
                <a:solidFill>
                  <a:schemeClr val="tx1"/>
                </a:solidFill>
                <a:latin typeface="+mj-lt"/>
              </a:rPr>
              <a:t>STA ID, STA’s current energy level, energy storage capacity, UL data buffer size, frequency bands, etc</a:t>
            </a:r>
            <a:r>
              <a:rPr lang="en-US" sz="1800" dirty="0">
                <a:solidFill>
                  <a:schemeClr val="tx1"/>
                </a:solidFill>
                <a:latin typeface="+mj-lt"/>
              </a:rPr>
              <a: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Future WPT broadcast frames can also be unicast to those STAs that have shared their ID and WPT capability information</a:t>
            </a:r>
          </a:p>
        </p:txBody>
      </p:sp>
    </p:spTree>
    <p:extLst>
      <p:ext uri="{BB962C8B-B14F-4D97-AF65-F5344CB8AC3E}">
        <p14:creationId xmlns:p14="http://schemas.microsoft.com/office/powerpoint/2010/main" val="100169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BA46D-884F-4BC7-95D9-8BA8A152C660}"/>
              </a:ext>
            </a:extLst>
          </p:cNvPr>
          <p:cNvPicPr>
            <a:picLocks noChangeAspect="1"/>
          </p:cNvPicPr>
          <p:nvPr/>
        </p:nvPicPr>
        <p:blipFill>
          <a:blip r:embed="rId3"/>
          <a:stretch>
            <a:fillRect/>
          </a:stretch>
        </p:blipFill>
        <p:spPr>
          <a:xfrm>
            <a:off x="3431704" y="2828677"/>
            <a:ext cx="8472874" cy="3571833"/>
          </a:xfrm>
          <a:prstGeom prst="rect">
            <a:avLst/>
          </a:prstGeom>
        </p:spPr>
      </p:pic>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3" name="Title 1">
            <a:extLst>
              <a:ext uri="{FF2B5EF4-FFF2-40B4-BE49-F238E27FC236}">
                <a16:creationId xmlns:a16="http://schemas.microsoft.com/office/drawing/2014/main" id="{C685BD13-352C-4EAA-BB3E-F080334D84E0}"/>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Example </a:t>
            </a:r>
            <a:r>
              <a:rPr lang="en-US" altLang="zh-CN" sz="2800" b="1" dirty="0">
                <a:solidFill>
                  <a:srgbClr val="1D1D1A"/>
                </a:solidFill>
                <a:latin typeface="Arial" panose="020B0604020202020204" pitchFamily="34" charset="0"/>
                <a:ea typeface="Microsoft YaHei" panose="020B0503020204020204" pitchFamily="34" charset="-122"/>
              </a:rPr>
              <a:t>frame exchange for AMP </a:t>
            </a:r>
            <a:r>
              <a:rPr lang="en-US" altLang="zh-CN" sz="2800" b="1" kern="1200" dirty="0">
                <a:solidFill>
                  <a:srgbClr val="1D1D1A"/>
                </a:solidFill>
                <a:latin typeface="Arial" panose="020B0604020202020204" pitchFamily="34" charset="0"/>
                <a:ea typeface="Microsoft YaHei" panose="020B0503020204020204" pitchFamily="34" charset="-122"/>
              </a:rPr>
              <a:t>WPT Protocol (2/2)</a:t>
            </a:r>
          </a:p>
        </p:txBody>
      </p:sp>
      <p:sp>
        <p:nvSpPr>
          <p:cNvPr id="6" name="Rectangle 5">
            <a:extLst>
              <a:ext uri="{FF2B5EF4-FFF2-40B4-BE49-F238E27FC236}">
                <a16:creationId xmlns:a16="http://schemas.microsoft.com/office/drawing/2014/main" id="{3E926A99-2A4D-4218-AEF7-F5416CC91FD0}"/>
              </a:ext>
            </a:extLst>
          </p:cNvPr>
          <p:cNvSpPr/>
          <p:nvPr/>
        </p:nvSpPr>
        <p:spPr>
          <a:xfrm>
            <a:off x="323015" y="1377969"/>
            <a:ext cx="9805433" cy="840230"/>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WPT Configuration frame can be sent by the AP to indicate the WPT parameter settings based on the WPT Responses received from the AMP STAs. The WPT Configuration frame can include </a:t>
            </a:r>
            <a:r>
              <a:rPr lang="en-US" sz="1800" u="sng" dirty="0">
                <a:solidFill>
                  <a:schemeClr val="tx1"/>
                </a:solidFill>
                <a:latin typeface="+mj-lt"/>
              </a:rPr>
              <a:t>WPT Transmission Info., Frequency Band, etc.</a:t>
            </a:r>
            <a:endParaRPr lang="en-US" sz="1800" strike="sngStrike" dirty="0">
              <a:solidFill>
                <a:schemeClr val="tx1"/>
              </a:solidFill>
              <a:latin typeface="+mj-lt"/>
            </a:endParaRPr>
          </a:p>
        </p:txBody>
      </p:sp>
      <p:pic>
        <p:nvPicPr>
          <p:cNvPr id="9" name="Picture 8">
            <a:extLst>
              <a:ext uri="{FF2B5EF4-FFF2-40B4-BE49-F238E27FC236}">
                <a16:creationId xmlns:a16="http://schemas.microsoft.com/office/drawing/2014/main" id="{4D46A37B-7A46-4164-B228-9C3BFAB01C38}"/>
              </a:ext>
            </a:extLst>
          </p:cNvPr>
          <p:cNvPicPr>
            <a:picLocks noChangeAspect="1"/>
          </p:cNvPicPr>
          <p:nvPr/>
        </p:nvPicPr>
        <p:blipFill>
          <a:blip r:embed="rId4"/>
          <a:stretch>
            <a:fillRect/>
          </a:stretch>
        </p:blipFill>
        <p:spPr>
          <a:xfrm>
            <a:off x="10852650" y="1340768"/>
            <a:ext cx="1050759" cy="1636933"/>
          </a:xfrm>
          <a:prstGeom prst="rect">
            <a:avLst/>
          </a:prstGeom>
        </p:spPr>
      </p:pic>
      <p:sp>
        <p:nvSpPr>
          <p:cNvPr id="7" name="Rectangle 6">
            <a:extLst>
              <a:ext uri="{FF2B5EF4-FFF2-40B4-BE49-F238E27FC236}">
                <a16:creationId xmlns:a16="http://schemas.microsoft.com/office/drawing/2014/main" id="{AFBAB562-9EAE-4D97-B9DA-C85E8192B3F3}"/>
              </a:ext>
            </a:extLst>
          </p:cNvPr>
          <p:cNvSpPr/>
          <p:nvPr/>
        </p:nvSpPr>
        <p:spPr>
          <a:xfrm>
            <a:off x="323015" y="2386466"/>
            <a:ext cx="3324713" cy="3904146"/>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WPT Initialization frame is sent from the AP to the Energizer with the WPT parameter settings, such as the WPT Transmission Info., which can include the </a:t>
            </a:r>
            <a:r>
              <a:rPr lang="en-US" sz="1800" u="sng" dirty="0">
                <a:solidFill>
                  <a:schemeClr val="tx1"/>
                </a:solidFill>
                <a:latin typeface="+mj-lt"/>
              </a:rPr>
              <a:t>start time, duration, interval/ repetition frequency, power, etc.</a:t>
            </a:r>
            <a:r>
              <a:rPr lang="en-US" sz="1800" dirty="0">
                <a:solidFill>
                  <a:schemeClr val="tx1"/>
                </a:solidFill>
                <a:latin typeface="+mj-lt"/>
              </a:rPr>
              <a:t> for the WPT transmission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WPT interval can be used to schedule periodic energizing waveform (such as duty-cycle based WPT)</a:t>
            </a:r>
            <a:endParaRPr lang="en-SG" sz="1800" dirty="0">
              <a:latin typeface="+mj-lt"/>
            </a:endParaRPr>
          </a:p>
        </p:txBody>
      </p:sp>
    </p:spTree>
    <p:extLst>
      <p:ext uri="{BB962C8B-B14F-4D97-AF65-F5344CB8AC3E}">
        <p14:creationId xmlns:p14="http://schemas.microsoft.com/office/powerpoint/2010/main" val="276879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479376" y="1340768"/>
            <a:ext cx="11017224" cy="484286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Three modes of WPT have been proposed, namely Mode 0, Mode 1, and Mode 2.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The AMP WPT protocol for Mode 1 has 3 main procedures, namely, WPT Request/Response, WPT Configuration, and WPT Teardown, with an additional procedure of WPT Initialization for a non-integrated Energizer device (Mode 2)</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The AP determines the WPT parameter settings based on the WPT Responses from the AMP STAs (energy level, energy capacity, UL data buffer size, etc.)</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mn-lt"/>
                <a:ea typeface="+mn-ea"/>
              </a:rPr>
              <a:t>This offloads the computing power for WPT to the AP</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mn-lt"/>
                <a:ea typeface="+mn-ea"/>
              </a:rPr>
              <a:t>The WPT Response is an indication of the AMP STAs ability to participate in TXOPs, or maintain a particular energy state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The AP can send a WPT Initialization frame to inform a non-integrated Energizer (Mode2) of the WPT Transmission Info. such as the WPT start time, duration, power, and interval</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mn-lt"/>
                <a:ea typeface="+mn-ea"/>
              </a:rPr>
              <a:t>The WPT interval can be used to support duty-cycle based WPT</a:t>
            </a:r>
          </a:p>
        </p:txBody>
      </p:sp>
    </p:spTree>
    <p:extLst>
      <p:ext uri="{BB962C8B-B14F-4D97-AF65-F5344CB8AC3E}">
        <p14:creationId xmlns:p14="http://schemas.microsoft.com/office/powerpoint/2010/main" val="205986841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114439</TotalTime>
  <Words>1281</Words>
  <Application>Microsoft Office PowerPoint</Application>
  <PresentationFormat>Widescreen</PresentationFormat>
  <Paragraphs>136</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Microsoft YaHei</vt:lpstr>
      <vt:lpstr>MS PGothic</vt:lpstr>
      <vt:lpstr>MS PGothic</vt:lpstr>
      <vt:lpstr>Arial</vt:lpstr>
      <vt:lpstr>Arial Unicode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Ian Bajaj</cp:lastModifiedBy>
  <cp:revision>937</cp:revision>
  <cp:lastPrinted>2000-03-07T00:55:37Z</cp:lastPrinted>
  <dcterms:created xsi:type="dcterms:W3CDTF">2016-01-17T22:48:36Z</dcterms:created>
  <dcterms:modified xsi:type="dcterms:W3CDTF">2024-07-12T13:56:43Z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(3)kPZIlypN1o7iGMAMBxDi6Zp4qhVi95SA3tlLV1PglDhGzeGFBEWHbr1Wa2BLwIvQCvYdwHS/
1BBBdhpgoD1R61019dERxV4Wl8km6Ln7neEGnL+0hy7A1NR6CQ44f5GwRiPdehd12HzZT/8C
9WduzJj8EOWHJCjz+Kuj3Mk/I0XKdIhoCAvJ2vneNhBt9XVbUjw98Gt8UYGc8uIe3ep39S/o
rmIEQXn4v17L4brf5q</vt:lpwstr>
  </property>
  <property fmtid="{D5CDD505-2E9C-101B-9397-08002B2CF9AE}" pid="3" name="_2015_ms_pID_7253431">
    <vt:lpwstr>YaAT987MvnGM58zOJrNXjDN7+ghcHrZ+iMcEfKgXebDJr+hr2UMQXP
chrubZ/wlfjC25wai8078rbcKvII8gTjRip+Bqqg9kfVssU1FTx3q3tFtsGNmRYHtU24eSBb
ROca9fCSUMjBeuqf8PiypYB2RKeO9ax4XM1IFZNeZQiLbsfWhn3uhEaPyvFGBuKEpCuI2qLu
ai/AHPqUrxScXE06Kru8ZSC7Yuo550PUzDAQ</vt:lpwstr>
  </property>
  <property fmtid="{D5CDD505-2E9C-101B-9397-08002B2CF9AE}" pid="4" name="_2015_ms_pID_7253432">
    <vt:lpwstr>lw==</vt:lpwstr>
  </property>
</Properties>
</file>