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02" r:id="rId3"/>
    <p:sldId id="301" r:id="rId4"/>
    <p:sldId id="303" r:id="rId5"/>
    <p:sldId id="269" r:id="rId6"/>
    <p:sldId id="304" r:id="rId7"/>
    <p:sldId id="306" r:id="rId8"/>
    <p:sldId id="307" r:id="rId9"/>
    <p:sldId id="291" r:id="rId10"/>
    <p:sldId id="292"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85" d="100"/>
          <a:sy n="85" d="100"/>
        </p:scale>
        <p:origin x="804"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802.11-24/1206r0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8001000" cy="1065213"/>
          </a:xfrm>
        </p:spPr>
        <p:txBody>
          <a:bodyPr/>
          <a:lstStyle/>
          <a:p>
            <a:r>
              <a:rPr lang="en-US" altLang="zh-CN" dirty="0"/>
              <a:t>Considerations on Coordinated R-TWT</a:t>
            </a:r>
            <a:endParaRPr lang="en-GB" dirty="0"/>
          </a:p>
        </p:txBody>
      </p:sp>
      <p:sp>
        <p:nvSpPr>
          <p:cNvPr id="3074" name="Rectangle 2"/>
          <p:cNvSpPr>
            <a:spLocks noGrp="1" noChangeArrowheads="1"/>
          </p:cNvSpPr>
          <p:nvPr>
            <p:ph idx="1"/>
          </p:nvPr>
        </p:nvSpPr>
        <p:spPr/>
        <p:txBody>
          <a:bodyPr/>
          <a:lstStyle/>
          <a:p>
            <a:pPr algn="ctr"/>
            <a:r>
              <a:rPr lang="en-GB" dirty="0"/>
              <a:t>Date: 2024-06-24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2295473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Huawei Technologies</a:t>
                      </a:r>
                    </a:p>
                    <a:p>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400995436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7770813" cy="4875213"/>
          </a:xfrm>
        </p:spPr>
        <p:txBody>
          <a:bodyPr/>
          <a:lstStyle/>
          <a:p>
            <a:r>
              <a:rPr lang="en-US" altLang="zh-CN" sz="1600" dirty="0"/>
              <a:t>[1] 11-23-1887-01-00bn-coordinated-medium-access-for-multi-ap-deployments</a:t>
            </a:r>
          </a:p>
          <a:p>
            <a:r>
              <a:rPr lang="en-US" altLang="zh-CN" sz="1600" dirty="0"/>
              <a:t>[2] 11-23-1916-01-00bn-r-twt-coordination-in-multi-bss</a:t>
            </a:r>
          </a:p>
          <a:p>
            <a:r>
              <a:rPr lang="en-US" altLang="zh-CN" sz="1600" dirty="0"/>
              <a:t>[3] 11-23-1952-03-00bn-coordinated-r-twt-for-multi-ap-scenarios-follow-up</a:t>
            </a:r>
          </a:p>
          <a:p>
            <a:r>
              <a:rPr lang="en-US" altLang="zh-CN" sz="1600" dirty="0"/>
              <a:t>[4] 11-23-2022-01-00bn-r-twt-for-multi-ap-follow-up</a:t>
            </a:r>
          </a:p>
          <a:p>
            <a:r>
              <a:rPr lang="en-US" altLang="zh-CN" sz="1600" dirty="0"/>
              <a:t>[5] 11-23-2084-01-00bn-enhanced-r-twt-for-uhr</a:t>
            </a:r>
          </a:p>
          <a:p>
            <a:r>
              <a:rPr lang="en-US" altLang="zh-CN" sz="1600" dirty="0"/>
              <a:t>[6] 11-23-2142-01-00bn-txop-adjustment-for-inter-bss-r-twt-schedule-protection</a:t>
            </a:r>
          </a:p>
          <a:p>
            <a:r>
              <a:rPr lang="en-US" altLang="zh-CN" sz="1600" dirty="0"/>
              <a:t>[7] 11-23-2212-01-00bn-r-twt-protection-in-11bn</a:t>
            </a:r>
          </a:p>
          <a:p>
            <a:r>
              <a:rPr lang="en-US" altLang="zh-CN" sz="1600" dirty="0"/>
              <a:t>[8] 11-24-0160-01-00bn-r-twt-coordination-negotiation-in-multi-bss</a:t>
            </a:r>
          </a:p>
          <a:p>
            <a:r>
              <a:rPr lang="en-US" altLang="zh-CN" sz="1600" dirty="0"/>
              <a:t>[9] 11-24-0161-01-00bn-r-twt-announcement-in-multi-bss</a:t>
            </a:r>
          </a:p>
          <a:p>
            <a:r>
              <a:rPr lang="en-US" altLang="zh-CN" sz="1600" dirty="0"/>
              <a:t>[10] 11-24-0388-00-00bn-impact-of-network-topology-on-coordinated-r-twt</a:t>
            </a:r>
          </a:p>
          <a:p>
            <a:r>
              <a:rPr lang="en-US" altLang="zh-CN" sz="1600" dirty="0"/>
              <a:t>[11] 11-24-0407-00-00bn-r-twt-multi-ap-coordination-follow-up</a:t>
            </a:r>
          </a:p>
          <a:p>
            <a:r>
              <a:rPr lang="en-US" altLang="zh-CN" sz="1600" dirty="0"/>
              <a:t>[12] 11-24-0827-00-00bn-obss-interference-impact-on-cr-twt-and-enhanced-channel-access-rules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03122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Restricted TWT (R-TWT) has been proposed in </a:t>
            </a:r>
            <a:r>
              <a:rPr lang="en-US" altLang="zh-CN" sz="1800" b="0" dirty="0" err="1"/>
              <a:t>TGbe</a:t>
            </a:r>
            <a:r>
              <a:rPr lang="en-US" altLang="zh-CN" sz="1800" b="0" dirty="0"/>
              <a:t> to improve the QoS of low latency (LL) traffic</a:t>
            </a:r>
          </a:p>
          <a:p>
            <a:pPr>
              <a:buFont typeface="Arial" pitchFamily="34" charset="0"/>
              <a:buChar char="•"/>
            </a:pPr>
            <a:r>
              <a:rPr lang="en-US" altLang="zh-CN" sz="1800" b="0" dirty="0"/>
              <a:t>R-TWT is built on top of broadcast TWT, which defines certain time periods that are prioritized for LL traffic transmission, including:</a:t>
            </a:r>
          </a:p>
          <a:p>
            <a:pPr lvl="1">
              <a:buFont typeface="Arial" pitchFamily="34" charset="0"/>
              <a:buChar char="•"/>
            </a:pPr>
            <a:r>
              <a:rPr lang="en-US" altLang="zh-CN" sz="1400" dirty="0"/>
              <a:t>AP will first schedule transmission of DL frames of RTWT DL TIDs, or trigger member STAs to transmit UL frames of RTWT UL TIDs</a:t>
            </a:r>
          </a:p>
          <a:p>
            <a:pPr marL="342900" lvl="1" indent="-342900">
              <a:spcBef>
                <a:spcPts val="600"/>
              </a:spcBef>
              <a:buFont typeface="Arial" pitchFamily="34" charset="0"/>
              <a:buChar char="•"/>
            </a:pPr>
            <a:r>
              <a:rPr lang="en-US" altLang="zh-CN" sz="1800" dirty="0">
                <a:cs typeface="+mn-cs"/>
              </a:rPr>
              <a:t>A set of rules are defined for RTWT supportive STAs (for both member and non-member STAs)</a:t>
            </a:r>
          </a:p>
          <a:p>
            <a:pPr marL="800100" lvl="3" indent="-342900">
              <a:spcBef>
                <a:spcPts val="600"/>
              </a:spcBef>
              <a:buFont typeface="Arial" pitchFamily="34" charset="0"/>
              <a:buChar char="•"/>
            </a:pPr>
            <a:r>
              <a:rPr lang="en-US" altLang="zh-CN" dirty="0">
                <a:cs typeface="+mn-cs"/>
              </a:rPr>
              <a:t>TXOP termination before RTWT SPs</a:t>
            </a:r>
          </a:p>
          <a:p>
            <a:pPr marL="800100" lvl="3" indent="-342900">
              <a:spcBef>
                <a:spcPts val="600"/>
              </a:spcBef>
              <a:buFont typeface="Arial" pitchFamily="34" charset="0"/>
              <a:buChar char="•"/>
            </a:pPr>
            <a:r>
              <a:rPr lang="en-US" altLang="zh-CN" dirty="0">
                <a:cs typeface="+mn-cs"/>
              </a:rPr>
              <a:t>Check if there’s enough time for transmission before RTWT SPs</a:t>
            </a:r>
          </a:p>
          <a:p>
            <a:pPr marL="342900" lvl="1" indent="-342900">
              <a:spcBef>
                <a:spcPts val="600"/>
              </a:spcBef>
              <a:buFont typeface="Arial" pitchFamily="34" charset="0"/>
              <a:buChar char="•"/>
            </a:pPr>
            <a:r>
              <a:rPr lang="en-US" altLang="zh-CN" sz="1800" dirty="0">
                <a:cs typeface="+mn-cs"/>
              </a:rPr>
              <a:t>For legacy STAs (pre-EHT STAs), a 1TU quiet period may be scheduled at the beginning of each RTWT SP</a:t>
            </a:r>
          </a:p>
          <a:p>
            <a:pPr marL="342900" lvl="1" indent="-342900">
              <a:spcBef>
                <a:spcPts val="600"/>
              </a:spcBef>
              <a:buFont typeface="Arial" pitchFamily="34" charset="0"/>
              <a:buChar char="•"/>
            </a:pPr>
            <a:r>
              <a:rPr lang="en-US" altLang="zh-CN" sz="1800" dirty="0">
                <a:cs typeface="+mn-cs"/>
              </a:rPr>
              <a:t>For non-supportive EHT STAs, no specific rules are defined</a:t>
            </a:r>
          </a:p>
          <a:p>
            <a:pPr>
              <a:buFont typeface="Arial" pitchFamily="34" charset="0"/>
              <a:buChar char="•"/>
            </a:pPr>
            <a:endParaRPr lang="en-US" altLang="zh-CN" sz="1400" b="0" dirty="0"/>
          </a:p>
        </p:txBody>
      </p:sp>
    </p:spTree>
    <p:extLst>
      <p:ext uri="{BB962C8B-B14F-4D97-AF65-F5344CB8AC3E}">
        <p14:creationId xmlns:p14="http://schemas.microsoft.com/office/powerpoint/2010/main" val="1591251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Coordinated R-TWT has been discussed extensively in UHR and </a:t>
            </a:r>
            <a:r>
              <a:rPr lang="en-US" altLang="zh-CN" sz="1800" b="0" dirty="0" err="1"/>
              <a:t>TGbn</a:t>
            </a:r>
            <a:r>
              <a:rPr lang="en-US" altLang="zh-CN" sz="1800" b="0" dirty="0"/>
              <a:t> to improve the latency performance in the Multi-BSS scenario [1-12].</a:t>
            </a:r>
          </a:p>
          <a:p>
            <a:pPr>
              <a:buFont typeface="Arial" pitchFamily="34" charset="0"/>
              <a:buChar char="•"/>
            </a:pPr>
            <a:r>
              <a:rPr lang="en-US" altLang="zh-CN" sz="1800" b="0" dirty="0"/>
              <a:t>There are two flavors of Coordinated R-TWT</a:t>
            </a:r>
          </a:p>
          <a:p>
            <a:pPr lvl="1">
              <a:buFont typeface="Arial" pitchFamily="34" charset="0"/>
              <a:buChar char="•"/>
            </a:pPr>
            <a:r>
              <a:rPr lang="en-US" altLang="zh-CN" sz="1400" dirty="0"/>
              <a:t>Flavor 1: Extend the protection of the R-TWT SP to OBSS</a:t>
            </a:r>
          </a:p>
          <a:p>
            <a:pPr lvl="1">
              <a:buFont typeface="Arial" pitchFamily="34" charset="0"/>
              <a:buChar char="•"/>
            </a:pPr>
            <a:r>
              <a:rPr lang="en-US" altLang="zh-CN" sz="1400" b="0" dirty="0"/>
              <a:t>Flavor 2: Creating overlapping R-TWT SPs in two </a:t>
            </a:r>
            <a:r>
              <a:rPr lang="en-US" altLang="zh-CN" sz="1400" b="0" dirty="0" err="1"/>
              <a:t>BSSes</a:t>
            </a:r>
            <a:r>
              <a:rPr lang="en-US" altLang="zh-CN" sz="1400" b="0" dirty="0"/>
              <a:t>, other multi-AP coordinat</a:t>
            </a:r>
            <a:r>
              <a:rPr lang="en-US" altLang="zh-CN" sz="1400" dirty="0"/>
              <a:t>ion modes (e.g., CSR, CBF, CTDMA, etc.) are used during the overlapping R-TWT SPs</a:t>
            </a:r>
          </a:p>
          <a:p>
            <a:pPr>
              <a:buFont typeface="Arial" pitchFamily="34" charset="0"/>
              <a:buChar char="•"/>
            </a:pPr>
            <a:r>
              <a:rPr lang="en-US" altLang="zh-CN" sz="1800" b="0" dirty="0"/>
              <a:t>In this contribution, we discuss two issues regarding flavor 1.</a:t>
            </a:r>
          </a:p>
          <a:p>
            <a:pPr lvl="1">
              <a:buFont typeface="Arial" pitchFamily="34" charset="0"/>
              <a:buChar char="•"/>
            </a:pPr>
            <a:r>
              <a:rPr lang="en-US" altLang="zh-CN" sz="1400" dirty="0"/>
              <a:t>Issue 1: timing mismatch between two </a:t>
            </a:r>
            <a:r>
              <a:rPr lang="en-US" altLang="zh-CN" sz="1400" dirty="0" err="1"/>
              <a:t>BSSes</a:t>
            </a:r>
            <a:endParaRPr lang="en-US" altLang="zh-CN" sz="1400" dirty="0"/>
          </a:p>
          <a:p>
            <a:pPr lvl="1">
              <a:buFont typeface="Arial" pitchFamily="34" charset="0"/>
              <a:buChar char="•"/>
            </a:pPr>
            <a:r>
              <a:rPr lang="en-US" altLang="zh-CN" sz="1400" b="0" dirty="0"/>
              <a:t>Issue 2: over protection of OBSS RTWT SPs</a:t>
            </a:r>
          </a:p>
        </p:txBody>
      </p:sp>
    </p:spTree>
    <p:extLst>
      <p:ext uri="{BB962C8B-B14F-4D97-AF65-F5344CB8AC3E}">
        <p14:creationId xmlns:p14="http://schemas.microsoft.com/office/powerpoint/2010/main" val="1021038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Timing Mismatch</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981200"/>
            <a:ext cx="7772400" cy="2967226"/>
          </a:xfrm>
        </p:spPr>
        <p:txBody>
          <a:bodyPr/>
          <a:lstStyle/>
          <a:p>
            <a:pPr>
              <a:buFont typeface="Arial" pitchFamily="34" charset="0"/>
              <a:buChar char="•"/>
            </a:pPr>
            <a:r>
              <a:rPr lang="en-US" altLang="zh-CN" sz="1800" b="0" dirty="0"/>
              <a:t>If STAs need to terminate TXOP before OBSS RTWT SPs, they need to determine the exact start time of OBSS RTWT SPs.</a:t>
            </a:r>
          </a:p>
          <a:p>
            <a:pPr>
              <a:buFont typeface="Arial" pitchFamily="34" charset="0"/>
              <a:buChar char="•"/>
            </a:pPr>
            <a:r>
              <a:rPr lang="en-US" altLang="zh-CN" sz="1800" b="0" dirty="0"/>
              <a:t>However, an AP (reporting AP) may not be able to advertise the exact same RTWT schedule of an OBSS AP (reported AP) because the granularity of the Target Wake Time field is one TU</a:t>
            </a:r>
          </a:p>
          <a:p>
            <a:pPr marL="800100" lvl="3" indent="-342900">
              <a:spcBef>
                <a:spcPts val="600"/>
              </a:spcBef>
              <a:buFont typeface="Arial" pitchFamily="34" charset="0"/>
              <a:buChar char="•"/>
            </a:pPr>
            <a:r>
              <a:rPr lang="en-US" altLang="zh-CN" sz="1400" dirty="0"/>
              <a:t>The Target Wake Time field indicates TSF[25:10], which aligns with the TU boundary of the reporting AP, but it may not be able to align with the TU boundary of the reported AP, which is the exact RTWT start time.</a:t>
            </a:r>
          </a:p>
          <a:p>
            <a:pPr marL="342900" lvl="2" indent="-342900">
              <a:spcBef>
                <a:spcPts val="600"/>
              </a:spcBef>
              <a:buFont typeface="Arial" pitchFamily="34" charset="0"/>
              <a:buChar char="•"/>
            </a:pPr>
            <a:r>
              <a:rPr lang="en-US" altLang="zh-CN" sz="1600" b="0" dirty="0"/>
              <a:t>Another option is to synchronize the TSF of all APs, but it </a:t>
            </a:r>
            <a:r>
              <a:rPr lang="en-US" altLang="zh-CN" sz="1600" dirty="0"/>
              <a:t>may require additional hardware (e.g., timing sync server), and may not be suitable for typical scenarios.</a:t>
            </a:r>
            <a:endParaRPr lang="en-US" altLang="zh-CN" sz="1600" b="0" dirty="0"/>
          </a:p>
        </p:txBody>
      </p:sp>
      <p:cxnSp>
        <p:nvCxnSpPr>
          <p:cNvPr id="5" name="直接连接符 4">
            <a:extLst>
              <a:ext uri="{FF2B5EF4-FFF2-40B4-BE49-F238E27FC236}">
                <a16:creationId xmlns:a16="http://schemas.microsoft.com/office/drawing/2014/main" id="{3BF9045F-39A9-40F5-9B24-D18F966F9745}"/>
              </a:ext>
            </a:extLst>
          </p:cNvPr>
          <p:cNvCxnSpPr/>
          <p:nvPr/>
        </p:nvCxnSpPr>
        <p:spPr bwMode="auto">
          <a:xfrm>
            <a:off x="2369358" y="5518236"/>
            <a:ext cx="4953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直接连接符 6">
            <a:extLst>
              <a:ext uri="{FF2B5EF4-FFF2-40B4-BE49-F238E27FC236}">
                <a16:creationId xmlns:a16="http://schemas.microsoft.com/office/drawing/2014/main" id="{DDAD4DCB-9641-44F6-98AA-E91EEB8793CE}"/>
              </a:ext>
            </a:extLst>
          </p:cNvPr>
          <p:cNvCxnSpPr/>
          <p:nvPr/>
        </p:nvCxnSpPr>
        <p:spPr bwMode="auto">
          <a:xfrm>
            <a:off x="2367770" y="6096033"/>
            <a:ext cx="4953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接连接符 7">
            <a:extLst>
              <a:ext uri="{FF2B5EF4-FFF2-40B4-BE49-F238E27FC236}">
                <a16:creationId xmlns:a16="http://schemas.microsoft.com/office/drawing/2014/main" id="{01C7087D-24C9-4C8B-8706-E2DEFF6A6CBE}"/>
              </a:ext>
            </a:extLst>
          </p:cNvPr>
          <p:cNvCxnSpPr/>
          <p:nvPr/>
        </p:nvCxnSpPr>
        <p:spPr bwMode="auto">
          <a:xfrm>
            <a:off x="4065725"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10" name="直接连接符 9">
            <a:extLst>
              <a:ext uri="{FF2B5EF4-FFF2-40B4-BE49-F238E27FC236}">
                <a16:creationId xmlns:a16="http://schemas.microsoft.com/office/drawing/2014/main" id="{EC0982CB-8916-4AAD-8AA4-ACFF561DF27D}"/>
              </a:ext>
            </a:extLst>
          </p:cNvPr>
          <p:cNvCxnSpPr/>
          <p:nvPr/>
        </p:nvCxnSpPr>
        <p:spPr bwMode="auto">
          <a:xfrm>
            <a:off x="5438913"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11" name="直接连接符 10">
            <a:extLst>
              <a:ext uri="{FF2B5EF4-FFF2-40B4-BE49-F238E27FC236}">
                <a16:creationId xmlns:a16="http://schemas.microsoft.com/office/drawing/2014/main" id="{817C6237-B23C-49D7-96E5-5DFCBA720035}"/>
              </a:ext>
            </a:extLst>
          </p:cNvPr>
          <p:cNvCxnSpPr/>
          <p:nvPr/>
        </p:nvCxnSpPr>
        <p:spPr bwMode="auto">
          <a:xfrm>
            <a:off x="6808925"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15" name="直接连接符 14">
            <a:extLst>
              <a:ext uri="{FF2B5EF4-FFF2-40B4-BE49-F238E27FC236}">
                <a16:creationId xmlns:a16="http://schemas.microsoft.com/office/drawing/2014/main" id="{910DFE61-51A7-45EC-8C6A-2953927BD1C1}"/>
              </a:ext>
            </a:extLst>
          </p:cNvPr>
          <p:cNvCxnSpPr/>
          <p:nvPr/>
        </p:nvCxnSpPr>
        <p:spPr bwMode="auto">
          <a:xfrm>
            <a:off x="3530737"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6" name="直接连接符 15">
            <a:extLst>
              <a:ext uri="{FF2B5EF4-FFF2-40B4-BE49-F238E27FC236}">
                <a16:creationId xmlns:a16="http://schemas.microsoft.com/office/drawing/2014/main" id="{F074B8EB-9704-491F-9C93-38476C6D3939}"/>
              </a:ext>
            </a:extLst>
          </p:cNvPr>
          <p:cNvCxnSpPr/>
          <p:nvPr/>
        </p:nvCxnSpPr>
        <p:spPr bwMode="auto">
          <a:xfrm>
            <a:off x="4903925"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7" name="直接连接符 16">
            <a:extLst>
              <a:ext uri="{FF2B5EF4-FFF2-40B4-BE49-F238E27FC236}">
                <a16:creationId xmlns:a16="http://schemas.microsoft.com/office/drawing/2014/main" id="{32A540EF-4ED2-4616-8A3C-229702D3ECB1}"/>
              </a:ext>
            </a:extLst>
          </p:cNvPr>
          <p:cNvCxnSpPr/>
          <p:nvPr/>
        </p:nvCxnSpPr>
        <p:spPr bwMode="auto">
          <a:xfrm>
            <a:off x="6273937"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8" name="直接连接符 17">
            <a:extLst>
              <a:ext uri="{FF2B5EF4-FFF2-40B4-BE49-F238E27FC236}">
                <a16:creationId xmlns:a16="http://schemas.microsoft.com/office/drawing/2014/main" id="{2F2F60EB-DF52-4006-930E-70E3296F7DA9}"/>
              </a:ext>
            </a:extLst>
          </p:cNvPr>
          <p:cNvCxnSpPr/>
          <p:nvPr/>
        </p:nvCxnSpPr>
        <p:spPr bwMode="auto">
          <a:xfrm>
            <a:off x="578384" y="5497178"/>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sp>
        <p:nvSpPr>
          <p:cNvPr id="12" name="文本框 11">
            <a:extLst>
              <a:ext uri="{FF2B5EF4-FFF2-40B4-BE49-F238E27FC236}">
                <a16:creationId xmlns:a16="http://schemas.microsoft.com/office/drawing/2014/main" id="{189DD346-69A7-4EC4-85A3-6B3F42B94A44}"/>
              </a:ext>
            </a:extLst>
          </p:cNvPr>
          <p:cNvSpPr txBox="1"/>
          <p:nvPr/>
        </p:nvSpPr>
        <p:spPr>
          <a:xfrm>
            <a:off x="667280" y="5450267"/>
            <a:ext cx="1414170" cy="246221"/>
          </a:xfrm>
          <a:prstGeom prst="rect">
            <a:avLst/>
          </a:prstGeom>
          <a:noFill/>
        </p:spPr>
        <p:txBody>
          <a:bodyPr wrap="none" rtlCol="0">
            <a:spAutoFit/>
          </a:bodyPr>
          <a:lstStyle/>
          <a:p>
            <a:r>
              <a:rPr lang="en-US" altLang="zh-CN" sz="1000" dirty="0">
                <a:solidFill>
                  <a:schemeClr val="tx1"/>
                </a:solidFill>
              </a:rPr>
              <a:t>TU boundaries of BSS1</a:t>
            </a:r>
            <a:endParaRPr lang="zh-CN" altLang="en-US" sz="1000" dirty="0">
              <a:solidFill>
                <a:schemeClr val="tx1"/>
              </a:solidFill>
            </a:endParaRPr>
          </a:p>
        </p:txBody>
      </p:sp>
      <p:cxnSp>
        <p:nvCxnSpPr>
          <p:cNvPr id="20" name="直接连接符 19">
            <a:extLst>
              <a:ext uri="{FF2B5EF4-FFF2-40B4-BE49-F238E27FC236}">
                <a16:creationId xmlns:a16="http://schemas.microsoft.com/office/drawing/2014/main" id="{93F8BA5F-8D10-4B43-AB42-27202FFFEDF8}"/>
              </a:ext>
            </a:extLst>
          </p:cNvPr>
          <p:cNvCxnSpPr/>
          <p:nvPr/>
        </p:nvCxnSpPr>
        <p:spPr bwMode="auto">
          <a:xfrm>
            <a:off x="578384" y="5801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21" name="文本框 20">
            <a:extLst>
              <a:ext uri="{FF2B5EF4-FFF2-40B4-BE49-F238E27FC236}">
                <a16:creationId xmlns:a16="http://schemas.microsoft.com/office/drawing/2014/main" id="{04A4ECCA-0EA7-4FEC-9BC4-4967625825EC}"/>
              </a:ext>
            </a:extLst>
          </p:cNvPr>
          <p:cNvSpPr txBox="1"/>
          <p:nvPr/>
        </p:nvSpPr>
        <p:spPr>
          <a:xfrm>
            <a:off x="667280" y="5755066"/>
            <a:ext cx="1414170" cy="246221"/>
          </a:xfrm>
          <a:prstGeom prst="rect">
            <a:avLst/>
          </a:prstGeom>
          <a:noFill/>
        </p:spPr>
        <p:txBody>
          <a:bodyPr wrap="none" rtlCol="0">
            <a:spAutoFit/>
          </a:bodyPr>
          <a:lstStyle/>
          <a:p>
            <a:r>
              <a:rPr lang="en-US" altLang="zh-CN" sz="1000" dirty="0">
                <a:solidFill>
                  <a:schemeClr val="tx1"/>
                </a:solidFill>
              </a:rPr>
              <a:t>TU boundaries of BSS2</a:t>
            </a:r>
            <a:endParaRPr lang="zh-CN" altLang="en-US" sz="1000" dirty="0">
              <a:solidFill>
                <a:schemeClr val="tx1"/>
              </a:solidFill>
            </a:endParaRPr>
          </a:p>
        </p:txBody>
      </p:sp>
      <p:sp>
        <p:nvSpPr>
          <p:cNvPr id="22" name="文本框 21">
            <a:extLst>
              <a:ext uri="{FF2B5EF4-FFF2-40B4-BE49-F238E27FC236}">
                <a16:creationId xmlns:a16="http://schemas.microsoft.com/office/drawing/2014/main" id="{0A1FBD04-A0D4-43D7-92B7-681D412878DF}"/>
              </a:ext>
            </a:extLst>
          </p:cNvPr>
          <p:cNvSpPr txBox="1"/>
          <p:nvPr/>
        </p:nvSpPr>
        <p:spPr>
          <a:xfrm>
            <a:off x="5293711" y="5509194"/>
            <a:ext cx="284052" cy="246221"/>
          </a:xfrm>
          <a:prstGeom prst="rect">
            <a:avLst/>
          </a:prstGeom>
          <a:noFill/>
        </p:spPr>
        <p:txBody>
          <a:bodyPr wrap="none" rtlCol="0">
            <a:spAutoFit/>
          </a:bodyPr>
          <a:lstStyle/>
          <a:p>
            <a:r>
              <a:rPr lang="en-US" altLang="zh-CN" sz="1000" dirty="0">
                <a:solidFill>
                  <a:schemeClr val="tx1"/>
                </a:solidFill>
              </a:rPr>
              <a:t>t1</a:t>
            </a:r>
            <a:endParaRPr lang="zh-CN" altLang="en-US" sz="1000" dirty="0">
              <a:solidFill>
                <a:schemeClr val="tx1"/>
              </a:solidFill>
            </a:endParaRPr>
          </a:p>
        </p:txBody>
      </p:sp>
      <p:sp>
        <p:nvSpPr>
          <p:cNvPr id="23" name="文本框 22">
            <a:extLst>
              <a:ext uri="{FF2B5EF4-FFF2-40B4-BE49-F238E27FC236}">
                <a16:creationId xmlns:a16="http://schemas.microsoft.com/office/drawing/2014/main" id="{527BEDAF-FD4E-4325-9D27-707B24122AE3}"/>
              </a:ext>
            </a:extLst>
          </p:cNvPr>
          <p:cNvSpPr txBox="1"/>
          <p:nvPr/>
        </p:nvSpPr>
        <p:spPr>
          <a:xfrm>
            <a:off x="4761899" y="6117762"/>
            <a:ext cx="284052" cy="246221"/>
          </a:xfrm>
          <a:prstGeom prst="rect">
            <a:avLst/>
          </a:prstGeom>
          <a:noFill/>
        </p:spPr>
        <p:txBody>
          <a:bodyPr wrap="none" rtlCol="0">
            <a:spAutoFit/>
          </a:bodyPr>
          <a:lstStyle/>
          <a:p>
            <a:r>
              <a:rPr lang="en-US" altLang="zh-CN" sz="1000" dirty="0">
                <a:solidFill>
                  <a:schemeClr val="tx1"/>
                </a:solidFill>
              </a:rPr>
              <a:t>t2</a:t>
            </a:r>
            <a:endParaRPr lang="zh-CN" altLang="en-US" sz="1000" dirty="0">
              <a:solidFill>
                <a:schemeClr val="tx1"/>
              </a:solidFill>
            </a:endParaRPr>
          </a:p>
        </p:txBody>
      </p:sp>
      <p:sp>
        <p:nvSpPr>
          <p:cNvPr id="24" name="文本框 23">
            <a:extLst>
              <a:ext uri="{FF2B5EF4-FFF2-40B4-BE49-F238E27FC236}">
                <a16:creationId xmlns:a16="http://schemas.microsoft.com/office/drawing/2014/main" id="{44A09942-4C4F-4707-8D7B-3A5A554B530B}"/>
              </a:ext>
            </a:extLst>
          </p:cNvPr>
          <p:cNvSpPr txBox="1"/>
          <p:nvPr/>
        </p:nvSpPr>
        <p:spPr>
          <a:xfrm>
            <a:off x="2118196" y="5298565"/>
            <a:ext cx="1281120" cy="246221"/>
          </a:xfrm>
          <a:prstGeom prst="rect">
            <a:avLst/>
          </a:prstGeom>
          <a:noFill/>
        </p:spPr>
        <p:txBody>
          <a:bodyPr wrap="none" rtlCol="0">
            <a:spAutoFit/>
          </a:bodyPr>
          <a:lstStyle/>
          <a:p>
            <a:r>
              <a:rPr lang="en-US" altLang="zh-CN" sz="1000" dirty="0">
                <a:solidFill>
                  <a:schemeClr val="tx1"/>
                </a:solidFill>
              </a:rPr>
              <a:t>BSS1 (reported BSS)</a:t>
            </a:r>
            <a:endParaRPr lang="zh-CN" altLang="en-US" sz="1000" dirty="0">
              <a:solidFill>
                <a:schemeClr val="tx1"/>
              </a:solidFill>
            </a:endParaRPr>
          </a:p>
        </p:txBody>
      </p:sp>
      <p:sp>
        <p:nvSpPr>
          <p:cNvPr id="26" name="文本框 25">
            <a:extLst>
              <a:ext uri="{FF2B5EF4-FFF2-40B4-BE49-F238E27FC236}">
                <a16:creationId xmlns:a16="http://schemas.microsoft.com/office/drawing/2014/main" id="{0D588BE9-B16B-4519-A6F5-21A989244227}"/>
              </a:ext>
            </a:extLst>
          </p:cNvPr>
          <p:cNvSpPr txBox="1"/>
          <p:nvPr/>
        </p:nvSpPr>
        <p:spPr>
          <a:xfrm>
            <a:off x="2139152" y="5858504"/>
            <a:ext cx="1322798" cy="246221"/>
          </a:xfrm>
          <a:prstGeom prst="rect">
            <a:avLst/>
          </a:prstGeom>
          <a:noFill/>
        </p:spPr>
        <p:txBody>
          <a:bodyPr wrap="none" rtlCol="0">
            <a:spAutoFit/>
          </a:bodyPr>
          <a:lstStyle/>
          <a:p>
            <a:r>
              <a:rPr lang="en-US" altLang="zh-CN" sz="1000" dirty="0">
                <a:solidFill>
                  <a:schemeClr val="tx1"/>
                </a:solidFill>
              </a:rPr>
              <a:t>BSS2 (reporting BSS)</a:t>
            </a:r>
            <a:endParaRPr lang="zh-CN" altLang="en-US" sz="1000" dirty="0">
              <a:solidFill>
                <a:schemeClr val="tx1"/>
              </a:solidFill>
            </a:endParaRPr>
          </a:p>
        </p:txBody>
      </p:sp>
      <p:sp>
        <p:nvSpPr>
          <p:cNvPr id="27" name="文本框 26">
            <a:extLst>
              <a:ext uri="{FF2B5EF4-FFF2-40B4-BE49-F238E27FC236}">
                <a16:creationId xmlns:a16="http://schemas.microsoft.com/office/drawing/2014/main" id="{6DFA9875-55A6-42DC-85E1-D68F45AACC99}"/>
              </a:ext>
            </a:extLst>
          </p:cNvPr>
          <p:cNvSpPr txBox="1"/>
          <p:nvPr/>
        </p:nvSpPr>
        <p:spPr>
          <a:xfrm>
            <a:off x="4106639" y="5065381"/>
            <a:ext cx="1061509" cy="246221"/>
          </a:xfrm>
          <a:prstGeom prst="rect">
            <a:avLst/>
          </a:prstGeom>
          <a:noFill/>
        </p:spPr>
        <p:txBody>
          <a:bodyPr wrap="none" rtlCol="0">
            <a:spAutoFit/>
          </a:bodyPr>
          <a:lstStyle/>
          <a:p>
            <a:r>
              <a:rPr lang="en-US" altLang="zh-CN" sz="1000" dirty="0">
                <a:solidFill>
                  <a:schemeClr val="tx1"/>
                </a:solidFill>
              </a:rPr>
              <a:t>RTWT start time</a:t>
            </a:r>
            <a:endParaRPr lang="zh-CN" altLang="en-US" sz="1000" dirty="0">
              <a:solidFill>
                <a:schemeClr val="tx1"/>
              </a:solidFill>
            </a:endParaRPr>
          </a:p>
        </p:txBody>
      </p:sp>
      <p:cxnSp>
        <p:nvCxnSpPr>
          <p:cNvPr id="28" name="直接箭头连接符 27">
            <a:extLst>
              <a:ext uri="{FF2B5EF4-FFF2-40B4-BE49-F238E27FC236}">
                <a16:creationId xmlns:a16="http://schemas.microsoft.com/office/drawing/2014/main" id="{C220E052-C58D-449F-824A-DE5B53DBA53D}"/>
              </a:ext>
            </a:extLst>
          </p:cNvPr>
          <p:cNvCxnSpPr/>
          <p:nvPr/>
        </p:nvCxnSpPr>
        <p:spPr bwMode="auto">
          <a:xfrm>
            <a:off x="5047539" y="5242838"/>
            <a:ext cx="313586" cy="1273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文本框 28">
            <a:extLst>
              <a:ext uri="{FF2B5EF4-FFF2-40B4-BE49-F238E27FC236}">
                <a16:creationId xmlns:a16="http://schemas.microsoft.com/office/drawing/2014/main" id="{44562DAB-998B-40FE-910C-3E1C046A4458}"/>
              </a:ext>
            </a:extLst>
          </p:cNvPr>
          <p:cNvSpPr txBox="1"/>
          <p:nvPr/>
        </p:nvSpPr>
        <p:spPr>
          <a:xfrm>
            <a:off x="5132525" y="5735393"/>
            <a:ext cx="3483646" cy="246221"/>
          </a:xfrm>
          <a:prstGeom prst="rect">
            <a:avLst/>
          </a:prstGeom>
          <a:noFill/>
        </p:spPr>
        <p:txBody>
          <a:bodyPr wrap="none" rtlCol="0">
            <a:spAutoFit/>
          </a:bodyPr>
          <a:lstStyle/>
          <a:p>
            <a:r>
              <a:rPr lang="en-US" altLang="zh-CN" sz="1000" dirty="0">
                <a:solidFill>
                  <a:schemeClr val="tx1"/>
                </a:solidFill>
              </a:rPr>
              <a:t>AP2 can only point to t2 due to the granularity of the TWT field</a:t>
            </a:r>
            <a:endParaRPr lang="zh-CN" altLang="en-US" sz="1000" dirty="0">
              <a:solidFill>
                <a:schemeClr val="tx1"/>
              </a:solidFill>
            </a:endParaRPr>
          </a:p>
        </p:txBody>
      </p:sp>
      <p:cxnSp>
        <p:nvCxnSpPr>
          <p:cNvPr id="31" name="直接箭头连接符 30">
            <a:extLst>
              <a:ext uri="{FF2B5EF4-FFF2-40B4-BE49-F238E27FC236}">
                <a16:creationId xmlns:a16="http://schemas.microsoft.com/office/drawing/2014/main" id="{93601848-B08C-4895-BECE-D75E2E908D96}"/>
              </a:ext>
            </a:extLst>
          </p:cNvPr>
          <p:cNvCxnSpPr>
            <a:stCxn id="29" idx="1"/>
          </p:cNvCxnSpPr>
          <p:nvPr/>
        </p:nvCxnSpPr>
        <p:spPr bwMode="auto">
          <a:xfrm flipH="1">
            <a:off x="4970863" y="5858504"/>
            <a:ext cx="161662" cy="10125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文本框 29">
            <a:extLst>
              <a:ext uri="{FF2B5EF4-FFF2-40B4-BE49-F238E27FC236}">
                <a16:creationId xmlns:a16="http://schemas.microsoft.com/office/drawing/2014/main" id="{2B570860-ECBB-4D1D-805D-5B20A0DF8A55}"/>
              </a:ext>
            </a:extLst>
          </p:cNvPr>
          <p:cNvSpPr txBox="1"/>
          <p:nvPr/>
        </p:nvSpPr>
        <p:spPr>
          <a:xfrm>
            <a:off x="6131911" y="6109197"/>
            <a:ext cx="284052" cy="246221"/>
          </a:xfrm>
          <a:prstGeom prst="rect">
            <a:avLst/>
          </a:prstGeom>
          <a:noFill/>
        </p:spPr>
        <p:txBody>
          <a:bodyPr wrap="none" rtlCol="0">
            <a:spAutoFit/>
          </a:bodyPr>
          <a:lstStyle/>
          <a:p>
            <a:r>
              <a:rPr lang="en-US" altLang="zh-CN" sz="1000" dirty="0">
                <a:solidFill>
                  <a:schemeClr val="tx1"/>
                </a:solidFill>
              </a:rPr>
              <a:t>t3</a:t>
            </a:r>
            <a:endParaRPr lang="zh-CN" altLang="en-US" sz="1000" dirty="0">
              <a:solidFill>
                <a:schemeClr val="tx1"/>
              </a:solidFill>
            </a:endParaRPr>
          </a:p>
        </p:txBody>
      </p:sp>
    </p:spTree>
    <p:extLst>
      <p:ext uri="{BB962C8B-B14F-4D97-AF65-F5344CB8AC3E}">
        <p14:creationId xmlns:p14="http://schemas.microsoft.com/office/powerpoint/2010/main" val="26233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Timing Mismatch</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981200"/>
            <a:ext cx="7772400" cy="2209800"/>
          </a:xfrm>
        </p:spPr>
        <p:txBody>
          <a:bodyPr/>
          <a:lstStyle/>
          <a:p>
            <a:pPr>
              <a:buFont typeface="Arial" pitchFamily="34" charset="0"/>
              <a:buChar char="•"/>
            </a:pPr>
            <a:r>
              <a:rPr lang="en-US" altLang="zh-CN" sz="1800" b="0" dirty="0"/>
              <a:t>How serious is this issue?</a:t>
            </a:r>
          </a:p>
          <a:p>
            <a:pPr lvl="1">
              <a:buFont typeface="Arial" pitchFamily="34" charset="0"/>
              <a:buChar char="•"/>
            </a:pPr>
            <a:r>
              <a:rPr lang="en-US" altLang="zh-CN" sz="1400" b="0" dirty="0"/>
              <a:t>If STAs terminate TXOP at t2, which can be at most one TU (in average 512 us) ahead of t1, which is long enough for a STA to finish EDCA </a:t>
            </a:r>
            <a:r>
              <a:rPr lang="en-US" altLang="zh-CN" sz="1400" b="0" dirty="0" err="1"/>
              <a:t>backoff</a:t>
            </a:r>
            <a:r>
              <a:rPr lang="en-US" altLang="zh-CN" sz="1400" b="0" dirty="0"/>
              <a:t>, and start a new TXOP again</a:t>
            </a:r>
          </a:p>
          <a:p>
            <a:pPr lvl="1">
              <a:buFont typeface="Arial" pitchFamily="34" charset="0"/>
              <a:buChar char="•"/>
            </a:pPr>
            <a:r>
              <a:rPr lang="en-US" altLang="zh-CN" sz="1400" dirty="0"/>
              <a:t>If STAs terminate TXOP at t3, which can be at most one TU (in average 512 us) later than t1, which prevents the OBSS AP from obtaining TXOP at the beginning of the RTWT SP, and other STAs associated with the OBSS AP that are hidden from the STA (that terminates TXOP at t3) may finish EDCA </a:t>
            </a:r>
            <a:r>
              <a:rPr lang="en-US" altLang="zh-CN" sz="1400" dirty="0" err="1"/>
              <a:t>backoff</a:t>
            </a:r>
            <a:r>
              <a:rPr lang="en-US" altLang="zh-CN" sz="1400" dirty="0"/>
              <a:t>, and start a new TXOP again after terminating the previous TXOP at t1</a:t>
            </a:r>
            <a:endParaRPr lang="en-US" altLang="zh-CN" sz="1400" b="0" dirty="0"/>
          </a:p>
        </p:txBody>
      </p:sp>
      <p:cxnSp>
        <p:nvCxnSpPr>
          <p:cNvPr id="32" name="直接连接符 31">
            <a:extLst>
              <a:ext uri="{FF2B5EF4-FFF2-40B4-BE49-F238E27FC236}">
                <a16:creationId xmlns:a16="http://schemas.microsoft.com/office/drawing/2014/main" id="{ADF06763-7350-42A2-8178-0C17917A9AD5}"/>
              </a:ext>
            </a:extLst>
          </p:cNvPr>
          <p:cNvCxnSpPr/>
          <p:nvPr/>
        </p:nvCxnSpPr>
        <p:spPr bwMode="auto">
          <a:xfrm>
            <a:off x="2369358" y="5518236"/>
            <a:ext cx="4953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直接连接符 32">
            <a:extLst>
              <a:ext uri="{FF2B5EF4-FFF2-40B4-BE49-F238E27FC236}">
                <a16:creationId xmlns:a16="http://schemas.microsoft.com/office/drawing/2014/main" id="{EB7FBD35-C8A9-4DE5-8E07-DF6A6F856566}"/>
              </a:ext>
            </a:extLst>
          </p:cNvPr>
          <p:cNvCxnSpPr/>
          <p:nvPr/>
        </p:nvCxnSpPr>
        <p:spPr bwMode="auto">
          <a:xfrm>
            <a:off x="2367770" y="6096033"/>
            <a:ext cx="4953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接连接符 33">
            <a:extLst>
              <a:ext uri="{FF2B5EF4-FFF2-40B4-BE49-F238E27FC236}">
                <a16:creationId xmlns:a16="http://schemas.microsoft.com/office/drawing/2014/main" id="{3F663310-7A00-437E-B78C-26A0F6998D73}"/>
              </a:ext>
            </a:extLst>
          </p:cNvPr>
          <p:cNvCxnSpPr/>
          <p:nvPr/>
        </p:nvCxnSpPr>
        <p:spPr bwMode="auto">
          <a:xfrm>
            <a:off x="4065725"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35" name="直接连接符 34">
            <a:extLst>
              <a:ext uri="{FF2B5EF4-FFF2-40B4-BE49-F238E27FC236}">
                <a16:creationId xmlns:a16="http://schemas.microsoft.com/office/drawing/2014/main" id="{55206678-F9E1-415B-81D6-21B8A4FAC231}"/>
              </a:ext>
            </a:extLst>
          </p:cNvPr>
          <p:cNvCxnSpPr/>
          <p:nvPr/>
        </p:nvCxnSpPr>
        <p:spPr bwMode="auto">
          <a:xfrm>
            <a:off x="5438913"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36" name="直接连接符 35">
            <a:extLst>
              <a:ext uri="{FF2B5EF4-FFF2-40B4-BE49-F238E27FC236}">
                <a16:creationId xmlns:a16="http://schemas.microsoft.com/office/drawing/2014/main" id="{68440379-036A-4DFB-A459-E8D9AB1778C0}"/>
              </a:ext>
            </a:extLst>
          </p:cNvPr>
          <p:cNvCxnSpPr/>
          <p:nvPr/>
        </p:nvCxnSpPr>
        <p:spPr bwMode="auto">
          <a:xfrm>
            <a:off x="6808925" y="5370181"/>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cxnSp>
        <p:nvCxnSpPr>
          <p:cNvPr id="37" name="直接连接符 36">
            <a:extLst>
              <a:ext uri="{FF2B5EF4-FFF2-40B4-BE49-F238E27FC236}">
                <a16:creationId xmlns:a16="http://schemas.microsoft.com/office/drawing/2014/main" id="{E98BE97C-F6F9-4ED8-8AB7-17EC2B238F69}"/>
              </a:ext>
            </a:extLst>
          </p:cNvPr>
          <p:cNvCxnSpPr/>
          <p:nvPr/>
        </p:nvCxnSpPr>
        <p:spPr bwMode="auto">
          <a:xfrm>
            <a:off x="3530737"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8" name="直接连接符 37">
            <a:extLst>
              <a:ext uri="{FF2B5EF4-FFF2-40B4-BE49-F238E27FC236}">
                <a16:creationId xmlns:a16="http://schemas.microsoft.com/office/drawing/2014/main" id="{B5732340-FBF8-4D0F-8281-9B20D87EB2E1}"/>
              </a:ext>
            </a:extLst>
          </p:cNvPr>
          <p:cNvCxnSpPr/>
          <p:nvPr/>
        </p:nvCxnSpPr>
        <p:spPr bwMode="auto">
          <a:xfrm>
            <a:off x="4903925"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39" name="直接连接符 38">
            <a:extLst>
              <a:ext uri="{FF2B5EF4-FFF2-40B4-BE49-F238E27FC236}">
                <a16:creationId xmlns:a16="http://schemas.microsoft.com/office/drawing/2014/main" id="{BFABA966-5FB7-40A9-A0E2-B1F11CBEB706}"/>
              </a:ext>
            </a:extLst>
          </p:cNvPr>
          <p:cNvCxnSpPr/>
          <p:nvPr/>
        </p:nvCxnSpPr>
        <p:spPr bwMode="auto">
          <a:xfrm>
            <a:off x="6273937" y="5947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40" name="直接连接符 39">
            <a:extLst>
              <a:ext uri="{FF2B5EF4-FFF2-40B4-BE49-F238E27FC236}">
                <a16:creationId xmlns:a16="http://schemas.microsoft.com/office/drawing/2014/main" id="{819AF38F-D267-4924-8B8C-5163E5DA83B2}"/>
              </a:ext>
            </a:extLst>
          </p:cNvPr>
          <p:cNvCxnSpPr/>
          <p:nvPr/>
        </p:nvCxnSpPr>
        <p:spPr bwMode="auto">
          <a:xfrm>
            <a:off x="578384" y="5497178"/>
            <a:ext cx="0" cy="152400"/>
          </a:xfrm>
          <a:prstGeom prst="line">
            <a:avLst/>
          </a:prstGeom>
          <a:solidFill>
            <a:srgbClr val="00B8FF"/>
          </a:solidFill>
          <a:ln w="25400" cap="flat" cmpd="sng" algn="ctr">
            <a:solidFill>
              <a:srgbClr val="FF0000"/>
            </a:solidFill>
            <a:prstDash val="solid"/>
            <a:round/>
            <a:headEnd type="none" w="med" len="med"/>
            <a:tailEnd type="none" w="med" len="med"/>
          </a:ln>
          <a:effectLst/>
        </p:spPr>
      </p:cxnSp>
      <p:sp>
        <p:nvSpPr>
          <p:cNvPr id="41" name="文本框 40">
            <a:extLst>
              <a:ext uri="{FF2B5EF4-FFF2-40B4-BE49-F238E27FC236}">
                <a16:creationId xmlns:a16="http://schemas.microsoft.com/office/drawing/2014/main" id="{077FD2CC-FD3C-4F1E-B829-2A89B2F596EA}"/>
              </a:ext>
            </a:extLst>
          </p:cNvPr>
          <p:cNvSpPr txBox="1"/>
          <p:nvPr/>
        </p:nvSpPr>
        <p:spPr>
          <a:xfrm>
            <a:off x="667280" y="5450267"/>
            <a:ext cx="1414170" cy="246221"/>
          </a:xfrm>
          <a:prstGeom prst="rect">
            <a:avLst/>
          </a:prstGeom>
          <a:noFill/>
        </p:spPr>
        <p:txBody>
          <a:bodyPr wrap="none" rtlCol="0">
            <a:spAutoFit/>
          </a:bodyPr>
          <a:lstStyle/>
          <a:p>
            <a:r>
              <a:rPr lang="en-US" altLang="zh-CN" sz="1000" dirty="0">
                <a:solidFill>
                  <a:schemeClr val="tx1"/>
                </a:solidFill>
              </a:rPr>
              <a:t>TU boundaries of BSS1</a:t>
            </a:r>
            <a:endParaRPr lang="zh-CN" altLang="en-US" sz="1000" dirty="0">
              <a:solidFill>
                <a:schemeClr val="tx1"/>
              </a:solidFill>
            </a:endParaRPr>
          </a:p>
        </p:txBody>
      </p:sp>
      <p:cxnSp>
        <p:nvCxnSpPr>
          <p:cNvPr id="42" name="直接连接符 41">
            <a:extLst>
              <a:ext uri="{FF2B5EF4-FFF2-40B4-BE49-F238E27FC236}">
                <a16:creationId xmlns:a16="http://schemas.microsoft.com/office/drawing/2014/main" id="{816BA329-F62B-4DA9-B59D-A73FFC9C74A9}"/>
              </a:ext>
            </a:extLst>
          </p:cNvPr>
          <p:cNvCxnSpPr/>
          <p:nvPr/>
        </p:nvCxnSpPr>
        <p:spPr bwMode="auto">
          <a:xfrm>
            <a:off x="578384" y="5801978"/>
            <a:ext cx="0" cy="152400"/>
          </a:xfrm>
          <a:prstGeom prst="line">
            <a:avLst/>
          </a:prstGeom>
          <a:solidFill>
            <a:srgbClr val="00B8FF"/>
          </a:solidFill>
          <a:ln w="25400" cap="flat" cmpd="sng" algn="ctr">
            <a:solidFill>
              <a:schemeClr val="tx1"/>
            </a:solidFill>
            <a:prstDash val="solid"/>
            <a:round/>
            <a:headEnd type="none" w="med" len="med"/>
            <a:tailEnd type="none" w="med" len="med"/>
          </a:ln>
          <a:effectLst/>
        </p:spPr>
      </p:cxnSp>
      <p:sp>
        <p:nvSpPr>
          <p:cNvPr id="43" name="文本框 42">
            <a:extLst>
              <a:ext uri="{FF2B5EF4-FFF2-40B4-BE49-F238E27FC236}">
                <a16:creationId xmlns:a16="http://schemas.microsoft.com/office/drawing/2014/main" id="{4AE1542C-EAE3-468B-BBA1-3169CE4E8D6C}"/>
              </a:ext>
            </a:extLst>
          </p:cNvPr>
          <p:cNvSpPr txBox="1"/>
          <p:nvPr/>
        </p:nvSpPr>
        <p:spPr>
          <a:xfrm>
            <a:off x="667280" y="5755066"/>
            <a:ext cx="1414170" cy="246221"/>
          </a:xfrm>
          <a:prstGeom prst="rect">
            <a:avLst/>
          </a:prstGeom>
          <a:noFill/>
        </p:spPr>
        <p:txBody>
          <a:bodyPr wrap="none" rtlCol="0">
            <a:spAutoFit/>
          </a:bodyPr>
          <a:lstStyle/>
          <a:p>
            <a:r>
              <a:rPr lang="en-US" altLang="zh-CN" sz="1000" dirty="0">
                <a:solidFill>
                  <a:schemeClr val="tx1"/>
                </a:solidFill>
              </a:rPr>
              <a:t>TU boundaries of BSS2</a:t>
            </a:r>
            <a:endParaRPr lang="zh-CN" altLang="en-US" sz="1000" dirty="0">
              <a:solidFill>
                <a:schemeClr val="tx1"/>
              </a:solidFill>
            </a:endParaRPr>
          </a:p>
        </p:txBody>
      </p:sp>
      <p:sp>
        <p:nvSpPr>
          <p:cNvPr id="44" name="文本框 43">
            <a:extLst>
              <a:ext uri="{FF2B5EF4-FFF2-40B4-BE49-F238E27FC236}">
                <a16:creationId xmlns:a16="http://schemas.microsoft.com/office/drawing/2014/main" id="{CD687AE5-E90F-4749-B7F8-4FC94905CB1C}"/>
              </a:ext>
            </a:extLst>
          </p:cNvPr>
          <p:cNvSpPr txBox="1"/>
          <p:nvPr/>
        </p:nvSpPr>
        <p:spPr>
          <a:xfrm>
            <a:off x="5293711" y="5509194"/>
            <a:ext cx="284052" cy="246221"/>
          </a:xfrm>
          <a:prstGeom prst="rect">
            <a:avLst/>
          </a:prstGeom>
          <a:noFill/>
        </p:spPr>
        <p:txBody>
          <a:bodyPr wrap="none" rtlCol="0">
            <a:spAutoFit/>
          </a:bodyPr>
          <a:lstStyle/>
          <a:p>
            <a:r>
              <a:rPr lang="en-US" altLang="zh-CN" sz="1000" dirty="0">
                <a:solidFill>
                  <a:schemeClr val="tx1"/>
                </a:solidFill>
              </a:rPr>
              <a:t>t1</a:t>
            </a:r>
            <a:endParaRPr lang="zh-CN" altLang="en-US" sz="1000" dirty="0">
              <a:solidFill>
                <a:schemeClr val="tx1"/>
              </a:solidFill>
            </a:endParaRPr>
          </a:p>
        </p:txBody>
      </p:sp>
      <p:sp>
        <p:nvSpPr>
          <p:cNvPr id="45" name="文本框 44">
            <a:extLst>
              <a:ext uri="{FF2B5EF4-FFF2-40B4-BE49-F238E27FC236}">
                <a16:creationId xmlns:a16="http://schemas.microsoft.com/office/drawing/2014/main" id="{4F36C9C3-B362-4EA6-94BF-8D1D9AB03405}"/>
              </a:ext>
            </a:extLst>
          </p:cNvPr>
          <p:cNvSpPr txBox="1"/>
          <p:nvPr/>
        </p:nvSpPr>
        <p:spPr>
          <a:xfrm>
            <a:off x="4761899" y="6117762"/>
            <a:ext cx="284052" cy="246221"/>
          </a:xfrm>
          <a:prstGeom prst="rect">
            <a:avLst/>
          </a:prstGeom>
          <a:noFill/>
        </p:spPr>
        <p:txBody>
          <a:bodyPr wrap="none" rtlCol="0">
            <a:spAutoFit/>
          </a:bodyPr>
          <a:lstStyle/>
          <a:p>
            <a:r>
              <a:rPr lang="en-US" altLang="zh-CN" sz="1000" dirty="0">
                <a:solidFill>
                  <a:schemeClr val="tx1"/>
                </a:solidFill>
              </a:rPr>
              <a:t>t2</a:t>
            </a:r>
            <a:endParaRPr lang="zh-CN" altLang="en-US" sz="1000" dirty="0">
              <a:solidFill>
                <a:schemeClr val="tx1"/>
              </a:solidFill>
            </a:endParaRPr>
          </a:p>
        </p:txBody>
      </p:sp>
      <p:sp>
        <p:nvSpPr>
          <p:cNvPr id="46" name="文本框 45">
            <a:extLst>
              <a:ext uri="{FF2B5EF4-FFF2-40B4-BE49-F238E27FC236}">
                <a16:creationId xmlns:a16="http://schemas.microsoft.com/office/drawing/2014/main" id="{6FE130BB-2B40-49B8-B3B4-BD41838380E7}"/>
              </a:ext>
            </a:extLst>
          </p:cNvPr>
          <p:cNvSpPr txBox="1"/>
          <p:nvPr/>
        </p:nvSpPr>
        <p:spPr>
          <a:xfrm>
            <a:off x="2118196" y="5298565"/>
            <a:ext cx="1281120" cy="246221"/>
          </a:xfrm>
          <a:prstGeom prst="rect">
            <a:avLst/>
          </a:prstGeom>
          <a:noFill/>
        </p:spPr>
        <p:txBody>
          <a:bodyPr wrap="none" rtlCol="0">
            <a:spAutoFit/>
          </a:bodyPr>
          <a:lstStyle/>
          <a:p>
            <a:r>
              <a:rPr lang="en-US" altLang="zh-CN" sz="1000" dirty="0">
                <a:solidFill>
                  <a:schemeClr val="tx1"/>
                </a:solidFill>
              </a:rPr>
              <a:t>BSS1 (reported BSS)</a:t>
            </a:r>
            <a:endParaRPr lang="zh-CN" altLang="en-US" sz="1000" dirty="0">
              <a:solidFill>
                <a:schemeClr val="tx1"/>
              </a:solidFill>
            </a:endParaRPr>
          </a:p>
        </p:txBody>
      </p:sp>
      <p:sp>
        <p:nvSpPr>
          <p:cNvPr id="47" name="文本框 46">
            <a:extLst>
              <a:ext uri="{FF2B5EF4-FFF2-40B4-BE49-F238E27FC236}">
                <a16:creationId xmlns:a16="http://schemas.microsoft.com/office/drawing/2014/main" id="{B6F82AB6-80C5-4722-A50F-6CD8B34BC684}"/>
              </a:ext>
            </a:extLst>
          </p:cNvPr>
          <p:cNvSpPr txBox="1"/>
          <p:nvPr/>
        </p:nvSpPr>
        <p:spPr>
          <a:xfrm>
            <a:off x="2139152" y="5858504"/>
            <a:ext cx="1322798" cy="246221"/>
          </a:xfrm>
          <a:prstGeom prst="rect">
            <a:avLst/>
          </a:prstGeom>
          <a:noFill/>
        </p:spPr>
        <p:txBody>
          <a:bodyPr wrap="none" rtlCol="0">
            <a:spAutoFit/>
          </a:bodyPr>
          <a:lstStyle/>
          <a:p>
            <a:r>
              <a:rPr lang="en-US" altLang="zh-CN" sz="1000" dirty="0">
                <a:solidFill>
                  <a:schemeClr val="tx1"/>
                </a:solidFill>
              </a:rPr>
              <a:t>BSS2 (reporting BSS)</a:t>
            </a:r>
            <a:endParaRPr lang="zh-CN" altLang="en-US" sz="1000" dirty="0">
              <a:solidFill>
                <a:schemeClr val="tx1"/>
              </a:solidFill>
            </a:endParaRPr>
          </a:p>
        </p:txBody>
      </p:sp>
      <p:sp>
        <p:nvSpPr>
          <p:cNvPr id="48" name="文本框 47">
            <a:extLst>
              <a:ext uri="{FF2B5EF4-FFF2-40B4-BE49-F238E27FC236}">
                <a16:creationId xmlns:a16="http://schemas.microsoft.com/office/drawing/2014/main" id="{CF08E21C-9B10-4D1C-B717-A393F9E05C21}"/>
              </a:ext>
            </a:extLst>
          </p:cNvPr>
          <p:cNvSpPr txBox="1"/>
          <p:nvPr/>
        </p:nvSpPr>
        <p:spPr>
          <a:xfrm>
            <a:off x="4106639" y="5065381"/>
            <a:ext cx="1061509" cy="246221"/>
          </a:xfrm>
          <a:prstGeom prst="rect">
            <a:avLst/>
          </a:prstGeom>
          <a:noFill/>
        </p:spPr>
        <p:txBody>
          <a:bodyPr wrap="none" rtlCol="0">
            <a:spAutoFit/>
          </a:bodyPr>
          <a:lstStyle/>
          <a:p>
            <a:r>
              <a:rPr lang="en-US" altLang="zh-CN" sz="1000" dirty="0">
                <a:solidFill>
                  <a:schemeClr val="tx1"/>
                </a:solidFill>
              </a:rPr>
              <a:t>RTWT start time</a:t>
            </a:r>
            <a:endParaRPr lang="zh-CN" altLang="en-US" sz="1000" dirty="0">
              <a:solidFill>
                <a:schemeClr val="tx1"/>
              </a:solidFill>
            </a:endParaRPr>
          </a:p>
        </p:txBody>
      </p:sp>
      <p:cxnSp>
        <p:nvCxnSpPr>
          <p:cNvPr id="49" name="直接箭头连接符 48">
            <a:extLst>
              <a:ext uri="{FF2B5EF4-FFF2-40B4-BE49-F238E27FC236}">
                <a16:creationId xmlns:a16="http://schemas.microsoft.com/office/drawing/2014/main" id="{6A82FEC6-7BE2-4867-9621-A74DCC17D2FA}"/>
              </a:ext>
            </a:extLst>
          </p:cNvPr>
          <p:cNvCxnSpPr/>
          <p:nvPr/>
        </p:nvCxnSpPr>
        <p:spPr bwMode="auto">
          <a:xfrm>
            <a:off x="5047539" y="5242838"/>
            <a:ext cx="313586" cy="1273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文本框 49">
            <a:extLst>
              <a:ext uri="{FF2B5EF4-FFF2-40B4-BE49-F238E27FC236}">
                <a16:creationId xmlns:a16="http://schemas.microsoft.com/office/drawing/2014/main" id="{7DF4D673-B7A2-46C7-83CB-A88E34806215}"/>
              </a:ext>
            </a:extLst>
          </p:cNvPr>
          <p:cNvSpPr txBox="1"/>
          <p:nvPr/>
        </p:nvSpPr>
        <p:spPr>
          <a:xfrm>
            <a:off x="5132525" y="5735393"/>
            <a:ext cx="3483646" cy="246221"/>
          </a:xfrm>
          <a:prstGeom prst="rect">
            <a:avLst/>
          </a:prstGeom>
          <a:noFill/>
        </p:spPr>
        <p:txBody>
          <a:bodyPr wrap="none" rtlCol="0">
            <a:spAutoFit/>
          </a:bodyPr>
          <a:lstStyle/>
          <a:p>
            <a:r>
              <a:rPr lang="en-US" altLang="zh-CN" sz="1000" dirty="0">
                <a:solidFill>
                  <a:schemeClr val="tx1"/>
                </a:solidFill>
              </a:rPr>
              <a:t>AP2 can only point to t2 due to the granularity of the TWT field</a:t>
            </a:r>
            <a:endParaRPr lang="zh-CN" altLang="en-US" sz="1000" dirty="0">
              <a:solidFill>
                <a:schemeClr val="tx1"/>
              </a:solidFill>
            </a:endParaRPr>
          </a:p>
        </p:txBody>
      </p:sp>
      <p:cxnSp>
        <p:nvCxnSpPr>
          <p:cNvPr id="51" name="直接箭头连接符 50">
            <a:extLst>
              <a:ext uri="{FF2B5EF4-FFF2-40B4-BE49-F238E27FC236}">
                <a16:creationId xmlns:a16="http://schemas.microsoft.com/office/drawing/2014/main" id="{B7B479F8-4BAE-41D5-923D-DF4C9FFE2EA2}"/>
              </a:ext>
            </a:extLst>
          </p:cNvPr>
          <p:cNvCxnSpPr>
            <a:stCxn id="50" idx="1"/>
          </p:cNvCxnSpPr>
          <p:nvPr/>
        </p:nvCxnSpPr>
        <p:spPr bwMode="auto">
          <a:xfrm flipH="1">
            <a:off x="4970863" y="5858504"/>
            <a:ext cx="161662" cy="10125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2" name="文本框 51">
            <a:extLst>
              <a:ext uri="{FF2B5EF4-FFF2-40B4-BE49-F238E27FC236}">
                <a16:creationId xmlns:a16="http://schemas.microsoft.com/office/drawing/2014/main" id="{366F07F6-E7FC-42D1-A9CF-2652388F3EFB}"/>
              </a:ext>
            </a:extLst>
          </p:cNvPr>
          <p:cNvSpPr txBox="1"/>
          <p:nvPr/>
        </p:nvSpPr>
        <p:spPr>
          <a:xfrm>
            <a:off x="6131911" y="6109197"/>
            <a:ext cx="284052" cy="246221"/>
          </a:xfrm>
          <a:prstGeom prst="rect">
            <a:avLst/>
          </a:prstGeom>
          <a:noFill/>
        </p:spPr>
        <p:txBody>
          <a:bodyPr wrap="none" rtlCol="0">
            <a:spAutoFit/>
          </a:bodyPr>
          <a:lstStyle/>
          <a:p>
            <a:r>
              <a:rPr lang="en-US" altLang="zh-CN" sz="1000" dirty="0">
                <a:solidFill>
                  <a:schemeClr val="tx1"/>
                </a:solidFill>
              </a:rPr>
              <a:t>t3</a:t>
            </a:r>
            <a:endParaRPr lang="zh-CN" altLang="en-US" sz="10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Timing Mismatch</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981200"/>
            <a:ext cx="7772400" cy="2133600"/>
          </a:xfrm>
        </p:spPr>
        <p:txBody>
          <a:bodyPr/>
          <a:lstStyle/>
          <a:p>
            <a:pPr>
              <a:buFont typeface="Arial" pitchFamily="34" charset="0"/>
              <a:buChar char="•"/>
            </a:pPr>
            <a:r>
              <a:rPr lang="en-US" altLang="zh-CN" sz="1800" b="0" dirty="0"/>
              <a:t>Solution</a:t>
            </a:r>
          </a:p>
          <a:p>
            <a:pPr lvl="1">
              <a:buFont typeface="Arial" pitchFamily="34" charset="0"/>
              <a:buChar char="•"/>
            </a:pPr>
            <a:r>
              <a:rPr lang="en-US" altLang="zh-CN" sz="1400" b="0" dirty="0"/>
              <a:t>AP advertised the TU boundary offset (t1 – t2 in the figure of the previous slide) of an OBSS AP when it</a:t>
            </a:r>
            <a:r>
              <a:rPr lang="en-US" altLang="zh-CN" sz="1400" dirty="0"/>
              <a:t> announces the RTWT schedule of the OBSS AP</a:t>
            </a:r>
          </a:p>
          <a:p>
            <a:pPr lvl="1">
              <a:buFont typeface="Arial" pitchFamily="34" charset="0"/>
              <a:buChar char="•"/>
            </a:pPr>
            <a:r>
              <a:rPr lang="en-US" altLang="zh-CN" sz="1400" dirty="0"/>
              <a:t>The TXOP termination time is the target wake time + the TU boundary offset</a:t>
            </a:r>
          </a:p>
          <a:p>
            <a:pPr lvl="1">
              <a:buFont typeface="Arial" pitchFamily="34" charset="0"/>
              <a:buChar char="•"/>
            </a:pPr>
            <a:r>
              <a:rPr lang="en-US" altLang="zh-CN" sz="1400" dirty="0"/>
              <a:t>The TU boundary offset can be carried in the Nominal Minimum TWT Wake Duration field</a:t>
            </a:r>
          </a:p>
          <a:p>
            <a:pPr lvl="2">
              <a:buFont typeface="Arial" pitchFamily="34" charset="0"/>
              <a:buChar char="•"/>
            </a:pPr>
            <a:r>
              <a:rPr lang="en-US" altLang="zh-CN" sz="1200" dirty="0"/>
              <a:t>This field is useless and can be reserved for OBSS RTWT schedules</a:t>
            </a:r>
          </a:p>
          <a:p>
            <a:pPr lvl="1">
              <a:buFont typeface="Arial" pitchFamily="34" charset="0"/>
              <a:buChar char="•"/>
            </a:pPr>
            <a:r>
              <a:rPr lang="en-US" altLang="zh-CN" sz="1400" dirty="0"/>
              <a:t>Note-legacy STAs still terminate TXOP early</a:t>
            </a:r>
          </a:p>
          <a:p>
            <a:pPr lvl="2">
              <a:buFont typeface="Arial" pitchFamily="34" charset="0"/>
              <a:buChar char="•"/>
            </a:pPr>
            <a:r>
              <a:rPr lang="en-US" altLang="zh-CN" sz="1200" dirty="0"/>
              <a:t>Can not be solved anyway, unless TSF is synchronized</a:t>
            </a:r>
          </a:p>
          <a:p>
            <a:pPr>
              <a:buFont typeface="Arial" pitchFamily="34" charset="0"/>
              <a:buChar char="•"/>
            </a:pPr>
            <a:endParaRPr lang="en-US" altLang="zh-CN" sz="1800" b="0" dirty="0"/>
          </a:p>
        </p:txBody>
      </p:sp>
      <p:pic>
        <p:nvPicPr>
          <p:cNvPr id="32" name="内容占位符 3">
            <a:extLst>
              <a:ext uri="{FF2B5EF4-FFF2-40B4-BE49-F238E27FC236}">
                <a16:creationId xmlns:a16="http://schemas.microsoft.com/office/drawing/2014/main" id="{1067411A-7E44-41A5-B028-6BA20FFB1057}"/>
              </a:ext>
            </a:extLst>
          </p:cNvPr>
          <p:cNvPicPr>
            <a:picLocks noChangeAspect="1"/>
          </p:cNvPicPr>
          <p:nvPr/>
        </p:nvPicPr>
        <p:blipFill>
          <a:blip r:embed="rId2"/>
          <a:stretch>
            <a:fillRect/>
          </a:stretch>
        </p:blipFill>
        <p:spPr bwMode="auto">
          <a:xfrm>
            <a:off x="1219200" y="4114800"/>
            <a:ext cx="3943505" cy="1020878"/>
          </a:xfrm>
          <a:prstGeom prst="rect">
            <a:avLst/>
          </a:prstGeom>
          <a:noFill/>
          <a:ln w="9525">
            <a:noFill/>
            <a:round/>
            <a:headEnd/>
            <a:tailEnd/>
          </a:ln>
          <a:effectLst/>
        </p:spPr>
      </p:pic>
      <p:pic>
        <p:nvPicPr>
          <p:cNvPr id="33" name="图片 32">
            <a:extLst>
              <a:ext uri="{FF2B5EF4-FFF2-40B4-BE49-F238E27FC236}">
                <a16:creationId xmlns:a16="http://schemas.microsoft.com/office/drawing/2014/main" id="{656F6A5D-E01D-4D42-A57E-16B94521D9D3}"/>
              </a:ext>
            </a:extLst>
          </p:cNvPr>
          <p:cNvPicPr>
            <a:picLocks noChangeAspect="1"/>
          </p:cNvPicPr>
          <p:nvPr/>
        </p:nvPicPr>
        <p:blipFill>
          <a:blip r:embed="rId3"/>
          <a:stretch>
            <a:fillRect/>
          </a:stretch>
        </p:blipFill>
        <p:spPr>
          <a:xfrm>
            <a:off x="1219200" y="5250379"/>
            <a:ext cx="4401737" cy="1178844"/>
          </a:xfrm>
          <a:prstGeom prst="rect">
            <a:avLst/>
          </a:prstGeom>
        </p:spPr>
      </p:pic>
      <p:sp>
        <p:nvSpPr>
          <p:cNvPr id="34" name="矩形 33">
            <a:extLst>
              <a:ext uri="{FF2B5EF4-FFF2-40B4-BE49-F238E27FC236}">
                <a16:creationId xmlns:a16="http://schemas.microsoft.com/office/drawing/2014/main" id="{EB1EA9F8-2EE1-4A13-A814-A96AC608F9AC}"/>
              </a:ext>
            </a:extLst>
          </p:cNvPr>
          <p:cNvSpPr/>
          <p:nvPr/>
        </p:nvSpPr>
        <p:spPr>
          <a:xfrm>
            <a:off x="2971800" y="5257800"/>
            <a:ext cx="685800" cy="6858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35" name="矩形 34">
            <a:extLst>
              <a:ext uri="{FF2B5EF4-FFF2-40B4-BE49-F238E27FC236}">
                <a16:creationId xmlns:a16="http://schemas.microsoft.com/office/drawing/2014/main" id="{22B92A9F-B9A2-4924-984A-04108DA8457B}"/>
              </a:ext>
            </a:extLst>
          </p:cNvPr>
          <p:cNvSpPr/>
          <p:nvPr/>
        </p:nvSpPr>
        <p:spPr>
          <a:xfrm>
            <a:off x="5867400" y="4950023"/>
            <a:ext cx="1641731" cy="307777"/>
          </a:xfrm>
          <a:prstGeom prst="rect">
            <a:avLst/>
          </a:prstGeom>
        </p:spPr>
        <p:txBody>
          <a:bodyPr wrap="none">
            <a:spAutoFit/>
          </a:bodyPr>
          <a:lstStyle/>
          <a:p>
            <a:r>
              <a:rPr lang="en-US" altLang="zh-CN" sz="1400" dirty="0">
                <a:solidFill>
                  <a:srgbClr val="00B050"/>
                </a:solidFill>
              </a:rPr>
              <a:t>TU boundary offset </a:t>
            </a:r>
            <a:endParaRPr lang="zh-CN" altLang="en-US" sz="1400" dirty="0">
              <a:solidFill>
                <a:srgbClr val="00B050"/>
              </a:solidFill>
            </a:endParaRPr>
          </a:p>
        </p:txBody>
      </p:sp>
      <p:cxnSp>
        <p:nvCxnSpPr>
          <p:cNvPr id="6" name="连接符: 肘形 5">
            <a:extLst>
              <a:ext uri="{FF2B5EF4-FFF2-40B4-BE49-F238E27FC236}">
                <a16:creationId xmlns:a16="http://schemas.microsoft.com/office/drawing/2014/main" id="{8392B2EE-9666-48C8-A114-A94EF7CD2B2F}"/>
              </a:ext>
            </a:extLst>
          </p:cNvPr>
          <p:cNvCxnSpPr>
            <a:cxnSpLocks/>
            <a:stCxn id="34" idx="0"/>
            <a:endCxn id="35" idx="1"/>
          </p:cNvCxnSpPr>
          <p:nvPr/>
        </p:nvCxnSpPr>
        <p:spPr bwMode="auto">
          <a:xfrm rot="5400000" flipH="1" flipV="1">
            <a:off x="4514106" y="3904506"/>
            <a:ext cx="153888" cy="2552700"/>
          </a:xfrm>
          <a:prstGeom prst="bentConnector2">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32755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Over Protection of OBSS RTWT 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981200"/>
            <a:ext cx="7772400" cy="2971800"/>
          </a:xfrm>
        </p:spPr>
        <p:txBody>
          <a:bodyPr/>
          <a:lstStyle/>
          <a:p>
            <a:pPr>
              <a:buFont typeface="Arial" pitchFamily="34" charset="0"/>
              <a:buChar char="•"/>
            </a:pPr>
            <a:r>
              <a:rPr lang="en-US" altLang="zh-CN" sz="1800" b="0" dirty="0"/>
              <a:t>For R-TWT supportive STAs, they need to terminate TXOP before RTWT SPs of its own BSS and OBSS, which may interrupt their own transmissions</a:t>
            </a:r>
          </a:p>
          <a:p>
            <a:pPr>
              <a:buFont typeface="Arial" pitchFamily="34" charset="0"/>
              <a:buChar char="•"/>
            </a:pPr>
            <a:r>
              <a:rPr lang="en-US" altLang="zh-CN" sz="1800" b="0" dirty="0"/>
              <a:t>For intra-BSS RTWT SP, TXOP termination is unavoidable since it’s already required and specified in </a:t>
            </a:r>
            <a:r>
              <a:rPr lang="en-US" altLang="zh-CN" sz="1800" b="0" dirty="0" err="1"/>
              <a:t>TGbe</a:t>
            </a:r>
            <a:endParaRPr lang="en-US" altLang="zh-CN" sz="1800" b="0" dirty="0"/>
          </a:p>
          <a:p>
            <a:pPr>
              <a:buFont typeface="Arial" pitchFamily="34" charset="0"/>
              <a:buChar char="•"/>
            </a:pPr>
            <a:r>
              <a:rPr lang="en-US" altLang="zh-CN" sz="1800" b="0" dirty="0"/>
              <a:t>For OBSS RTWT SP, we need to avoid TXOP termination as much as possible</a:t>
            </a:r>
          </a:p>
          <a:p>
            <a:pPr>
              <a:buFont typeface="Arial" pitchFamily="34" charset="0"/>
              <a:buChar char="•"/>
            </a:pPr>
            <a:r>
              <a:rPr lang="en-US" altLang="zh-CN" sz="1800" b="0" dirty="0"/>
              <a:t>If all STAs terminate their TXOP before the start of the OBSS RTWT SPs, it’s a kind of “over protection” because some STAs may not affect OBSS transmission much</a:t>
            </a:r>
          </a:p>
          <a:p>
            <a:pPr>
              <a:buFont typeface="Arial" pitchFamily="34" charset="0"/>
              <a:buChar char="•"/>
            </a:pPr>
            <a:endParaRPr lang="en-US" altLang="zh-CN" sz="1800" b="0" dirty="0"/>
          </a:p>
        </p:txBody>
      </p:sp>
    </p:spTree>
    <p:extLst>
      <p:ext uri="{BB962C8B-B14F-4D97-AF65-F5344CB8AC3E}">
        <p14:creationId xmlns:p14="http://schemas.microsoft.com/office/powerpoint/2010/main" val="2170403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Reducing TXOP terminations for OBSS RTWT 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800" y="1981200"/>
            <a:ext cx="7772400" cy="3429000"/>
          </a:xfrm>
        </p:spPr>
        <p:txBody>
          <a:bodyPr/>
          <a:lstStyle/>
          <a:p>
            <a:pPr>
              <a:buFont typeface="Arial" pitchFamily="34" charset="0"/>
              <a:buChar char="•"/>
            </a:pPr>
            <a:r>
              <a:rPr lang="en-US" altLang="zh-CN" sz="1800" b="0" dirty="0"/>
              <a:t>We propose some options to reduce the TXOP terminations for OBSS RTWT SPs</a:t>
            </a:r>
          </a:p>
          <a:p>
            <a:pPr>
              <a:buFont typeface="Arial" pitchFamily="34" charset="0"/>
              <a:buChar char="•"/>
            </a:pPr>
            <a:r>
              <a:rPr lang="en-US" altLang="zh-CN" sz="1800" b="0" dirty="0"/>
              <a:t>Option 1</a:t>
            </a:r>
          </a:p>
          <a:p>
            <a:pPr lvl="1">
              <a:buFont typeface="Arial" pitchFamily="34" charset="0"/>
              <a:buChar char="•"/>
            </a:pPr>
            <a:r>
              <a:rPr lang="en-US" altLang="zh-CN" sz="1400" dirty="0"/>
              <a:t>Only some STAs (e.g., edge STAs) need to terminate TXOP for OBSS RTWT SP</a:t>
            </a:r>
          </a:p>
          <a:p>
            <a:pPr lvl="1">
              <a:buFont typeface="Arial" pitchFamily="34" charset="0"/>
              <a:buChar char="•"/>
            </a:pPr>
            <a:r>
              <a:rPr lang="en-US" altLang="zh-CN" sz="1400" b="0" dirty="0"/>
              <a:t>Other STAs (e.g., center STAs) can still transmit, no need to terminate TXOP</a:t>
            </a:r>
          </a:p>
          <a:p>
            <a:pPr>
              <a:buFont typeface="Arial" pitchFamily="34" charset="0"/>
              <a:buChar char="•"/>
            </a:pPr>
            <a:r>
              <a:rPr lang="en-US" altLang="zh-CN" sz="1800" b="0" dirty="0"/>
              <a:t>Option 2</a:t>
            </a:r>
          </a:p>
          <a:p>
            <a:pPr lvl="1">
              <a:buFont typeface="Arial" pitchFamily="34" charset="0"/>
              <a:buChar char="•"/>
            </a:pPr>
            <a:r>
              <a:rPr lang="en-US" altLang="zh-CN" sz="1400" dirty="0"/>
              <a:t>Only some STAs (e.g., near to the OBSS AP) need to terminate TXOP for OBSS RTWT SP</a:t>
            </a:r>
          </a:p>
          <a:p>
            <a:pPr lvl="1">
              <a:buFont typeface="Arial" pitchFamily="34" charset="0"/>
              <a:buChar char="•"/>
            </a:pPr>
            <a:r>
              <a:rPr lang="en-US" altLang="zh-CN" sz="1400" dirty="0"/>
              <a:t>Other STAs (e.g., far from the OBSS AP) can still transmit, no need to terminate TXOP</a:t>
            </a:r>
          </a:p>
          <a:p>
            <a:pPr>
              <a:buFont typeface="Arial" pitchFamily="34" charset="0"/>
              <a:buChar char="•"/>
            </a:pPr>
            <a:r>
              <a:rPr lang="en-US" altLang="zh-CN" sz="1800" b="0" dirty="0"/>
              <a:t>Option 3</a:t>
            </a:r>
          </a:p>
          <a:p>
            <a:pPr lvl="1">
              <a:buFont typeface="Arial" pitchFamily="34" charset="0"/>
              <a:buChar char="•"/>
            </a:pPr>
            <a:r>
              <a:rPr lang="en-US" altLang="zh-CN" sz="1400" dirty="0"/>
              <a:t>STAs may not terminate TXOP for OBSS RTWT SP, just use low power</a:t>
            </a:r>
          </a:p>
          <a:p>
            <a:pPr lvl="1">
              <a:buFont typeface="Arial" pitchFamily="34" charset="0"/>
              <a:buChar char="•"/>
            </a:pPr>
            <a:r>
              <a:rPr lang="en-US" altLang="zh-CN" sz="1400" b="0" dirty="0"/>
              <a:t>The amount of power reduction depends on STA’s location (relative to associated AP or OBSS AP)</a:t>
            </a:r>
          </a:p>
        </p:txBody>
      </p:sp>
    </p:spTree>
    <p:extLst>
      <p:ext uri="{BB962C8B-B14F-4D97-AF65-F5344CB8AC3E}">
        <p14:creationId xmlns:p14="http://schemas.microsoft.com/office/powerpoint/2010/main" val="3264148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consider the timing mismatch and over protection issues in this contribution.</a:t>
            </a:r>
          </a:p>
          <a:p>
            <a:pPr>
              <a:buFont typeface="Arial" pitchFamily="34" charset="0"/>
              <a:buChar char="•"/>
            </a:pPr>
            <a:r>
              <a:rPr lang="en-US" altLang="zh-CN" sz="1800" b="0" dirty="0"/>
              <a:t>Given those issues, we need to carefully consider the CRTWT scheme.</a:t>
            </a:r>
          </a:p>
          <a:p>
            <a:pPr>
              <a:buFont typeface="Arial" pitchFamily="34" charset="0"/>
              <a:buChar char="•"/>
            </a:pPr>
            <a:r>
              <a:rPr lang="en-US" altLang="zh-CN" sz="1800" b="0" dirty="0"/>
              <a:t>In order to alleviate the above issues:</a:t>
            </a:r>
          </a:p>
          <a:p>
            <a:pPr lvl="1">
              <a:buFont typeface="Arial" pitchFamily="34" charset="0"/>
              <a:buChar char="•"/>
            </a:pPr>
            <a:r>
              <a:rPr lang="en-US" altLang="zh-CN" sz="1400" b="0" dirty="0"/>
              <a:t>A TU boundary offset can be carried in the TWT parameter set for OBSS RTWT schedule to solve the timing mismatch issue by UHR STAs</a:t>
            </a:r>
          </a:p>
          <a:p>
            <a:pPr lvl="1">
              <a:buFont typeface="Arial" pitchFamily="34" charset="0"/>
              <a:buChar char="•"/>
            </a:pPr>
            <a:r>
              <a:rPr lang="en-US" altLang="zh-CN" sz="1400" b="0" dirty="0"/>
              <a:t>we propose that some STAs (with certain conditions satisfied) may not terminate TXOP for OBSS RTWT </a:t>
            </a:r>
            <a:r>
              <a:rPr lang="en-US" altLang="zh-CN" sz="1400" dirty="0"/>
              <a:t>SPs to reduce the TXOP terminations for OBSS RTWT SPs</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207527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66993</TotalTime>
  <Words>1132</Words>
  <Application>Microsoft Office PowerPoint</Application>
  <PresentationFormat>全屏显示(4:3)</PresentationFormat>
  <Paragraphs>119</Paragraphs>
  <Slides>10</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 Unicode MS</vt:lpstr>
      <vt:lpstr>MS Gothic</vt:lpstr>
      <vt:lpstr>Arial</vt:lpstr>
      <vt:lpstr>Times New Roman</vt:lpstr>
      <vt:lpstr>Office Theme</vt:lpstr>
      <vt:lpstr>Considerations on Coordinated R-TWT</vt:lpstr>
      <vt:lpstr>Introduction</vt:lpstr>
      <vt:lpstr>Introduction</vt:lpstr>
      <vt:lpstr>Timing Mismatch</vt:lpstr>
      <vt:lpstr>Timing Mismatch</vt:lpstr>
      <vt:lpstr>Timing Mismatch</vt:lpstr>
      <vt:lpstr>Over Protection of OBSS RTWT SPs</vt:lpstr>
      <vt:lpstr>Reducing TXOP terminations for OBSS RTWT SPs</vt:lpstr>
      <vt:lpstr>Conclusion</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1372</cp:revision>
  <cp:lastPrinted>1601-01-01T00:00:00Z</cp:lastPrinted>
  <dcterms:created xsi:type="dcterms:W3CDTF">2015-10-31T00:33:08Z</dcterms:created>
  <dcterms:modified xsi:type="dcterms:W3CDTF">2024-07-12T13:00:10Z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(3)+cfKcyrosLobJ/I9QjqzOTm62K6p3ZsGlMsq97iJSgKStgzSkhjQpur8sK/+FkzG0j5flhw5
irJhqPDFhPoe6xjTv+8nRGjB50NGtXwASbnjMxLVb8EAjPDKi5HASFl5v7C37VKAEUmH25Rj
zrOB5S5mZ3qhkYReFsMaODlKmkJ6XZGILjJqsKmVv0Cmcjx9HIL0/hsLlAo2Ztvz8g/slUy6
R5cSsaxWasbsevIkoZ</vt:lpwstr>
  </property>
  <property fmtid="{D5CDD505-2E9C-101B-9397-08002B2CF9AE}" pid="3" name="_2015_ms_pID_7253431">
    <vt:lpwstr>4OVfKDrNtPDLLa3j8hF4ZONxlQJ/vPBDXY8DDvRtemfYQixFyMzQMK
wI92TM3RfLa6Wxf03Dnyp0LvaO+/FS7kTHzkPD357Vd/+3EFvArCk7/uKs6jtyXc1AbzNshW
ikI0yh8ezIZ6HpJUzmpEKl3M/fcGRCdoO0Vr997ovmd13stBcRk8OOFYIcSbR5DGkeUkttt5
hRjGtssjkhQUu8TqhH26YDUCQ4MKhwDkTnXh</vt:lpwstr>
  </property>
  <property fmtid="{D5CDD505-2E9C-101B-9397-08002B2CF9AE}" pid="4" name="_2015_ms_pID_7253432">
    <vt:lpwstr>Ew==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