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18"/>
  </p:notesMasterIdLst>
  <p:handoutMasterIdLst>
    <p:handoutMasterId r:id="rId19"/>
  </p:handoutMasterIdLst>
  <p:sldIdLst>
    <p:sldId id="453" r:id="rId5"/>
    <p:sldId id="401" r:id="rId6"/>
    <p:sldId id="462" r:id="rId7"/>
    <p:sldId id="463" r:id="rId8"/>
    <p:sldId id="473" r:id="rId9"/>
    <p:sldId id="465" r:id="rId10"/>
    <p:sldId id="478" r:id="rId11"/>
    <p:sldId id="474" r:id="rId12"/>
    <p:sldId id="477" r:id="rId13"/>
    <p:sldId id="471" r:id="rId14"/>
    <p:sldId id="472" r:id="rId15"/>
    <p:sldId id="475" r:id="rId16"/>
    <p:sldId id="476"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51515"/>
    <a:srgbClr val="FFA3A3"/>
    <a:srgbClr val="CB39AC"/>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64" autoAdjust="0"/>
    <p:restoredTop sz="90293" autoAdjust="0"/>
  </p:normalViewPr>
  <p:slideViewPr>
    <p:cSldViewPr snapToGrid="0">
      <p:cViewPr varScale="1">
        <p:scale>
          <a:sx n="124" d="100"/>
          <a:sy n="124" d="100"/>
        </p:scale>
        <p:origin x="57" y="126"/>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1" d="100"/>
          <a:sy n="81" d="100"/>
        </p:scale>
        <p:origin x="2886" y="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7/14/2024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7/14/2024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r>
              <a:rPr lang="en-US"/>
              <a:t>July 2024</a:t>
            </a:r>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r>
              <a:rPr lang="en-US"/>
              <a:t>July 2024</a:t>
            </a:r>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r>
              <a:rPr lang="en-US"/>
              <a:t>July 2024</a:t>
            </a:r>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July 2024</a:t>
            </a:r>
            <a:endParaRPr lang="en-US" dirty="0"/>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r>
              <a:rPr lang="en-US"/>
              <a:t>July 2024</a:t>
            </a:r>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r>
              <a:rPr lang="en-US"/>
              <a:t>July 2024</a:t>
            </a:r>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r>
              <a:rPr lang="en-US"/>
              <a:t>July 2024</a:t>
            </a:r>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r>
              <a:rPr lang="en-US"/>
              <a:t>July 2024</a:t>
            </a:r>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4" y="249451"/>
            <a:ext cx="726161" cy="207749"/>
          </a:xfrm>
        </p:spPr>
        <p:txBody>
          <a:bodyPr/>
          <a:lstStyle>
            <a:lvl1pPr>
              <a:defRPr/>
            </a:lvl1pPr>
          </a:lstStyle>
          <a:p>
            <a:r>
              <a:rPr lang="en-US"/>
              <a:t>July 2024</a:t>
            </a:r>
            <a:endParaRPr 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r>
              <a:rPr lang="en-US"/>
              <a:t>July 2024</a:t>
            </a:r>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r>
              <a:rPr lang="en-US"/>
              <a:t>July 2024</a:t>
            </a:r>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r>
              <a:rPr lang="en-US"/>
              <a:t>July 2024</a:t>
            </a:r>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4" y="249451"/>
            <a:ext cx="7069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r>
              <a:rPr lang="en-US"/>
              <a:t>July 2024</a:t>
            </a:r>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256439" y="4856560"/>
            <a:ext cx="2287486"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a:t>Mahmoud Hasabelnaby, et. al., Huawei</a:t>
            </a:r>
            <a:endParaRPr 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71630" y="4856560"/>
            <a:ext cx="769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r>
              <a:rPr lang="en-US" dirty="0"/>
              <a:t>1</a:t>
            </a:r>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44023" y="248261"/>
            <a:ext cx="2568140"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IEEE 802.11-24/1191r0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dirty="0"/>
              <a:t>Transmit Power Control for Managing Cross-Link Interference in MLO</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1657349" y="1478527"/>
            <a:ext cx="5829300" cy="285750"/>
          </a:xfrm>
          <a:noFill/>
        </p:spPr>
        <p:txBody>
          <a:bodyPr/>
          <a:lstStyle/>
          <a:p>
            <a:pPr algn="ctr">
              <a:buFontTx/>
              <a:buNone/>
            </a:pPr>
            <a:r>
              <a:rPr lang="en-GB" altLang="en-US" sz="1500" dirty="0"/>
              <a:t>Date:</a:t>
            </a:r>
            <a:r>
              <a:rPr lang="en-GB" altLang="en-US" sz="1500" b="0" dirty="0"/>
              <a:t> 2024-07-14</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1050376" y="1846315"/>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4125546823"/>
              </p:ext>
            </p:extLst>
          </p:nvPr>
        </p:nvGraphicFramePr>
        <p:xfrm>
          <a:off x="1112967" y="2390729"/>
          <a:ext cx="7202659" cy="1438322"/>
        </p:xfrm>
        <a:graphic>
          <a:graphicData uri="http://schemas.openxmlformats.org/drawingml/2006/table">
            <a:tbl>
              <a:tblPr firstRow="1" bandRow="1">
                <a:tableStyleId>{21E4AEA4-8DFA-4A89-87EB-49C32662AFE0}</a:tableStyleId>
              </a:tblPr>
              <a:tblGrid>
                <a:gridCol w="1410829">
                  <a:extLst>
                    <a:ext uri="{9D8B030D-6E8A-4147-A177-3AD203B41FA5}">
                      <a16:colId xmlns:a16="http://schemas.microsoft.com/office/drawing/2014/main" val="20000"/>
                    </a:ext>
                  </a:extLst>
                </a:gridCol>
                <a:gridCol w="965304">
                  <a:extLst>
                    <a:ext uri="{9D8B030D-6E8A-4147-A177-3AD203B41FA5}">
                      <a16:colId xmlns:a16="http://schemas.microsoft.com/office/drawing/2014/main" val="20001"/>
                    </a:ext>
                  </a:extLst>
                </a:gridCol>
                <a:gridCol w="2004864">
                  <a:extLst>
                    <a:ext uri="{9D8B030D-6E8A-4147-A177-3AD203B41FA5}">
                      <a16:colId xmlns:a16="http://schemas.microsoft.com/office/drawing/2014/main" val="20002"/>
                    </a:ext>
                  </a:extLst>
                </a:gridCol>
                <a:gridCol w="668289">
                  <a:extLst>
                    <a:ext uri="{9D8B030D-6E8A-4147-A177-3AD203B41FA5}">
                      <a16:colId xmlns:a16="http://schemas.microsoft.com/office/drawing/2014/main" val="20003"/>
                    </a:ext>
                  </a:extLst>
                </a:gridCol>
                <a:gridCol w="2153373">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1000" kern="1200" dirty="0">
                          <a:solidFill>
                            <a:schemeClr val="dk1"/>
                          </a:solidFill>
                          <a:latin typeface="+mn-lt"/>
                          <a:ea typeface="+mn-ea"/>
                          <a:cs typeface="+mn-cs"/>
                        </a:rPr>
                        <a:t>Mahmoud Hasabelnaby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000" dirty="0"/>
                    </a:p>
                    <a:p>
                      <a:pPr algn="ctr"/>
                      <a:endParaRPr lang="en-US" sz="1000" dirty="0"/>
                    </a:p>
                    <a:p>
                      <a:pPr algn="ctr">
                        <a:lnSpc>
                          <a:spcPct val="2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Mahmoud.Hasabelnaby@huawei.com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Osama </a:t>
                      </a:r>
                      <a:r>
                        <a:rPr lang="en-US" sz="1000" kern="1200" dirty="0" err="1">
                          <a:solidFill>
                            <a:schemeClr val="dk1"/>
                          </a:solidFill>
                          <a:latin typeface="+mn-lt"/>
                          <a:ea typeface="+mn-ea"/>
                          <a:cs typeface="+mn-cs"/>
                        </a:rPr>
                        <a:t>Aboul-Magd</a:t>
                      </a:r>
                      <a:endParaRPr lang="en-US" sz="10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Yan Xin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Jung </a:t>
                      </a:r>
                      <a:r>
                        <a:rPr lang="en-US" sz="1000" kern="1200" dirty="0" err="1">
                          <a:solidFill>
                            <a:schemeClr val="dk1"/>
                          </a:solidFill>
                          <a:latin typeface="+mn-lt"/>
                          <a:ea typeface="+mn-ea"/>
                          <a:cs typeface="+mn-cs"/>
                        </a:rPr>
                        <a:t>Hoon</a:t>
                      </a:r>
                      <a:r>
                        <a:rPr lang="en-US" sz="1000" kern="1200" dirty="0">
                          <a:solidFill>
                            <a:schemeClr val="dk1"/>
                          </a:solidFill>
                          <a:latin typeface="+mn-lt"/>
                          <a:ea typeface="+mn-ea"/>
                          <a:cs typeface="+mn-cs"/>
                        </a:rPr>
                        <a:t> Suh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Sara Norouzi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bl>
          </a:graphicData>
        </a:graphic>
      </p:graphicFrame>
      <p:sp>
        <p:nvSpPr>
          <p:cNvPr id="2" name="Date Placeholder 1">
            <a:extLst>
              <a:ext uri="{FF2B5EF4-FFF2-40B4-BE49-F238E27FC236}">
                <a16:creationId xmlns:a16="http://schemas.microsoft.com/office/drawing/2014/main" id="{90C9DF3E-6956-4DD5-BFE5-14185333A8D1}"/>
              </a:ext>
            </a:extLst>
          </p:cNvPr>
          <p:cNvSpPr>
            <a:spLocks noGrp="1"/>
          </p:cNvSpPr>
          <p:nvPr>
            <p:ph type="dt" sz="half" idx="10"/>
          </p:nvPr>
        </p:nvSpPr>
        <p:spPr>
          <a:xfrm>
            <a:off x="696914" y="249451"/>
            <a:ext cx="1184683" cy="207749"/>
          </a:xfrm>
        </p:spPr>
        <p:txBody>
          <a:bodyPr/>
          <a:lstStyle/>
          <a:p>
            <a:r>
              <a:rPr lang="en-US" dirty="0"/>
              <a:t>July 2024</a:t>
            </a:r>
          </a:p>
        </p:txBody>
      </p:sp>
      <p:sp>
        <p:nvSpPr>
          <p:cNvPr id="3" name="Footer Placeholder 2">
            <a:extLst>
              <a:ext uri="{FF2B5EF4-FFF2-40B4-BE49-F238E27FC236}">
                <a16:creationId xmlns:a16="http://schemas.microsoft.com/office/drawing/2014/main" id="{C7A8C79C-1127-4C2B-AB6A-4F201FEBBEFF}"/>
              </a:ext>
            </a:extLst>
          </p:cNvPr>
          <p:cNvSpPr>
            <a:spLocks noGrp="1"/>
          </p:cNvSpPr>
          <p:nvPr>
            <p:ph type="ftr" sz="quarter" idx="11"/>
          </p:nvPr>
        </p:nvSpPr>
        <p:spPr/>
        <p:txBody>
          <a:bodyPr/>
          <a:lstStyle/>
          <a:p>
            <a:r>
              <a:rPr lang="en-US" dirty="0"/>
              <a:t>Mahmoud Hasabelnaby, et. al., Huawei</a:t>
            </a:r>
          </a:p>
        </p:txBody>
      </p:sp>
      <p:sp>
        <p:nvSpPr>
          <p:cNvPr id="4" name="Slide Number Placeholder 3">
            <a:extLst>
              <a:ext uri="{FF2B5EF4-FFF2-40B4-BE49-F238E27FC236}">
                <a16:creationId xmlns:a16="http://schemas.microsoft.com/office/drawing/2014/main" id="{47B04D0D-B8BD-4C70-AD7D-EF17429404D2}"/>
              </a:ext>
            </a:extLst>
          </p:cNvPr>
          <p:cNvSpPr>
            <a:spLocks noGrp="1"/>
          </p:cNvSpPr>
          <p:nvPr>
            <p:ph type="sldNum" sz="quarter" idx="12"/>
          </p:nvPr>
        </p:nvSpPr>
        <p:spPr/>
        <p:txBody>
          <a:bodyPr/>
          <a:lstStyle/>
          <a:p>
            <a:fld id="{EE2556C5-CE8C-6547-B838-EA80C61A4AF7}" type="slidenum">
              <a:rPr lang="en-US" smtClean="0"/>
              <a:pPr/>
              <a:t>1</a:t>
            </a:fld>
            <a:endParaRPr lang="en-US" dirty="0"/>
          </a:p>
        </p:txBody>
      </p:sp>
    </p:spTree>
    <p:extLst>
      <p:ext uri="{BB962C8B-B14F-4D97-AF65-F5344CB8AC3E}">
        <p14:creationId xmlns:p14="http://schemas.microsoft.com/office/powerpoint/2010/main" val="822373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Proposal: Extended Basic Multi-Link Element</a:t>
            </a:r>
          </a:p>
        </p:txBody>
      </p:sp>
      <p:sp>
        <p:nvSpPr>
          <p:cNvPr id="3" name="Slide Number Placeholder 2"/>
          <p:cNvSpPr>
            <a:spLocks noGrp="1"/>
          </p:cNvSpPr>
          <p:nvPr>
            <p:ph type="sldNum" sz="quarter" idx="12"/>
          </p:nvPr>
        </p:nvSpPr>
        <p:spPr>
          <a:xfrm>
            <a:off x="4571630" y="4856560"/>
            <a:ext cx="76944" cy="184666"/>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4" name="Text Placeholder 3"/>
          <p:cNvSpPr>
            <a:spLocks noGrp="1"/>
          </p:cNvSpPr>
          <p:nvPr>
            <p:ph type="body" sz="quarter" idx="13"/>
          </p:nvPr>
        </p:nvSpPr>
        <p:spPr>
          <a:xfrm>
            <a:off x="466373" y="1085844"/>
            <a:ext cx="8287458" cy="3770716"/>
          </a:xfrm>
        </p:spPr>
        <p:txBody>
          <a:bodyPr>
            <a:normAutofit/>
          </a:bodyPr>
          <a:lstStyle/>
          <a:p>
            <a:r>
              <a:rPr lang="en-US" sz="1200" dirty="0"/>
              <a:t>The format of the STA Control field of the extended Basic Multi-Link element:</a:t>
            </a:r>
          </a:p>
          <a:p>
            <a:endParaRPr lang="en-US" sz="1200" dirty="0"/>
          </a:p>
          <a:p>
            <a:endParaRPr lang="en-US" sz="1200" dirty="0"/>
          </a:p>
          <a:p>
            <a:endParaRPr lang="en-US" sz="1200" dirty="0"/>
          </a:p>
          <a:p>
            <a:endParaRPr lang="en-US" sz="1200" dirty="0"/>
          </a:p>
          <a:p>
            <a:endParaRPr lang="en-US" sz="1200" dirty="0"/>
          </a:p>
          <a:p>
            <a:r>
              <a:rPr lang="en-US" sz="1200" dirty="0"/>
              <a:t>The format of the STA Info field of the extended Basic Multi-Link element:</a:t>
            </a:r>
          </a:p>
          <a:p>
            <a:endParaRPr kumimoji="1" lang="en-US" sz="1200" dirty="0">
              <a:solidFill>
                <a:srgbClr val="000000"/>
              </a:solidFill>
            </a:endParaRPr>
          </a:p>
          <a:p>
            <a:endParaRPr kumimoji="1" lang="en-US" sz="1200" dirty="0">
              <a:solidFill>
                <a:srgbClr val="000000"/>
              </a:solidFill>
            </a:endParaRPr>
          </a:p>
          <a:p>
            <a:endParaRPr kumimoji="1" lang="en-US" sz="1200" dirty="0">
              <a:solidFill>
                <a:srgbClr val="000000"/>
              </a:solidFill>
            </a:endParaRPr>
          </a:p>
          <a:p>
            <a:endParaRPr kumimoji="1" lang="en-US" sz="1200" dirty="0">
              <a:solidFill>
                <a:srgbClr val="000000"/>
              </a:solidFill>
            </a:endParaRPr>
          </a:p>
          <a:p>
            <a:endParaRPr kumimoji="1" lang="en-US" sz="1200" dirty="0">
              <a:solidFill>
                <a:srgbClr val="000000"/>
              </a:solidFill>
            </a:endParaRPr>
          </a:p>
          <a:p>
            <a:r>
              <a:rPr lang="en-US" sz="1200" dirty="0"/>
              <a:t>STA MLD set the Power Capabilities Present subfield to 1 to indicate the Minimum and Maximum Power Capabilities subfields are present in the STA Info field.</a:t>
            </a:r>
          </a:p>
          <a:p>
            <a:endParaRPr lang="en-US" sz="1200" dirty="0"/>
          </a:p>
          <a:p>
            <a:r>
              <a:rPr lang="en-US" sz="1200" dirty="0"/>
              <a:t>AP MLD set the Transmit Power Constraint Present subfield to 1 to indicate the Transmit Power Constraint subfield is present in the STA Info field.</a:t>
            </a:r>
          </a:p>
          <a:p>
            <a:pPr>
              <a:buFont typeface="Wingdings" panose="05000000000000000000" pitchFamily="2" charset="2"/>
              <a:buChar char="Ø"/>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dirty="0">
                <a:ln>
                  <a:noFill/>
                </a:ln>
                <a:solidFill>
                  <a:srgbClr val="000000"/>
                </a:solidFill>
                <a:effectLst/>
                <a:uLnTx/>
                <a:uFillTx/>
                <a:latin typeface="Intel Clear" panose="020B0604020203020204" pitchFamily="34" charset="0"/>
                <a:ea typeface="+mn-ea"/>
                <a:cs typeface="+mn-cs"/>
              </a:rPr>
              <a:t>July 2024</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Intel Clear" panose="020B0604020203020204" pitchFamily="34" charset="0"/>
                <a:ea typeface="+mn-ea"/>
                <a:cs typeface="+mn-cs"/>
              </a:rPr>
              <a:t>Mahmoud Hasabelnaby, et. al., Huawei</a:t>
            </a:r>
          </a:p>
        </p:txBody>
      </p:sp>
      <p:pic>
        <p:nvPicPr>
          <p:cNvPr id="9" name="Picture 8">
            <a:extLst>
              <a:ext uri="{FF2B5EF4-FFF2-40B4-BE49-F238E27FC236}">
                <a16:creationId xmlns:a16="http://schemas.microsoft.com/office/drawing/2014/main" id="{A37991F3-68FF-451C-8E73-B51001E7A141}"/>
              </a:ext>
            </a:extLst>
          </p:cNvPr>
          <p:cNvPicPr>
            <a:picLocks noChangeAspect="1"/>
          </p:cNvPicPr>
          <p:nvPr/>
        </p:nvPicPr>
        <p:blipFill>
          <a:blip r:embed="rId2"/>
          <a:stretch>
            <a:fillRect/>
          </a:stretch>
        </p:blipFill>
        <p:spPr>
          <a:xfrm>
            <a:off x="1546653" y="1354449"/>
            <a:ext cx="5874055" cy="1064729"/>
          </a:xfrm>
          <a:prstGeom prst="rect">
            <a:avLst/>
          </a:prstGeom>
        </p:spPr>
      </p:pic>
      <p:pic>
        <p:nvPicPr>
          <p:cNvPr id="10" name="Picture 9">
            <a:extLst>
              <a:ext uri="{FF2B5EF4-FFF2-40B4-BE49-F238E27FC236}">
                <a16:creationId xmlns:a16="http://schemas.microsoft.com/office/drawing/2014/main" id="{41463F44-DB3E-4E24-9CF3-7A77CA6D0B4B}"/>
              </a:ext>
            </a:extLst>
          </p:cNvPr>
          <p:cNvPicPr>
            <a:picLocks noChangeAspect="1"/>
          </p:cNvPicPr>
          <p:nvPr/>
        </p:nvPicPr>
        <p:blipFill>
          <a:blip r:embed="rId3"/>
          <a:stretch>
            <a:fillRect/>
          </a:stretch>
        </p:blipFill>
        <p:spPr>
          <a:xfrm>
            <a:off x="796012" y="2687783"/>
            <a:ext cx="6943205" cy="906093"/>
          </a:xfrm>
          <a:prstGeom prst="rect">
            <a:avLst/>
          </a:prstGeom>
        </p:spPr>
      </p:pic>
      <p:pic>
        <p:nvPicPr>
          <p:cNvPr id="7" name="Picture 6">
            <a:extLst>
              <a:ext uri="{FF2B5EF4-FFF2-40B4-BE49-F238E27FC236}">
                <a16:creationId xmlns:a16="http://schemas.microsoft.com/office/drawing/2014/main" id="{4FF7D903-58F9-48EF-92C0-D12CD2787E9D}"/>
              </a:ext>
            </a:extLst>
          </p:cNvPr>
          <p:cNvPicPr>
            <a:picLocks noChangeAspect="1"/>
          </p:cNvPicPr>
          <p:nvPr/>
        </p:nvPicPr>
        <p:blipFill>
          <a:blip r:embed="rId4"/>
          <a:stretch>
            <a:fillRect/>
          </a:stretch>
        </p:blipFill>
        <p:spPr>
          <a:xfrm>
            <a:off x="7186050" y="2855380"/>
            <a:ext cx="469316" cy="130793"/>
          </a:xfrm>
          <a:prstGeom prst="rect">
            <a:avLst/>
          </a:prstGeom>
        </p:spPr>
      </p:pic>
    </p:spTree>
    <p:extLst>
      <p:ext uri="{BB962C8B-B14F-4D97-AF65-F5344CB8AC3E}">
        <p14:creationId xmlns:p14="http://schemas.microsoft.com/office/powerpoint/2010/main" val="2167096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469900"/>
            <a:ext cx="8296631" cy="551322"/>
          </a:xfrm>
        </p:spPr>
        <p:txBody>
          <a:bodyPr/>
          <a:lstStyle/>
          <a:p>
            <a:r>
              <a:rPr lang="en-US" dirty="0">
                <a:latin typeface="+mj-lt"/>
              </a:rPr>
              <a:t>Proposal: Extended Reconfiguration Multi-Link Element</a:t>
            </a:r>
          </a:p>
        </p:txBody>
      </p:sp>
      <p:sp>
        <p:nvSpPr>
          <p:cNvPr id="3" name="Slide Number Placeholder 2"/>
          <p:cNvSpPr>
            <a:spLocks noGrp="1"/>
          </p:cNvSpPr>
          <p:nvPr>
            <p:ph type="sldNum" sz="quarter" idx="12"/>
          </p:nvPr>
        </p:nvSpPr>
        <p:spPr>
          <a:xfrm>
            <a:off x="4571630" y="4856560"/>
            <a:ext cx="76944" cy="184666"/>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EE2556C5-CE8C-6547-B838-EA80C61A4AF7}" type="slidenum">
              <a:rPr kumimoji="0" lang="en-US" sz="12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4" name="Text Placeholder 3"/>
          <p:cNvSpPr>
            <a:spLocks noGrp="1"/>
          </p:cNvSpPr>
          <p:nvPr>
            <p:ph type="body" sz="quarter" idx="13"/>
          </p:nvPr>
        </p:nvSpPr>
        <p:spPr>
          <a:xfrm>
            <a:off x="466373" y="1085844"/>
            <a:ext cx="8287458" cy="3770716"/>
          </a:xfrm>
        </p:spPr>
        <p:txBody>
          <a:bodyPr>
            <a:normAutofit/>
          </a:bodyPr>
          <a:lstStyle/>
          <a:p>
            <a:r>
              <a:rPr lang="en-US" sz="1200" dirty="0"/>
              <a:t>The format of the STA Control field of the extended Reconfiguration Multi-Link element:</a:t>
            </a:r>
          </a:p>
          <a:p>
            <a:endParaRPr lang="en-US" sz="1200" dirty="0"/>
          </a:p>
          <a:p>
            <a:endParaRPr lang="en-US" sz="1200" dirty="0"/>
          </a:p>
          <a:p>
            <a:endParaRPr lang="en-US" sz="1200" dirty="0"/>
          </a:p>
          <a:p>
            <a:endParaRPr lang="en-US" sz="1200" dirty="0"/>
          </a:p>
          <a:p>
            <a:endParaRPr lang="en-US" sz="1200" dirty="0"/>
          </a:p>
          <a:p>
            <a:endParaRPr kumimoji="1" lang="en-US" sz="1200" dirty="0">
              <a:solidFill>
                <a:srgbClr val="000000"/>
              </a:solidFill>
            </a:endParaRPr>
          </a:p>
          <a:p>
            <a:endParaRPr kumimoji="1" lang="en-US" sz="1200" dirty="0">
              <a:solidFill>
                <a:srgbClr val="000000"/>
              </a:solidFill>
            </a:endParaRPr>
          </a:p>
          <a:p>
            <a:endParaRPr kumimoji="1" lang="en-US" sz="1200" dirty="0">
              <a:solidFill>
                <a:srgbClr val="000000"/>
              </a:solidFill>
            </a:endParaRPr>
          </a:p>
          <a:p>
            <a:endParaRPr kumimoji="1" lang="en-US" sz="1200" dirty="0">
              <a:solidFill>
                <a:srgbClr val="000000"/>
              </a:solidFill>
            </a:endParaRPr>
          </a:p>
          <a:p>
            <a:endParaRPr kumimoji="1" lang="en-US" sz="1200" dirty="0">
              <a:solidFill>
                <a:srgbClr val="000000"/>
              </a:solidFill>
            </a:endParaRPr>
          </a:p>
          <a:p>
            <a:endParaRPr kumimoji="1" lang="en-US" sz="1200" dirty="0">
              <a:solidFill>
                <a:srgbClr val="000000"/>
              </a:solidFill>
            </a:endParaRPr>
          </a:p>
          <a:p>
            <a:r>
              <a:rPr lang="en-US" sz="1200" dirty="0"/>
              <a:t>The format of the STA Info field of the extended Reconfiguration Multi-Link element:</a:t>
            </a:r>
          </a:p>
          <a:p>
            <a:pPr marL="0" indent="0">
              <a:buNone/>
            </a:pPr>
            <a:endParaRPr lang="en-US" sz="1200" dirty="0"/>
          </a:p>
          <a:p>
            <a:pPr marL="0" indent="0">
              <a:buNone/>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350" b="1" i="0" u="none" strike="noStrike" kern="1200" cap="none" spc="0" normalizeH="0" baseline="0" noProof="0" dirty="0">
                <a:ln>
                  <a:noFill/>
                </a:ln>
                <a:solidFill>
                  <a:srgbClr val="000000"/>
                </a:solidFill>
                <a:effectLst/>
                <a:uLnTx/>
                <a:uFillTx/>
                <a:latin typeface="Intel Clear" panose="020B0604020203020204" pitchFamily="34" charset="0"/>
                <a:ea typeface="+mn-ea"/>
                <a:cs typeface="+mn-cs"/>
              </a:rPr>
              <a:t>July 2024</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Intel Clear" panose="020B0604020203020204" pitchFamily="34" charset="0"/>
                <a:ea typeface="+mn-ea"/>
                <a:cs typeface="+mn-cs"/>
              </a:rPr>
              <a:t>Mahmoud Hasabelnaby, et. al., Huawei</a:t>
            </a:r>
          </a:p>
        </p:txBody>
      </p:sp>
      <p:pic>
        <p:nvPicPr>
          <p:cNvPr id="7" name="Picture 6">
            <a:extLst>
              <a:ext uri="{FF2B5EF4-FFF2-40B4-BE49-F238E27FC236}">
                <a16:creationId xmlns:a16="http://schemas.microsoft.com/office/drawing/2014/main" id="{0E237927-1868-4A8F-87ED-BB0DE0D84EF0}"/>
              </a:ext>
            </a:extLst>
          </p:cNvPr>
          <p:cNvPicPr>
            <a:picLocks noChangeAspect="1"/>
          </p:cNvPicPr>
          <p:nvPr/>
        </p:nvPicPr>
        <p:blipFill>
          <a:blip r:embed="rId2"/>
          <a:stretch>
            <a:fillRect/>
          </a:stretch>
        </p:blipFill>
        <p:spPr>
          <a:xfrm>
            <a:off x="386326" y="1483732"/>
            <a:ext cx="4674531" cy="2100869"/>
          </a:xfrm>
          <a:prstGeom prst="rect">
            <a:avLst/>
          </a:prstGeom>
        </p:spPr>
      </p:pic>
      <p:pic>
        <p:nvPicPr>
          <p:cNvPr id="12" name="Picture 11">
            <a:extLst>
              <a:ext uri="{FF2B5EF4-FFF2-40B4-BE49-F238E27FC236}">
                <a16:creationId xmlns:a16="http://schemas.microsoft.com/office/drawing/2014/main" id="{EB8BF303-4992-4ED0-8932-7976C6E286CA}"/>
              </a:ext>
            </a:extLst>
          </p:cNvPr>
          <p:cNvPicPr>
            <a:picLocks noChangeAspect="1"/>
          </p:cNvPicPr>
          <p:nvPr/>
        </p:nvPicPr>
        <p:blipFill>
          <a:blip r:embed="rId3"/>
          <a:stretch>
            <a:fillRect/>
          </a:stretch>
        </p:blipFill>
        <p:spPr>
          <a:xfrm>
            <a:off x="5018596" y="1426821"/>
            <a:ext cx="4094668" cy="1943478"/>
          </a:xfrm>
          <a:prstGeom prst="rect">
            <a:avLst/>
          </a:prstGeom>
        </p:spPr>
      </p:pic>
      <p:cxnSp>
        <p:nvCxnSpPr>
          <p:cNvPr id="14" name="Straight Connector 13">
            <a:extLst>
              <a:ext uri="{FF2B5EF4-FFF2-40B4-BE49-F238E27FC236}">
                <a16:creationId xmlns:a16="http://schemas.microsoft.com/office/drawing/2014/main" id="{BC748038-8726-48B3-A28E-5F09484CE38A}"/>
              </a:ext>
            </a:extLst>
          </p:cNvPr>
          <p:cNvCxnSpPr/>
          <p:nvPr/>
        </p:nvCxnSpPr>
        <p:spPr bwMode="auto">
          <a:xfrm>
            <a:off x="5908430" y="3028890"/>
            <a:ext cx="182880" cy="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58101F7F-26EF-4E65-9DE0-48A5FEA7259D}"/>
              </a:ext>
            </a:extLst>
          </p:cNvPr>
          <p:cNvCxnSpPr/>
          <p:nvPr/>
        </p:nvCxnSpPr>
        <p:spPr bwMode="auto">
          <a:xfrm>
            <a:off x="6589414" y="3028890"/>
            <a:ext cx="491884" cy="0"/>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17" name="TextBox 16">
            <a:extLst>
              <a:ext uri="{FF2B5EF4-FFF2-40B4-BE49-F238E27FC236}">
                <a16:creationId xmlns:a16="http://schemas.microsoft.com/office/drawing/2014/main" id="{E99BE586-141A-4A6B-BD72-AB0DD4F90AD1}"/>
              </a:ext>
            </a:extLst>
          </p:cNvPr>
          <p:cNvSpPr txBox="1"/>
          <p:nvPr/>
        </p:nvSpPr>
        <p:spPr>
          <a:xfrm>
            <a:off x="7096666" y="2895553"/>
            <a:ext cx="1120820" cy="246221"/>
          </a:xfrm>
          <a:prstGeom prst="rect">
            <a:avLst/>
          </a:prstGeom>
          <a:noFill/>
        </p:spPr>
        <p:txBody>
          <a:bodyPr wrap="none" rtlCol="0">
            <a:spAutoFit/>
          </a:bodyPr>
          <a:lstStyle/>
          <a:p>
            <a:r>
              <a:rPr lang="en-US" sz="1000" dirty="0">
                <a:solidFill>
                  <a:srgbClr val="FF0000"/>
                </a:solidFill>
              </a:rPr>
              <a:t>TX Power Update</a:t>
            </a:r>
          </a:p>
        </p:txBody>
      </p:sp>
      <p:sp>
        <p:nvSpPr>
          <p:cNvPr id="18" name="TextBox 17">
            <a:extLst>
              <a:ext uri="{FF2B5EF4-FFF2-40B4-BE49-F238E27FC236}">
                <a16:creationId xmlns:a16="http://schemas.microsoft.com/office/drawing/2014/main" id="{F7FEBB59-BA9D-478C-A669-93A7B51FDA32}"/>
              </a:ext>
            </a:extLst>
          </p:cNvPr>
          <p:cNvSpPr txBox="1"/>
          <p:nvPr/>
        </p:nvSpPr>
        <p:spPr>
          <a:xfrm>
            <a:off x="5705582" y="3093301"/>
            <a:ext cx="248786" cy="246221"/>
          </a:xfrm>
          <a:prstGeom prst="rect">
            <a:avLst/>
          </a:prstGeom>
          <a:noFill/>
        </p:spPr>
        <p:txBody>
          <a:bodyPr wrap="none" rtlCol="0">
            <a:spAutoFit/>
          </a:bodyPr>
          <a:lstStyle/>
          <a:p>
            <a:r>
              <a:rPr lang="en-US" sz="1000" dirty="0">
                <a:solidFill>
                  <a:srgbClr val="FF0000"/>
                </a:solidFill>
              </a:rPr>
              <a:t>6</a:t>
            </a:r>
          </a:p>
        </p:txBody>
      </p:sp>
      <p:pic>
        <p:nvPicPr>
          <p:cNvPr id="20" name="Picture 19">
            <a:extLst>
              <a:ext uri="{FF2B5EF4-FFF2-40B4-BE49-F238E27FC236}">
                <a16:creationId xmlns:a16="http://schemas.microsoft.com/office/drawing/2014/main" id="{4A4F8986-F8E1-4DD7-8F7B-DDFFBFA9FFC3}"/>
              </a:ext>
            </a:extLst>
          </p:cNvPr>
          <p:cNvPicPr>
            <a:picLocks noChangeAspect="1"/>
          </p:cNvPicPr>
          <p:nvPr/>
        </p:nvPicPr>
        <p:blipFill>
          <a:blip r:embed="rId4"/>
          <a:stretch>
            <a:fillRect/>
          </a:stretch>
        </p:blipFill>
        <p:spPr>
          <a:xfrm>
            <a:off x="68838" y="3933097"/>
            <a:ext cx="8860009" cy="905074"/>
          </a:xfrm>
          <a:prstGeom prst="rect">
            <a:avLst/>
          </a:prstGeom>
        </p:spPr>
      </p:pic>
      <p:pic>
        <p:nvPicPr>
          <p:cNvPr id="8" name="Picture 7">
            <a:extLst>
              <a:ext uri="{FF2B5EF4-FFF2-40B4-BE49-F238E27FC236}">
                <a16:creationId xmlns:a16="http://schemas.microsoft.com/office/drawing/2014/main" id="{CA85BCA4-D01E-468D-B731-518D91C5A8E9}"/>
              </a:ext>
            </a:extLst>
          </p:cNvPr>
          <p:cNvPicPr>
            <a:picLocks noChangeAspect="1"/>
          </p:cNvPicPr>
          <p:nvPr/>
        </p:nvPicPr>
        <p:blipFill>
          <a:blip r:embed="rId5"/>
          <a:stretch>
            <a:fillRect/>
          </a:stretch>
        </p:blipFill>
        <p:spPr>
          <a:xfrm>
            <a:off x="8224800" y="4005061"/>
            <a:ext cx="609078" cy="514354"/>
          </a:xfrm>
          <a:prstGeom prst="rect">
            <a:avLst/>
          </a:prstGeom>
        </p:spPr>
      </p:pic>
      <p:pic>
        <p:nvPicPr>
          <p:cNvPr id="9" name="Picture 8">
            <a:extLst>
              <a:ext uri="{FF2B5EF4-FFF2-40B4-BE49-F238E27FC236}">
                <a16:creationId xmlns:a16="http://schemas.microsoft.com/office/drawing/2014/main" id="{B6818516-0522-41AD-AA70-4222B9CA6874}"/>
              </a:ext>
            </a:extLst>
          </p:cNvPr>
          <p:cNvPicPr>
            <a:picLocks noChangeAspect="1"/>
          </p:cNvPicPr>
          <p:nvPr/>
        </p:nvPicPr>
        <p:blipFill>
          <a:blip r:embed="rId6"/>
          <a:stretch>
            <a:fillRect/>
          </a:stretch>
        </p:blipFill>
        <p:spPr>
          <a:xfrm>
            <a:off x="4349918" y="1703334"/>
            <a:ext cx="419103" cy="140834"/>
          </a:xfrm>
          <a:prstGeom prst="rect">
            <a:avLst/>
          </a:prstGeom>
        </p:spPr>
      </p:pic>
    </p:spTree>
    <p:extLst>
      <p:ext uri="{BB962C8B-B14F-4D97-AF65-F5344CB8AC3E}">
        <p14:creationId xmlns:p14="http://schemas.microsoft.com/office/powerpoint/2010/main" val="2122994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Summary</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12</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fontScale="92500" lnSpcReduction="10000"/>
          </a:bodyPr>
          <a:lstStyle/>
          <a:p>
            <a:pPr algn="l">
              <a:buFont typeface="Arial" panose="020B0604020202020204" pitchFamily="34" charset="0"/>
              <a:buChar char="•"/>
            </a:pPr>
            <a:r>
              <a:rPr lang="en-US" sz="1500" b="0" dirty="0"/>
              <a:t>Cross-link interference has been a significant issue in STR multi-link operations. </a:t>
            </a:r>
          </a:p>
          <a:p>
            <a:pPr algn="l">
              <a:buFont typeface="Arial" panose="020B0604020202020204" pitchFamily="34" charset="0"/>
              <a:buChar char="•"/>
            </a:pPr>
            <a:endParaRPr lang="en-US" sz="1500" b="0" dirty="0"/>
          </a:p>
          <a:p>
            <a:pPr algn="l">
              <a:buFont typeface="Arial" panose="020B0604020202020204" pitchFamily="34" charset="0"/>
              <a:buChar char="•"/>
            </a:pPr>
            <a:r>
              <a:rPr lang="en-US" sz="1500" b="0" dirty="0"/>
              <a:t>In this contribution, we introduced a power control method that is aware of cross-link interference, enabling simultaneous uplink and downlink transmissions over impacted links by adjusting the transmission power values on the affected links. </a:t>
            </a:r>
          </a:p>
          <a:p>
            <a:pPr algn="l">
              <a:buFont typeface="Arial" panose="020B0604020202020204" pitchFamily="34" charset="0"/>
              <a:buChar char="•"/>
            </a:pPr>
            <a:endParaRPr lang="en-US" sz="1500" b="0" dirty="0"/>
          </a:p>
          <a:p>
            <a:pPr algn="l">
              <a:buFont typeface="Arial" panose="020B0604020202020204" pitchFamily="34" charset="0"/>
              <a:buChar char="•"/>
            </a:pPr>
            <a:r>
              <a:rPr lang="en-US" sz="1500" b="0" dirty="0"/>
              <a:t>The proposed solution offers flexible power control based on the frequency gap between affiliated stations (STAs), the presence of cross-link interference, and the dynamic changes of the network.</a:t>
            </a:r>
          </a:p>
          <a:p>
            <a:pPr algn="l">
              <a:buFont typeface="Arial" panose="020B0604020202020204" pitchFamily="34" charset="0"/>
              <a:buChar char="•"/>
            </a:pPr>
            <a:endParaRPr lang="en-US" sz="1500" b="0" dirty="0"/>
          </a:p>
          <a:p>
            <a:pPr algn="l">
              <a:buFont typeface="Arial" panose="020B0604020202020204" pitchFamily="34" charset="0"/>
              <a:buChar char="•"/>
            </a:pPr>
            <a:r>
              <a:rPr lang="en-US" sz="1500" b="0" dirty="0"/>
              <a:t>This solution is particularly beneficial for delay-sensitive applications such as IoT devices operations, where the delay requirements are stringent.</a:t>
            </a:r>
          </a:p>
          <a:p>
            <a:pPr algn="l">
              <a:buFont typeface="Arial" panose="020B0604020202020204" pitchFamily="34" charset="0"/>
              <a:buChar char="•"/>
            </a:pPr>
            <a:endParaRPr lang="en-US" sz="1500" b="0" dirty="0"/>
          </a:p>
          <a:p>
            <a:pPr>
              <a:buFont typeface="Arial" panose="020B0604020202020204" pitchFamily="34" charset="0"/>
              <a:buChar char="•"/>
            </a:pPr>
            <a:r>
              <a:rPr lang="en-US" sz="1500" b="0" dirty="0"/>
              <a:t>In this contribution, we also introduced extended elements/signaling approaches for the exchange/update of power capabilities and constraints information between AP/non-AP MLDs, improving the management of multi-link operations.</a:t>
            </a:r>
          </a:p>
          <a:p>
            <a:pPr algn="l">
              <a:buFont typeface="Arial" panose="020B0604020202020204" pitchFamily="34" charset="0"/>
              <a:buChar char="•"/>
            </a:pPr>
            <a:endParaRPr lang="en-US" b="0" i="0" dirty="0">
              <a:solidFill>
                <a:srgbClr val="111111"/>
              </a:solidFill>
              <a:effectLst/>
              <a:latin typeface="-apple-system"/>
            </a:endParaRPr>
          </a:p>
          <a:p>
            <a:pPr marL="342900" lvl="1" indent="0">
              <a:buNone/>
            </a:pPr>
            <a:endParaRPr lang="en-US" sz="1900" b="1" dirty="0">
              <a:ea typeface="+mn-ea"/>
              <a:cs typeface="+mn-cs"/>
            </a:endParaRPr>
          </a:p>
          <a:p>
            <a:pPr>
              <a:buFont typeface="Wingdings" panose="05000000000000000000" pitchFamily="2" charset="2"/>
              <a:buChar char="Ø"/>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dirty="0"/>
              <a:t>July 2024</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2703250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References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13</a:t>
            </a:fld>
            <a:endParaRPr lang="en-US" sz="1200" dirty="0">
              <a:latin typeface="+mj-lt"/>
            </a:endParaRPr>
          </a:p>
        </p:txBody>
      </p:sp>
      <p:sp>
        <p:nvSpPr>
          <p:cNvPr id="4" name="Text Placeholder 3"/>
          <p:cNvSpPr>
            <a:spLocks noGrp="1"/>
          </p:cNvSpPr>
          <p:nvPr>
            <p:ph type="body" sz="quarter" idx="13"/>
          </p:nvPr>
        </p:nvSpPr>
        <p:spPr>
          <a:xfrm>
            <a:off x="715424" y="1220728"/>
            <a:ext cx="7712411" cy="3382537"/>
          </a:xfrm>
        </p:spPr>
        <p:txBody>
          <a:bodyPr>
            <a:normAutofit/>
          </a:bodyPr>
          <a:lstStyle/>
          <a:p>
            <a:pPr marL="0" indent="0">
              <a:buNone/>
            </a:pPr>
            <a:r>
              <a:rPr lang="en-US" sz="1400" dirty="0"/>
              <a:t>[1] </a:t>
            </a:r>
            <a:r>
              <a:rPr lang="en-GB" sz="1400" dirty="0"/>
              <a:t>IEEE P802.11be/</a:t>
            </a:r>
            <a:r>
              <a:rPr lang="en-US" altLang="zh-CN" sz="1400" dirty="0"/>
              <a:t> D5.0, January 20, 2024. </a:t>
            </a:r>
          </a:p>
          <a:p>
            <a:pPr marL="0" indent="0">
              <a:buNone/>
            </a:pPr>
            <a:r>
              <a:rPr lang="en-US" altLang="zh-CN" sz="1400" dirty="0"/>
              <a:t>[2] </a:t>
            </a:r>
            <a:r>
              <a:rPr lang="en-US" sz="1400" dirty="0" err="1"/>
              <a:t>Liwen</a:t>
            </a:r>
            <a:r>
              <a:rPr lang="en-US" sz="1400" dirty="0"/>
              <a:t> Chu, et.al., IEEE 802.11-23/1934r0, “In-device interference mitigation follow up”.</a:t>
            </a:r>
            <a:endParaRPr lang="en-US" altLang="zh-CN" sz="1400" dirty="0"/>
          </a:p>
          <a:p>
            <a:pPr marL="0" indent="0">
              <a:buNone/>
            </a:pPr>
            <a:r>
              <a:rPr lang="en-US" altLang="zh-CN" sz="1400" dirty="0"/>
              <a:t>[3] Alfred </a:t>
            </a:r>
            <a:r>
              <a:rPr lang="en-US" altLang="zh-CN" sz="1400" dirty="0" err="1"/>
              <a:t>Asterjadhi</a:t>
            </a:r>
            <a:r>
              <a:rPr lang="en-US" altLang="zh-CN" sz="1400" dirty="0"/>
              <a:t>, et.al., IEEE 802.11-23/1964r0, “Coexistence Protocols for UHR”.</a:t>
            </a:r>
          </a:p>
          <a:p>
            <a:pPr marL="0" indent="0">
              <a:buNone/>
            </a:pPr>
            <a:r>
              <a:rPr lang="en-US" altLang="zh-CN" sz="1400" dirty="0"/>
              <a:t>[4] </a:t>
            </a:r>
            <a:r>
              <a:rPr lang="en-US" sz="1400" dirty="0" err="1"/>
              <a:t>Rubayet</a:t>
            </a:r>
            <a:r>
              <a:rPr lang="en-US" sz="1400" dirty="0"/>
              <a:t> </a:t>
            </a:r>
            <a:r>
              <a:rPr lang="en-US" sz="1400" dirty="0" err="1"/>
              <a:t>Shafin</a:t>
            </a:r>
            <a:r>
              <a:rPr lang="en-US" sz="1400" dirty="0"/>
              <a:t>, et.al., IEEE 802.11-24/0509r0, “</a:t>
            </a:r>
            <a:r>
              <a:rPr lang="en-US" altLang="zh-CN" sz="1400" dirty="0"/>
              <a:t>Thoughts on Co-Ex and P2P for 11bn</a:t>
            </a:r>
            <a:r>
              <a:rPr lang="en-US" sz="1400" dirty="0"/>
              <a:t>”.</a:t>
            </a:r>
            <a:endParaRPr lang="en-US" altLang="zh-CN" sz="1400" dirty="0"/>
          </a:p>
          <a:p>
            <a:pPr marL="0" indent="0">
              <a:buNone/>
            </a:pPr>
            <a:r>
              <a:rPr lang="en-US" sz="1400" dirty="0"/>
              <a:t>[5] Dmitry </a:t>
            </a:r>
            <a:r>
              <a:rPr lang="en-US" sz="1400" dirty="0" err="1"/>
              <a:t>Akhmetov</a:t>
            </a:r>
            <a:r>
              <a:rPr lang="en-US" sz="1400" dirty="0"/>
              <a:t>, et.al., IEEE 802.11-19/1541r1, “Performance aspects of Multi-link operations</a:t>
            </a:r>
            <a:br>
              <a:rPr lang="en-US" sz="1400" dirty="0"/>
            </a:br>
            <a:r>
              <a:rPr lang="en-US" sz="1400" dirty="0"/>
              <a:t>with constraints”.</a:t>
            </a:r>
          </a:p>
          <a:p>
            <a:pPr marL="0" indent="0">
              <a:buNone/>
            </a:pPr>
            <a:r>
              <a:rPr lang="en-US" sz="1400" dirty="0"/>
              <a:t>[6] Matthew Fischer, et.al., IEEE 802.11-20/0081r3, “</a:t>
            </a:r>
            <a:r>
              <a:rPr lang="en-US" altLang="en-US" sz="1400" dirty="0"/>
              <a:t>MLO Synchronous Transmission</a:t>
            </a:r>
            <a:r>
              <a:rPr lang="en-US" sz="1400" dirty="0"/>
              <a:t>”.</a:t>
            </a:r>
            <a:endParaRPr lang="en-GB" sz="18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dirty="0"/>
              <a:t>July 2024</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988423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Abstract</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2</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r>
              <a:rPr lang="en-US" dirty="0"/>
              <a:t>In this contribution, we propose a transmit power control method for simultaneous transmit and receive (STR) multi-link operations to manage cross-link interference.</a:t>
            </a:r>
            <a:endParaRPr lang="en-US" dirty="0">
              <a:latin typeface="+mn-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dirty="0"/>
              <a:t>July 2024</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1765043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Background (1/3)</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3</a:t>
            </a:fld>
            <a:endParaRPr lang="en-US" sz="1200" dirty="0">
              <a:latin typeface="+mj-lt"/>
            </a:endParaRPr>
          </a:p>
        </p:txBody>
      </p:sp>
      <p:sp>
        <p:nvSpPr>
          <p:cNvPr id="4" name="Text Placeholder 3"/>
          <p:cNvSpPr>
            <a:spLocks noGrp="1"/>
          </p:cNvSpPr>
          <p:nvPr>
            <p:ph type="body" sz="quarter" idx="13"/>
          </p:nvPr>
        </p:nvSpPr>
        <p:spPr>
          <a:xfrm>
            <a:off x="392303" y="1247622"/>
            <a:ext cx="8512541" cy="3382537"/>
          </a:xfrm>
        </p:spPr>
        <p:txBody>
          <a:bodyPr>
            <a:normAutofit lnSpcReduction="10000"/>
          </a:bodyPr>
          <a:lstStyle/>
          <a:p>
            <a:r>
              <a:rPr lang="en-US" dirty="0"/>
              <a:t>Simultaneous Transmit and Receive (STR) transmission mode allows AP/non-AP multi-link devices (MLDs) to transmit frames asynchronously on multiple links [1].</a:t>
            </a:r>
          </a:p>
          <a:p>
            <a:pPr lvl="1"/>
            <a:r>
              <a:rPr lang="en-US" dirty="0"/>
              <a:t>Offers high potential for higher throughput and lower delay.</a:t>
            </a:r>
          </a:p>
          <a:p>
            <a:pPr marL="342900" lvl="1" indent="0">
              <a:buNone/>
            </a:pPr>
            <a:endParaRPr lang="en-US" dirty="0"/>
          </a:p>
          <a:p>
            <a:r>
              <a:rPr lang="en-US" dirty="0"/>
              <a:t>However, STR mode </a:t>
            </a:r>
            <a:r>
              <a:rPr lang="en-US" altLang="ko-KR" dirty="0"/>
              <a:t>can cause a “cross-link interference” over operating links between AP/non-AP MLDs unless their channels are sufficiently away.</a:t>
            </a:r>
          </a:p>
          <a:p>
            <a:pPr lvl="1"/>
            <a:r>
              <a:rPr lang="en-US" altLang="ko-KR" dirty="0"/>
              <a:t>It mainly would occur between insufficient separated channels in a band (e.g., 2 channels in 5 GHz with very small channel gap).</a:t>
            </a:r>
          </a:p>
          <a:p>
            <a:pPr lvl="1"/>
            <a:r>
              <a:rPr lang="en-US" dirty="0"/>
              <a:t>Obviously, when cross-link interference occurs, it impacts ongoing transmissions/receptions over the affected links, leading to potential packet loss, increased delay, and reduced reliability </a:t>
            </a:r>
            <a:r>
              <a:rPr lang="en-US" sz="1600" dirty="0"/>
              <a:t>[2], [3].</a:t>
            </a:r>
          </a:p>
          <a:p>
            <a:pPr lvl="1"/>
            <a:endParaRPr lang="en-US" dirty="0"/>
          </a:p>
          <a:p>
            <a:r>
              <a:rPr lang="en-GB" sz="1800" dirty="0"/>
              <a:t>Better addressing the </a:t>
            </a:r>
            <a:r>
              <a:rPr lang="en-GB" dirty="0"/>
              <a:t>cross-link interference issue </a:t>
            </a:r>
            <a:r>
              <a:rPr lang="en-US" altLang="zh-CN" dirty="0"/>
              <a:t>is important for efficient and reliable UHR multi-link operations [4]</a:t>
            </a:r>
            <a:r>
              <a:rPr lang="en-GB" dirty="0"/>
              <a:t>.</a:t>
            </a:r>
            <a:r>
              <a:rPr lang="en-US" altLang="ko-KR" dirty="0"/>
              <a:t> </a:t>
            </a:r>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dirty="0"/>
              <a:t>July 2024</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3377522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Background (2/3)</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4</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fontScale="85000" lnSpcReduction="20000"/>
          </a:bodyPr>
          <a:lstStyle/>
          <a:p>
            <a:pPr marL="342900" indent="-342900">
              <a:spcAft>
                <a:spcPts val="0"/>
              </a:spcAft>
              <a:tabLst>
                <a:tab pos="698500" algn="l"/>
              </a:tabLst>
            </a:pPr>
            <a:r>
              <a:rPr lang="en-US" sz="2000" dirty="0"/>
              <a:t>Evading cross-link interference by selecting distant operating channels across multi-links might not always be feasible.</a:t>
            </a:r>
          </a:p>
          <a:p>
            <a:pPr marL="342900" indent="-342900">
              <a:spcAft>
                <a:spcPts val="0"/>
              </a:spcAft>
              <a:tabLst>
                <a:tab pos="698500" algn="l"/>
              </a:tabLst>
            </a:pPr>
            <a:endParaRPr lang="en-GB" sz="2000" dirty="0"/>
          </a:p>
          <a:p>
            <a:pPr marL="342900" indent="-342900">
              <a:spcAft>
                <a:spcPts val="0"/>
              </a:spcAft>
              <a:tabLst>
                <a:tab pos="698500" algn="l"/>
              </a:tabLst>
            </a:pPr>
            <a:r>
              <a:rPr lang="en-US" sz="2000" dirty="0"/>
              <a:t>In this case, simultaneous TX/RX operations might be restricted for certain link channel combinations for affiliated  AP/non-Aps, known as Non-Simultaneous Transmit and Receive (NSTR) [1]. </a:t>
            </a:r>
          </a:p>
          <a:p>
            <a:pPr marL="342900" indent="-342900">
              <a:spcAft>
                <a:spcPts val="0"/>
              </a:spcAft>
              <a:tabLst>
                <a:tab pos="698500" algn="l"/>
              </a:tabLst>
            </a:pPr>
            <a:endParaRPr lang="en-GB" sz="2000" dirty="0"/>
          </a:p>
          <a:p>
            <a:pPr algn="l">
              <a:buFont typeface="Arial" panose="020B0604020202020204" pitchFamily="34" charset="0"/>
              <a:buChar char="•"/>
            </a:pPr>
            <a:r>
              <a:rPr lang="en-US" sz="2000" dirty="0"/>
              <a:t>During NSTR, restricted channel access rules or EDCA backoff suspension mechanisms can be deployed to mitigate cross-link interference in MLO [5], [6].</a:t>
            </a:r>
          </a:p>
          <a:p>
            <a:pPr lvl="1">
              <a:buFont typeface="Arial" panose="020B0604020202020204" pitchFamily="34" charset="0"/>
              <a:buChar char="•"/>
            </a:pPr>
            <a:r>
              <a:rPr lang="en-US" sz="1700" dirty="0">
                <a:ea typeface="+mn-ea"/>
                <a:cs typeface="+mn-cs"/>
              </a:rPr>
              <a:t>Before initiating TXOP on one link, the AP MLD must verify the status of the other interfering link.</a:t>
            </a:r>
          </a:p>
          <a:p>
            <a:pPr lvl="1">
              <a:buFont typeface="Arial" panose="020B0604020202020204" pitchFamily="34" charset="0"/>
              <a:buChar char="•"/>
            </a:pPr>
            <a:r>
              <a:rPr lang="en-US" sz="1700" dirty="0">
                <a:ea typeface="+mn-ea"/>
                <a:cs typeface="+mn-cs"/>
              </a:rPr>
              <a:t>The AP MLD should not initiate TX operation or suspend EDCA backoff countdown on one link if the other interfering link is in RX state.</a:t>
            </a:r>
          </a:p>
          <a:p>
            <a:pPr lvl="1">
              <a:buFont typeface="Arial" panose="020B0604020202020204" pitchFamily="34" charset="0"/>
              <a:buChar char="•"/>
            </a:pPr>
            <a:r>
              <a:rPr lang="en-US" sz="1700" dirty="0">
                <a:ea typeface="+mn-ea"/>
                <a:cs typeface="+mn-cs"/>
              </a:rPr>
              <a:t>If the other interfering link is in TX state, the affiliated AP/non-AP STA should limit its own TX duration to match the end of the other transmissions.</a:t>
            </a:r>
          </a:p>
          <a:p>
            <a:pPr lvl="1">
              <a:buFont typeface="Arial" panose="020B0604020202020204" pitchFamily="34" charset="0"/>
              <a:buChar char="•"/>
            </a:pPr>
            <a:endParaRPr lang="en-US" sz="1400" dirty="0"/>
          </a:p>
          <a:p>
            <a:pPr algn="l">
              <a:buFont typeface="Arial" panose="020B0604020202020204" pitchFamily="34" charset="0"/>
              <a:buChar char="•"/>
            </a:pPr>
            <a:endParaRPr lang="en-US"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dirty="0"/>
              <a:t>July 2024</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1144461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Background (3/3)</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5</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a:bodyPr>
          <a:lstStyle/>
          <a:p>
            <a:r>
              <a:rPr lang="en-US" dirty="0"/>
              <a:t>Through using NSTR mode, cross-link interference issue is solved, but at the cost of increased delay and reduced throughput at the NSTR AP/non-AP MLDs with transmit/receive constraints. </a:t>
            </a:r>
          </a:p>
          <a:p>
            <a:pPr lvl="1"/>
            <a:r>
              <a:rPr lang="en-US" dirty="0"/>
              <a:t>AP/non-AP MLDs cannot simultaneously transmit in one link and receive in another adjacent interfering link due to potential power leakage.</a:t>
            </a:r>
          </a:p>
          <a:p>
            <a:pPr lvl="1"/>
            <a:r>
              <a:rPr lang="en-US" dirty="0"/>
              <a:t>Under certain conditions, multi-link operation will be converging to a single link operation.</a:t>
            </a:r>
          </a:p>
          <a:p>
            <a:pPr lvl="1"/>
            <a:r>
              <a:rPr lang="en-US" dirty="0"/>
              <a:t>Increased complexity, especially in end-time alignment methods due to the required synchronization of TX/TX and RX/Rx operations.</a:t>
            </a:r>
          </a:p>
          <a:p>
            <a:pPr marL="160751" lvl="1" indent="0">
              <a:buNone/>
            </a:pPr>
            <a:endParaRPr lang="en-US" sz="1500" dirty="0">
              <a:solidFill>
                <a:srgbClr val="FF0000"/>
              </a:solidFill>
              <a:latin typeface="Arial" panose="020B0604020202020204" pitchFamily="34" charset="0"/>
              <a:ea typeface="MS Gothic"/>
              <a:cs typeface="Arial" panose="020B0604020202020204" pitchFamily="34" charset="0"/>
            </a:endParaRPr>
          </a:p>
          <a:p>
            <a:r>
              <a:rPr lang="en-US" dirty="0"/>
              <a:t>In delay-sensitive applications (e.g., Industrial IoT, online gaming applications), the delay requirements are indeed stringent, and switching to NSTR mode might not be feasible.</a:t>
            </a:r>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dirty="0"/>
              <a:t>July 2024</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1284769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1366"/>
            <a:ext cx="8229600" cy="551322"/>
          </a:xfrm>
        </p:spPr>
        <p:txBody>
          <a:bodyPr/>
          <a:lstStyle/>
          <a:p>
            <a:r>
              <a:rPr lang="en-US" dirty="0">
                <a:latin typeface="+mj-lt"/>
              </a:rPr>
              <a:t>Proposal: TX Power Control in MLO</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6</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dirty="0"/>
              <a:t>July 2024</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55" name="Oval 54">
            <a:extLst>
              <a:ext uri="{FF2B5EF4-FFF2-40B4-BE49-F238E27FC236}">
                <a16:creationId xmlns:a16="http://schemas.microsoft.com/office/drawing/2014/main" id="{330973C7-3ED2-4847-83DA-8CABD51BD65B}"/>
              </a:ext>
            </a:extLst>
          </p:cNvPr>
          <p:cNvSpPr/>
          <p:nvPr/>
        </p:nvSpPr>
        <p:spPr bwMode="auto">
          <a:xfrm>
            <a:off x="6356125" y="1766196"/>
            <a:ext cx="626012" cy="55132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6" name="TextBox 55">
            <a:extLst>
              <a:ext uri="{FF2B5EF4-FFF2-40B4-BE49-F238E27FC236}">
                <a16:creationId xmlns:a16="http://schemas.microsoft.com/office/drawing/2014/main" id="{3FA01524-8D82-4390-97C0-9AAE71FDA11C}"/>
              </a:ext>
            </a:extLst>
          </p:cNvPr>
          <p:cNvSpPr txBox="1"/>
          <p:nvPr/>
        </p:nvSpPr>
        <p:spPr>
          <a:xfrm>
            <a:off x="6313921" y="1811024"/>
            <a:ext cx="710419" cy="461665"/>
          </a:xfrm>
          <a:prstGeom prst="rect">
            <a:avLst/>
          </a:prstGeom>
          <a:noFill/>
        </p:spPr>
        <p:txBody>
          <a:bodyPr wrap="square" rtlCol="0">
            <a:spAutoFit/>
          </a:bodyPr>
          <a:lstStyle/>
          <a:p>
            <a:pPr algn="ctr"/>
            <a:r>
              <a:rPr lang="en-US" sz="1200" dirty="0"/>
              <a:t>STA MLD</a:t>
            </a:r>
          </a:p>
        </p:txBody>
      </p:sp>
      <p:sp>
        <p:nvSpPr>
          <p:cNvPr id="57" name="Oval 56">
            <a:extLst>
              <a:ext uri="{FF2B5EF4-FFF2-40B4-BE49-F238E27FC236}">
                <a16:creationId xmlns:a16="http://schemas.microsoft.com/office/drawing/2014/main" id="{BEF0C3BD-D1EC-4BC2-A45A-48906B6A070F}"/>
              </a:ext>
            </a:extLst>
          </p:cNvPr>
          <p:cNvSpPr/>
          <p:nvPr/>
        </p:nvSpPr>
        <p:spPr bwMode="auto">
          <a:xfrm>
            <a:off x="2414827" y="1766196"/>
            <a:ext cx="626012" cy="551322"/>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8" name="TextBox 57">
            <a:extLst>
              <a:ext uri="{FF2B5EF4-FFF2-40B4-BE49-F238E27FC236}">
                <a16:creationId xmlns:a16="http://schemas.microsoft.com/office/drawing/2014/main" id="{2918DF90-41CF-414D-B81C-3D9FDE6AC48A}"/>
              </a:ext>
            </a:extLst>
          </p:cNvPr>
          <p:cNvSpPr txBox="1"/>
          <p:nvPr/>
        </p:nvSpPr>
        <p:spPr>
          <a:xfrm>
            <a:off x="2372623" y="1811024"/>
            <a:ext cx="710419" cy="461665"/>
          </a:xfrm>
          <a:prstGeom prst="rect">
            <a:avLst/>
          </a:prstGeom>
          <a:noFill/>
        </p:spPr>
        <p:txBody>
          <a:bodyPr wrap="square" rtlCol="0">
            <a:spAutoFit/>
          </a:bodyPr>
          <a:lstStyle/>
          <a:p>
            <a:pPr algn="ctr"/>
            <a:r>
              <a:rPr lang="en-US" sz="1200" dirty="0"/>
              <a:t>AP MLD</a:t>
            </a:r>
          </a:p>
        </p:txBody>
      </p:sp>
      <p:cxnSp>
        <p:nvCxnSpPr>
          <p:cNvPr id="60" name="Straight Arrow Connector 59">
            <a:extLst>
              <a:ext uri="{FF2B5EF4-FFF2-40B4-BE49-F238E27FC236}">
                <a16:creationId xmlns:a16="http://schemas.microsoft.com/office/drawing/2014/main" id="{B71BE3D4-C77B-44F8-91B0-A83E585E46A1}"/>
              </a:ext>
            </a:extLst>
          </p:cNvPr>
          <p:cNvCxnSpPr>
            <a:stCxn id="55" idx="0"/>
            <a:endCxn id="57" idx="0"/>
          </p:cNvCxnSpPr>
          <p:nvPr/>
        </p:nvCxnSpPr>
        <p:spPr bwMode="auto">
          <a:xfrm rot="16200000" flipV="1">
            <a:off x="4698482" y="-204453"/>
            <a:ext cx="12700" cy="3941298"/>
          </a:xfrm>
          <a:prstGeom prst="curvedConnector3">
            <a:avLst>
              <a:gd name="adj1" fmla="val 2741535"/>
            </a:avLst>
          </a:prstGeom>
          <a:solidFill>
            <a:schemeClr val="accent1"/>
          </a:solidFill>
          <a:ln w="12700" cap="flat" cmpd="sng" algn="ctr">
            <a:solidFill>
              <a:schemeClr val="tx1"/>
            </a:solidFill>
            <a:prstDash val="solid"/>
            <a:round/>
            <a:headEnd type="none" w="sm" len="sm"/>
            <a:tailEnd type="triangle"/>
          </a:ln>
          <a:effectLst/>
        </p:spPr>
      </p:cxnSp>
      <p:cxnSp>
        <p:nvCxnSpPr>
          <p:cNvPr id="66" name="Straight Arrow Connector 65">
            <a:extLst>
              <a:ext uri="{FF2B5EF4-FFF2-40B4-BE49-F238E27FC236}">
                <a16:creationId xmlns:a16="http://schemas.microsoft.com/office/drawing/2014/main" id="{3EDE23F1-F75B-42E4-BEEE-9BBD29300B3E}"/>
              </a:ext>
            </a:extLst>
          </p:cNvPr>
          <p:cNvCxnSpPr>
            <a:stCxn id="57" idx="4"/>
            <a:endCxn id="55" idx="4"/>
          </p:cNvCxnSpPr>
          <p:nvPr/>
        </p:nvCxnSpPr>
        <p:spPr bwMode="auto">
          <a:xfrm rot="16200000" flipH="1">
            <a:off x="4698482" y="346869"/>
            <a:ext cx="12700" cy="3941298"/>
          </a:xfrm>
          <a:prstGeom prst="curvedConnector3">
            <a:avLst>
              <a:gd name="adj1" fmla="val 3350772"/>
            </a:avLst>
          </a:prstGeom>
          <a:solidFill>
            <a:schemeClr val="accent1"/>
          </a:solidFill>
          <a:ln w="12700" cap="flat" cmpd="sng" algn="ctr">
            <a:solidFill>
              <a:schemeClr val="tx1"/>
            </a:solidFill>
            <a:prstDash val="solid"/>
            <a:round/>
            <a:headEnd type="none" w="sm" len="sm"/>
            <a:tailEnd type="triangle"/>
          </a:ln>
          <a:effectLst/>
        </p:spPr>
      </p:cxnSp>
      <p:cxnSp>
        <p:nvCxnSpPr>
          <p:cNvPr id="76" name="Connector: Curved 75">
            <a:extLst>
              <a:ext uri="{FF2B5EF4-FFF2-40B4-BE49-F238E27FC236}">
                <a16:creationId xmlns:a16="http://schemas.microsoft.com/office/drawing/2014/main" id="{E19DC03F-755C-4602-8EF3-5DF2B94387FF}"/>
              </a:ext>
            </a:extLst>
          </p:cNvPr>
          <p:cNvCxnSpPr>
            <a:stCxn id="57" idx="0"/>
            <a:endCxn id="57" idx="4"/>
          </p:cNvCxnSpPr>
          <p:nvPr/>
        </p:nvCxnSpPr>
        <p:spPr bwMode="auto">
          <a:xfrm rot="16200000" flipH="1">
            <a:off x="2452172" y="2041857"/>
            <a:ext cx="551322" cy="12700"/>
          </a:xfrm>
          <a:prstGeom prst="curvedConnector5">
            <a:avLst>
              <a:gd name="adj1" fmla="val -41464"/>
              <a:gd name="adj2" fmla="val -9249236"/>
              <a:gd name="adj3" fmla="val 141464"/>
            </a:avLst>
          </a:prstGeom>
          <a:solidFill>
            <a:schemeClr val="accent1"/>
          </a:solidFill>
          <a:ln w="12700" cap="flat" cmpd="sng" algn="ctr">
            <a:solidFill>
              <a:schemeClr val="tx1"/>
            </a:solidFill>
            <a:prstDash val="solid"/>
            <a:round/>
            <a:headEnd type="none" w="sm" len="sm"/>
            <a:tailEnd type="triangle"/>
          </a:ln>
          <a:effectLst/>
        </p:spPr>
      </p:cxnSp>
      <p:sp>
        <p:nvSpPr>
          <p:cNvPr id="81" name="TextBox 80">
            <a:extLst>
              <a:ext uri="{FF2B5EF4-FFF2-40B4-BE49-F238E27FC236}">
                <a16:creationId xmlns:a16="http://schemas.microsoft.com/office/drawing/2014/main" id="{795BFFE0-E281-40A3-B93B-155045D0FC1A}"/>
              </a:ext>
            </a:extLst>
          </p:cNvPr>
          <p:cNvSpPr txBox="1"/>
          <p:nvPr/>
        </p:nvSpPr>
        <p:spPr>
          <a:xfrm>
            <a:off x="3402398" y="1484454"/>
            <a:ext cx="2697128" cy="646331"/>
          </a:xfrm>
          <a:prstGeom prst="rect">
            <a:avLst/>
          </a:prstGeom>
          <a:noFill/>
        </p:spPr>
        <p:txBody>
          <a:bodyPr wrap="square">
            <a:spAutoFit/>
          </a:bodyPr>
          <a:lstStyle/>
          <a:p>
            <a:pPr marL="228600" indent="-228600" algn="ctr">
              <a:buFont typeface="+mj-lt"/>
              <a:buAutoNum type="arabicPeriod"/>
            </a:pPr>
            <a:r>
              <a:rPr lang="en-US" sz="900" b="1" dirty="0">
                <a:solidFill>
                  <a:srgbClr val="151515"/>
                </a:solidFill>
              </a:rPr>
              <a:t>A STA MLD informs an AP MLD of the minimum and maximum transmit power capability for the current channel over each affiliated STA </a:t>
            </a:r>
          </a:p>
        </p:txBody>
      </p:sp>
      <p:sp>
        <p:nvSpPr>
          <p:cNvPr id="82" name="TextBox 81">
            <a:extLst>
              <a:ext uri="{FF2B5EF4-FFF2-40B4-BE49-F238E27FC236}">
                <a16:creationId xmlns:a16="http://schemas.microsoft.com/office/drawing/2014/main" id="{1227B338-B6BE-4280-8E5B-CA9803BAC3FC}"/>
              </a:ext>
            </a:extLst>
          </p:cNvPr>
          <p:cNvSpPr txBox="1"/>
          <p:nvPr/>
        </p:nvSpPr>
        <p:spPr>
          <a:xfrm flipH="1">
            <a:off x="1526911" y="1918745"/>
            <a:ext cx="871624" cy="276999"/>
          </a:xfrm>
          <a:prstGeom prst="rect">
            <a:avLst/>
          </a:prstGeom>
          <a:noFill/>
        </p:spPr>
        <p:txBody>
          <a:bodyPr wrap="square" lIns="0" tIns="0" rIns="0" bIns="0" rtlCol="0">
            <a:spAutoFit/>
          </a:bodyPr>
          <a:lstStyle/>
          <a:p>
            <a:pPr marL="342900" indent="-342900" algn="ctr">
              <a:buFont typeface="+mj-lt"/>
              <a:buAutoNum type="arabicPeriod" startAt="2"/>
            </a:pPr>
            <a:r>
              <a:rPr lang="en-US" sz="900" b="1" dirty="0">
                <a:solidFill>
                  <a:srgbClr val="151515"/>
                </a:solidFill>
              </a:rPr>
              <a:t>Process input data</a:t>
            </a:r>
          </a:p>
        </p:txBody>
      </p:sp>
      <p:sp>
        <p:nvSpPr>
          <p:cNvPr id="84" name="TextBox 83">
            <a:extLst>
              <a:ext uri="{FF2B5EF4-FFF2-40B4-BE49-F238E27FC236}">
                <a16:creationId xmlns:a16="http://schemas.microsoft.com/office/drawing/2014/main" id="{BC76BAF3-BB4A-43C0-BDE1-F1F245279F47}"/>
              </a:ext>
            </a:extLst>
          </p:cNvPr>
          <p:cNvSpPr txBox="1"/>
          <p:nvPr/>
        </p:nvSpPr>
        <p:spPr>
          <a:xfrm>
            <a:off x="2990528" y="2315876"/>
            <a:ext cx="3520868" cy="369332"/>
          </a:xfrm>
          <a:prstGeom prst="rect">
            <a:avLst/>
          </a:prstGeom>
          <a:noFill/>
        </p:spPr>
        <p:txBody>
          <a:bodyPr wrap="square">
            <a:spAutoFit/>
          </a:bodyPr>
          <a:lstStyle/>
          <a:p>
            <a:pPr marL="228600" indent="-228600" algn="ctr">
              <a:buFont typeface="+mj-lt"/>
              <a:buAutoNum type="arabicPeriod" startAt="3"/>
            </a:pPr>
            <a:r>
              <a:rPr lang="en-US" sz="900" b="1" dirty="0">
                <a:solidFill>
                  <a:srgbClr val="151515"/>
                </a:solidFill>
              </a:rPr>
              <a:t>AP MLD informs each affiliated STA with STA MLD with its local transmit power constraint </a:t>
            </a:r>
          </a:p>
        </p:txBody>
      </p:sp>
      <mc:AlternateContent xmlns:mc="http://schemas.openxmlformats.org/markup-compatibility/2006">
        <mc:Choice xmlns:a14="http://schemas.microsoft.com/office/drawing/2010/main" Requires="a14">
          <p:sp>
            <p:nvSpPr>
              <p:cNvPr id="86" name="Rectangle 85">
                <a:extLst>
                  <a:ext uri="{FF2B5EF4-FFF2-40B4-BE49-F238E27FC236}">
                    <a16:creationId xmlns:a16="http://schemas.microsoft.com/office/drawing/2014/main" id="{E0D34E7B-BD3B-4093-A06B-14DCD4EBA1F7}"/>
                  </a:ext>
                </a:extLst>
              </p:cNvPr>
              <p:cNvSpPr/>
              <p:nvPr/>
            </p:nvSpPr>
            <p:spPr>
              <a:xfrm>
                <a:off x="3152306" y="2953480"/>
                <a:ext cx="2468881" cy="553998"/>
              </a:xfrm>
              <a:prstGeom prst="rect">
                <a:avLst/>
              </a:prstGeom>
            </p:spPr>
            <p:style>
              <a:lnRef idx="2">
                <a:schemeClr val="accent4"/>
              </a:lnRef>
              <a:fillRef idx="1">
                <a:schemeClr val="lt1"/>
              </a:fillRef>
              <a:effectRef idx="0">
                <a:schemeClr val="accent4"/>
              </a:effectRef>
              <a:fontRef idx="minor">
                <a:schemeClr val="dk1"/>
              </a:fontRef>
            </p:style>
            <p:txBody>
              <a:bodyPr wrap="square">
                <a:spAutoFit/>
              </a:bodyPr>
              <a:lstStyle/>
              <a:p>
                <a:pPr algn="ctr"/>
                <a:r>
                  <a:rPr lang="en-US" sz="1000" b="1" dirty="0">
                    <a:solidFill>
                      <a:srgbClr val="151515"/>
                    </a:solidFill>
                  </a:rPr>
                  <a:t>AP MLD checks if the </a:t>
                </a:r>
                <a:r>
                  <a:rPr lang="en-US" sz="1000" b="1" dirty="0">
                    <a:solidFill>
                      <a:srgbClr val="0070C0"/>
                    </a:solidFill>
                  </a:rPr>
                  <a:t>frequency gap </a:t>
                </a:r>
                <a:r>
                  <a:rPr lang="en-US" sz="1000" b="1" dirty="0">
                    <a:solidFill>
                      <a:srgbClr val="151515"/>
                    </a:solidFill>
                  </a:rPr>
                  <a:t>between affiliated STA </a:t>
                </a:r>
                <a14:m>
                  <m:oMath xmlns:m="http://schemas.openxmlformats.org/officeDocument/2006/math">
                    <m:r>
                      <a:rPr lang="en-US" sz="1000" b="1">
                        <a:solidFill>
                          <a:srgbClr val="151515"/>
                        </a:solidFill>
                        <a:latin typeface="Cambria Math" panose="02040503050406030204" pitchFamily="18" charset="0"/>
                      </a:rPr>
                      <m:t>𝑖</m:t>
                    </m:r>
                    <m:r>
                      <a:rPr lang="en-US" sz="1000" b="1">
                        <a:solidFill>
                          <a:srgbClr val="151515"/>
                        </a:solidFill>
                        <a:latin typeface="Cambria Math" panose="02040503050406030204" pitchFamily="18" charset="0"/>
                      </a:rPr>
                      <m:t> </m:t>
                    </m:r>
                  </m:oMath>
                </a14:m>
                <a:r>
                  <a:rPr lang="en-US" sz="1000" b="1" dirty="0">
                    <a:solidFill>
                      <a:srgbClr val="151515"/>
                    </a:solidFill>
                  </a:rPr>
                  <a:t>and affiliated STA </a:t>
                </a:r>
                <a14:m>
                  <m:oMath xmlns:m="http://schemas.openxmlformats.org/officeDocument/2006/math">
                    <m:r>
                      <a:rPr lang="en-US" sz="1000" b="1">
                        <a:solidFill>
                          <a:srgbClr val="151515"/>
                        </a:solidFill>
                        <a:latin typeface="Cambria Math" panose="02040503050406030204" pitchFamily="18" charset="0"/>
                      </a:rPr>
                      <m:t>𝑗</m:t>
                    </m:r>
                    <m:r>
                      <a:rPr lang="en-US" sz="1000" b="1">
                        <a:solidFill>
                          <a:srgbClr val="151515"/>
                        </a:solidFill>
                        <a:latin typeface="Cambria Math" panose="02040503050406030204" pitchFamily="18" charset="0"/>
                      </a:rPr>
                      <m:t>&gt;</m:t>
                    </m:r>
                  </m:oMath>
                </a14:m>
                <a:r>
                  <a:rPr lang="en-US" sz="1000" b="1" dirty="0">
                    <a:solidFill>
                      <a:srgbClr val="151515"/>
                    </a:solidFill>
                  </a:rPr>
                  <a:t> certain non-zero threshold value</a:t>
                </a:r>
              </a:p>
            </p:txBody>
          </p:sp>
        </mc:Choice>
        <mc:Fallback>
          <p:sp>
            <p:nvSpPr>
              <p:cNvPr id="86" name="Rectangle 85">
                <a:extLst>
                  <a:ext uri="{FF2B5EF4-FFF2-40B4-BE49-F238E27FC236}">
                    <a16:creationId xmlns:a16="http://schemas.microsoft.com/office/drawing/2014/main" id="{E0D34E7B-BD3B-4093-A06B-14DCD4EBA1F7}"/>
                  </a:ext>
                </a:extLst>
              </p:cNvPr>
              <p:cNvSpPr>
                <a:spLocks noRot="1" noChangeAspect="1" noMove="1" noResize="1" noEditPoints="1" noAdjustHandles="1" noChangeArrowheads="1" noChangeShapeType="1" noTextEdit="1"/>
              </p:cNvSpPr>
              <p:nvPr/>
            </p:nvSpPr>
            <p:spPr>
              <a:xfrm>
                <a:off x="3152306" y="2953480"/>
                <a:ext cx="2468881" cy="553998"/>
              </a:xfrm>
              <a:prstGeom prst="rect">
                <a:avLst/>
              </a:prstGeom>
              <a:blipFill>
                <a:blip r:embed="rId2"/>
                <a:stretch>
                  <a:fillRect b="-3158"/>
                </a:stretch>
              </a:blipFill>
            </p:spPr>
            <p:txBody>
              <a:bodyPr/>
              <a:lstStyle/>
              <a:p>
                <a:r>
                  <a:rPr lang="en-US">
                    <a:noFill/>
                  </a:rPr>
                  <a:t> </a:t>
                </a:r>
              </a:p>
            </p:txBody>
          </p:sp>
        </mc:Fallback>
      </mc:AlternateContent>
      <p:sp>
        <p:nvSpPr>
          <p:cNvPr id="87" name="Rectangle 86">
            <a:extLst>
              <a:ext uri="{FF2B5EF4-FFF2-40B4-BE49-F238E27FC236}">
                <a16:creationId xmlns:a16="http://schemas.microsoft.com/office/drawing/2014/main" id="{4DD71053-B05E-4881-94E0-1A39C7DEC61C}"/>
              </a:ext>
            </a:extLst>
          </p:cNvPr>
          <p:cNvSpPr/>
          <p:nvPr/>
        </p:nvSpPr>
        <p:spPr bwMode="auto">
          <a:xfrm>
            <a:off x="1653022" y="3794579"/>
            <a:ext cx="2023698" cy="1021275"/>
          </a:xfrm>
          <a:prstGeom prst="rect">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mc:AlternateContent xmlns:mc="http://schemas.openxmlformats.org/markup-compatibility/2006">
        <mc:Choice xmlns:a14="http://schemas.microsoft.com/office/drawing/2010/main" Requires="a14">
          <p:sp>
            <p:nvSpPr>
              <p:cNvPr id="88" name="Rectangle 87">
                <a:extLst>
                  <a:ext uri="{FF2B5EF4-FFF2-40B4-BE49-F238E27FC236}">
                    <a16:creationId xmlns:a16="http://schemas.microsoft.com/office/drawing/2014/main" id="{A03AD510-A229-410B-AA7D-AEC18BCDE214}"/>
                  </a:ext>
                </a:extLst>
              </p:cNvPr>
              <p:cNvSpPr/>
              <p:nvPr/>
            </p:nvSpPr>
            <p:spPr>
              <a:xfrm>
                <a:off x="1597505" y="3868482"/>
                <a:ext cx="2134731" cy="861774"/>
              </a:xfrm>
              <a:prstGeom prst="rect">
                <a:avLst/>
              </a:prstGeom>
            </p:spPr>
            <p:txBody>
              <a:bodyPr wrap="square">
                <a:spAutoFit/>
              </a:bodyPr>
              <a:lstStyle/>
              <a:p>
                <a:pPr algn="ctr"/>
                <a:r>
                  <a:rPr lang="en-US" sz="1000" b="1" dirty="0">
                    <a:solidFill>
                      <a:srgbClr val="00B050"/>
                    </a:solidFill>
                  </a:rPr>
                  <a:t>No cross-link interference</a:t>
                </a:r>
                <a:r>
                  <a:rPr lang="en-US" sz="1000" b="1" dirty="0">
                    <a:solidFill>
                      <a:srgbClr val="151515"/>
                    </a:solidFill>
                  </a:rPr>
                  <a:t>. AP MLD sets the local transmit power for affiliated STA </a:t>
                </a:r>
                <a14:m>
                  <m:oMath xmlns:m="http://schemas.openxmlformats.org/officeDocument/2006/math">
                    <m:r>
                      <a:rPr lang="en-US" sz="1000" b="1">
                        <a:solidFill>
                          <a:srgbClr val="151515"/>
                        </a:solidFill>
                        <a:latin typeface="Cambria Math" panose="02040503050406030204" pitchFamily="18" charset="0"/>
                      </a:rPr>
                      <m:t>𝑖</m:t>
                    </m:r>
                    <m:r>
                      <a:rPr lang="en-US" sz="1000" b="1">
                        <a:solidFill>
                          <a:srgbClr val="151515"/>
                        </a:solidFill>
                        <a:latin typeface="Cambria Math" panose="02040503050406030204" pitchFamily="18" charset="0"/>
                      </a:rPr>
                      <m:t> </m:t>
                    </m:r>
                  </m:oMath>
                </a14:m>
                <a:r>
                  <a:rPr lang="en-US" sz="1000" b="1" dirty="0">
                    <a:solidFill>
                      <a:srgbClr val="151515"/>
                    </a:solidFill>
                  </a:rPr>
                  <a:t>and affiliated STA </a:t>
                </a:r>
                <a14:m>
                  <m:oMath xmlns:m="http://schemas.openxmlformats.org/officeDocument/2006/math">
                    <m:r>
                      <a:rPr lang="en-US" sz="1000" b="1">
                        <a:solidFill>
                          <a:srgbClr val="151515"/>
                        </a:solidFill>
                        <a:latin typeface="Cambria Math" panose="02040503050406030204" pitchFamily="18" charset="0"/>
                      </a:rPr>
                      <m:t>𝑗</m:t>
                    </m:r>
                  </m:oMath>
                </a14:m>
                <a:r>
                  <a:rPr lang="en-US" sz="1000" b="1" dirty="0">
                    <a:solidFill>
                      <a:srgbClr val="151515"/>
                    </a:solidFill>
                  </a:rPr>
                  <a:t> to their respective maximum transmit power capability values</a:t>
                </a:r>
              </a:p>
            </p:txBody>
          </p:sp>
        </mc:Choice>
        <mc:Fallback>
          <p:sp>
            <p:nvSpPr>
              <p:cNvPr id="88" name="Rectangle 87">
                <a:extLst>
                  <a:ext uri="{FF2B5EF4-FFF2-40B4-BE49-F238E27FC236}">
                    <a16:creationId xmlns:a16="http://schemas.microsoft.com/office/drawing/2014/main" id="{A03AD510-A229-410B-AA7D-AEC18BCDE214}"/>
                  </a:ext>
                </a:extLst>
              </p:cNvPr>
              <p:cNvSpPr>
                <a:spLocks noRot="1" noChangeAspect="1" noMove="1" noResize="1" noEditPoints="1" noAdjustHandles="1" noChangeArrowheads="1" noChangeShapeType="1" noTextEdit="1"/>
              </p:cNvSpPr>
              <p:nvPr/>
            </p:nvSpPr>
            <p:spPr>
              <a:xfrm>
                <a:off x="1597505" y="3868482"/>
                <a:ext cx="2134731" cy="861774"/>
              </a:xfrm>
              <a:prstGeom prst="rect">
                <a:avLst/>
              </a:prstGeom>
              <a:blipFill>
                <a:blip r:embed="rId3"/>
                <a:stretch>
                  <a:fillRect r="-571" b="-2837"/>
                </a:stretch>
              </a:blipFill>
            </p:spPr>
            <p:txBody>
              <a:bodyPr/>
              <a:lstStyle/>
              <a:p>
                <a:r>
                  <a:rPr lang="en-US">
                    <a:noFill/>
                  </a:rPr>
                  <a:t> </a:t>
                </a:r>
              </a:p>
            </p:txBody>
          </p:sp>
        </mc:Fallback>
      </mc:AlternateContent>
      <p:sp>
        <p:nvSpPr>
          <p:cNvPr id="89" name="Rectangle 88">
            <a:extLst>
              <a:ext uri="{FF2B5EF4-FFF2-40B4-BE49-F238E27FC236}">
                <a16:creationId xmlns:a16="http://schemas.microsoft.com/office/drawing/2014/main" id="{6DB40138-2716-40C5-949B-D7DF210B700C}"/>
              </a:ext>
            </a:extLst>
          </p:cNvPr>
          <p:cNvSpPr/>
          <p:nvPr/>
        </p:nvSpPr>
        <p:spPr bwMode="auto">
          <a:xfrm>
            <a:off x="5103757" y="3794579"/>
            <a:ext cx="2023698" cy="1021275"/>
          </a:xfrm>
          <a:prstGeom prst="rect">
            <a:avLst/>
          </a:prstGeom>
          <a:ln>
            <a:headEnd type="none" w="sm" len="sm"/>
            <a:tailEnd type="none" w="sm" len="sm"/>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mc:AlternateContent xmlns:mc="http://schemas.openxmlformats.org/markup-compatibility/2006">
        <mc:Choice xmlns:a14="http://schemas.microsoft.com/office/drawing/2010/main" Requires="a14">
          <p:sp>
            <p:nvSpPr>
              <p:cNvPr id="90" name="Rectangle 89">
                <a:extLst>
                  <a:ext uri="{FF2B5EF4-FFF2-40B4-BE49-F238E27FC236}">
                    <a16:creationId xmlns:a16="http://schemas.microsoft.com/office/drawing/2014/main" id="{8619B6AE-1FEA-49E7-9671-4D16EF5F60F3}"/>
                  </a:ext>
                </a:extLst>
              </p:cNvPr>
              <p:cNvSpPr/>
              <p:nvPr/>
            </p:nvSpPr>
            <p:spPr>
              <a:xfrm>
                <a:off x="5053582" y="3868482"/>
                <a:ext cx="2091887" cy="861774"/>
              </a:xfrm>
              <a:prstGeom prst="rect">
                <a:avLst/>
              </a:prstGeom>
            </p:spPr>
            <p:txBody>
              <a:bodyPr wrap="square">
                <a:spAutoFit/>
              </a:bodyPr>
              <a:lstStyle/>
              <a:p>
                <a:pPr algn="ctr"/>
                <a:r>
                  <a:rPr lang="en-US" sz="1000" b="1" dirty="0">
                    <a:solidFill>
                      <a:srgbClr val="FF0000"/>
                    </a:solidFill>
                  </a:rPr>
                  <a:t>Cross-link interference exists</a:t>
                </a:r>
                <a:r>
                  <a:rPr lang="en-US" sz="1000" b="1" dirty="0">
                    <a:solidFill>
                      <a:srgbClr val="151515"/>
                    </a:solidFill>
                  </a:rPr>
                  <a:t>. AP MLD sets the local transmit power for affiliated STA </a:t>
                </a:r>
                <a14:m>
                  <m:oMath xmlns:m="http://schemas.openxmlformats.org/officeDocument/2006/math">
                    <m:r>
                      <a:rPr lang="en-US" sz="1000" b="1">
                        <a:solidFill>
                          <a:srgbClr val="151515"/>
                        </a:solidFill>
                        <a:latin typeface="Cambria Math" panose="02040503050406030204" pitchFamily="18" charset="0"/>
                      </a:rPr>
                      <m:t>𝑖</m:t>
                    </m:r>
                    <m:r>
                      <a:rPr lang="en-US" sz="1000" b="1">
                        <a:solidFill>
                          <a:srgbClr val="151515"/>
                        </a:solidFill>
                        <a:latin typeface="Cambria Math" panose="02040503050406030204" pitchFamily="18" charset="0"/>
                      </a:rPr>
                      <m:t> </m:t>
                    </m:r>
                  </m:oMath>
                </a14:m>
                <a:r>
                  <a:rPr lang="en-US" sz="1000" b="1" dirty="0">
                    <a:solidFill>
                      <a:srgbClr val="151515"/>
                    </a:solidFill>
                  </a:rPr>
                  <a:t>and affiliated STA </a:t>
                </a:r>
                <a14:m>
                  <m:oMath xmlns:m="http://schemas.openxmlformats.org/officeDocument/2006/math">
                    <m:r>
                      <a:rPr lang="en-US" sz="1000" b="1">
                        <a:solidFill>
                          <a:srgbClr val="151515"/>
                        </a:solidFill>
                        <a:latin typeface="Cambria Math" panose="02040503050406030204" pitchFamily="18" charset="0"/>
                      </a:rPr>
                      <m:t>𝑗</m:t>
                    </m:r>
                  </m:oMath>
                </a14:m>
                <a:r>
                  <a:rPr lang="en-US" sz="1000" b="1" dirty="0">
                    <a:solidFill>
                      <a:srgbClr val="151515"/>
                    </a:solidFill>
                  </a:rPr>
                  <a:t> to their respective minimum transmit power capability values</a:t>
                </a:r>
              </a:p>
            </p:txBody>
          </p:sp>
        </mc:Choice>
        <mc:Fallback>
          <p:sp>
            <p:nvSpPr>
              <p:cNvPr id="90" name="Rectangle 89">
                <a:extLst>
                  <a:ext uri="{FF2B5EF4-FFF2-40B4-BE49-F238E27FC236}">
                    <a16:creationId xmlns:a16="http://schemas.microsoft.com/office/drawing/2014/main" id="{8619B6AE-1FEA-49E7-9671-4D16EF5F60F3}"/>
                  </a:ext>
                </a:extLst>
              </p:cNvPr>
              <p:cNvSpPr>
                <a:spLocks noRot="1" noChangeAspect="1" noMove="1" noResize="1" noEditPoints="1" noAdjustHandles="1" noChangeArrowheads="1" noChangeShapeType="1" noTextEdit="1"/>
              </p:cNvSpPr>
              <p:nvPr/>
            </p:nvSpPr>
            <p:spPr>
              <a:xfrm>
                <a:off x="5053582" y="3868482"/>
                <a:ext cx="2091887" cy="861774"/>
              </a:xfrm>
              <a:prstGeom prst="rect">
                <a:avLst/>
              </a:prstGeom>
              <a:blipFill>
                <a:blip r:embed="rId4"/>
                <a:stretch>
                  <a:fillRect r="-1166" b="-2837"/>
                </a:stretch>
              </a:blipFill>
            </p:spPr>
            <p:txBody>
              <a:bodyPr/>
              <a:lstStyle/>
              <a:p>
                <a:r>
                  <a:rPr lang="en-US">
                    <a:noFill/>
                  </a:rPr>
                  <a:t> </a:t>
                </a:r>
              </a:p>
            </p:txBody>
          </p:sp>
        </mc:Fallback>
      </mc:AlternateContent>
      <p:cxnSp>
        <p:nvCxnSpPr>
          <p:cNvPr id="94" name="Straight Arrow Connector 93">
            <a:extLst>
              <a:ext uri="{FF2B5EF4-FFF2-40B4-BE49-F238E27FC236}">
                <a16:creationId xmlns:a16="http://schemas.microsoft.com/office/drawing/2014/main" id="{774BA51C-DA12-44C9-BA0C-12A0E5B7B23F}"/>
              </a:ext>
            </a:extLst>
          </p:cNvPr>
          <p:cNvCxnSpPr>
            <a:stCxn id="86" idx="1"/>
            <a:endCxn id="87" idx="0"/>
          </p:cNvCxnSpPr>
          <p:nvPr/>
        </p:nvCxnSpPr>
        <p:spPr bwMode="auto">
          <a:xfrm rot="10800000" flipV="1">
            <a:off x="2664872" y="3230479"/>
            <a:ext cx="487435" cy="564100"/>
          </a:xfrm>
          <a:prstGeom prst="bentConnector2">
            <a:avLst/>
          </a:prstGeom>
          <a:solidFill>
            <a:schemeClr val="accent1"/>
          </a:solidFill>
          <a:ln w="12700" cap="flat" cmpd="sng" algn="ctr">
            <a:solidFill>
              <a:schemeClr val="tx1"/>
            </a:solidFill>
            <a:prstDash val="solid"/>
            <a:round/>
            <a:headEnd type="none" w="sm" len="sm"/>
            <a:tailEnd type="triangle"/>
          </a:ln>
          <a:effectLst/>
        </p:spPr>
      </p:cxnSp>
      <p:cxnSp>
        <p:nvCxnSpPr>
          <p:cNvPr id="96" name="Straight Arrow Connector 95">
            <a:extLst>
              <a:ext uri="{FF2B5EF4-FFF2-40B4-BE49-F238E27FC236}">
                <a16:creationId xmlns:a16="http://schemas.microsoft.com/office/drawing/2014/main" id="{4443A164-3774-445E-AFA7-2A36EC79D743}"/>
              </a:ext>
            </a:extLst>
          </p:cNvPr>
          <p:cNvCxnSpPr>
            <a:stCxn id="86" idx="3"/>
            <a:endCxn id="89" idx="0"/>
          </p:cNvCxnSpPr>
          <p:nvPr/>
        </p:nvCxnSpPr>
        <p:spPr bwMode="auto">
          <a:xfrm>
            <a:off x="5621187" y="3230479"/>
            <a:ext cx="494419" cy="564100"/>
          </a:xfrm>
          <a:prstGeom prst="bentConnector2">
            <a:avLst/>
          </a:prstGeom>
          <a:solidFill>
            <a:schemeClr val="accent1"/>
          </a:solidFill>
          <a:ln w="12700" cap="flat" cmpd="sng" algn="ctr">
            <a:solidFill>
              <a:schemeClr val="tx1"/>
            </a:solidFill>
            <a:prstDash val="solid"/>
            <a:round/>
            <a:headEnd type="none" w="sm" len="sm"/>
            <a:tailEnd type="triangle"/>
          </a:ln>
          <a:effectLst/>
        </p:spPr>
      </p:cxnSp>
      <p:sp>
        <p:nvSpPr>
          <p:cNvPr id="97" name="TextBox 96">
            <a:extLst>
              <a:ext uri="{FF2B5EF4-FFF2-40B4-BE49-F238E27FC236}">
                <a16:creationId xmlns:a16="http://schemas.microsoft.com/office/drawing/2014/main" id="{5508ACF6-3A5C-4339-8DB8-8DB19092D1A5}"/>
              </a:ext>
            </a:extLst>
          </p:cNvPr>
          <p:cNvSpPr txBox="1"/>
          <p:nvPr/>
        </p:nvSpPr>
        <p:spPr>
          <a:xfrm>
            <a:off x="2291370" y="3383097"/>
            <a:ext cx="385042" cy="246221"/>
          </a:xfrm>
          <a:prstGeom prst="rect">
            <a:avLst/>
          </a:prstGeom>
          <a:noFill/>
        </p:spPr>
        <p:txBody>
          <a:bodyPr wrap="none" rtlCol="0">
            <a:spAutoFit/>
          </a:bodyPr>
          <a:lstStyle/>
          <a:p>
            <a:r>
              <a:rPr lang="en-US" sz="1000" b="1" dirty="0">
                <a:solidFill>
                  <a:srgbClr val="00B050"/>
                </a:solidFill>
              </a:rPr>
              <a:t>Yes</a:t>
            </a:r>
          </a:p>
        </p:txBody>
      </p:sp>
      <p:sp>
        <p:nvSpPr>
          <p:cNvPr id="98" name="TextBox 97">
            <a:extLst>
              <a:ext uri="{FF2B5EF4-FFF2-40B4-BE49-F238E27FC236}">
                <a16:creationId xmlns:a16="http://schemas.microsoft.com/office/drawing/2014/main" id="{96D9B9CA-6C85-4EF2-B892-5DA36A6A855B}"/>
              </a:ext>
            </a:extLst>
          </p:cNvPr>
          <p:cNvSpPr txBox="1"/>
          <p:nvPr/>
        </p:nvSpPr>
        <p:spPr>
          <a:xfrm>
            <a:off x="6141507" y="3383097"/>
            <a:ext cx="341760" cy="246221"/>
          </a:xfrm>
          <a:prstGeom prst="rect">
            <a:avLst/>
          </a:prstGeom>
          <a:noFill/>
        </p:spPr>
        <p:txBody>
          <a:bodyPr wrap="none" rtlCol="0">
            <a:spAutoFit/>
          </a:bodyPr>
          <a:lstStyle/>
          <a:p>
            <a:r>
              <a:rPr lang="en-US" sz="1000" b="1" dirty="0">
                <a:solidFill>
                  <a:srgbClr val="FF0000"/>
                </a:solidFill>
              </a:rPr>
              <a:t>No</a:t>
            </a:r>
          </a:p>
        </p:txBody>
      </p:sp>
      <p:sp>
        <p:nvSpPr>
          <p:cNvPr id="4" name="Rectangle 3">
            <a:extLst>
              <a:ext uri="{FF2B5EF4-FFF2-40B4-BE49-F238E27FC236}">
                <a16:creationId xmlns:a16="http://schemas.microsoft.com/office/drawing/2014/main" id="{B5E7D293-AE60-44DE-9BF7-DFF947F91F91}"/>
              </a:ext>
            </a:extLst>
          </p:cNvPr>
          <p:cNvSpPr/>
          <p:nvPr/>
        </p:nvSpPr>
        <p:spPr>
          <a:xfrm>
            <a:off x="307043" y="873213"/>
            <a:ext cx="8606117" cy="523220"/>
          </a:xfrm>
          <a:prstGeom prst="rect">
            <a:avLst/>
          </a:prstGeom>
        </p:spPr>
        <p:txBody>
          <a:bodyPr wrap="square">
            <a:spAutoFit/>
          </a:bodyPr>
          <a:lstStyle/>
          <a:p>
            <a:pPr marL="285750" indent="-285750">
              <a:buFont typeface="Arial" panose="020B0604020202020204" pitchFamily="34" charset="0"/>
              <a:buChar char="•"/>
            </a:pPr>
            <a:r>
              <a:rPr lang="en-US" sz="1400" b="1" dirty="0">
                <a:latin typeface="Intel Clear" panose="020B0604020203020204" pitchFamily="34" charset="0"/>
              </a:rPr>
              <a:t>One way to manage the cross-link interference in STR multi-link operations, while retaining many benefits of the STR mode, is to adapt the transmission power values on the impacted links.</a:t>
            </a:r>
          </a:p>
        </p:txBody>
      </p:sp>
    </p:spTree>
    <p:extLst>
      <p:ext uri="{BB962C8B-B14F-4D97-AF65-F5344CB8AC3E}">
        <p14:creationId xmlns:p14="http://schemas.microsoft.com/office/powerpoint/2010/main" val="1486416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628"/>
            <a:ext cx="8229600" cy="551322"/>
          </a:xfrm>
        </p:spPr>
        <p:txBody>
          <a:bodyPr/>
          <a:lstStyle/>
          <a:p>
            <a:r>
              <a:rPr lang="en-US" dirty="0">
                <a:latin typeface="+mj-lt"/>
              </a:rPr>
              <a:t>Proposal: TX Power Control in MLO</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7</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dirty="0"/>
              <a:t>July 2024</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99" name="TextBox 98">
            <a:extLst>
              <a:ext uri="{FF2B5EF4-FFF2-40B4-BE49-F238E27FC236}">
                <a16:creationId xmlns:a16="http://schemas.microsoft.com/office/drawing/2014/main" id="{3E745E94-77B9-406E-9C50-B2EF8FFE13F1}"/>
              </a:ext>
            </a:extLst>
          </p:cNvPr>
          <p:cNvSpPr txBox="1"/>
          <p:nvPr/>
        </p:nvSpPr>
        <p:spPr>
          <a:xfrm>
            <a:off x="549591" y="1171389"/>
            <a:ext cx="8290174" cy="4062651"/>
          </a:xfrm>
          <a:prstGeom prst="rect">
            <a:avLst/>
          </a:prstGeom>
          <a:noFill/>
        </p:spPr>
        <p:txBody>
          <a:bodyPr wrap="square">
            <a:spAutoFit/>
          </a:bodyPr>
          <a:lstStyle/>
          <a:p>
            <a:pPr marL="285750" marR="0" indent="-285750" algn="l">
              <a:spcBef>
                <a:spcPts val="1200"/>
              </a:spcBef>
              <a:spcAft>
                <a:spcPts val="300"/>
              </a:spcAft>
              <a:buFont typeface="Arial" panose="020B0604020202020204" pitchFamily="34" charset="0"/>
              <a:buChar char="•"/>
            </a:pPr>
            <a:r>
              <a:rPr lang="en-US" sz="1600" b="1" dirty="0">
                <a:latin typeface="Intel Clear" panose="020B0604020203020204" pitchFamily="34" charset="0"/>
              </a:rPr>
              <a:t>STA MLD set the minimum and maximum transmit power capabilities for each affiliated STA to ensure reliable communication based on the regulatory requirement, distance, channel conditions, and device hardware capability.</a:t>
            </a:r>
          </a:p>
          <a:p>
            <a:pPr marL="285750" marR="0" indent="-285750" algn="l">
              <a:spcBef>
                <a:spcPts val="1200"/>
              </a:spcBef>
              <a:spcAft>
                <a:spcPts val="300"/>
              </a:spcAft>
              <a:buFont typeface="Arial" panose="020B0604020202020204" pitchFamily="34" charset="0"/>
              <a:buChar char="•"/>
            </a:pPr>
            <a:r>
              <a:rPr lang="en-US" sz="1600" b="1" dirty="0">
                <a:latin typeface="Intel Clear" panose="020B0604020203020204" pitchFamily="34" charset="0"/>
              </a:rPr>
              <a:t>AP MLD select the local transmit power constraint for each affiliated STA as the maximum power value that affiliated STA can use to transmit in order to manage cross-link interference.</a:t>
            </a:r>
          </a:p>
          <a:p>
            <a:pPr marL="285750" indent="-285750">
              <a:spcBef>
                <a:spcPts val="1200"/>
              </a:spcBef>
              <a:spcAft>
                <a:spcPts val="300"/>
              </a:spcAft>
              <a:buFont typeface="Arial" panose="020B0604020202020204" pitchFamily="34" charset="0"/>
              <a:buChar char="•"/>
            </a:pPr>
            <a:r>
              <a:rPr lang="en-US" sz="1600" b="1" dirty="0">
                <a:latin typeface="Intel Clear" panose="020B0604020203020204" pitchFamily="34" charset="0"/>
              </a:rPr>
              <a:t>In the absence of cross-link interference, the AP MLD can set the local transmit power for affiliated STAs to any value less than their respective maximum power capability values based on the presence of other interference sources in the network or for power consumption saving.</a:t>
            </a:r>
          </a:p>
          <a:p>
            <a:pPr marL="285750" marR="0" indent="-285750" algn="l">
              <a:spcBef>
                <a:spcPts val="1200"/>
              </a:spcBef>
              <a:spcAft>
                <a:spcPts val="300"/>
              </a:spcAft>
              <a:buFont typeface="Arial" panose="020B0604020202020204" pitchFamily="34" charset="0"/>
              <a:buChar char="•"/>
            </a:pPr>
            <a:r>
              <a:rPr lang="en-US" sz="1600" b="1" dirty="0">
                <a:latin typeface="Intel Clear" panose="020B0604020203020204" pitchFamily="34" charset="0"/>
              </a:rPr>
              <a:t>The transmit power capability information and local transmit power constraint can be exchanged during the ML Setup in (re)association request and response frames, respectively. </a:t>
            </a:r>
          </a:p>
          <a:p>
            <a:pPr marL="285750" marR="0" indent="-285750" algn="l">
              <a:spcBef>
                <a:spcPts val="1200"/>
              </a:spcBef>
              <a:spcAft>
                <a:spcPts val="300"/>
              </a:spcAft>
              <a:buFont typeface="Arial" panose="020B0604020202020204" pitchFamily="34" charset="0"/>
              <a:buChar char="•"/>
            </a:pPr>
            <a:endParaRPr lang="en-US" sz="1600" dirty="0">
              <a:latin typeface="Intel Clear" panose="020B0604020203020204" pitchFamily="34" charset="0"/>
            </a:endParaRPr>
          </a:p>
        </p:txBody>
      </p:sp>
    </p:spTree>
    <p:extLst>
      <p:ext uri="{BB962C8B-B14F-4D97-AF65-F5344CB8AC3E}">
        <p14:creationId xmlns:p14="http://schemas.microsoft.com/office/powerpoint/2010/main" val="1668120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Proposal: TX Power Control in MLO</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8</a:t>
            </a:fld>
            <a:endParaRPr lang="en-US" sz="1200" dirty="0">
              <a:latin typeface="+mj-lt"/>
            </a:endParaRPr>
          </a:p>
        </p:txBody>
      </p:sp>
      <p:sp>
        <p:nvSpPr>
          <p:cNvPr id="4" name="Text Placeholder 3"/>
          <p:cNvSpPr>
            <a:spLocks noGrp="1"/>
          </p:cNvSpPr>
          <p:nvPr>
            <p:ph type="body" sz="quarter" idx="13"/>
          </p:nvPr>
        </p:nvSpPr>
        <p:spPr>
          <a:xfrm>
            <a:off x="455613" y="1247622"/>
            <a:ext cx="8287458" cy="3382537"/>
          </a:xfrm>
        </p:spPr>
        <p:txBody>
          <a:bodyPr>
            <a:normAutofit fontScale="92500" lnSpcReduction="20000"/>
          </a:bodyPr>
          <a:lstStyle/>
          <a:p>
            <a:r>
              <a:rPr lang="en-US" sz="1900" dirty="0"/>
              <a:t>The local transmit power constraint per affiliated STA can be applied all the time or within a specific period and signaling has to be defined accordingly.</a:t>
            </a:r>
          </a:p>
          <a:p>
            <a:endParaRPr lang="en-US" sz="1900" dirty="0"/>
          </a:p>
          <a:p>
            <a:r>
              <a:rPr lang="en-US" sz="1900" dirty="0"/>
              <a:t>Updating the local transmit power constraint might be necessary when an interfering link is added (activated) or removed (disabled).</a:t>
            </a:r>
          </a:p>
          <a:p>
            <a:endParaRPr lang="en-US" sz="1900" dirty="0"/>
          </a:p>
          <a:p>
            <a:r>
              <a:rPr lang="en-US" sz="1900" dirty="0"/>
              <a:t>The transmit power capability of affiliated STA(s) might need adjustments based on dynamic channel conditions and the mobility of the STA MLD. </a:t>
            </a:r>
          </a:p>
          <a:p>
            <a:endParaRPr lang="en-US" sz="1900" dirty="0"/>
          </a:p>
          <a:p>
            <a:pPr lvl="1"/>
            <a:r>
              <a:rPr lang="en-US" sz="1600" b="0" dirty="0"/>
              <a:t>The STA MLD can update its power capability information and request updating local power constraint for affiliated STA(s) using a Link Reconfiguration Request frame, to which the AP MLD will respond with a Link Reconfiguration Response frame.</a:t>
            </a:r>
          </a:p>
          <a:p>
            <a:pPr lvl="1"/>
            <a:r>
              <a:rPr lang="en-US" sz="1600" b="0" dirty="0">
                <a:ea typeface="+mn-ea"/>
                <a:cs typeface="+mn-cs"/>
              </a:rPr>
              <a:t>An AP MLD may recommend to update the local power constraint for a certain affiliated STA associated to a non-AP MLD by sending a Link Reconfiguration Notify frame. </a:t>
            </a:r>
          </a:p>
          <a:p>
            <a:pPr lvl="1">
              <a:buFont typeface="Courier New" panose="02070309020205020404" pitchFamily="49" charset="0"/>
              <a:buChar char="o"/>
            </a:pPr>
            <a:endParaRPr lang="en-US" sz="1900" b="1" dirty="0">
              <a:ea typeface="+mn-ea"/>
              <a:cs typeface="+mn-cs"/>
            </a:endParaRPr>
          </a:p>
          <a:p>
            <a:pPr>
              <a:buFont typeface="Wingdings" panose="05000000000000000000" pitchFamily="2" charset="2"/>
              <a:buChar char="Ø"/>
            </a:pPr>
            <a:endParaRPr lang="en-US"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dirty="0"/>
              <a:t>July 2024</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1052307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Proposal: TX Power Control Signaling</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9</a:t>
            </a:fld>
            <a:endParaRPr lang="en-US" sz="1200" dirty="0">
              <a:latin typeface="+mj-lt"/>
            </a:endParaRPr>
          </a:p>
        </p:txBody>
      </p:sp>
      <p:sp>
        <p:nvSpPr>
          <p:cNvPr id="4" name="Text Placeholder 3"/>
          <p:cNvSpPr>
            <a:spLocks noGrp="1"/>
          </p:cNvSpPr>
          <p:nvPr>
            <p:ph type="body" sz="quarter" idx="13"/>
          </p:nvPr>
        </p:nvSpPr>
        <p:spPr>
          <a:xfrm>
            <a:off x="358726" y="1247622"/>
            <a:ext cx="8109079" cy="3514292"/>
          </a:xfrm>
        </p:spPr>
        <p:txBody>
          <a:bodyPr>
            <a:normAutofit lnSpcReduction="10000"/>
          </a:bodyPr>
          <a:lstStyle/>
          <a:p>
            <a:pPr>
              <a:buFont typeface="Arial" panose="020B0604020202020204" pitchFamily="34" charset="0"/>
              <a:buChar char="•"/>
            </a:pPr>
            <a:r>
              <a:rPr lang="en-US" sz="1700" b="0" dirty="0"/>
              <a:t>New multi-link transmit power capability and constraint elements can be proposed for managing the transmit power control in MLO.</a:t>
            </a:r>
          </a:p>
          <a:p>
            <a:pPr>
              <a:buFont typeface="Arial" panose="020B0604020202020204" pitchFamily="34" charset="0"/>
              <a:buChar char="•"/>
            </a:pPr>
            <a:endParaRPr lang="en-US" sz="1700" b="0" dirty="0"/>
          </a:p>
          <a:p>
            <a:pPr>
              <a:buFont typeface="Arial" panose="020B0604020202020204" pitchFamily="34" charset="0"/>
              <a:buChar char="•"/>
            </a:pPr>
            <a:r>
              <a:rPr lang="en-US" sz="1700" b="0" dirty="0"/>
              <a:t>Also, both the Basic and Reconfiguration Multi-Link elements can be extended  to include the power capabilities information/the local transmit power constraint for each affiliated STAs. </a:t>
            </a:r>
          </a:p>
          <a:p>
            <a:pPr>
              <a:buFont typeface="Arial" panose="020B0604020202020204" pitchFamily="34" charset="0"/>
              <a:buChar char="•"/>
            </a:pPr>
            <a:endParaRPr lang="en-US" sz="1500" b="0" dirty="0"/>
          </a:p>
          <a:p>
            <a:pPr lvl="1">
              <a:buFont typeface="Arial" panose="020B0604020202020204" pitchFamily="34" charset="0"/>
              <a:buChar char="•"/>
            </a:pPr>
            <a:r>
              <a:rPr lang="en-US" sz="1400" b="0" dirty="0"/>
              <a:t>Non-AP/AP MLD will include Basic Multi-Link Element in a (Re)Association Request/Response frame, to report the power capabilities information/the local transmit power constraint for each affiliated STAs during ML Setup.</a:t>
            </a:r>
          </a:p>
          <a:p>
            <a:pPr lvl="1">
              <a:buFont typeface="Arial" panose="020B0604020202020204" pitchFamily="34" charset="0"/>
              <a:buChar char="•"/>
            </a:pPr>
            <a:endParaRPr lang="en-US" sz="1200" b="0" dirty="0"/>
          </a:p>
          <a:p>
            <a:pPr lvl="1">
              <a:buFont typeface="Arial" panose="020B0604020202020204" pitchFamily="34" charset="0"/>
              <a:buChar char="•"/>
            </a:pPr>
            <a:r>
              <a:rPr lang="en-US" sz="1400" b="0" dirty="0"/>
              <a:t>Non-AP/AP MLD will include Reconfiguration Multi-Link Element in a Link Configuration Request/Response frame, to update the power capabilities information/the local power constraint for affiliated STA(s) based on the dynamic change in the network.</a:t>
            </a:r>
          </a:p>
          <a:p>
            <a:pPr lvl="1">
              <a:buFont typeface="Arial" panose="020B0604020202020204" pitchFamily="34" charset="0"/>
              <a:buChar char="•"/>
            </a:pPr>
            <a:endParaRPr lang="en-US" sz="1200" b="0" dirty="0"/>
          </a:p>
          <a:p>
            <a:pPr>
              <a:buFont typeface="Wingdings" panose="05000000000000000000" pitchFamily="2" charset="2"/>
              <a:buChar char="Ø"/>
            </a:pPr>
            <a:endParaRPr lang="en-US" sz="1200" dirty="0"/>
          </a:p>
          <a:p>
            <a:pPr>
              <a:buFont typeface="Wingdings" panose="05000000000000000000" pitchFamily="2" charset="2"/>
              <a:buChar char="Ø"/>
            </a:pPr>
            <a:endParaRPr lang="en-US" sz="1200" dirty="0"/>
          </a:p>
          <a:p>
            <a:pPr marL="0" indent="0">
              <a:buNone/>
            </a:pPr>
            <a:endParaRPr lang="en-US" dirty="0"/>
          </a:p>
          <a:p>
            <a:pPr marL="342900" indent="-342900">
              <a:spcAft>
                <a:spcPts val="0"/>
              </a:spcAft>
              <a:tabLst>
                <a:tab pos="698500" algn="l"/>
              </a:tabLst>
            </a:pPr>
            <a:endParaRPr lang="en-GB" dirty="0"/>
          </a:p>
          <a:p>
            <a:pPr marL="342900" indent="-342900">
              <a:spcAft>
                <a:spcPts val="0"/>
              </a:spcAft>
              <a:tabLst>
                <a:tab pos="698500" algn="l"/>
              </a:tabLst>
            </a:pPr>
            <a:endParaRPr lang="en-GB" sz="1800" dirty="0"/>
          </a:p>
          <a:p>
            <a:pPr marL="342900" lvl="1" indent="0">
              <a:buNone/>
            </a:pPr>
            <a:endParaRPr lang="en-US" dirty="0"/>
          </a:p>
          <a:p>
            <a:pPr lvl="1"/>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dirty="0"/>
              <a:t>July 2024</a:t>
            </a:r>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95743674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2479DE-E745-40A4-B85A-2F7933CD79A3}">
  <ds:schemaRefs>
    <ds:schemaRef ds:uri="http://schemas.microsoft.com/office/2006/metadata/properties"/>
    <ds:schemaRef ds:uri="http://schemas.microsoft.com/office/infopath/2007/PartnerControls"/>
    <ds:schemaRef ds:uri="http://purl.org/dc/terms/"/>
    <ds:schemaRef ds:uri="3e05245e-0532-4e83-b7fc-5d37e8c447e4"/>
    <ds:schemaRef ds:uri="http://schemas.microsoft.com/office/2006/documentManagement/types"/>
    <ds:schemaRef ds:uri="http://schemas.microsoft.com/sharepoint/v4"/>
    <ds:schemaRef ds:uri="http://purl.org/dc/elements/1.1/"/>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FE903781-2D59-41BB-A0D1-2C864C3447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69662</TotalTime>
  <Words>1648</Words>
  <Application>Microsoft Office PowerPoint</Application>
  <PresentationFormat>On-screen Show (16:9)</PresentationFormat>
  <Paragraphs>207</Paragraphs>
  <Slides>13</Slides>
  <Notes>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13</vt:i4>
      </vt:variant>
    </vt:vector>
  </HeadingPairs>
  <TitlesOfParts>
    <vt:vector size="26" baseType="lpstr">
      <vt:lpstr>바탕</vt:lpstr>
      <vt:lpstr>MS Gothic</vt:lpstr>
      <vt:lpstr>宋体</vt:lpstr>
      <vt:lpstr>-apple-system</vt:lpstr>
      <vt:lpstr>Arial</vt:lpstr>
      <vt:lpstr>Calibri</vt:lpstr>
      <vt:lpstr>Cambria Math</vt:lpstr>
      <vt:lpstr>Courier New</vt:lpstr>
      <vt:lpstr>Intel Clear</vt:lpstr>
      <vt:lpstr>Intel Clear Light</vt:lpstr>
      <vt:lpstr>Times New Roman</vt:lpstr>
      <vt:lpstr>Wingdings</vt:lpstr>
      <vt:lpstr>802-11-Submission</vt:lpstr>
      <vt:lpstr>Transmit Power Control for Managing Cross-Link Interference in MLO</vt:lpstr>
      <vt:lpstr>Abstract</vt:lpstr>
      <vt:lpstr>Background (1/3)</vt:lpstr>
      <vt:lpstr>Background (2/3)</vt:lpstr>
      <vt:lpstr>Background (3/3)</vt:lpstr>
      <vt:lpstr>Proposal: TX Power Control in MLO</vt:lpstr>
      <vt:lpstr>Proposal: TX Power Control in MLO</vt:lpstr>
      <vt:lpstr>Proposal: TX Power Control in MLO</vt:lpstr>
      <vt:lpstr>Proposal: TX Power Control Signaling</vt:lpstr>
      <vt:lpstr>Proposal: Extended Basic Multi-Link Element</vt:lpstr>
      <vt:lpstr>Proposal: Extended Reconfiguration Multi-Link Element</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aspects of multi-link operations</dc:title>
  <dc:subject>qwqwqwqw</dc:subject>
  <dc:creator>Dmitry.Akhmetov@intel.com</dc:creator>
  <cp:keywords>CTPClassification=CTP_IC:VisualMarkings=, CTPClassification=CTP_IC</cp:keywords>
  <cp:lastModifiedBy>Mahmoud Hasabelnaby</cp:lastModifiedBy>
  <cp:revision>1143</cp:revision>
  <dcterms:created xsi:type="dcterms:W3CDTF">2015-04-26T08:45:29Z</dcterms:created>
  <dcterms:modified xsi:type="dcterms:W3CDTF">2024-07-14T15:37:38Z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edcb7b97-9f44-4ca1-9427-974bac8afc6d</vt:lpwstr>
  </property>
  <property fmtid="{D5CDD505-2E9C-101B-9397-08002B2CF9AE}" pid="4" name="CTP_BU">
    <vt:lpwstr>NEXT GEN &amp; STANDARDS GROUP</vt:lpwstr>
  </property>
  <property fmtid="{D5CDD505-2E9C-101B-9397-08002B2CF9AE}" pid="5" name="CTP_TimeStamp">
    <vt:lpwstr>2019-07-15 18:05:29Z</vt:lpwstr>
  </property>
  <property fmtid="{D5CDD505-2E9C-101B-9397-08002B2CF9AE}" pid="6" name="CTPClassification">
    <vt:lpwstr>CTP_IC</vt:lpwstr>
  </property>
</Properties>
</file>