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459" r:id="rId3"/>
    <p:sldId id="472" r:id="rId4"/>
    <p:sldId id="474" r:id="rId5"/>
    <p:sldId id="460" r:id="rId6"/>
    <p:sldId id="473" r:id="rId7"/>
    <p:sldId id="466" r:id="rId8"/>
    <p:sldId id="467" r:id="rId9"/>
    <p:sldId id="461" r:id="rId10"/>
    <p:sldId id="462" r:id="rId11"/>
    <p:sldId id="463" r:id="rId12"/>
    <p:sldId id="471" r:id="rId13"/>
    <p:sldId id="464" r:id="rId14"/>
    <p:sldId id="475" r:id="rId15"/>
    <p:sldId id="465" r:id="rId16"/>
    <p:sldId id="457" r:id="rId17"/>
    <p:sldId id="458" r:id="rId18"/>
    <p:sldId id="44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99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37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802.11-24/1189r1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r>
              <a:rPr lang="en-US" altLang="zh-CN" sz="2000" dirty="0"/>
              <a:t>DRU Transmission on Frequency Subblocks of Wide Bandwidth PPDU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08843" y="1792121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64016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686800" cy="443322"/>
          </a:xfrm>
        </p:spPr>
        <p:txBody>
          <a:bodyPr>
            <a:noAutofit/>
          </a:bodyPr>
          <a:lstStyle/>
          <a:p>
            <a:r>
              <a:rPr lang="en-US" altLang="zh-TW" dirty="0"/>
              <a:t>Example:  DRU on Frequency Subblock in BW320 </a:t>
            </a:r>
            <a:endParaRPr lang="zh-TW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697808"/>
              </p:ext>
            </p:extLst>
          </p:nvPr>
        </p:nvGraphicFramePr>
        <p:xfrm>
          <a:off x="960842" y="4382966"/>
          <a:ext cx="7827108" cy="429887"/>
        </p:xfrm>
        <a:graphic>
          <a:graphicData uri="http://schemas.openxmlformats.org/drawingml/2006/table">
            <a:tbl>
              <a:tblPr/>
              <a:tblGrid>
                <a:gridCol w="1895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5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5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DRU on 4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80MHz subblock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6853641" y="4238422"/>
            <a:ext cx="199292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820902" y="4226699"/>
            <a:ext cx="63304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16656" y="4226699"/>
            <a:ext cx="101990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69702" y="3863018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80MHz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57334" y="387500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40MHz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74010" y="3851559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20MHz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51942" y="3394360"/>
            <a:ext cx="2164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baseline="30000" dirty="0"/>
              <a:t>th</a:t>
            </a:r>
            <a:r>
              <a:rPr lang="en-US" sz="1400" dirty="0"/>
              <a:t> 20MHz </a:t>
            </a:r>
            <a:r>
              <a:rPr lang="en-US" sz="1400" dirty="0" err="1"/>
              <a:t>subblock</a:t>
            </a:r>
            <a:r>
              <a:rPr lang="en-US" sz="1400" dirty="0"/>
              <a:t> in BW320, </a:t>
            </a:r>
            <a:r>
              <a:rPr lang="en-US" sz="1400" dirty="0" err="1"/>
              <a:t>i</a:t>
            </a:r>
            <a:r>
              <a:rPr lang="en-US" sz="1400" dirty="0"/>
              <a:t>=4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40102" y="3370429"/>
            <a:ext cx="1868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</a:t>
            </a:r>
            <a:r>
              <a:rPr lang="en-US" sz="1400" baseline="30000" dirty="0"/>
              <a:t>th</a:t>
            </a:r>
            <a:r>
              <a:rPr lang="en-US" sz="1400" dirty="0"/>
              <a:t> 40MHz </a:t>
            </a:r>
            <a:r>
              <a:rPr lang="en-US" sz="1400" dirty="0" err="1"/>
              <a:t>subblock</a:t>
            </a:r>
            <a:r>
              <a:rPr lang="en-US" sz="1400" dirty="0"/>
              <a:t> in BW320, </a:t>
            </a:r>
            <a:r>
              <a:rPr lang="en-US" sz="1400" dirty="0" err="1"/>
              <a:t>i</a:t>
            </a:r>
            <a:r>
              <a:rPr lang="en-US" sz="1400" dirty="0"/>
              <a:t>=3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0810" y="3429530"/>
            <a:ext cx="1664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</a:t>
            </a:r>
            <a:r>
              <a:rPr lang="en-US" sz="1400" baseline="30000" dirty="0"/>
              <a:t>th</a:t>
            </a:r>
            <a:r>
              <a:rPr lang="en-US" sz="1400" dirty="0"/>
              <a:t> 80MHz </a:t>
            </a:r>
            <a:r>
              <a:rPr lang="en-US" sz="1400" dirty="0" err="1"/>
              <a:t>subblock</a:t>
            </a:r>
            <a:r>
              <a:rPr lang="en-US" sz="1400" dirty="0"/>
              <a:t> in BW320, </a:t>
            </a:r>
            <a:r>
              <a:rPr lang="en-US" sz="1400" dirty="0" err="1"/>
              <a:t>i</a:t>
            </a:r>
            <a:r>
              <a:rPr lang="en-US" sz="1400" dirty="0"/>
              <a:t>=3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910041" y="4941807"/>
            <a:ext cx="7913076" cy="117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56625" y="5035591"/>
            <a:ext cx="10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BW320M</a:t>
            </a:r>
          </a:p>
        </p:txBody>
      </p:sp>
      <p:sp>
        <p:nvSpPr>
          <p:cNvPr id="20" name="Oval 19"/>
          <p:cNvSpPr/>
          <p:nvPr/>
        </p:nvSpPr>
        <p:spPr>
          <a:xfrm>
            <a:off x="7381490" y="1956125"/>
            <a:ext cx="293075" cy="199292"/>
          </a:xfrm>
          <a:prstGeom prst="ellips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48443" y="2389878"/>
            <a:ext cx="304799" cy="257908"/>
          </a:xfrm>
          <a:prstGeom prst="ellips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96044" y="2659509"/>
            <a:ext cx="363415" cy="281354"/>
          </a:xfrm>
          <a:prstGeom prst="ellips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795335" y="2940863"/>
            <a:ext cx="422030" cy="633046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544504" y="2507108"/>
            <a:ext cx="2227385" cy="926124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633642" y="2061631"/>
            <a:ext cx="4736124" cy="1371601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724997" y="1534094"/>
            <a:ext cx="832339" cy="386861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264245"/>
              </p:ext>
            </p:extLst>
          </p:nvPr>
        </p:nvGraphicFramePr>
        <p:xfrm>
          <a:off x="1080233" y="1524000"/>
          <a:ext cx="7463692" cy="1395669"/>
        </p:xfrm>
        <a:graphic>
          <a:graphicData uri="http://schemas.openxmlformats.org/drawingml/2006/table">
            <a:tbl>
              <a:tblPr/>
              <a:tblGrid>
                <a:gridCol w="96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7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Frequency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20MHz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[-380,-133,132,379]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[-892,-645,-380,-133,132,379,644,891]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 -1916,  -1669, -1404, -1157,  -892, -645, -380, </a:t>
                      </a: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-133, 132, 379, 644, 891, 1156, 1403, 1668, 1915]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[-256, 256]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[-768,-256,256,768]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[-1792,-1280,-768,-256,256,768,1280,1792]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[-512,512]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[-1536,-512,512,1536]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124200" y="61722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(NOTE: we assume index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starts from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A81439D-D9B9-1002-47D4-CCD397AA1439}"/>
                  </a:ext>
                </a:extLst>
              </p:cNvPr>
              <p:cNvSpPr txBox="1"/>
              <p:nvPr/>
            </p:nvSpPr>
            <p:spPr>
              <a:xfrm>
                <a:off x="2971800" y="5550221"/>
                <a:ext cx="3323655" cy="429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𝑫𝑹𝑼</m:t>
                          </m:r>
                          <m:r>
                            <m:rPr>
                              <m:lit/>
                            </m:rPr>
                            <a:rPr lang="en-US" sz="2000" b="1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2000" b="1" i="0">
                          <a:latin typeface="Cambria Math" panose="02040503050406030204" pitchFamily="18" charset="0"/>
                        </a:rPr>
                        <m:t> =  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𝑫𝑹𝑼</m:t>
                          </m:r>
                        </m:sub>
                      </m:sSub>
                      <m:r>
                        <a:rPr lang="en-US" sz="2000" b="1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𝒔𝒉𝒊𝒇𝒕</m:t>
                          </m:r>
                        </m:sub>
                      </m:sSub>
                      <m:d>
                        <m:dPr>
                          <m:ctrlPr>
                            <a:rPr lang="en-US" sz="20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A81439D-D9B9-1002-47D4-CCD397AA1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550221"/>
                <a:ext cx="3323655" cy="429220"/>
              </a:xfrm>
              <a:prstGeom prst="rect">
                <a:avLst/>
              </a:prstGeom>
              <a:blipFill>
                <a:blip r:embed="rId2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8614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present a simple method for  DRUs transmission on frequency subblocks of wide bandwidth PPDU</a:t>
            </a:r>
          </a:p>
          <a:p>
            <a:r>
              <a:rPr lang="en-US" dirty="0"/>
              <a:t>The DRU subcarriers on a frequency subblock can be simply generated by a constant shift on DRU tone plan designed for 20,40 and 80MHz distribution BW.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11-24-0468-02-00bn-dru-tone-plan-for-11bn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76297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400050" lvl="1" indent="0">
              <a:buNone/>
            </a:pPr>
            <a:r>
              <a:rPr lang="en-US" sz="1400" dirty="0"/>
              <a:t>DRUs on frequency subblocks of wide bandwidth PPDU should be defined as DRUs on 20MHz, 40MHz and 80MHz PPDU with the constant shifts?</a:t>
            </a:r>
          </a:p>
          <a:p>
            <a:pPr marL="742950" lvl="2" indent="0">
              <a:buNone/>
            </a:pPr>
            <a:r>
              <a:rPr lang="en-US" dirty="0"/>
              <a:t>- Constant shift values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16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0668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400050" lvl="1" indent="0">
              <a:buNone/>
            </a:pPr>
            <a:r>
              <a:rPr lang="en-US" sz="1400" dirty="0"/>
              <a:t>DRUs on frequency subblocks of wide bandwidth PPDU should be defined as DRUs on 20MHz, 40MHz and 80MHz PPDU with the following constant shifts?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199" y="2866435"/>
          <a:ext cx="8305801" cy="2057400"/>
        </p:xfrm>
        <a:graphic>
          <a:graphicData uri="http://schemas.openxmlformats.org/drawingml/2006/table">
            <a:tbl>
              <a:tblPr/>
              <a:tblGrid>
                <a:gridCol w="95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5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4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Frequency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2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20MHz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[-380,-133,132,379]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[-892,-645,-380,-133,132,379,644,891]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 -1916,  -1669, -1404, -1157,  -892, -645, -380,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-133, 132, 379, 644, 891, 1156, 1403, 1668, 1915]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[-256, 256]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[-768,-256,256,768]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[-1792,-1280,-768,-256,256,768,1280,1792]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[-512,512]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[-1536,-512,512,1536]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963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971800"/>
            <a:ext cx="7772400" cy="609600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94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Tone Plan for BW20 [1]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3060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514EADA-C6F5-137D-D322-E1CBA1311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022203"/>
              </p:ext>
            </p:extLst>
          </p:nvPr>
        </p:nvGraphicFramePr>
        <p:xfrm>
          <a:off x="381000" y="2249087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555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DRU Tone Plan for BW40 [1]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7C3557-1CA0-B06F-0285-3BF2491AB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972820"/>
              </p:ext>
            </p:extLst>
          </p:nvPr>
        </p:nvGraphicFramePr>
        <p:xfrm>
          <a:off x="466724" y="1828800"/>
          <a:ext cx="8077201" cy="3810968"/>
        </p:xfrm>
        <a:graphic>
          <a:graphicData uri="http://schemas.openxmlformats.org/drawingml/2006/table">
            <a:tbl>
              <a:tblPr/>
              <a:tblGrid>
                <a:gridCol w="966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84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40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5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89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[-242:9:-17, 10:9:235]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[-238:9:-13, 14:9:239]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[-240:9:-15, 12:9:237]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[-236:9:-11, 16:9:241]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[-241:9:-16, 11:9:236]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[-237:9:-12, 15:9:240]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4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[-239:9:-14, 13:9:238]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[-235:9:-10, 17:9:242]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4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[DRU1~4], [-8,5]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[DRU6~9], [-6,7]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[DRU10~13], [-7,6]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[DRU15~18], [-5,8]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[DRU1~2],26-tone DRU5, [-244,-4,3,9]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[DRU3~4],26-tone DRU14, [-243,-3,4,244]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262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Tone Plan for BW80 [1]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3BBB24-3557-FD3E-7CE0-6F92311E8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163769"/>
              </p:ext>
            </p:extLst>
          </p:nvPr>
        </p:nvGraphicFramePr>
        <p:xfrm>
          <a:off x="857250" y="2130568"/>
          <a:ext cx="7299547" cy="3657599"/>
        </p:xfrm>
        <a:graphic>
          <a:graphicData uri="http://schemas.openxmlformats.org/drawingml/2006/table">
            <a:tbl>
              <a:tblPr/>
              <a:tblGrid>
                <a:gridCol w="561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3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616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[-483:36:-51, 17:36:449],[-467:36:-35, 33:36:465]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[-475:36:-43, 25:36:457],[-459:36:-27, 41:36:473]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[-479:36:-47, 21:36:453],[-463:36:-31, 37:36:469]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[-471:36:-39, 29:36:461],[-455:36:-23, 45:36:477]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[-477:36:-45, 23:36:455],[-461:36:-29, 39:36:471]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[-469:36:-37, 31:36:463],[-453:36:-21, 47:36:479]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[-481:36:-49, 19:36:451],[-465:36:-33, 35:36:467]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[-473:36:-41, 27:36:459],[-457:36:-25, 43:36:475]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[-482:36:-50, 18:36:450],[-466:36:-34, 34:36:466]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[-474:36:-42, 26:36:458],[-458:36:-26, 42:36:474]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[-478:36:-46, 22:36:454],[-462:36:-30, 38:36:470]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[-470:36:-38, 30:36:462],[-454:36:-22, 46:36:478]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[-476:36:-44, 24:36:456],[-460:36:-28, 40:36:472]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[-468:36:-36, 32:36:464],[-452:36:-20,48:36:480]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[-480:36:-48, 20:36:452],[-464:36:-32, 36:36:468]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[-472:36:-40, 28:36:460],[-456:36:-24, 44:36:476]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[DRU1~2],  [-495, 485]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[DRU3~4],[-491, 489]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[DRU5~6],[-489, 491]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[DRU7~8],[-493, 487]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[DRU9~10],[-494, 486]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[DRU11~12],[-490,490]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[DRU13~14],[-488,492]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[DRU15~16],[-492,488]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4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5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484-tone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EBBB774-A810-89D4-828B-AD6B50A63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401690"/>
              </p:ext>
            </p:extLst>
          </p:nvPr>
        </p:nvGraphicFramePr>
        <p:xfrm>
          <a:off x="838200" y="1828800"/>
          <a:ext cx="7318597" cy="301768"/>
        </p:xfrm>
        <a:graphic>
          <a:graphicData uri="http://schemas.openxmlformats.org/drawingml/2006/table">
            <a:tbl>
              <a:tblPr/>
              <a:tblGrid>
                <a:gridCol w="550797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676780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508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50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04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09600" y="1447800"/>
            <a:ext cx="8001000" cy="2438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/>
              <a:t> DRU operation modes and scenarios have been discussed, some motions have been passed, such as: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DRU is allowed in a punctured UHR TB transmission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Hybrid mode with DRUs and RRUs in UHR UL TB OFDMA transmission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In a non-punctured 80MHz PPDU, distribution BW with 20M+20M+40M or 40M+20M+20M is allowed for DRU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contribution, we propose a simple method for DRU transmission on frequency subblocks of wide BW PPDU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Introduction</a:t>
            </a:r>
            <a:endParaRPr lang="zh-TW" alt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4527426" y="6198414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BW320MHz</a:t>
            </a:r>
          </a:p>
        </p:txBody>
      </p:sp>
    </p:spTree>
    <p:extLst>
      <p:ext uri="{BB962C8B-B14F-4D97-AF65-F5344CB8AC3E}">
        <p14:creationId xmlns:p14="http://schemas.microsoft.com/office/powerpoint/2010/main" val="42600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2000" dirty="0"/>
              <a:t>Illustration of DRU Transmission in Frequency Subblocks</a:t>
            </a:r>
            <a:endParaRPr lang="zh-TW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99476"/>
              </p:ext>
            </p:extLst>
          </p:nvPr>
        </p:nvGraphicFramePr>
        <p:xfrm>
          <a:off x="749666" y="2165372"/>
          <a:ext cx="7768492" cy="394718"/>
        </p:xfrm>
        <a:graphic>
          <a:graphicData uri="http://schemas.openxmlformats.org/drawingml/2006/table">
            <a:tbl>
              <a:tblPr/>
              <a:tblGrid>
                <a:gridCol w="1942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2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2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7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RRU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RRU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on 3rd 80MHz subblock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397287"/>
              </p:ext>
            </p:extLst>
          </p:nvPr>
        </p:nvGraphicFramePr>
        <p:xfrm>
          <a:off x="748567" y="3959751"/>
          <a:ext cx="7827108" cy="429887"/>
        </p:xfrm>
        <a:graphic>
          <a:graphicData uri="http://schemas.openxmlformats.org/drawingml/2006/table">
            <a:tbl>
              <a:tblPr/>
              <a:tblGrid>
                <a:gridCol w="1895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5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5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punc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DRU on 4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80MHz subblock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648443" y="2064462"/>
            <a:ext cx="1992923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641366" y="3872324"/>
            <a:ext cx="1992923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36029" y="3872324"/>
            <a:ext cx="633046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835034" y="3872324"/>
            <a:ext cx="1019907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39183" y="176207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80MHz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32106" y="356188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80MHz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39266" y="356188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40MHz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46831" y="353377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48567" y="4508272"/>
            <a:ext cx="7913076" cy="11723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09442" y="6153110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BW80MHz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CC7F53-43CE-7F3B-2B8F-A836E0BA8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122251"/>
              </p:ext>
            </p:extLst>
          </p:nvPr>
        </p:nvGraphicFramePr>
        <p:xfrm>
          <a:off x="748567" y="5693555"/>
          <a:ext cx="4126646" cy="425220"/>
        </p:xfrm>
        <a:graphic>
          <a:graphicData uri="http://schemas.openxmlformats.org/drawingml/2006/table">
            <a:tbl>
              <a:tblPr/>
              <a:tblGrid>
                <a:gridCol w="1149744">
                  <a:extLst>
                    <a:ext uri="{9D8B030D-6E8A-4147-A177-3AD203B41FA5}">
                      <a16:colId xmlns:a16="http://schemas.microsoft.com/office/drawing/2014/main" val="2238311189"/>
                    </a:ext>
                  </a:extLst>
                </a:gridCol>
                <a:gridCol w="1149744">
                  <a:extLst>
                    <a:ext uri="{9D8B030D-6E8A-4147-A177-3AD203B41FA5}">
                      <a16:colId xmlns:a16="http://schemas.microsoft.com/office/drawing/2014/main" val="2946172586"/>
                    </a:ext>
                  </a:extLst>
                </a:gridCol>
                <a:gridCol w="1827158">
                  <a:extLst>
                    <a:ext uri="{9D8B030D-6E8A-4147-A177-3AD203B41FA5}">
                      <a16:colId xmlns:a16="http://schemas.microsoft.com/office/drawing/2014/main" val="494542406"/>
                    </a:ext>
                  </a:extLst>
                </a:gridCol>
              </a:tblGrid>
              <a:tr h="4252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48534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5A7ECD48-5352-DB26-3845-99FDE63DE5B8}"/>
              </a:ext>
            </a:extLst>
          </p:cNvPr>
          <p:cNvSpPr txBox="1"/>
          <p:nvPr/>
        </p:nvSpPr>
        <p:spPr>
          <a:xfrm>
            <a:off x="228600" y="1465095"/>
            <a:ext cx="5410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Hybrid mode of DRU &amp; RRU in an UL TB OFDMA Transmission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61B356-A9E2-07AF-BF7B-FBB7AF5B7D7F}"/>
              </a:ext>
            </a:extLst>
          </p:cNvPr>
          <p:cNvSpPr txBox="1"/>
          <p:nvPr/>
        </p:nvSpPr>
        <p:spPr>
          <a:xfrm>
            <a:off x="366394" y="3132954"/>
            <a:ext cx="4360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DRU in a punctured UL TB OFDMA Transmission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BDEB6A-7F41-24E9-280C-37DAB3996868}"/>
              </a:ext>
            </a:extLst>
          </p:cNvPr>
          <p:cNvSpPr txBox="1"/>
          <p:nvPr/>
        </p:nvSpPr>
        <p:spPr>
          <a:xfrm>
            <a:off x="357443" y="4921070"/>
            <a:ext cx="4424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DRU in a non-punctured 80MHz PPDU Transmission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F86744E-DA99-20BF-8722-1A081EB6E829}"/>
              </a:ext>
            </a:extLst>
          </p:cNvPr>
          <p:cNvCxnSpPr>
            <a:cxnSpLocks/>
          </p:cNvCxnSpPr>
          <p:nvPr/>
        </p:nvCxnSpPr>
        <p:spPr>
          <a:xfrm>
            <a:off x="782064" y="5624753"/>
            <a:ext cx="1046736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67C6A6E-07B4-3AA3-72CF-F6ECA2D483D3}"/>
              </a:ext>
            </a:extLst>
          </p:cNvPr>
          <p:cNvSpPr txBox="1"/>
          <p:nvPr/>
        </p:nvSpPr>
        <p:spPr>
          <a:xfrm>
            <a:off x="990600" y="5336917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BC867BF-FB39-785A-F426-04C69D3787F9}"/>
              </a:ext>
            </a:extLst>
          </p:cNvPr>
          <p:cNvCxnSpPr>
            <a:cxnSpLocks/>
          </p:cNvCxnSpPr>
          <p:nvPr/>
        </p:nvCxnSpPr>
        <p:spPr>
          <a:xfrm>
            <a:off x="1925064" y="5610537"/>
            <a:ext cx="1046736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91F391B-9122-D7F0-E519-85105D76731B}"/>
              </a:ext>
            </a:extLst>
          </p:cNvPr>
          <p:cNvSpPr txBox="1"/>
          <p:nvPr/>
        </p:nvSpPr>
        <p:spPr>
          <a:xfrm>
            <a:off x="2133600" y="532270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AAE6B35-6D22-9CAD-B493-292273C56148}"/>
              </a:ext>
            </a:extLst>
          </p:cNvPr>
          <p:cNvCxnSpPr>
            <a:cxnSpLocks/>
          </p:cNvCxnSpPr>
          <p:nvPr/>
        </p:nvCxnSpPr>
        <p:spPr>
          <a:xfrm>
            <a:off x="3076456" y="5591636"/>
            <a:ext cx="1798757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B796CF5-4013-87B3-06AD-D17C218B2BDA}"/>
              </a:ext>
            </a:extLst>
          </p:cNvPr>
          <p:cNvSpPr txBox="1"/>
          <p:nvPr/>
        </p:nvSpPr>
        <p:spPr>
          <a:xfrm>
            <a:off x="3733800" y="531480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40MHz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77F59D-4EE6-01A4-32D3-7E22E6810020}"/>
              </a:ext>
            </a:extLst>
          </p:cNvPr>
          <p:cNvSpPr txBox="1"/>
          <p:nvPr/>
        </p:nvSpPr>
        <p:spPr>
          <a:xfrm>
            <a:off x="4690130" y="447869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BW320MHz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BDA568-A700-1F12-C951-EBEBD9DFF661}"/>
              </a:ext>
            </a:extLst>
          </p:cNvPr>
          <p:cNvCxnSpPr/>
          <p:nvPr/>
        </p:nvCxnSpPr>
        <p:spPr bwMode="auto">
          <a:xfrm>
            <a:off x="748567" y="6198414"/>
            <a:ext cx="41063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3189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3000" cy="423216"/>
          </a:xfrm>
        </p:spPr>
        <p:txBody>
          <a:bodyPr/>
          <a:lstStyle/>
          <a:p>
            <a:r>
              <a:rPr lang="en-US" sz="2400" dirty="0"/>
              <a:t>DRU Tone Plan for BW20/40/80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614A29-55B1-8DD9-94B7-C31120F1D7A4}"/>
              </a:ext>
            </a:extLst>
          </p:cNvPr>
          <p:cNvSpPr txBox="1"/>
          <p:nvPr/>
        </p:nvSpPr>
        <p:spPr>
          <a:xfrm>
            <a:off x="607862" y="1200740"/>
            <a:ext cx="815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DRU tone plans we have discussed so far are for DRU tones distribution over a given distribution BW, for an example DRU on BW20 [1]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8EAE08-6DBC-9757-C82B-271F90F93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09231"/>
              </p:ext>
            </p:extLst>
          </p:nvPr>
        </p:nvGraphicFramePr>
        <p:xfrm>
          <a:off x="1544516" y="2453578"/>
          <a:ext cx="5791200" cy="1645920"/>
        </p:xfrm>
        <a:graphic>
          <a:graphicData uri="http://schemas.openxmlformats.org/drawingml/2006/table">
            <a:tbl>
              <a:tblPr/>
              <a:tblGrid>
                <a:gridCol w="96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993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9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8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8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8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5B71EF6-BDD9-82C8-ADCB-157B09D9DB2A}"/>
              </a:ext>
            </a:extLst>
          </p:cNvPr>
          <p:cNvSpPr txBox="1"/>
          <p:nvPr/>
        </p:nvSpPr>
        <p:spPr>
          <a:xfrm>
            <a:off x="615959" y="1728913"/>
            <a:ext cx="815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How do we define DRUs over a frequency subblock of a wider BW? e.g. DRU over 20MHz subblock of BW80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BB67D6D-A51B-CFB1-BFD3-7B7139E34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746"/>
              </p:ext>
            </p:extLst>
          </p:nvPr>
        </p:nvGraphicFramePr>
        <p:xfrm>
          <a:off x="2209800" y="5514941"/>
          <a:ext cx="4126646" cy="425220"/>
        </p:xfrm>
        <a:graphic>
          <a:graphicData uri="http://schemas.openxmlformats.org/drawingml/2006/table">
            <a:tbl>
              <a:tblPr/>
              <a:tblGrid>
                <a:gridCol w="1149744">
                  <a:extLst>
                    <a:ext uri="{9D8B030D-6E8A-4147-A177-3AD203B41FA5}">
                      <a16:colId xmlns:a16="http://schemas.microsoft.com/office/drawing/2014/main" val="2238311189"/>
                    </a:ext>
                  </a:extLst>
                </a:gridCol>
                <a:gridCol w="1149744">
                  <a:extLst>
                    <a:ext uri="{9D8B030D-6E8A-4147-A177-3AD203B41FA5}">
                      <a16:colId xmlns:a16="http://schemas.microsoft.com/office/drawing/2014/main" val="2946172586"/>
                    </a:ext>
                  </a:extLst>
                </a:gridCol>
                <a:gridCol w="1827158">
                  <a:extLst>
                    <a:ext uri="{9D8B030D-6E8A-4147-A177-3AD203B41FA5}">
                      <a16:colId xmlns:a16="http://schemas.microsoft.com/office/drawing/2014/main" val="494542406"/>
                    </a:ext>
                  </a:extLst>
                </a:gridCol>
              </a:tblGrid>
              <a:tr h="4252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485349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1C45B7C-C4CC-9060-A6E2-8C18665BB949}"/>
              </a:ext>
            </a:extLst>
          </p:cNvPr>
          <p:cNvCxnSpPr>
            <a:cxnSpLocks/>
          </p:cNvCxnSpPr>
          <p:nvPr/>
        </p:nvCxnSpPr>
        <p:spPr>
          <a:xfrm>
            <a:off x="2243297" y="5446139"/>
            <a:ext cx="1046736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4859809-2B21-F662-F2E3-D2F148CAC553}"/>
              </a:ext>
            </a:extLst>
          </p:cNvPr>
          <p:cNvSpPr txBox="1"/>
          <p:nvPr/>
        </p:nvSpPr>
        <p:spPr>
          <a:xfrm>
            <a:off x="2451833" y="5158303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6CA6F7E-9DD4-4337-4630-B4EF9F2E360E}"/>
              </a:ext>
            </a:extLst>
          </p:cNvPr>
          <p:cNvCxnSpPr>
            <a:cxnSpLocks/>
          </p:cNvCxnSpPr>
          <p:nvPr/>
        </p:nvCxnSpPr>
        <p:spPr>
          <a:xfrm>
            <a:off x="3386297" y="5431923"/>
            <a:ext cx="1046736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3EFBF05-4BD3-D7C1-EE1A-D4A1B736B085}"/>
              </a:ext>
            </a:extLst>
          </p:cNvPr>
          <p:cNvSpPr txBox="1"/>
          <p:nvPr/>
        </p:nvSpPr>
        <p:spPr>
          <a:xfrm>
            <a:off x="3594833" y="5144087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0254827-04FF-8445-5E07-0E01F74B7523}"/>
              </a:ext>
            </a:extLst>
          </p:cNvPr>
          <p:cNvCxnSpPr>
            <a:cxnSpLocks/>
          </p:cNvCxnSpPr>
          <p:nvPr/>
        </p:nvCxnSpPr>
        <p:spPr>
          <a:xfrm>
            <a:off x="4537689" y="5413022"/>
            <a:ext cx="1798757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C174592F-5EF8-DD5E-F375-452EF1CADD53}"/>
              </a:ext>
            </a:extLst>
          </p:cNvPr>
          <p:cNvSpPr txBox="1"/>
          <p:nvPr/>
        </p:nvSpPr>
        <p:spPr>
          <a:xfrm>
            <a:off x="5195033" y="5136188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40MHz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64F2330-7DF1-FF9D-943A-E1112EC22264}"/>
              </a:ext>
            </a:extLst>
          </p:cNvPr>
          <p:cNvCxnSpPr/>
          <p:nvPr/>
        </p:nvCxnSpPr>
        <p:spPr bwMode="auto">
          <a:xfrm>
            <a:off x="2209800" y="6019800"/>
            <a:ext cx="41063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8D44BC2-0E5E-7DDF-FC28-7AAC01A7355C}"/>
              </a:ext>
            </a:extLst>
          </p:cNvPr>
          <p:cNvCxnSpPr>
            <a:cxnSpLocks/>
          </p:cNvCxnSpPr>
          <p:nvPr/>
        </p:nvCxnSpPr>
        <p:spPr bwMode="auto">
          <a:xfrm>
            <a:off x="1582750" y="4136274"/>
            <a:ext cx="1803547" cy="13786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BF61312-D982-4A70-FE8B-3B8236FFBF3C}"/>
              </a:ext>
            </a:extLst>
          </p:cNvPr>
          <p:cNvCxnSpPr>
            <a:cxnSpLocks/>
          </p:cNvCxnSpPr>
          <p:nvPr/>
        </p:nvCxnSpPr>
        <p:spPr bwMode="auto">
          <a:xfrm flipH="1">
            <a:off x="4505337" y="4117886"/>
            <a:ext cx="2830379" cy="13970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C0C5B49C-D60C-1CF1-8613-31EE87FE61C5}"/>
              </a:ext>
            </a:extLst>
          </p:cNvPr>
          <p:cNvSpPr txBox="1"/>
          <p:nvPr/>
        </p:nvSpPr>
        <p:spPr>
          <a:xfrm>
            <a:off x="3470600" y="5983024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BW80MHz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3A45F15A-BE56-7BDA-472F-784AD3B62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163" y="4603282"/>
            <a:ext cx="617798" cy="2786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041AE67A-D008-C552-47F3-AC56E0679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263" y="3225799"/>
            <a:ext cx="495940" cy="24797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8B925838-8549-3B31-20E1-4B0333E7E7E4}"/>
              </a:ext>
            </a:extLst>
          </p:cNvPr>
          <p:cNvSpPr txBox="1"/>
          <p:nvPr/>
        </p:nvSpPr>
        <p:spPr>
          <a:xfrm>
            <a:off x="437832" y="3486324"/>
            <a:ext cx="1114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subcarrier indices on BW20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6C67B0E-E6E2-A0FD-1169-5A21286FCFAD}"/>
              </a:ext>
            </a:extLst>
          </p:cNvPr>
          <p:cNvSpPr txBox="1"/>
          <p:nvPr/>
        </p:nvSpPr>
        <p:spPr>
          <a:xfrm>
            <a:off x="4158158" y="4474330"/>
            <a:ext cx="11148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subcarrier indices on </a:t>
            </a:r>
            <a:r>
              <a:rPr lang="en-US" sz="1000" dirty="0" err="1"/>
              <a:t>i</a:t>
            </a:r>
            <a:r>
              <a:rPr lang="en-US" sz="1000" baseline="30000" dirty="0" err="1"/>
              <a:t>th</a:t>
            </a:r>
            <a:r>
              <a:rPr lang="en-US" sz="1000" dirty="0"/>
              <a:t> subblock 20MHz </a:t>
            </a:r>
          </a:p>
        </p:txBody>
      </p:sp>
    </p:spTree>
    <p:extLst>
      <p:ext uri="{BB962C8B-B14F-4D97-AF65-F5344CB8AC3E}">
        <p14:creationId xmlns:p14="http://schemas.microsoft.com/office/powerpoint/2010/main" val="3417966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5334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DRUs on Frequency Subblocks of Wide Bandwidth PPDU</a:t>
            </a:r>
            <a:endParaRPr lang="zh-TW" altLang="en-US" sz="2400" dirty="0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698500" y="1244417"/>
            <a:ext cx="7772400" cy="58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Any size DRU distribution onto any frequency subblock  (with size 20/40/80MHz) of a wider bandwidth (80/160/320MHz) can be simply generated as: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1770" y="3715832"/>
            <a:ext cx="75564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K</a:t>
            </a:r>
            <a:r>
              <a:rPr lang="en-US" sz="1400" i="1" baseline="-25000" dirty="0"/>
              <a:t>DRU</a:t>
            </a:r>
            <a:r>
              <a:rPr lang="en-US" sz="1400" i="1" dirty="0"/>
              <a:t>:   </a:t>
            </a:r>
            <a:r>
              <a:rPr lang="en-US" sz="1400" dirty="0"/>
              <a:t>	DRU subcarrier indices from DRU tone plan table for an DRU distributed on BW20/40/80</a:t>
            </a:r>
          </a:p>
          <a:p>
            <a:r>
              <a:rPr lang="en-US" sz="1400" i="1" dirty="0" err="1"/>
              <a:t>K</a:t>
            </a:r>
            <a:r>
              <a:rPr lang="en-US" sz="1400" i="1" baseline="-25000" dirty="0" err="1"/>
              <a:t>DRU_i</a:t>
            </a:r>
            <a:r>
              <a:rPr lang="en-US" sz="1400" i="1" dirty="0"/>
              <a:t>: </a:t>
            </a:r>
            <a:r>
              <a:rPr lang="en-US" sz="1400" dirty="0"/>
              <a:t>	DRU subcarrier indices on </a:t>
            </a:r>
            <a:r>
              <a:rPr lang="en-US" sz="1400" i="1" dirty="0" err="1"/>
              <a:t>i-th</a:t>
            </a:r>
            <a:r>
              <a:rPr lang="en-US" sz="1400" dirty="0"/>
              <a:t> frequency subblock </a:t>
            </a:r>
          </a:p>
          <a:p>
            <a:r>
              <a:rPr lang="en-US" sz="1400" i="1" dirty="0"/>
              <a:t>K</a:t>
            </a:r>
            <a:r>
              <a:rPr lang="en-US" sz="1400" i="1" baseline="-25000" dirty="0"/>
              <a:t>shift</a:t>
            </a:r>
            <a:r>
              <a:rPr lang="en-US" sz="1400" i="1" dirty="0"/>
              <a:t>(</a:t>
            </a:r>
            <a:r>
              <a:rPr lang="en-US" sz="1400" i="1" dirty="0" err="1"/>
              <a:t>i</a:t>
            </a:r>
            <a:r>
              <a:rPr lang="en-US" sz="1400" i="1" dirty="0"/>
              <a:t>):  </a:t>
            </a:r>
            <a:r>
              <a:rPr lang="en-US" sz="1400" dirty="0"/>
              <a:t>	constant shift value </a:t>
            </a:r>
          </a:p>
          <a:p>
            <a:r>
              <a:rPr lang="en-US" sz="1400" i="1" dirty="0"/>
              <a:t>i:  </a:t>
            </a:r>
            <a:r>
              <a:rPr lang="en-US" sz="1400" dirty="0"/>
              <a:t>	frequency subblock index of subblock size 20/40/80MHz on BW80/160/320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78635" y="4758224"/>
            <a:ext cx="819315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</a:t>
            </a:r>
          </a:p>
          <a:p>
            <a:r>
              <a:rPr lang="en-US" sz="1400" i="1" dirty="0"/>
              <a:t>K</a:t>
            </a:r>
            <a:r>
              <a:rPr lang="en-US" sz="1400" i="1" baseline="-25000" dirty="0"/>
              <a:t>shift</a:t>
            </a:r>
            <a:r>
              <a:rPr lang="en-US" sz="1400" i="1" dirty="0"/>
              <a:t>(</a:t>
            </a:r>
            <a:r>
              <a:rPr lang="en-US" sz="1400" i="1" dirty="0" err="1"/>
              <a:t>i</a:t>
            </a:r>
            <a:r>
              <a:rPr lang="en-US" sz="1400" i="1" dirty="0"/>
              <a:t>):  </a:t>
            </a:r>
            <a:r>
              <a:rPr lang="en-US" sz="1400" dirty="0"/>
              <a:t>	= 120+K</a:t>
            </a:r>
            <a:r>
              <a:rPr lang="en-US" sz="1400" baseline="-25000" dirty="0"/>
              <a:t>1st</a:t>
            </a:r>
            <a:r>
              <a:rPr lang="en-US" sz="1400" dirty="0"/>
              <a:t> for </a:t>
            </a:r>
            <a:r>
              <a:rPr lang="en-US" sz="1400" dirty="0" err="1"/>
              <a:t>subblock</a:t>
            </a:r>
            <a:r>
              <a:rPr lang="en-US" sz="1400" dirty="0"/>
              <a:t> size 20MHz</a:t>
            </a:r>
          </a:p>
          <a:p>
            <a:r>
              <a:rPr lang="en-US" sz="1400" dirty="0"/>
              <a:t>	= 244+K</a:t>
            </a:r>
            <a:r>
              <a:rPr lang="en-US" sz="1400" baseline="-25000" dirty="0"/>
              <a:t>1st </a:t>
            </a:r>
            <a:r>
              <a:rPr lang="en-US" sz="1400" dirty="0"/>
              <a:t>for </a:t>
            </a:r>
            <a:r>
              <a:rPr lang="en-US" sz="1400" dirty="0" err="1"/>
              <a:t>subblock</a:t>
            </a:r>
            <a:r>
              <a:rPr lang="en-US" sz="1400" dirty="0"/>
              <a:t> size 40MHz</a:t>
            </a:r>
          </a:p>
          <a:p>
            <a:r>
              <a:rPr lang="en-US" sz="1400" dirty="0"/>
              <a:t>	= 500+K1st for </a:t>
            </a:r>
            <a:r>
              <a:rPr lang="en-US" sz="1400" dirty="0" err="1"/>
              <a:t>subblock</a:t>
            </a:r>
            <a:r>
              <a:rPr lang="en-US" sz="1400" dirty="0"/>
              <a:t> size 80MHz</a:t>
            </a:r>
          </a:p>
          <a:p>
            <a:r>
              <a:rPr lang="en-US" sz="1400" dirty="0"/>
              <a:t>	K</a:t>
            </a:r>
            <a:r>
              <a:rPr lang="en-US" sz="1400" baseline="-25000" dirty="0"/>
              <a:t>1st</a:t>
            </a:r>
            <a:r>
              <a:rPr lang="en-US" sz="1400" dirty="0"/>
              <a:t> is the starting tone index of corresponding frequency subblock </a:t>
            </a:r>
            <a:r>
              <a:rPr lang="en-US" sz="1400" dirty="0" err="1"/>
              <a:t>i</a:t>
            </a:r>
            <a:r>
              <a:rPr lang="en-US" sz="1400" dirty="0"/>
              <a:t> of  subblock size 20MHz, or 40MHz, or 80MHz ; 120, 244 and 500 are the highest/or the most righthand side subcarrier index number for an DRU in BW20/40/80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5791200" y="2380678"/>
            <a:ext cx="1484144" cy="606981"/>
          </a:xfrm>
          <a:prstGeom prst="straightConnector1">
            <a:avLst/>
          </a:prstGeom>
          <a:ln w="63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86452" y="2166686"/>
            <a:ext cx="1622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Constant shift value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 flipH="1" flipV="1">
            <a:off x="2286000" y="2474463"/>
            <a:ext cx="2058988" cy="513196"/>
          </a:xfrm>
          <a:prstGeom prst="straightConnector1">
            <a:avLst/>
          </a:prstGeom>
          <a:ln w="63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67621" y="2204832"/>
            <a:ext cx="4259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DRU tone plan for BW20/40/80 (e.g. as proposed in [1])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BF9B6F-D6CF-D079-B3FD-F352E2954414}"/>
                  </a:ext>
                </a:extLst>
              </p:cNvPr>
              <p:cNvSpPr txBox="1"/>
              <p:nvPr/>
            </p:nvSpPr>
            <p:spPr>
              <a:xfrm>
                <a:off x="2527921" y="2837209"/>
                <a:ext cx="4502835" cy="4966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𝑫𝑹𝑼</m:t>
                          </m:r>
                          <m:r>
                            <m:rPr>
                              <m:lit/>
                            </m:rPr>
                            <a:rPr lang="en-US" sz="2400" b="1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2400" b="1" i="0">
                          <a:latin typeface="Cambria Math" panose="02040503050406030204" pitchFamily="18" charset="0"/>
                        </a:rPr>
                        <m:t> =  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𝑫𝑹𝑼</m:t>
                          </m:r>
                        </m:sub>
                      </m:sSub>
                      <m:r>
                        <a:rPr lang="en-US" sz="2400" b="1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𝒔𝒉𝒊𝒇𝒕</m:t>
                          </m:r>
                        </m:sub>
                      </m:sSub>
                      <m:d>
                        <m:dPr>
                          <m:ctrlPr>
                            <a:rPr lang="en-US" sz="24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BF9B6F-D6CF-D079-B3FD-F352E29544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921" y="2837209"/>
                <a:ext cx="4502835" cy="496674"/>
              </a:xfrm>
              <a:prstGeom prst="rect">
                <a:avLst/>
              </a:prstGeom>
              <a:blipFill>
                <a:blip r:embed="rId2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2862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3000" cy="337750"/>
          </a:xfrm>
        </p:spPr>
        <p:txBody>
          <a:bodyPr/>
          <a:lstStyle/>
          <a:p>
            <a:r>
              <a:rPr lang="en-US" sz="2400" dirty="0"/>
              <a:t>Example of K</a:t>
            </a:r>
            <a:r>
              <a:rPr lang="en-US" sz="2400" baseline="-25000" dirty="0"/>
              <a:t>1st</a:t>
            </a:r>
            <a:r>
              <a:rPr lang="en-US" sz="2400" dirty="0"/>
              <a:t> for DRU in 20MHz Subblock of BW80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8D24A45-A1E7-A3A4-5EA0-70A246DCA6FE}"/>
              </a:ext>
            </a:extLst>
          </p:cNvPr>
          <p:cNvGrpSpPr/>
          <p:nvPr/>
        </p:nvGrpSpPr>
        <p:grpSpPr>
          <a:xfrm>
            <a:off x="719611" y="4077196"/>
            <a:ext cx="7857405" cy="1406970"/>
            <a:chOff x="295995" y="3617758"/>
            <a:chExt cx="8848005" cy="172921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C441C9-FBE4-B51A-F615-AAC9EC7D142D}"/>
                </a:ext>
              </a:extLst>
            </p:cNvPr>
            <p:cNvSpPr/>
            <p:nvPr/>
          </p:nvSpPr>
          <p:spPr bwMode="auto">
            <a:xfrm>
              <a:off x="304800" y="4572000"/>
              <a:ext cx="228600" cy="46206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32EF6A9-C1F1-3746-67A2-5FD23D82B5FF}"/>
                </a:ext>
              </a:extLst>
            </p:cNvPr>
            <p:cNvSpPr/>
            <p:nvPr/>
          </p:nvSpPr>
          <p:spPr bwMode="auto">
            <a:xfrm>
              <a:off x="533400" y="4572000"/>
              <a:ext cx="1905000" cy="46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ABAE324-36F6-BB6D-1640-1A4B975F5112}"/>
                </a:ext>
              </a:extLst>
            </p:cNvPr>
            <p:cNvSpPr/>
            <p:nvPr/>
          </p:nvSpPr>
          <p:spPr bwMode="auto">
            <a:xfrm>
              <a:off x="2438400" y="4572000"/>
              <a:ext cx="152400" cy="4620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6F11C03-CAC5-3819-F4D3-34F8D2A4A027}"/>
                </a:ext>
              </a:extLst>
            </p:cNvPr>
            <p:cNvSpPr/>
            <p:nvPr/>
          </p:nvSpPr>
          <p:spPr bwMode="auto">
            <a:xfrm>
              <a:off x="2590800" y="4572000"/>
              <a:ext cx="1905000" cy="46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07B7EC-3147-BB9B-A5D6-76F5465531CE}"/>
                </a:ext>
              </a:extLst>
            </p:cNvPr>
            <p:cNvSpPr/>
            <p:nvPr/>
          </p:nvSpPr>
          <p:spPr bwMode="auto">
            <a:xfrm>
              <a:off x="4953000" y="4572000"/>
              <a:ext cx="1905000" cy="46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B4C76F-6D92-2B9D-C276-379602D7F547}"/>
                </a:ext>
              </a:extLst>
            </p:cNvPr>
            <p:cNvSpPr/>
            <p:nvPr/>
          </p:nvSpPr>
          <p:spPr bwMode="auto">
            <a:xfrm>
              <a:off x="6858000" y="4572000"/>
              <a:ext cx="152400" cy="462064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6A2947B-DF04-18A4-1793-E11D6E010CFB}"/>
                </a:ext>
              </a:extLst>
            </p:cNvPr>
            <p:cNvSpPr/>
            <p:nvPr/>
          </p:nvSpPr>
          <p:spPr bwMode="auto">
            <a:xfrm>
              <a:off x="7010400" y="4572000"/>
              <a:ext cx="1905000" cy="46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C74A448-74E3-F67D-A5CF-FC84585CC3CB}"/>
                </a:ext>
              </a:extLst>
            </p:cNvPr>
            <p:cNvSpPr/>
            <p:nvPr/>
          </p:nvSpPr>
          <p:spPr bwMode="auto">
            <a:xfrm>
              <a:off x="8915400" y="4572000"/>
              <a:ext cx="228600" cy="46206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AD0D5C0-3AAA-8342-011B-48AF38B070AB}"/>
                </a:ext>
              </a:extLst>
            </p:cNvPr>
            <p:cNvSpPr txBox="1"/>
            <p:nvPr/>
          </p:nvSpPr>
          <p:spPr>
            <a:xfrm>
              <a:off x="476989" y="4283052"/>
              <a:ext cx="785904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-500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E0BE85B-5698-D9AB-4583-D7196274BC31}"/>
                </a:ext>
              </a:extLst>
            </p:cNvPr>
            <p:cNvSpPr txBox="1"/>
            <p:nvPr/>
          </p:nvSpPr>
          <p:spPr>
            <a:xfrm>
              <a:off x="2058599" y="498080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-259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B569361-5E2C-ECCD-C469-A723F1F25800}"/>
                </a:ext>
              </a:extLst>
            </p:cNvPr>
            <p:cNvSpPr txBox="1"/>
            <p:nvPr/>
          </p:nvSpPr>
          <p:spPr>
            <a:xfrm>
              <a:off x="2518643" y="4310164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-253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7A5C6AA-9172-8580-1B4E-74AAE6B86176}"/>
                </a:ext>
              </a:extLst>
            </p:cNvPr>
            <p:cNvSpPr txBox="1"/>
            <p:nvPr/>
          </p:nvSpPr>
          <p:spPr>
            <a:xfrm>
              <a:off x="4262413" y="501890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-12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A026C54-FC5C-948F-59DB-74157E08E36D}"/>
                </a:ext>
              </a:extLst>
            </p:cNvPr>
            <p:cNvSpPr txBox="1"/>
            <p:nvPr/>
          </p:nvSpPr>
          <p:spPr>
            <a:xfrm>
              <a:off x="4876800" y="4247253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12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1B05E7-27E6-078B-3675-870B5AE3D483}"/>
                </a:ext>
              </a:extLst>
            </p:cNvPr>
            <p:cNvSpPr txBox="1"/>
            <p:nvPr/>
          </p:nvSpPr>
          <p:spPr>
            <a:xfrm>
              <a:off x="6615754" y="5009865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253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E849109-8A5A-0693-6B27-C164DA0A7DF9}"/>
                </a:ext>
              </a:extLst>
            </p:cNvPr>
            <p:cNvSpPr txBox="1"/>
            <p:nvPr/>
          </p:nvSpPr>
          <p:spPr>
            <a:xfrm>
              <a:off x="7031252" y="4252160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259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1626FF6-107C-31AF-0A99-C72E9886339A}"/>
                </a:ext>
              </a:extLst>
            </p:cNvPr>
            <p:cNvSpPr txBox="1"/>
            <p:nvPr/>
          </p:nvSpPr>
          <p:spPr>
            <a:xfrm>
              <a:off x="8690176" y="5069975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500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4052909-6B74-B5D3-9636-4B496C0B07E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690363" y="3962009"/>
              <a:ext cx="34037" cy="13768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9798B4F-0DA6-81E2-3CE8-C82444427A82}"/>
                </a:ext>
              </a:extLst>
            </p:cNvPr>
            <p:cNvSpPr txBox="1"/>
            <p:nvPr/>
          </p:nvSpPr>
          <p:spPr>
            <a:xfrm>
              <a:off x="295995" y="3693958"/>
              <a:ext cx="467881" cy="34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K</a:t>
              </a:r>
              <a:r>
                <a:rPr lang="en-US" baseline="-25000" dirty="0">
                  <a:solidFill>
                    <a:schemeClr val="accent2"/>
                  </a:solidFill>
                </a:rPr>
                <a:t>1st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6176B2EF-0014-9546-FD73-BC193470942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3400" y="3962009"/>
              <a:ext cx="0" cy="11482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83BEC5B-0263-CA4F-CBFC-3F389173914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90800" y="3962009"/>
              <a:ext cx="0" cy="11482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74D1007-7CC0-A4B1-6E02-DD96A4A2D1E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53000" y="3886200"/>
              <a:ext cx="0" cy="11478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7ABC4DD-BE22-AA09-1CC3-395846AB35D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010400" y="4038600"/>
              <a:ext cx="0" cy="10716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7C5ECDF-7D9A-E0F3-B18C-3D8EB8CB5021}"/>
                </a:ext>
              </a:extLst>
            </p:cNvPr>
            <p:cNvSpPr txBox="1"/>
            <p:nvPr/>
          </p:nvSpPr>
          <p:spPr>
            <a:xfrm>
              <a:off x="2429595" y="3693958"/>
              <a:ext cx="467881" cy="34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K</a:t>
              </a:r>
              <a:r>
                <a:rPr lang="en-US" baseline="-25000" dirty="0">
                  <a:solidFill>
                    <a:schemeClr val="accent2"/>
                  </a:solidFill>
                </a:rPr>
                <a:t>1st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9B28384-A288-9DC2-ABEC-A926CC2FDEA1}"/>
                </a:ext>
              </a:extLst>
            </p:cNvPr>
            <p:cNvSpPr txBox="1"/>
            <p:nvPr/>
          </p:nvSpPr>
          <p:spPr>
            <a:xfrm>
              <a:off x="4791795" y="3617758"/>
              <a:ext cx="467881" cy="34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K</a:t>
              </a:r>
              <a:r>
                <a:rPr lang="en-US" baseline="-25000" dirty="0">
                  <a:solidFill>
                    <a:schemeClr val="accent2"/>
                  </a:solidFill>
                </a:rPr>
                <a:t>1st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4FA0100-1FDD-12AC-F9CF-B7407CC53CA6}"/>
                </a:ext>
              </a:extLst>
            </p:cNvPr>
            <p:cNvSpPr txBox="1"/>
            <p:nvPr/>
          </p:nvSpPr>
          <p:spPr>
            <a:xfrm>
              <a:off x="6772995" y="3693958"/>
              <a:ext cx="467881" cy="34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K</a:t>
              </a:r>
              <a:r>
                <a:rPr lang="en-US" baseline="-25000" dirty="0">
                  <a:solidFill>
                    <a:schemeClr val="accent2"/>
                  </a:solidFill>
                </a:rPr>
                <a:t>1st</a:t>
              </a:r>
            </a:p>
          </p:txBody>
        </p:sp>
      </p:grpSp>
      <p:pic>
        <p:nvPicPr>
          <p:cNvPr id="40" name="Picture 39">
            <a:extLst>
              <a:ext uri="{FF2B5EF4-FFF2-40B4-BE49-F238E27FC236}">
                <a16:creationId xmlns:a16="http://schemas.microsoft.com/office/drawing/2014/main" id="{DB2DEC94-B414-7B00-AFB2-C0C3D69DE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143" y="5658720"/>
            <a:ext cx="4406325" cy="703169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B2AEE329-EF37-C0DD-1CD0-93F907339F73}"/>
              </a:ext>
            </a:extLst>
          </p:cNvPr>
          <p:cNvSpPr/>
          <p:nvPr/>
        </p:nvSpPr>
        <p:spPr bwMode="auto">
          <a:xfrm>
            <a:off x="2789565" y="5781704"/>
            <a:ext cx="303129" cy="177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1E0A02C-6A71-AF3E-1E79-D9ED43DA1C35}"/>
              </a:ext>
            </a:extLst>
          </p:cNvPr>
          <p:cNvSpPr/>
          <p:nvPr/>
        </p:nvSpPr>
        <p:spPr bwMode="auto">
          <a:xfrm>
            <a:off x="3571551" y="5806256"/>
            <a:ext cx="303129" cy="177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48B51C3-74FA-2526-8D83-BC72848AE8DC}"/>
              </a:ext>
            </a:extLst>
          </p:cNvPr>
          <p:cNvSpPr/>
          <p:nvPr/>
        </p:nvSpPr>
        <p:spPr bwMode="auto">
          <a:xfrm>
            <a:off x="4294776" y="5783938"/>
            <a:ext cx="303129" cy="177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12D6F4B-6700-9591-AAE7-52143B8B3A7E}"/>
              </a:ext>
            </a:extLst>
          </p:cNvPr>
          <p:cNvSpPr/>
          <p:nvPr/>
        </p:nvSpPr>
        <p:spPr bwMode="auto">
          <a:xfrm>
            <a:off x="5135523" y="5808490"/>
            <a:ext cx="303129" cy="177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C7CB306-9FFD-C536-FDAB-C56108878006}"/>
              </a:ext>
            </a:extLst>
          </p:cNvPr>
          <p:cNvCxnSpPr>
            <a:cxnSpLocks/>
            <a:endCxn id="17" idx="2"/>
          </p:cNvCxnSpPr>
          <p:nvPr/>
        </p:nvCxnSpPr>
        <p:spPr bwMode="auto">
          <a:xfrm flipH="1" flipV="1">
            <a:off x="1229299" y="4919016"/>
            <a:ext cx="1664145" cy="845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8F7D081-311C-25B7-CFD3-43DD1232E510}"/>
              </a:ext>
            </a:extLst>
          </p:cNvPr>
          <p:cNvCxnSpPr>
            <a:cxnSpLocks/>
            <a:stCxn id="42" idx="0"/>
          </p:cNvCxnSpPr>
          <p:nvPr/>
        </p:nvCxnSpPr>
        <p:spPr bwMode="auto">
          <a:xfrm flipH="1" flipV="1">
            <a:off x="2982211" y="4945850"/>
            <a:ext cx="740905" cy="8604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BE01310-E229-CE8E-5B85-EA8150973407}"/>
              </a:ext>
            </a:extLst>
          </p:cNvPr>
          <p:cNvCxnSpPr>
            <a:cxnSpLocks/>
            <a:stCxn id="43" idx="7"/>
            <a:endCxn id="21" idx="2"/>
          </p:cNvCxnSpPr>
          <p:nvPr/>
        </p:nvCxnSpPr>
        <p:spPr bwMode="auto">
          <a:xfrm flipV="1">
            <a:off x="4553513" y="4814761"/>
            <a:ext cx="384373" cy="9951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C4E0EA7-F8C3-FA94-6C37-784271192FA6}"/>
              </a:ext>
            </a:extLst>
          </p:cNvPr>
          <p:cNvCxnSpPr>
            <a:cxnSpLocks/>
            <a:stCxn id="44" idx="7"/>
            <a:endCxn id="23" idx="2"/>
          </p:cNvCxnSpPr>
          <p:nvPr/>
        </p:nvCxnSpPr>
        <p:spPr bwMode="auto">
          <a:xfrm flipV="1">
            <a:off x="5394260" y="4818754"/>
            <a:ext cx="1491036" cy="1015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64057C6-C3E0-0ACF-71EE-318C46129DDE}"/>
              </a:ext>
            </a:extLst>
          </p:cNvPr>
          <p:cNvGrpSpPr/>
          <p:nvPr/>
        </p:nvGrpSpPr>
        <p:grpSpPr>
          <a:xfrm>
            <a:off x="2234266" y="1099424"/>
            <a:ext cx="4955613" cy="2184305"/>
            <a:chOff x="1441884" y="1489969"/>
            <a:chExt cx="9416676" cy="3768161"/>
          </a:xfrm>
        </p:grpSpPr>
        <p:pic>
          <p:nvPicPr>
            <p:cNvPr id="73" name="Picture 2">
              <a:extLst>
                <a:ext uri="{FF2B5EF4-FFF2-40B4-BE49-F238E27FC236}">
                  <a16:creationId xmlns:a16="http://schemas.microsoft.com/office/drawing/2014/main" id="{92CF1F1A-233E-856A-75AF-E37906C574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46682" y="1489969"/>
              <a:ext cx="8686799" cy="3768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CFB466D-7855-3FB2-45D8-BCD68954C6C0}"/>
                </a:ext>
              </a:extLst>
            </p:cNvPr>
            <p:cNvSpPr txBox="1"/>
            <p:nvPr/>
          </p:nvSpPr>
          <p:spPr>
            <a:xfrm>
              <a:off x="1441884" y="3496790"/>
              <a:ext cx="841315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-500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D1CBF5A4-7405-0255-CB0E-9CE9FFF291CF}"/>
                </a:ext>
              </a:extLst>
            </p:cNvPr>
            <p:cNvSpPr txBox="1"/>
            <p:nvPr/>
          </p:nvSpPr>
          <p:spPr>
            <a:xfrm>
              <a:off x="3153267" y="3512216"/>
              <a:ext cx="841315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-259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629C849-1041-D630-0BD3-0CB6E76F099A}"/>
                </a:ext>
              </a:extLst>
            </p:cNvPr>
            <p:cNvSpPr txBox="1"/>
            <p:nvPr/>
          </p:nvSpPr>
          <p:spPr>
            <a:xfrm>
              <a:off x="3907895" y="3496790"/>
              <a:ext cx="841315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-253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C5683CA-9567-CF79-AAE7-E46BB573EF0D}"/>
                </a:ext>
              </a:extLst>
            </p:cNvPr>
            <p:cNvSpPr txBox="1"/>
            <p:nvPr/>
          </p:nvSpPr>
          <p:spPr>
            <a:xfrm>
              <a:off x="5433342" y="3496790"/>
              <a:ext cx="707290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-12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DCA7A42-16B7-73A5-E249-EB0054D67454}"/>
                </a:ext>
              </a:extLst>
            </p:cNvPr>
            <p:cNvSpPr txBox="1"/>
            <p:nvPr/>
          </p:nvSpPr>
          <p:spPr>
            <a:xfrm>
              <a:off x="6055520" y="3502486"/>
              <a:ext cx="618953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12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8CFE3F35-1330-079F-9B4B-000462DFD025}"/>
                </a:ext>
              </a:extLst>
            </p:cNvPr>
            <p:cNvSpPr txBox="1"/>
            <p:nvPr/>
          </p:nvSpPr>
          <p:spPr>
            <a:xfrm>
              <a:off x="7681749" y="3491380"/>
              <a:ext cx="752979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253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A887015-A3AB-F22F-49C2-BC73C7391EED}"/>
                </a:ext>
              </a:extLst>
            </p:cNvPr>
            <p:cNvSpPr txBox="1"/>
            <p:nvPr/>
          </p:nvSpPr>
          <p:spPr>
            <a:xfrm>
              <a:off x="8358023" y="3491380"/>
              <a:ext cx="752979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259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92FC4C5-8350-429A-C5B9-58726D1DDBE6}"/>
                </a:ext>
              </a:extLst>
            </p:cNvPr>
            <p:cNvSpPr txBox="1"/>
            <p:nvPr/>
          </p:nvSpPr>
          <p:spPr>
            <a:xfrm>
              <a:off x="10105581" y="3524595"/>
              <a:ext cx="752979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500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7013439-5FF6-2B24-BDEC-776FE519BA42}"/>
                </a:ext>
              </a:extLst>
            </p:cNvPr>
            <p:cNvSpPr/>
            <p:nvPr/>
          </p:nvSpPr>
          <p:spPr bwMode="auto">
            <a:xfrm>
              <a:off x="1822882" y="3852169"/>
              <a:ext cx="1981200" cy="3048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A2F9876-31B5-1B52-A99E-08F97846E1BA}"/>
                </a:ext>
              </a:extLst>
            </p:cNvPr>
            <p:cNvSpPr/>
            <p:nvPr/>
          </p:nvSpPr>
          <p:spPr bwMode="auto">
            <a:xfrm>
              <a:off x="3956482" y="3852169"/>
              <a:ext cx="1905000" cy="3048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7C3C62CC-0D17-0A8B-1C23-7192A3844E1C}"/>
                </a:ext>
              </a:extLst>
            </p:cNvPr>
            <p:cNvSpPr/>
            <p:nvPr/>
          </p:nvSpPr>
          <p:spPr bwMode="auto">
            <a:xfrm>
              <a:off x="6318682" y="3852169"/>
              <a:ext cx="1905000" cy="3048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76F51FBB-C354-208A-63CE-D0B79C1B456F}"/>
                </a:ext>
              </a:extLst>
            </p:cNvPr>
            <p:cNvSpPr/>
            <p:nvPr/>
          </p:nvSpPr>
          <p:spPr bwMode="auto">
            <a:xfrm>
              <a:off x="8452282" y="3852169"/>
              <a:ext cx="1905000" cy="3048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</p:grpSp>
      <p:sp>
        <p:nvSpPr>
          <p:cNvPr id="3" name="Trapezoid 2">
            <a:extLst>
              <a:ext uri="{FF2B5EF4-FFF2-40B4-BE49-F238E27FC236}">
                <a16:creationId xmlns:a16="http://schemas.microsoft.com/office/drawing/2014/main" id="{6888C9C7-748A-23F9-3D34-C2007D91F70B}"/>
              </a:ext>
            </a:extLst>
          </p:cNvPr>
          <p:cNvSpPr/>
          <p:nvPr/>
        </p:nvSpPr>
        <p:spPr bwMode="auto">
          <a:xfrm>
            <a:off x="3543295" y="3717050"/>
            <a:ext cx="2157403" cy="375957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056407-035E-668B-F78E-44A693F36D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32027" y="3505200"/>
            <a:ext cx="11268" cy="11353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AF027A9-356D-E4E2-98A1-306C945D7000}"/>
              </a:ext>
            </a:extLst>
          </p:cNvPr>
          <p:cNvSpPr txBox="1"/>
          <p:nvPr/>
        </p:nvSpPr>
        <p:spPr>
          <a:xfrm>
            <a:off x="4066280" y="3727221"/>
            <a:ext cx="114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DRU on BW20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F545B48-9994-2DC9-07C5-A4808E95FB26}"/>
              </a:ext>
            </a:extLst>
          </p:cNvPr>
          <p:cNvCxnSpPr>
            <a:cxnSpLocks/>
          </p:cNvCxnSpPr>
          <p:nvPr/>
        </p:nvCxnSpPr>
        <p:spPr bwMode="auto">
          <a:xfrm flipH="1">
            <a:off x="2810820" y="4495800"/>
            <a:ext cx="72120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B212039C-565C-ACA3-A695-DCC8C34D84E8}"/>
              </a:ext>
            </a:extLst>
          </p:cNvPr>
          <p:cNvSpPr txBox="1"/>
          <p:nvPr/>
        </p:nvSpPr>
        <p:spPr>
          <a:xfrm>
            <a:off x="3146023" y="3497599"/>
            <a:ext cx="442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-120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D983AC1-E547-0BA0-A87F-565B37321542}"/>
              </a:ext>
            </a:extLst>
          </p:cNvPr>
          <p:cNvSpPr txBox="1"/>
          <p:nvPr/>
        </p:nvSpPr>
        <p:spPr>
          <a:xfrm>
            <a:off x="1470507" y="3738642"/>
            <a:ext cx="1486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K</a:t>
            </a:r>
            <a:r>
              <a:rPr lang="en-US" baseline="-25000" dirty="0">
                <a:solidFill>
                  <a:srgbClr val="FFC000"/>
                </a:solidFill>
              </a:rPr>
              <a:t>1st</a:t>
            </a:r>
            <a:r>
              <a:rPr lang="en-US" dirty="0">
                <a:solidFill>
                  <a:srgbClr val="FFC000"/>
                </a:solidFill>
              </a:rPr>
              <a:t>-(-120)=120+K</a:t>
            </a:r>
            <a:r>
              <a:rPr lang="en-US" baseline="-25000" dirty="0">
                <a:solidFill>
                  <a:srgbClr val="FFC000"/>
                </a:solidFill>
              </a:rPr>
              <a:t>1st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1DA7979-377D-AD55-0DAF-6E778AAB4662}"/>
              </a:ext>
            </a:extLst>
          </p:cNvPr>
          <p:cNvCxnSpPr/>
          <p:nvPr/>
        </p:nvCxnSpPr>
        <p:spPr bwMode="auto">
          <a:xfrm>
            <a:off x="2622158" y="4004220"/>
            <a:ext cx="654442" cy="49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331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TW" dirty="0"/>
              <a:t>Frequency </a:t>
            </a:r>
            <a:r>
              <a:rPr lang="en-US" altLang="zh-TW" dirty="0" err="1"/>
              <a:t>Subblock</a:t>
            </a:r>
            <a:r>
              <a:rPr lang="en-US" altLang="zh-TW" dirty="0"/>
              <a:t> Index (1/2)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35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600200"/>
            <a:ext cx="3533491" cy="86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048000"/>
            <a:ext cx="250011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124200"/>
            <a:ext cx="2892617" cy="305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5257800" y="1600200"/>
            <a:ext cx="410409" cy="611261"/>
          </a:xfrm>
          <a:prstGeom prst="rect">
            <a:avLst/>
          </a:prstGeom>
          <a:noFill/>
          <a:ln w="2857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467600" y="1600200"/>
            <a:ext cx="293789" cy="609600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86200" y="3276601"/>
            <a:ext cx="980047" cy="2895600"/>
          </a:xfrm>
          <a:prstGeom prst="rect">
            <a:avLst/>
          </a:prstGeom>
          <a:noFill/>
          <a:ln w="2857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53200" y="3276600"/>
            <a:ext cx="1202072" cy="2910102"/>
          </a:xfrm>
          <a:prstGeom prst="rect">
            <a:avLst/>
          </a:prstGeom>
          <a:noFill/>
          <a:ln w="2857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7226" y="3429000"/>
            <a:ext cx="361070" cy="2743200"/>
          </a:xfrm>
          <a:prstGeom prst="rect">
            <a:avLst/>
          </a:prstGeom>
          <a:noFill/>
          <a:ln w="2857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962400" y="2209800"/>
            <a:ext cx="1371600" cy="1066800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2"/>
            <a:endCxn id="14" idx="0"/>
          </p:cNvCxnSpPr>
          <p:nvPr/>
        </p:nvCxnSpPr>
        <p:spPr>
          <a:xfrm flipH="1">
            <a:off x="7154236" y="2209800"/>
            <a:ext cx="460259" cy="1066800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759618" y="2458915"/>
            <a:ext cx="1264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80MHz subblock index N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247133" y="2875085"/>
            <a:ext cx="287267" cy="553915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7576" y="2087602"/>
            <a:ext cx="28955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In User Info field, as an example of 11be trigger frame, B7-B1 of RU Allocation subfield defines the RU size and location in 80MHz;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As an example in 11be, Bit of PS160 and B0 of RU Allocation together define the 80MHz frequency subblock Index N for BW80/160/320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It is easy to convert/or map B7-B1 of the RU Allocation subfield to 20/40MHz frequency  </a:t>
            </a:r>
            <a:r>
              <a:rPr lang="en-US" dirty="0" err="1"/>
              <a:t>subblock</a:t>
            </a:r>
            <a:r>
              <a:rPr lang="en-US" dirty="0"/>
              <a:t> index as defined in next page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2218AB-7D7F-4DBC-79A0-499241A69424}"/>
              </a:ext>
            </a:extLst>
          </p:cNvPr>
          <p:cNvSpPr txBox="1"/>
          <p:nvPr/>
        </p:nvSpPr>
        <p:spPr>
          <a:xfrm>
            <a:off x="141376" y="1796702"/>
            <a:ext cx="3908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Assume 11bn follows the same 11be trigger frame structure:</a:t>
            </a:r>
          </a:p>
        </p:txBody>
      </p:sp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TW" sz="2400" dirty="0"/>
              <a:t>Frequency </a:t>
            </a:r>
            <a:r>
              <a:rPr lang="en-US" altLang="zh-TW" sz="2400" dirty="0" err="1"/>
              <a:t>Subblock</a:t>
            </a:r>
            <a:r>
              <a:rPr lang="en-US" altLang="zh-TW" sz="2400" dirty="0"/>
              <a:t> Index (2/2)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48200" y="2286000"/>
          <a:ext cx="4013200" cy="402336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B7-B1 of the RU Allocation subfield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size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20MHz </a:t>
                      </a:r>
                      <a:r>
                        <a:rPr lang="en-US" sz="1100" b="1" i="0" u="none" strike="noStrike" dirty="0" err="1">
                          <a:solidFill>
                            <a:srgbClr val="0070C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index </a:t>
                      </a:r>
                      <a:r>
                        <a:rPr lang="en-US" sz="1100" b="1" i="1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M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in 80MHz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40MHz </a:t>
                      </a:r>
                      <a:r>
                        <a:rPr lang="en-US" sz="1100" b="1" i="0" u="none" strike="noStrike" dirty="0" err="1">
                          <a:solidFill>
                            <a:srgbClr val="0070C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index </a:t>
                      </a:r>
                      <a:r>
                        <a:rPr lang="en-US" sz="1100" b="1" i="1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M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in 80MHz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0-8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9-17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reserved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19-27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28-36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37-40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41-44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45-48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49-52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53, 54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55, 56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57, 58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59, 60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617917" y="2246669"/>
            <a:ext cx="1735014" cy="4091355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00800" y="2249600"/>
            <a:ext cx="2317261" cy="409135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1295400"/>
            <a:ext cx="1338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20MHz </a:t>
            </a:r>
            <a:r>
              <a:rPr lang="en-US" sz="1200" dirty="0" err="1"/>
              <a:t>subblock</a:t>
            </a:r>
            <a:r>
              <a:rPr lang="en-US" sz="1200" dirty="0"/>
              <a:t>  index </a:t>
            </a:r>
            <a:r>
              <a:rPr lang="en-US" sz="1200" b="1" dirty="0"/>
              <a:t>M</a:t>
            </a:r>
            <a:r>
              <a:rPr lang="en-US" sz="1200" dirty="0"/>
              <a:t> </a:t>
            </a:r>
          </a:p>
          <a:p>
            <a:r>
              <a:rPr lang="en-US" sz="1200" dirty="0"/>
              <a:t>inside 80MHz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00" y="1295400"/>
            <a:ext cx="129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40MHz </a:t>
            </a:r>
            <a:r>
              <a:rPr lang="en-US" sz="1200" dirty="0" err="1"/>
              <a:t>subblock</a:t>
            </a:r>
            <a:r>
              <a:rPr lang="en-US" sz="1200" dirty="0"/>
              <a:t> index </a:t>
            </a:r>
            <a:r>
              <a:rPr lang="en-US" sz="1200" b="1" dirty="0"/>
              <a:t>M</a:t>
            </a:r>
            <a:r>
              <a:rPr lang="en-US" sz="1200" dirty="0"/>
              <a:t> </a:t>
            </a:r>
          </a:p>
          <a:p>
            <a:r>
              <a:rPr lang="en-US" sz="1200" dirty="0"/>
              <a:t>inside 80MHz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629400" y="1905000"/>
            <a:ext cx="286238" cy="458901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848600" y="1905000"/>
            <a:ext cx="280376" cy="502863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9400" y="21336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According to B7-B1 of the RU Allocation subfield, we define the 20/40MHz </a:t>
            </a:r>
            <a:r>
              <a:rPr lang="en-US" dirty="0" err="1"/>
              <a:t>subblock</a:t>
            </a:r>
            <a:r>
              <a:rPr lang="en-US" dirty="0"/>
              <a:t> index M inside 80MHz as shown in the table of this page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Then the global </a:t>
            </a:r>
            <a:r>
              <a:rPr lang="en-US" dirty="0" err="1"/>
              <a:t>subblock</a:t>
            </a:r>
            <a:r>
              <a:rPr lang="en-US" dirty="0"/>
              <a:t> index </a:t>
            </a:r>
            <a:r>
              <a:rPr lang="en-US" b="1" i="1" dirty="0" err="1">
                <a:solidFill>
                  <a:srgbClr val="0070C0"/>
                </a:solidFill>
              </a:rPr>
              <a:t>i</a:t>
            </a:r>
            <a:r>
              <a:rPr lang="en-US" dirty="0"/>
              <a:t> in BW80/160/320 can be easily calculated as below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4919483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(NOTE: we assume index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, M, 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start from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A9C1BF8-0940-E98C-E763-0F7A2971F249}"/>
                  </a:ext>
                </a:extLst>
              </p:cNvPr>
              <p:cNvSpPr txBox="1"/>
              <p:nvPr/>
            </p:nvSpPr>
            <p:spPr>
              <a:xfrm>
                <a:off x="-217852" y="3779397"/>
                <a:ext cx="4572000" cy="6819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&amp;4∗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𝐷𝑅𝑈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𝑜𝑛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20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𝑠𝑢𝑏𝑏𝑙𝑜𝑐𝑘</m:t>
                              </m:r>
                            </m:e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&amp;2∗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𝐷𝑅𝑈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𝑜𝑛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40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𝑠𝑢𝑏𝑏𝑙𝑜𝑐𝑘</m:t>
                              </m:r>
                            </m:e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               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𝐷𝑅𝑈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𝑜𝑛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80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𝑠𝑢𝑏𝑏𝑙𝑜𝑐𝑘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A9C1BF8-0940-E98C-E763-0F7A2971F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7852" y="3779397"/>
                <a:ext cx="4572000" cy="6819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99544"/>
            <a:ext cx="7582877" cy="443322"/>
          </a:xfrm>
        </p:spPr>
        <p:txBody>
          <a:bodyPr>
            <a:noAutofit/>
          </a:bodyPr>
          <a:lstStyle/>
          <a:p>
            <a:r>
              <a:rPr lang="en-US" altLang="zh-TW" sz="2400" i="1" dirty="0" err="1"/>
              <a:t>K</a:t>
            </a:r>
            <a:r>
              <a:rPr lang="en-US" altLang="zh-TW" sz="2400" i="1" baseline="-25000" dirty="0" err="1"/>
              <a:t>shift</a:t>
            </a:r>
            <a:r>
              <a:rPr lang="en-US" altLang="zh-TW" sz="2400" dirty="0"/>
              <a:t> Table</a:t>
            </a:r>
            <a:endParaRPr lang="zh-TW" altLang="en-US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110230"/>
              </p:ext>
            </p:extLst>
          </p:nvPr>
        </p:nvGraphicFramePr>
        <p:xfrm>
          <a:off x="381000" y="1446700"/>
          <a:ext cx="8534401" cy="1547974"/>
        </p:xfrm>
        <a:graphic>
          <a:graphicData uri="http://schemas.openxmlformats.org/drawingml/2006/table">
            <a:tbl>
              <a:tblPr/>
              <a:tblGrid>
                <a:gridCol w="955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2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8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Frequency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2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20MHz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120+[-500,-253,12,259]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120+[-1012, -765, -500, -253, 12, 259, 524, 771]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120+[-2036, -1789, -1524, -127,7 -1012, -765, -500, </a:t>
                      </a: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-253, 12, 259, 524, 771, 1036, 1283, 1548, 1795]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0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[-1,1]*256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[-3,-1,1,3]*256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[-7,-5,-3,-1,1,3,5,7]*256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[-1,1]*512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[-3,-1,1,3]*512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249276"/>
              </p:ext>
            </p:extLst>
          </p:nvPr>
        </p:nvGraphicFramePr>
        <p:xfrm>
          <a:off x="407376" y="4183482"/>
          <a:ext cx="8431824" cy="1547974"/>
        </p:xfrm>
        <a:graphic>
          <a:graphicData uri="http://schemas.openxmlformats.org/drawingml/2006/table">
            <a:tbl>
              <a:tblPr/>
              <a:tblGrid>
                <a:gridCol w="944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7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9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Frequency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20MHz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[-380,-133,132,379]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[-892,-645,-380,-133,132,379,644,891]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 -1916,  -1669, -1404, -1157,  -892, -645, -380,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-133, 132, 379, 644, 891, 1156, 1403, 1668, 1915]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[-256, 256]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[-768,-256,256,768]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[-1792,-1280,-768,-256,256,768,1280,1792]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[-512,512]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[-1536,-512,512,1536]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Down Arrow 15"/>
          <p:cNvSpPr/>
          <p:nvPr/>
        </p:nvSpPr>
        <p:spPr>
          <a:xfrm>
            <a:off x="4488473" y="3289836"/>
            <a:ext cx="269630" cy="52166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529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115924</TotalTime>
  <Words>2667</Words>
  <Application>Microsoft Office PowerPoint</Application>
  <PresentationFormat>On-screen Show (4:3)</PresentationFormat>
  <Paragraphs>450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Courier New</vt:lpstr>
      <vt:lpstr>Times New Roman</vt:lpstr>
      <vt:lpstr>802-11-Submission</vt:lpstr>
      <vt:lpstr>DRU Transmission on Frequency Subblocks of Wide Bandwidth PPDU</vt:lpstr>
      <vt:lpstr>Introduction</vt:lpstr>
      <vt:lpstr>Illustration of DRU Transmission in Frequency Subblocks</vt:lpstr>
      <vt:lpstr>DRU Tone Plan for BW20/40/80</vt:lpstr>
      <vt:lpstr>DRUs on Frequency Subblocks of Wide Bandwidth PPDU</vt:lpstr>
      <vt:lpstr>Example of K1st for DRU in 20MHz Subblock of BW80</vt:lpstr>
      <vt:lpstr>Frequency Subblock Index (1/2)</vt:lpstr>
      <vt:lpstr>Frequency Subblock Index (2/2)</vt:lpstr>
      <vt:lpstr>Kshift Table</vt:lpstr>
      <vt:lpstr>Example:  DRU on Frequency Subblock in BW320 </vt:lpstr>
      <vt:lpstr>Summary</vt:lpstr>
      <vt:lpstr>Reference</vt:lpstr>
      <vt:lpstr>Straw Poll #1</vt:lpstr>
      <vt:lpstr>Straw Poll #2</vt:lpstr>
      <vt:lpstr>Appendix</vt:lpstr>
      <vt:lpstr>DRU Tone Plan for BW20 [1]</vt:lpstr>
      <vt:lpstr>DRU Tone Plan for BW40 [1]</vt:lpstr>
      <vt:lpstr>DRU Tone Plan for BW80 [1]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1484</cp:revision>
  <cp:lastPrinted>1998-02-10T13:28:06Z</cp:lastPrinted>
  <dcterms:created xsi:type="dcterms:W3CDTF">2007-05-21T21:00:37Z</dcterms:created>
  <dcterms:modified xsi:type="dcterms:W3CDTF">2024-07-17T05:57:28Z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2024-07-11T18:05:11Z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fa5a82b3-6934-4bac-923b-df446851be46</vt:lpwstr>
  </property>
  <property fmtid="{D5CDD505-2E9C-101B-9397-08002B2CF9AE}" pid="9" name="MSIP_Label_83bcef13-7cac-433f-ba1d-47a323951816_ContentBits">
    <vt:lpwstr>0</vt:lpwstr>
  </property>
</Properties>
</file>