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318" r:id="rId3"/>
    <p:sldId id="4911" r:id="rId4"/>
    <p:sldId id="4935" r:id="rId5"/>
    <p:sldId id="4890" r:id="rId6"/>
    <p:sldId id="4932" r:id="rId7"/>
    <p:sldId id="4934" r:id="rId8"/>
    <p:sldId id="4937" r:id="rId9"/>
    <p:sldId id="4939" r:id="rId10"/>
    <p:sldId id="4920" r:id="rId11"/>
    <p:sldId id="314" r:id="rId12"/>
    <p:sldId id="4904" r:id="rId13"/>
    <p:sldId id="4909" r:id="rId14"/>
    <p:sldId id="4918" r:id="rId15"/>
    <p:sldId id="491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37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4906" y="6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71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93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94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984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921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890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94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913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4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PD False Detection Issue for DRU52 on 80MHz by Ref [3]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4FFB332-5B33-997D-EB59-B59713D0D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08986"/>
              </p:ext>
            </p:extLst>
          </p:nvPr>
        </p:nvGraphicFramePr>
        <p:xfrm>
          <a:off x="326452" y="2686966"/>
          <a:ext cx="4811703" cy="23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131">
                  <a:extLst>
                    <a:ext uri="{9D8B030D-6E8A-4147-A177-3AD203B41FA5}">
                      <a16:colId xmlns:a16="http://schemas.microsoft.com/office/drawing/2014/main" val="266738527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251297840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995912225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3110866825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969647857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3535418279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087722045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901608705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370321131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089348875"/>
                    </a:ext>
                  </a:extLst>
                </a:gridCol>
                <a:gridCol w="740262">
                  <a:extLst>
                    <a:ext uri="{9D8B030D-6E8A-4147-A177-3AD203B41FA5}">
                      <a16:colId xmlns:a16="http://schemas.microsoft.com/office/drawing/2014/main" val="4036375563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2309143402"/>
                    </a:ext>
                  </a:extLst>
                </a:gridCol>
              </a:tblGrid>
              <a:tr h="230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L-STF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L-LTF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L-SIG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RL-SIG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U-SIG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UHR-STF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UHR-LTF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UHR-LTF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DATA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DATA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---------------- </a:t>
                      </a: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DATA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3" marR="7473" marT="74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29645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9B06CF-74F6-9FDB-8972-A8DAF45C487E}"/>
              </a:ext>
            </a:extLst>
          </p:cNvPr>
          <p:cNvCxnSpPr>
            <a:cxnSpLocks/>
          </p:cNvCxnSpPr>
          <p:nvPr/>
        </p:nvCxnSpPr>
        <p:spPr bwMode="auto">
          <a:xfrm>
            <a:off x="3755452" y="2178967"/>
            <a:ext cx="0" cy="990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5B8F32C-603C-FC31-1FB4-210E109895E5}"/>
              </a:ext>
            </a:extLst>
          </p:cNvPr>
          <p:cNvCxnSpPr>
            <a:cxnSpLocks/>
          </p:cNvCxnSpPr>
          <p:nvPr/>
        </p:nvCxnSpPr>
        <p:spPr bwMode="auto">
          <a:xfrm>
            <a:off x="3476052" y="2459160"/>
            <a:ext cx="736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D1164BB-6F57-754C-F99F-6CC64E3910A8}"/>
              </a:ext>
            </a:extLst>
          </p:cNvPr>
          <p:cNvSpPr txBox="1"/>
          <p:nvPr/>
        </p:nvSpPr>
        <p:spPr>
          <a:xfrm>
            <a:off x="3761802" y="220862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1FCB0B-407C-0726-FE18-D7569C026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21399"/>
              </p:ext>
            </p:extLst>
          </p:nvPr>
        </p:nvGraphicFramePr>
        <p:xfrm>
          <a:off x="5715000" y="2590800"/>
          <a:ext cx="2634510" cy="3384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015">
                  <a:extLst>
                    <a:ext uri="{9D8B030D-6E8A-4147-A177-3AD203B41FA5}">
                      <a16:colId xmlns:a16="http://schemas.microsoft.com/office/drawing/2014/main" val="1716740782"/>
                    </a:ext>
                  </a:extLst>
                </a:gridCol>
                <a:gridCol w="953053">
                  <a:extLst>
                    <a:ext uri="{9D8B030D-6E8A-4147-A177-3AD203B41FA5}">
                      <a16:colId xmlns:a16="http://schemas.microsoft.com/office/drawing/2014/main" val="3999640757"/>
                    </a:ext>
                  </a:extLst>
                </a:gridCol>
                <a:gridCol w="762442">
                  <a:extLst>
                    <a:ext uri="{9D8B030D-6E8A-4147-A177-3AD203B41FA5}">
                      <a16:colId xmlns:a16="http://schemas.microsoft.com/office/drawing/2014/main" val="2955490657"/>
                    </a:ext>
                  </a:extLst>
                </a:gridCol>
              </a:tblGrid>
              <a:tr h="168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DRU52 Index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PD False Detect Rate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385715"/>
                  </a:ext>
                </a:extLst>
              </a:tr>
              <a:tr h="168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Ref [1]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Ref [3]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990870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0.412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548575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0.420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857251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0.406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964100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0.424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28396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0.416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211663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0.430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93083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rgbClr val="FF0000"/>
                          </a:solidFill>
                          <a:effectLst/>
                        </a:rPr>
                        <a:t>0.410</a:t>
                      </a:r>
                      <a:endParaRPr lang="en-US" sz="9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55143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0.428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764026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0.406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601974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rgbClr val="FF0000"/>
                          </a:solidFill>
                          <a:effectLst/>
                        </a:rPr>
                        <a:t>0.418</a:t>
                      </a:r>
                      <a:endParaRPr lang="en-US" sz="9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300643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0.406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398907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0.432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750969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0.416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322508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0.442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585615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0.408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419910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0.002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0.428</a:t>
                      </a:r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142167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43503"/>
                  </a:ext>
                </a:extLst>
              </a:tr>
              <a:tr h="168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0.0025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0.4189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249236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065BB67-2745-CEDD-FF28-5A0373D58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74" y="3264842"/>
            <a:ext cx="4161057" cy="30862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6CDFB1-06C4-B877-094C-D3F4F7EE217C}"/>
              </a:ext>
            </a:extLst>
          </p:cNvPr>
          <p:cNvSpPr txBox="1"/>
          <p:nvPr/>
        </p:nvSpPr>
        <p:spPr>
          <a:xfrm>
            <a:off x="563715" y="1218919"/>
            <a:ext cx="835168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The simulations confirm DRU tone plan by Ref [3] has PD false detection issue under multipath fading channels: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B-LOS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20dB SNR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QPSK</a:t>
            </a:r>
          </a:p>
        </p:txBody>
      </p:sp>
    </p:spTree>
    <p:extLst>
      <p:ext uri="{BB962C8B-B14F-4D97-AF65-F5344CB8AC3E}">
        <p14:creationId xmlns:p14="http://schemas.microsoft.com/office/powerpoint/2010/main" val="389133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shared the analysis and comparison of the DRU tone plan proposed in [1] vs [2] &amp; [3]:</a:t>
            </a:r>
          </a:p>
          <a:p>
            <a:pPr marL="800100" lvl="1"/>
            <a:r>
              <a:rPr lang="en-US" dirty="0"/>
              <a:t>[1] vs [2] of DRU tone plan on BW20: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[2] tweaked [1] design by reshuffling DRU26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In [2], </a:t>
            </a:r>
            <a:r>
              <a:rPr lang="en-US" b="1" dirty="0"/>
              <a:t>different tone distribution pattern for same size DRU </a:t>
            </a:r>
            <a:r>
              <a:rPr lang="en-US" dirty="0"/>
              <a:t>makes design such as channel smoothing more challenge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/>
            <a:r>
              <a:rPr lang="en-US" dirty="0"/>
              <a:t>[1] vs [3] of DRU tone plan on BW80: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[3] keeps same tone plan for DRU242 &amp; DRU484 as [1]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BUT,  DRU52 tone plan by  [3] cause </a:t>
            </a:r>
            <a:r>
              <a:rPr lang="en-US" b="1" dirty="0"/>
              <a:t>severe PD false detection issue</a:t>
            </a:r>
          </a:p>
          <a:p>
            <a:pPr marL="114300" indent="0">
              <a:buNone/>
            </a:pPr>
            <a:endParaRPr lang="en-US" dirty="0"/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11-24-0468-02-00bn-dru-tone-plan-for-11bn</a:t>
            </a:r>
          </a:p>
          <a:p>
            <a:pPr marL="457200" lvl="1" indent="0">
              <a:buFontTx/>
              <a:buNone/>
            </a:pPr>
            <a:r>
              <a:rPr lang="en-US" kern="0" dirty="0"/>
              <a:t>[2]. 11-24-1096-00-00bn-mirror-symmetric-20-mhz-dru-tone-plan-within-242-rru-boundary</a:t>
            </a:r>
          </a:p>
          <a:p>
            <a:pPr marL="457200" lvl="1" indent="0">
              <a:buFontTx/>
              <a:buNone/>
            </a:pPr>
            <a:r>
              <a:rPr lang="en-US" kern="0" dirty="0"/>
              <a:t>[3]. 11-24-0799-00-00bn-dru-tone-plan-from-the-perspective-of-papr 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0429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Data and pilot subcarrier indices for DRUs in a 20 MHz UHR PPDU are defined in following table:</a:t>
            </a:r>
            <a:endParaRPr lang="en-US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57580"/>
              </p:ext>
            </p:extLst>
          </p:nvPr>
        </p:nvGraphicFramePr>
        <p:xfrm>
          <a:off x="381000" y="29718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Data and pilot subcarrier indices for DRUs in a 40 MHz UHR PPDU are defined in following table:</a:t>
            </a:r>
            <a:endParaRPr lang="en-US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C1FF02-8B62-F4E0-05EF-C1974499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62648"/>
              </p:ext>
            </p:extLst>
          </p:nvPr>
        </p:nvGraphicFramePr>
        <p:xfrm>
          <a:off x="609600" y="2161382"/>
          <a:ext cx="8077201" cy="3810968"/>
        </p:xfrm>
        <a:graphic>
          <a:graphicData uri="http://schemas.openxmlformats.org/drawingml/2006/table">
            <a:tbl>
              <a:tblPr/>
              <a:tblGrid>
                <a:gridCol w="96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840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</a:t>
            </a:r>
            <a:r>
              <a:rPr lang="en-US" sz="2000" b="0"/>
              <a:t>11bn SFD?</a:t>
            </a:r>
            <a:endParaRPr lang="en-US" sz="2000" b="0" dirty="0"/>
          </a:p>
          <a:p>
            <a:pPr lvl="1"/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Data and pilot subcarrier indices for DRUs in an 80 MHz UHR PPDU are defined in following table:</a:t>
            </a:r>
            <a:endParaRPr lang="en-US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E022F-6215-9F38-CD39-E0FB8286A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364156"/>
              </p:ext>
            </p:extLst>
          </p:nvPr>
        </p:nvGraphicFramePr>
        <p:xfrm>
          <a:off x="922226" y="2590301"/>
          <a:ext cx="7299547" cy="3657599"/>
        </p:xfrm>
        <a:graphic>
          <a:graphicData uri="http://schemas.openxmlformats.org/drawingml/2006/table">
            <a:tbl>
              <a:tblPr/>
              <a:tblGrid>
                <a:gridCol w="561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1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D99AD2-DC39-109A-9689-3305B59FA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050725"/>
              </p:ext>
            </p:extLst>
          </p:nvPr>
        </p:nvGraphicFramePr>
        <p:xfrm>
          <a:off x="903176" y="2288533"/>
          <a:ext cx="7318597" cy="301768"/>
        </p:xfrm>
        <a:graphic>
          <a:graphicData uri="http://schemas.openxmlformats.org/drawingml/2006/table">
            <a:tbl>
              <a:tblPr/>
              <a:tblGrid>
                <a:gridCol w="550797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676780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508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50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We proposed the detailed DRU tone plan design in [1] for distribution BW20/40/80 by using 26-tone RU based method, our design:</a:t>
            </a:r>
          </a:p>
          <a:p>
            <a:pPr marL="800100" lvl="1"/>
            <a:r>
              <a:rPr lang="en-US" sz="1400" dirty="0"/>
              <a:t>Achieve optimal power boost gain</a:t>
            </a:r>
          </a:p>
          <a:p>
            <a:pPr marL="800100" lvl="1"/>
            <a:r>
              <a:rPr lang="en-US" sz="1400" dirty="0"/>
              <a:t>Preserve hierarchical structure for simpler scheduling &amp; signaling</a:t>
            </a:r>
          </a:p>
          <a:p>
            <a:pPr marL="800100" lvl="1"/>
            <a:r>
              <a:rPr lang="en-US" sz="1400" dirty="0"/>
              <a:t>Have better tone distribution pattern with either uniformly or near-uniformly distributed which makes channel smoothing easier and achieve better smoothing gains</a:t>
            </a:r>
          </a:p>
          <a:p>
            <a:pPr marL="800100" lvl="1"/>
            <a:r>
              <a:rPr lang="en-US" sz="1400" dirty="0"/>
              <a:t>Tone indices generation with PAPR reduction</a:t>
            </a:r>
          </a:p>
          <a:p>
            <a:endParaRPr lang="en-US" sz="1600" dirty="0"/>
          </a:p>
          <a:p>
            <a:r>
              <a:rPr lang="en-US" sz="1600" dirty="0"/>
              <a:t>Contributions in [2~3] proposed DRU tone plans by tweaking or making some modifications on top of DRU tone plan we proposed in [1],  the new tweaked/modified tone plans in [2,3] are either with tone distribution pattern not implementation friendly or introducing severe PD false detection issue</a:t>
            </a:r>
            <a:endParaRPr lang="en-US" sz="14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In this contribution, we will share our analysis and comparison of the DRU tone plans proposed in [1,2,3]</a:t>
            </a:r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32601"/>
            <a:ext cx="12080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Tone Pattern for BW20: Ref [1]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3ACA5C8-59AA-F27A-203A-E0EE8DE5E463}"/>
              </a:ext>
            </a:extLst>
          </p:cNvPr>
          <p:cNvSpPr txBox="1"/>
          <p:nvPr/>
        </p:nvSpPr>
        <p:spPr>
          <a:xfrm>
            <a:off x="262575" y="5411837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DRU106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274E6-1F3A-E168-AC40-B322DB77CB25}"/>
              </a:ext>
            </a:extLst>
          </p:cNvPr>
          <p:cNvSpPr txBox="1"/>
          <p:nvPr/>
        </p:nvSpPr>
        <p:spPr>
          <a:xfrm>
            <a:off x="395267" y="340370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B5B586-69BA-62CD-596F-FD8B3A0FABF1}"/>
              </a:ext>
            </a:extLst>
          </p:cNvPr>
          <p:cNvSpPr txBox="1"/>
          <p:nvPr/>
        </p:nvSpPr>
        <p:spPr>
          <a:xfrm>
            <a:off x="310181" y="467588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DRU52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702513-5B8F-409D-6945-4E4D05433583}"/>
              </a:ext>
            </a:extLst>
          </p:cNvPr>
          <p:cNvSpPr txBox="1"/>
          <p:nvPr/>
        </p:nvSpPr>
        <p:spPr>
          <a:xfrm>
            <a:off x="74552" y="3587982"/>
            <a:ext cx="98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(1 tone in one repetition period)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2524F7-8D75-8817-2BC3-C43670F91B86}"/>
              </a:ext>
            </a:extLst>
          </p:cNvPr>
          <p:cNvSpPr txBox="1"/>
          <p:nvPr/>
        </p:nvSpPr>
        <p:spPr>
          <a:xfrm>
            <a:off x="154936" y="4846195"/>
            <a:ext cx="102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(2 tones in one repetition period)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B8DCBA-D46C-9628-3310-A4A5B2A136F5}"/>
              </a:ext>
            </a:extLst>
          </p:cNvPr>
          <p:cNvSpPr txBox="1"/>
          <p:nvPr/>
        </p:nvSpPr>
        <p:spPr>
          <a:xfrm>
            <a:off x="154936" y="5571138"/>
            <a:ext cx="102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(4 tones in one repetition period)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E1679ED-8669-0733-4157-E09E40A2E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7929" y="3146581"/>
            <a:ext cx="4267200" cy="272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E456D5D-11DF-A9D7-45F8-D2C71ADCE997}"/>
              </a:ext>
            </a:extLst>
          </p:cNvPr>
          <p:cNvCxnSpPr/>
          <p:nvPr/>
        </p:nvCxnSpPr>
        <p:spPr bwMode="auto">
          <a:xfrm>
            <a:off x="1617929" y="3092619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AF8A21-9E77-9E5A-DE39-D15646653D58}"/>
              </a:ext>
            </a:extLst>
          </p:cNvPr>
          <p:cNvCxnSpPr/>
          <p:nvPr/>
        </p:nvCxnSpPr>
        <p:spPr bwMode="auto">
          <a:xfrm>
            <a:off x="1617929" y="4638511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DF4288-44FB-0A82-9679-08358E3A8618}"/>
              </a:ext>
            </a:extLst>
          </p:cNvPr>
          <p:cNvCxnSpPr/>
          <p:nvPr/>
        </p:nvCxnSpPr>
        <p:spPr bwMode="auto">
          <a:xfrm>
            <a:off x="1617929" y="5531019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8AF5D4F-E3B2-30C9-07CC-26DEC90655B3}"/>
              </a:ext>
            </a:extLst>
          </p:cNvPr>
          <p:cNvCxnSpPr/>
          <p:nvPr/>
        </p:nvCxnSpPr>
        <p:spPr bwMode="auto">
          <a:xfrm>
            <a:off x="3141929" y="3092619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7F03E8-4015-81FB-CC39-FED03C2A70C8}"/>
              </a:ext>
            </a:extLst>
          </p:cNvPr>
          <p:cNvCxnSpPr/>
          <p:nvPr/>
        </p:nvCxnSpPr>
        <p:spPr bwMode="auto">
          <a:xfrm>
            <a:off x="3065729" y="4638511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C6E63F-BCF2-C7EC-1E4C-4390719AEBDF}"/>
              </a:ext>
            </a:extLst>
          </p:cNvPr>
          <p:cNvCxnSpPr/>
          <p:nvPr/>
        </p:nvCxnSpPr>
        <p:spPr bwMode="auto">
          <a:xfrm>
            <a:off x="3065729" y="5531019"/>
            <a:ext cx="144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E0DE38E-12BF-301D-4A57-ABD10838D499}"/>
              </a:ext>
            </a:extLst>
          </p:cNvPr>
          <p:cNvSpPr txBox="1"/>
          <p:nvPr/>
        </p:nvSpPr>
        <p:spPr>
          <a:xfrm>
            <a:off x="2227529" y="2881310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AD6FC7-A5BA-F712-3FB4-129355DA897B}"/>
              </a:ext>
            </a:extLst>
          </p:cNvPr>
          <p:cNvSpPr txBox="1"/>
          <p:nvPr/>
        </p:nvSpPr>
        <p:spPr>
          <a:xfrm>
            <a:off x="3713429" y="2881310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44973C-7792-090C-76B7-64748C327D15}"/>
              </a:ext>
            </a:extLst>
          </p:cNvPr>
          <p:cNvSpPr txBox="1"/>
          <p:nvPr/>
        </p:nvSpPr>
        <p:spPr>
          <a:xfrm>
            <a:off x="2144030" y="4459837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0AE2BA-FCD6-F4AB-C826-B61D944C044A}"/>
              </a:ext>
            </a:extLst>
          </p:cNvPr>
          <p:cNvSpPr txBox="1"/>
          <p:nvPr/>
        </p:nvSpPr>
        <p:spPr>
          <a:xfrm>
            <a:off x="3639160" y="4456264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381EA8-A661-76AE-E537-605FE9993A17}"/>
              </a:ext>
            </a:extLst>
          </p:cNvPr>
          <p:cNvSpPr txBox="1"/>
          <p:nvPr/>
        </p:nvSpPr>
        <p:spPr>
          <a:xfrm>
            <a:off x="2075129" y="5320672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147DFE-A903-7CD5-BAF0-D7957C768F07}"/>
              </a:ext>
            </a:extLst>
          </p:cNvPr>
          <p:cNvSpPr txBox="1"/>
          <p:nvPr/>
        </p:nvSpPr>
        <p:spPr>
          <a:xfrm>
            <a:off x="3522929" y="5320671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4244BF-6130-815B-D464-8BB6E4B16837}"/>
              </a:ext>
            </a:extLst>
          </p:cNvPr>
          <p:cNvSpPr txBox="1"/>
          <p:nvPr/>
        </p:nvSpPr>
        <p:spPr>
          <a:xfrm>
            <a:off x="1075340" y="3138991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DRU26_1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8EDFA8-7081-35D6-CD62-DC47A8E99CEE}"/>
              </a:ext>
            </a:extLst>
          </p:cNvPr>
          <p:cNvSpPr txBox="1"/>
          <p:nvPr/>
        </p:nvSpPr>
        <p:spPr>
          <a:xfrm>
            <a:off x="1059479" y="3723674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DRU26_2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AEA8C1-5A24-D447-7675-01CBD71C09D0}"/>
              </a:ext>
            </a:extLst>
          </p:cNvPr>
          <p:cNvSpPr txBox="1"/>
          <p:nvPr/>
        </p:nvSpPr>
        <p:spPr>
          <a:xfrm>
            <a:off x="1075340" y="3300231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0CD7B2-7024-1279-E922-14C55D9F308A}"/>
              </a:ext>
            </a:extLst>
          </p:cNvPr>
          <p:cNvSpPr txBox="1"/>
          <p:nvPr/>
        </p:nvSpPr>
        <p:spPr>
          <a:xfrm>
            <a:off x="1063617" y="344858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72D92E-65FA-74CF-AB69-45408852E34C}"/>
              </a:ext>
            </a:extLst>
          </p:cNvPr>
          <p:cNvSpPr txBox="1"/>
          <p:nvPr/>
        </p:nvSpPr>
        <p:spPr>
          <a:xfrm>
            <a:off x="1059479" y="3587982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2F8CAA-4E70-86F1-E828-4BCAD775CF6B}"/>
              </a:ext>
            </a:extLst>
          </p:cNvPr>
          <p:cNvSpPr txBox="1"/>
          <p:nvPr/>
        </p:nvSpPr>
        <p:spPr>
          <a:xfrm>
            <a:off x="1059479" y="398201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6239D66-E6EB-5A7A-72CF-7DDFD5C7C494}"/>
              </a:ext>
            </a:extLst>
          </p:cNvPr>
          <p:cNvSpPr txBox="1"/>
          <p:nvPr/>
        </p:nvSpPr>
        <p:spPr>
          <a:xfrm>
            <a:off x="1059479" y="4275505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368E57-6516-3894-0ABB-E0FD048B1A9C}"/>
              </a:ext>
            </a:extLst>
          </p:cNvPr>
          <p:cNvSpPr txBox="1"/>
          <p:nvPr/>
        </p:nvSpPr>
        <p:spPr>
          <a:xfrm>
            <a:off x="1062522" y="3844937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29884E3-597F-221A-41BD-3C7B3309F20A}"/>
              </a:ext>
            </a:extLst>
          </p:cNvPr>
          <p:cNvSpPr txBox="1"/>
          <p:nvPr/>
        </p:nvSpPr>
        <p:spPr>
          <a:xfrm>
            <a:off x="1056436" y="4118055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08A3D0-23BA-0824-66E1-A455EEB05EB6}"/>
              </a:ext>
            </a:extLst>
          </p:cNvPr>
          <p:cNvSpPr txBox="1"/>
          <p:nvPr/>
        </p:nvSpPr>
        <p:spPr>
          <a:xfrm>
            <a:off x="1036577" y="5536050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DRU106_1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DE2C47-5336-645C-A855-0C24CD29A838}"/>
              </a:ext>
            </a:extLst>
          </p:cNvPr>
          <p:cNvSpPr txBox="1"/>
          <p:nvPr/>
        </p:nvSpPr>
        <p:spPr>
          <a:xfrm>
            <a:off x="1038930" y="5693036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DRU106_2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45021AB-2020-2945-6400-7850A2ABFB87}"/>
              </a:ext>
            </a:extLst>
          </p:cNvPr>
          <p:cNvSpPr txBox="1"/>
          <p:nvPr/>
        </p:nvSpPr>
        <p:spPr>
          <a:xfrm>
            <a:off x="1059479" y="468546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DRU52_1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350D02-FF4D-0060-64BA-89577C2B231C}"/>
              </a:ext>
            </a:extLst>
          </p:cNvPr>
          <p:cNvSpPr txBox="1"/>
          <p:nvPr/>
        </p:nvSpPr>
        <p:spPr>
          <a:xfrm>
            <a:off x="1063617" y="4956254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775441-8949-87C9-6717-1A652EDB75FB}"/>
              </a:ext>
            </a:extLst>
          </p:cNvPr>
          <p:cNvSpPr txBox="1"/>
          <p:nvPr/>
        </p:nvSpPr>
        <p:spPr>
          <a:xfrm>
            <a:off x="1056436" y="4820212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1BF51E2-1C51-CA50-AAEF-6F25EE23A354}"/>
              </a:ext>
            </a:extLst>
          </p:cNvPr>
          <p:cNvSpPr txBox="1"/>
          <p:nvPr/>
        </p:nvSpPr>
        <p:spPr>
          <a:xfrm>
            <a:off x="1063617" y="5112607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B315BF-3C27-ED7C-E421-60E2AE4C2288}"/>
              </a:ext>
            </a:extLst>
          </p:cNvPr>
          <p:cNvSpPr/>
          <p:nvPr/>
        </p:nvSpPr>
        <p:spPr bwMode="auto">
          <a:xfrm>
            <a:off x="1643110" y="3150294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7CD454-653E-E85D-E6F9-6C000F2B582D}"/>
              </a:ext>
            </a:extLst>
          </p:cNvPr>
          <p:cNvSpPr/>
          <p:nvPr/>
        </p:nvSpPr>
        <p:spPr bwMode="auto">
          <a:xfrm>
            <a:off x="3065729" y="3161506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5CE2B88-EE4D-91BE-8BCA-E84844998A5A}"/>
              </a:ext>
            </a:extLst>
          </p:cNvPr>
          <p:cNvSpPr/>
          <p:nvPr/>
        </p:nvSpPr>
        <p:spPr bwMode="auto">
          <a:xfrm>
            <a:off x="4471703" y="3161506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7633C72-F340-B563-FE56-0B3BAC47E9DC}"/>
              </a:ext>
            </a:extLst>
          </p:cNvPr>
          <p:cNvSpPr/>
          <p:nvPr/>
        </p:nvSpPr>
        <p:spPr bwMode="auto">
          <a:xfrm>
            <a:off x="2276490" y="3712690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AE4778E-BAA6-BBA7-02BC-3C465BF48205}"/>
              </a:ext>
            </a:extLst>
          </p:cNvPr>
          <p:cNvSpPr/>
          <p:nvPr/>
        </p:nvSpPr>
        <p:spPr bwMode="auto">
          <a:xfrm>
            <a:off x="3680759" y="3716692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553251-8755-C602-73CF-01EAEEE69C88}"/>
              </a:ext>
            </a:extLst>
          </p:cNvPr>
          <p:cNvSpPr/>
          <p:nvPr/>
        </p:nvSpPr>
        <p:spPr bwMode="auto">
          <a:xfrm>
            <a:off x="5085028" y="3723674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3842BAC-8E85-78B9-7D5F-2302D9C41182}"/>
              </a:ext>
            </a:extLst>
          </p:cNvPr>
          <p:cNvSpPr/>
          <p:nvPr/>
        </p:nvSpPr>
        <p:spPr bwMode="auto">
          <a:xfrm>
            <a:off x="1652794" y="4712661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A7D14A5-9226-697D-DBDC-228131435E7F}"/>
              </a:ext>
            </a:extLst>
          </p:cNvPr>
          <p:cNvSpPr/>
          <p:nvPr/>
        </p:nvSpPr>
        <p:spPr bwMode="auto">
          <a:xfrm>
            <a:off x="2276489" y="4707978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33663BF-0F32-D60B-E3AC-A31A66E224AB}"/>
              </a:ext>
            </a:extLst>
          </p:cNvPr>
          <p:cNvSpPr/>
          <p:nvPr/>
        </p:nvSpPr>
        <p:spPr bwMode="auto">
          <a:xfrm>
            <a:off x="3045395" y="4704286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B5CCCC3-27D5-D40D-1FB2-0DA32FEA3494}"/>
              </a:ext>
            </a:extLst>
          </p:cNvPr>
          <p:cNvSpPr/>
          <p:nvPr/>
        </p:nvSpPr>
        <p:spPr bwMode="auto">
          <a:xfrm>
            <a:off x="3689126" y="4699148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89DDD2E-F532-EE01-091B-70DE46CF53F9}"/>
              </a:ext>
            </a:extLst>
          </p:cNvPr>
          <p:cNvSpPr/>
          <p:nvPr/>
        </p:nvSpPr>
        <p:spPr bwMode="auto">
          <a:xfrm>
            <a:off x="4463236" y="4699148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BD388E7-AE6B-2F31-8BD9-190A60A35A4A}"/>
              </a:ext>
            </a:extLst>
          </p:cNvPr>
          <p:cNvSpPr/>
          <p:nvPr/>
        </p:nvSpPr>
        <p:spPr bwMode="auto">
          <a:xfrm>
            <a:off x="5085027" y="4699148"/>
            <a:ext cx="141539" cy="17041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D7804D6-5968-F8E4-A26B-6202C7E558C2}"/>
              </a:ext>
            </a:extLst>
          </p:cNvPr>
          <p:cNvSpPr txBox="1"/>
          <p:nvPr/>
        </p:nvSpPr>
        <p:spPr>
          <a:xfrm>
            <a:off x="1164775" y="5921851"/>
            <a:ext cx="5020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(above just illustrates the distribution pattern with DRU tone relative position)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863444CD-2E01-EA9F-15E9-77B755B26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77810"/>
              </p:ext>
            </p:extLst>
          </p:nvPr>
        </p:nvGraphicFramePr>
        <p:xfrm>
          <a:off x="493979" y="1220199"/>
          <a:ext cx="7505700" cy="1463040"/>
        </p:xfrm>
        <a:graphic>
          <a:graphicData uri="http://schemas.openxmlformats.org/drawingml/2006/table">
            <a:tbl>
              <a:tblPr/>
              <a:tblGrid>
                <a:gridCol w="125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44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8B38CF9-3D88-1BAD-D2E2-43024E0FF956}"/>
              </a:ext>
            </a:extLst>
          </p:cNvPr>
          <p:cNvSpPr txBox="1"/>
          <p:nvPr/>
        </p:nvSpPr>
        <p:spPr>
          <a:xfrm>
            <a:off x="5971502" y="3499694"/>
            <a:ext cx="32346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The DRU index are carefully arranged to make sure: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b="1" dirty="0"/>
              <a:t>Same size DRU has the same distribution pattern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b="1" dirty="0"/>
              <a:t>Easier for channel smoothing design and optimization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400" b="1" dirty="0"/>
              <a:t>Tone distribution in repeat fashion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000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DRU Tone Pattern for BW20: Ref [2]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1677FBC-3C44-E5B6-59B4-C0367B174D0F}"/>
              </a:ext>
            </a:extLst>
          </p:cNvPr>
          <p:cNvSpPr txBox="1">
            <a:spLocks/>
          </p:cNvSpPr>
          <p:nvPr/>
        </p:nvSpPr>
        <p:spPr>
          <a:xfrm>
            <a:off x="304800" y="1210340"/>
            <a:ext cx="8686800" cy="6946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Contribution [2] proposed DRU tone plan by reshuffling Ref [1] DRU26 assignments as below: </a:t>
            </a:r>
          </a:p>
          <a:p>
            <a:endParaRPr lang="en-US" altLang="zh-TW" sz="1600" b="0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2A0A7-07AC-8DFB-E2D6-449878435187}"/>
              </a:ext>
            </a:extLst>
          </p:cNvPr>
          <p:cNvSpPr txBox="1"/>
          <p:nvPr/>
        </p:nvSpPr>
        <p:spPr>
          <a:xfrm>
            <a:off x="1371600" y="2050405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DRU26_1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DRU26_1 (Ref[2]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AD470-65BC-EC33-4BAA-D5E9BD4F13EA}"/>
              </a:ext>
            </a:extLst>
          </p:cNvPr>
          <p:cNvSpPr txBox="1"/>
          <p:nvPr/>
        </p:nvSpPr>
        <p:spPr>
          <a:xfrm>
            <a:off x="3657600" y="2050405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DRU26_2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DRU26_7 (Ref[2]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AA34B6-251D-E575-D685-3B31C63B7AB4}"/>
              </a:ext>
            </a:extLst>
          </p:cNvPr>
          <p:cNvSpPr txBox="1"/>
          <p:nvPr/>
        </p:nvSpPr>
        <p:spPr>
          <a:xfrm>
            <a:off x="5919268" y="2047746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DRU26_3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DRU26_3 (Ref[2]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10B30C-5151-B9A0-5DD6-C9DEFD4B09C3}"/>
              </a:ext>
            </a:extLst>
          </p:cNvPr>
          <p:cNvSpPr txBox="1"/>
          <p:nvPr/>
        </p:nvSpPr>
        <p:spPr>
          <a:xfrm>
            <a:off x="1371600" y="2299493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DRU26_4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DRU26_9 (Ref[2]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AD43B9-B977-092E-7179-25F4899DAD8F}"/>
              </a:ext>
            </a:extLst>
          </p:cNvPr>
          <p:cNvSpPr txBox="1"/>
          <p:nvPr/>
        </p:nvSpPr>
        <p:spPr>
          <a:xfrm>
            <a:off x="3657600" y="2299493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DRU26_5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DRU26_6 (Ref[2]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44665A-EC23-4BA2-4D36-829581966ED1}"/>
              </a:ext>
            </a:extLst>
          </p:cNvPr>
          <p:cNvSpPr txBox="1"/>
          <p:nvPr/>
        </p:nvSpPr>
        <p:spPr>
          <a:xfrm>
            <a:off x="5919268" y="2296834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DRU26_6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DRU26_8 (Ref[2]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E42554-FA38-632B-0F47-643F7C5D9F71}"/>
              </a:ext>
            </a:extLst>
          </p:cNvPr>
          <p:cNvSpPr txBox="1"/>
          <p:nvPr/>
        </p:nvSpPr>
        <p:spPr>
          <a:xfrm>
            <a:off x="1371600" y="2548581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DRU26_7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DRU26_2 (Ref[2]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5638D4-6532-01F6-6C00-4F2ABE8588B4}"/>
              </a:ext>
            </a:extLst>
          </p:cNvPr>
          <p:cNvSpPr txBox="1"/>
          <p:nvPr/>
        </p:nvSpPr>
        <p:spPr>
          <a:xfrm>
            <a:off x="3657600" y="2548581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DRU26_8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DRU26_5 (Ref[2]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1626EE-B123-9055-CAF6-E823AF1CF1F6}"/>
              </a:ext>
            </a:extLst>
          </p:cNvPr>
          <p:cNvSpPr txBox="1"/>
          <p:nvPr/>
        </p:nvSpPr>
        <p:spPr>
          <a:xfrm>
            <a:off x="5919268" y="2545922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DRU26_9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DRU26_4 (Ref[2]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231F342-7DFF-15E1-6D71-A16CA1B38288}"/>
              </a:ext>
            </a:extLst>
          </p:cNvPr>
          <p:cNvSpPr txBox="1">
            <a:spLocks/>
          </p:cNvSpPr>
          <p:nvPr/>
        </p:nvSpPr>
        <p:spPr>
          <a:xfrm>
            <a:off x="422054" y="3336721"/>
            <a:ext cx="8686800" cy="16162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Reshuffling Ref [1]’s DRU26 by Ref [2]:</a:t>
            </a:r>
          </a:p>
          <a:p>
            <a:pPr lvl="1"/>
            <a:r>
              <a:rPr lang="en-US" sz="1400" kern="0" dirty="0"/>
              <a:t>Doesn’t provide any performance benefit </a:t>
            </a:r>
          </a:p>
          <a:p>
            <a:pPr lvl="1"/>
            <a:r>
              <a:rPr lang="en-US" sz="1400" b="1" kern="0" dirty="0"/>
              <a:t>Will cause different distribution patterns for same size DRU52 and DRU106</a:t>
            </a:r>
          </a:p>
          <a:p>
            <a:pPr lvl="1"/>
            <a:r>
              <a:rPr lang="en-US" sz="1400" kern="0" dirty="0"/>
              <a:t>This will make channel smoothing design more challenging</a:t>
            </a:r>
          </a:p>
          <a:p>
            <a:pPr lvl="1"/>
            <a:r>
              <a:rPr lang="en-US" sz="1400" b="1" kern="0" dirty="0"/>
              <a:t>Claimed mirror-symmetric in [2] does not provide any performance benefit, instead, it introduces design difficulty  </a:t>
            </a:r>
          </a:p>
          <a:p>
            <a:endParaRPr lang="en-US" altLang="zh-TW" sz="1600" b="0" kern="0" dirty="0"/>
          </a:p>
        </p:txBody>
      </p:sp>
    </p:spTree>
    <p:extLst>
      <p:ext uri="{BB962C8B-B14F-4D97-AF65-F5344CB8AC3E}">
        <p14:creationId xmlns:p14="http://schemas.microsoft.com/office/powerpoint/2010/main" val="49829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Tone Pattern for BW20: Ref [2]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72F6549-4FC2-B19D-3574-3D1B660DC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42709"/>
              </p:ext>
            </p:extLst>
          </p:nvPr>
        </p:nvGraphicFramePr>
        <p:xfrm>
          <a:off x="1038225" y="2451873"/>
          <a:ext cx="7505700" cy="1463040"/>
        </p:xfrm>
        <a:graphic>
          <a:graphicData uri="http://schemas.openxmlformats.org/drawingml/2006/table">
            <a:tbl>
              <a:tblPr/>
              <a:tblGrid>
                <a:gridCol w="125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44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13DA659B-824B-36ED-3B58-0DB5D797A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56274"/>
              </p:ext>
            </p:extLst>
          </p:nvPr>
        </p:nvGraphicFramePr>
        <p:xfrm>
          <a:off x="1038225" y="4528582"/>
          <a:ext cx="7505700" cy="1600200"/>
        </p:xfrm>
        <a:graphic>
          <a:graphicData uri="http://schemas.openxmlformats.org/drawingml/2006/table">
            <a:tbl>
              <a:tblPr/>
              <a:tblGrid>
                <a:gridCol w="125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43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8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</a:t>
                      </a:r>
                      <a:r>
                        <a:rPr lang="en-US" altLang="ko-KR" sz="800" dirty="0"/>
                        <a:t>20</a:t>
                      </a:r>
                      <a:r>
                        <a:rPr lang="pl-PL" altLang="ko-KR" sz="800" dirty="0"/>
                        <a:t>:9:-1</a:t>
                      </a:r>
                      <a:r>
                        <a:rPr lang="en-US" altLang="ko-KR" sz="800" dirty="0"/>
                        <a:t>2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6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4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</a:t>
                      </a:r>
                      <a:r>
                        <a:rPr lang="en-US" altLang="ko-KR" sz="800" dirty="0"/>
                        <a:t>15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7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11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9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8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10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8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6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3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5</a:t>
                      </a:r>
                      <a:r>
                        <a:rPr lang="pl-PL" altLang="ko-KR" sz="800" dirty="0"/>
                        <a:t>,</a:t>
                      </a:r>
                      <a:r>
                        <a:rPr lang="en-US" altLang="ko-KR" sz="800" dirty="0"/>
                        <a:t> 4</a:t>
                      </a:r>
                      <a:r>
                        <a:rPr lang="pl-PL" altLang="ko-KR" sz="800" dirty="0"/>
                        <a:t>:9:1</a:t>
                      </a:r>
                      <a:r>
                        <a:rPr lang="en-US" altLang="ko-KR" sz="800" dirty="0"/>
                        <a:t>12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7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9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9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7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</a:t>
                      </a:r>
                      <a:r>
                        <a:rPr lang="en-US" altLang="ko-KR" sz="800" dirty="0"/>
                        <a:t>12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4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5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3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6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8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10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8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9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11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7</a:t>
                      </a:r>
                      <a:r>
                        <a:rPr lang="pl-PL" altLang="ko-KR" sz="800" dirty="0"/>
                        <a:t>:9:11</a:t>
                      </a:r>
                      <a:r>
                        <a:rPr lang="en-US" altLang="ko-KR" sz="800" dirty="0"/>
                        <a:t>5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800" dirty="0"/>
                        <a:t>-11</a:t>
                      </a:r>
                      <a:r>
                        <a:rPr lang="en-US" altLang="ko-KR" sz="800" dirty="0"/>
                        <a:t>4</a:t>
                      </a:r>
                      <a:r>
                        <a:rPr lang="pl-PL" altLang="ko-KR" sz="800" dirty="0"/>
                        <a:t>:9:-</a:t>
                      </a:r>
                      <a:r>
                        <a:rPr lang="en-US" altLang="ko-KR" sz="800" dirty="0"/>
                        <a:t>6</a:t>
                      </a:r>
                      <a:r>
                        <a:rPr lang="pl-PL" altLang="ko-KR" sz="800" dirty="0"/>
                        <a:t>, </a:t>
                      </a:r>
                      <a:r>
                        <a:rPr lang="en-US" altLang="ko-KR" sz="800" dirty="0"/>
                        <a:t>12</a:t>
                      </a:r>
                      <a:r>
                        <a:rPr lang="pl-PL" altLang="ko-KR" sz="800" dirty="0"/>
                        <a:t>:9:1</a:t>
                      </a:r>
                      <a:r>
                        <a:rPr lang="en-US" altLang="ko-KR" sz="800" dirty="0"/>
                        <a:t>20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3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8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509D757-0F34-AF13-733F-0D424FB0C152}"/>
              </a:ext>
            </a:extLst>
          </p:cNvPr>
          <p:cNvCxnSpPr>
            <a:cxnSpLocks/>
          </p:cNvCxnSpPr>
          <p:nvPr/>
        </p:nvCxnSpPr>
        <p:spPr bwMode="auto">
          <a:xfrm>
            <a:off x="4419600" y="2812048"/>
            <a:ext cx="276225" cy="2402334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C264F22-230C-FAD4-5FB7-0D1FED371D7C}"/>
              </a:ext>
            </a:extLst>
          </p:cNvPr>
          <p:cNvCxnSpPr>
            <a:cxnSpLocks/>
          </p:cNvCxnSpPr>
          <p:nvPr/>
        </p:nvCxnSpPr>
        <p:spPr bwMode="auto">
          <a:xfrm>
            <a:off x="5638800" y="2743200"/>
            <a:ext cx="276225" cy="2166382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8BFD68-D078-7232-0C64-5E228C6FEE40}"/>
              </a:ext>
            </a:extLst>
          </p:cNvPr>
          <p:cNvCxnSpPr>
            <a:cxnSpLocks/>
          </p:cNvCxnSpPr>
          <p:nvPr/>
        </p:nvCxnSpPr>
        <p:spPr bwMode="auto">
          <a:xfrm>
            <a:off x="2438400" y="2819400"/>
            <a:ext cx="123825" cy="2090182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302FA4C-EA7E-981D-BED8-C5F782297DB9}"/>
              </a:ext>
            </a:extLst>
          </p:cNvPr>
          <p:cNvCxnSpPr>
            <a:cxnSpLocks/>
          </p:cNvCxnSpPr>
          <p:nvPr/>
        </p:nvCxnSpPr>
        <p:spPr bwMode="auto">
          <a:xfrm>
            <a:off x="7162800" y="2818281"/>
            <a:ext cx="0" cy="2396101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04AFAD9-C691-5498-137D-B3704E529C2A}"/>
              </a:ext>
            </a:extLst>
          </p:cNvPr>
          <p:cNvSpPr txBox="1"/>
          <p:nvPr/>
        </p:nvSpPr>
        <p:spPr>
          <a:xfrm>
            <a:off x="159266" y="2983338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Ref [1]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B11FD2-1988-BC90-2DCF-051B78D14CD0}"/>
              </a:ext>
            </a:extLst>
          </p:cNvPr>
          <p:cNvSpPr txBox="1"/>
          <p:nvPr/>
        </p:nvSpPr>
        <p:spPr>
          <a:xfrm>
            <a:off x="159266" y="5214382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Ref [2]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E8F718-3C3D-733C-5A76-CF55DC8739B7}"/>
              </a:ext>
            </a:extLst>
          </p:cNvPr>
          <p:cNvSpPr txBox="1"/>
          <p:nvPr/>
        </p:nvSpPr>
        <p:spPr>
          <a:xfrm>
            <a:off x="1243532" y="1388995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DRU26_1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DRU26_1 (Ref[2])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83EBAD-93FD-0CC4-9688-649BA836DF0F}"/>
              </a:ext>
            </a:extLst>
          </p:cNvPr>
          <p:cNvSpPr txBox="1"/>
          <p:nvPr/>
        </p:nvSpPr>
        <p:spPr>
          <a:xfrm>
            <a:off x="3529532" y="1388995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DRU26_2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DRU26_7 (Ref[2])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063B92-B87A-9C1A-41DB-3278F39C7442}"/>
              </a:ext>
            </a:extLst>
          </p:cNvPr>
          <p:cNvSpPr txBox="1"/>
          <p:nvPr/>
        </p:nvSpPr>
        <p:spPr>
          <a:xfrm>
            <a:off x="5791200" y="1386336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DRU26_3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DRU26_3 (Ref[2])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539DF0-C9BE-C540-162B-BCE808D5E014}"/>
              </a:ext>
            </a:extLst>
          </p:cNvPr>
          <p:cNvSpPr txBox="1"/>
          <p:nvPr/>
        </p:nvSpPr>
        <p:spPr>
          <a:xfrm>
            <a:off x="1243532" y="1638083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DRU26_4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DRU26_9 (Ref[2])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A175CB-B396-0309-2342-56808A1CB7BB}"/>
              </a:ext>
            </a:extLst>
          </p:cNvPr>
          <p:cNvSpPr txBox="1"/>
          <p:nvPr/>
        </p:nvSpPr>
        <p:spPr>
          <a:xfrm>
            <a:off x="3529532" y="1638083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DRU26_5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DRU26_6 (Ref[2])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495DAA-DF80-EDA7-A5EB-4F28E4C47BBE}"/>
              </a:ext>
            </a:extLst>
          </p:cNvPr>
          <p:cNvSpPr txBox="1"/>
          <p:nvPr/>
        </p:nvSpPr>
        <p:spPr>
          <a:xfrm>
            <a:off x="5791200" y="1635424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DRU26_6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DRU26_8 (Ref[2])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9CD84E-E040-E1B2-6579-8C45B2222437}"/>
              </a:ext>
            </a:extLst>
          </p:cNvPr>
          <p:cNvSpPr txBox="1"/>
          <p:nvPr/>
        </p:nvSpPr>
        <p:spPr>
          <a:xfrm>
            <a:off x="1243532" y="1887171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DRU26_7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DRU26_2 (Ref[2])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A50B40-FB54-A876-0338-E1AC959ACEA2}"/>
              </a:ext>
            </a:extLst>
          </p:cNvPr>
          <p:cNvSpPr txBox="1"/>
          <p:nvPr/>
        </p:nvSpPr>
        <p:spPr>
          <a:xfrm>
            <a:off x="3529532" y="1887171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DRU26_8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DRU26_5 (Ref[2])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9C742A-540F-B89E-AD8F-7E4E43385156}"/>
              </a:ext>
            </a:extLst>
          </p:cNvPr>
          <p:cNvSpPr txBox="1"/>
          <p:nvPr/>
        </p:nvSpPr>
        <p:spPr>
          <a:xfrm>
            <a:off x="5791200" y="1884512"/>
            <a:ext cx="21483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DRU26_9 (Ref[1]) </a:t>
            </a:r>
            <a:r>
              <a:rPr lang="en-US" sz="900" dirty="0">
                <a:sym typeface="Wingdings" panose="05000000000000000000" pitchFamily="2" charset="2"/>
              </a:rPr>
              <a:t> </a:t>
            </a:r>
            <a:r>
              <a:rPr lang="en-US" sz="900" dirty="0"/>
              <a:t>DRU26_4 (Ref[2])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0E0C8D-D9EB-D046-A3A2-F4E17B021E26}"/>
              </a:ext>
            </a:extLst>
          </p:cNvPr>
          <p:cNvSpPr txBox="1"/>
          <p:nvPr/>
        </p:nvSpPr>
        <p:spPr>
          <a:xfrm>
            <a:off x="-20918" y="4055814"/>
            <a:ext cx="26921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Reshuffling Ref[1]’s DRU26</a:t>
            </a:r>
          </a:p>
        </p:txBody>
      </p:sp>
    </p:spTree>
    <p:extLst>
      <p:ext uri="{BB962C8B-B14F-4D97-AF65-F5344CB8AC3E}">
        <p14:creationId xmlns:p14="http://schemas.microsoft.com/office/powerpoint/2010/main" val="15594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Tone Pattern for BW20: Ref [2]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AA1FF70-61CE-7459-6DCA-A8C5CA3E9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610" y="2895600"/>
            <a:ext cx="4454990" cy="276276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2A4A2BA-A6AB-FB75-254F-186A905C332B}"/>
              </a:ext>
            </a:extLst>
          </p:cNvPr>
          <p:cNvSpPr txBox="1"/>
          <p:nvPr/>
        </p:nvSpPr>
        <p:spPr>
          <a:xfrm>
            <a:off x="455131" y="5161727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DRU106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5750F7-0EF9-D645-2DAD-8865AF559C28}"/>
              </a:ext>
            </a:extLst>
          </p:cNvPr>
          <p:cNvSpPr txBox="1"/>
          <p:nvPr/>
        </p:nvSpPr>
        <p:spPr>
          <a:xfrm>
            <a:off x="587823" y="315359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DRU26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898C5A-16DF-C2BB-917E-27E54E98D69C}"/>
              </a:ext>
            </a:extLst>
          </p:cNvPr>
          <p:cNvSpPr txBox="1"/>
          <p:nvPr/>
        </p:nvSpPr>
        <p:spPr>
          <a:xfrm>
            <a:off x="502737" y="442577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DRU52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94CD01-3897-FDF0-F87C-333C91231B4F}"/>
              </a:ext>
            </a:extLst>
          </p:cNvPr>
          <p:cNvSpPr txBox="1"/>
          <p:nvPr/>
        </p:nvSpPr>
        <p:spPr>
          <a:xfrm>
            <a:off x="267108" y="3337872"/>
            <a:ext cx="98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(1 tone in one repetition period)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694E3B-F4E0-D238-017E-1488AC34F592}"/>
              </a:ext>
            </a:extLst>
          </p:cNvPr>
          <p:cNvSpPr txBox="1"/>
          <p:nvPr/>
        </p:nvSpPr>
        <p:spPr>
          <a:xfrm>
            <a:off x="347492" y="4596085"/>
            <a:ext cx="102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(2 tones in one repetition period)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D18B2F-6812-D393-B8D4-78B5935222A8}"/>
              </a:ext>
            </a:extLst>
          </p:cNvPr>
          <p:cNvSpPr txBox="1"/>
          <p:nvPr/>
        </p:nvSpPr>
        <p:spPr>
          <a:xfrm>
            <a:off x="347492" y="5321028"/>
            <a:ext cx="1027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(4 tones in one repetition period)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9D8F0E-FC6D-ABEF-C30A-0BE6FA4B6CBC}"/>
              </a:ext>
            </a:extLst>
          </p:cNvPr>
          <p:cNvSpPr txBox="1"/>
          <p:nvPr/>
        </p:nvSpPr>
        <p:spPr>
          <a:xfrm>
            <a:off x="1267896" y="2888881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DRU26_1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A59AE1-35A5-40DA-875A-F95A27AB9DF3}"/>
              </a:ext>
            </a:extLst>
          </p:cNvPr>
          <p:cNvSpPr txBox="1"/>
          <p:nvPr/>
        </p:nvSpPr>
        <p:spPr>
          <a:xfrm>
            <a:off x="1252035" y="3473564"/>
            <a:ext cx="6110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DRU26_7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E91F36-CA48-3055-397F-251390FF9803}"/>
              </a:ext>
            </a:extLst>
          </p:cNvPr>
          <p:cNvSpPr txBox="1"/>
          <p:nvPr/>
        </p:nvSpPr>
        <p:spPr>
          <a:xfrm>
            <a:off x="1267896" y="3050121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B56C4C5-A1D0-F6D1-4FE9-FBF0C94AB760}"/>
              </a:ext>
            </a:extLst>
          </p:cNvPr>
          <p:cNvSpPr txBox="1"/>
          <p:nvPr/>
        </p:nvSpPr>
        <p:spPr>
          <a:xfrm>
            <a:off x="1256173" y="319847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5EA4DD-E8D2-C3F3-B8DD-9B5584A279CA}"/>
              </a:ext>
            </a:extLst>
          </p:cNvPr>
          <p:cNvSpPr txBox="1"/>
          <p:nvPr/>
        </p:nvSpPr>
        <p:spPr>
          <a:xfrm>
            <a:off x="1252035" y="3337872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D692BA-0AAF-3C65-0272-77708F3D2991}"/>
              </a:ext>
            </a:extLst>
          </p:cNvPr>
          <p:cNvSpPr txBox="1"/>
          <p:nvPr/>
        </p:nvSpPr>
        <p:spPr>
          <a:xfrm>
            <a:off x="1252035" y="373190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40E091-1975-BB1B-8D05-9CDBB4932472}"/>
              </a:ext>
            </a:extLst>
          </p:cNvPr>
          <p:cNvSpPr txBox="1"/>
          <p:nvPr/>
        </p:nvSpPr>
        <p:spPr>
          <a:xfrm>
            <a:off x="1252035" y="4025395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5B94E4-203D-2B15-FC34-94D1541302BB}"/>
              </a:ext>
            </a:extLst>
          </p:cNvPr>
          <p:cNvSpPr txBox="1"/>
          <p:nvPr/>
        </p:nvSpPr>
        <p:spPr>
          <a:xfrm>
            <a:off x="1255078" y="3594827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F8480C-9092-4BF7-88B2-1CE298E14ED8}"/>
              </a:ext>
            </a:extLst>
          </p:cNvPr>
          <p:cNvSpPr txBox="1"/>
          <p:nvPr/>
        </p:nvSpPr>
        <p:spPr>
          <a:xfrm>
            <a:off x="1248992" y="3867945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DRU26_4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EBD1DF-11A2-5C5A-B319-046B94B2FA44}"/>
              </a:ext>
            </a:extLst>
          </p:cNvPr>
          <p:cNvSpPr txBox="1"/>
          <p:nvPr/>
        </p:nvSpPr>
        <p:spPr>
          <a:xfrm>
            <a:off x="1229133" y="5285940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DRU106_1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273CC6-CAEF-0DF3-F86F-8DFB3823CBD6}"/>
              </a:ext>
            </a:extLst>
          </p:cNvPr>
          <p:cNvSpPr txBox="1"/>
          <p:nvPr/>
        </p:nvSpPr>
        <p:spPr>
          <a:xfrm>
            <a:off x="1231486" y="5442926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DRU106_2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859A67-3822-5915-DF82-BC218D3FDD6A}"/>
              </a:ext>
            </a:extLst>
          </p:cNvPr>
          <p:cNvSpPr txBox="1"/>
          <p:nvPr/>
        </p:nvSpPr>
        <p:spPr>
          <a:xfrm>
            <a:off x="1252035" y="4435353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accent2"/>
                </a:solidFill>
              </a:rPr>
              <a:t>DRU52_1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5D2F54-1464-1C7D-6FDE-6E61DD6278DA}"/>
              </a:ext>
            </a:extLst>
          </p:cNvPr>
          <p:cNvSpPr txBox="1"/>
          <p:nvPr/>
        </p:nvSpPr>
        <p:spPr>
          <a:xfrm>
            <a:off x="1256173" y="4706144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27D49B7-3918-74FA-DA90-1039F4DB9878}"/>
              </a:ext>
            </a:extLst>
          </p:cNvPr>
          <p:cNvSpPr txBox="1"/>
          <p:nvPr/>
        </p:nvSpPr>
        <p:spPr>
          <a:xfrm>
            <a:off x="1248992" y="4570102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FDBC82-7065-CFF1-51F7-610524775AD9}"/>
              </a:ext>
            </a:extLst>
          </p:cNvPr>
          <p:cNvSpPr txBox="1"/>
          <p:nvPr/>
        </p:nvSpPr>
        <p:spPr>
          <a:xfrm>
            <a:off x="1256173" y="4862497"/>
            <a:ext cx="6062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DRU52_3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E354DB8-F0B8-7989-1E9D-2948C08BA875}"/>
              </a:ext>
            </a:extLst>
          </p:cNvPr>
          <p:cNvSpPr/>
          <p:nvPr/>
        </p:nvSpPr>
        <p:spPr bwMode="auto">
          <a:xfrm>
            <a:off x="1893788" y="4729378"/>
            <a:ext cx="4445173" cy="3485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C6D4876-194A-95BF-E168-00933FA5BEA7}"/>
              </a:ext>
            </a:extLst>
          </p:cNvPr>
          <p:cNvSpPr/>
          <p:nvPr/>
        </p:nvSpPr>
        <p:spPr bwMode="auto">
          <a:xfrm>
            <a:off x="1893788" y="5312620"/>
            <a:ext cx="4445173" cy="3485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4BCE1-0B31-6480-5F5E-BCC6FF3C87C2}"/>
              </a:ext>
            </a:extLst>
          </p:cNvPr>
          <p:cNvSpPr txBox="1"/>
          <p:nvPr/>
        </p:nvSpPr>
        <p:spPr>
          <a:xfrm>
            <a:off x="0" y="1464109"/>
            <a:ext cx="8915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rgbClr val="FF0000"/>
                </a:solidFill>
              </a:rPr>
              <a:t>In Ref [2],  different distribution patterns for same size DRU52 and DRU106, for an example: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7B9862-1420-C02F-E9E8-2FB2666D1D1C}"/>
              </a:ext>
            </a:extLst>
          </p:cNvPr>
          <p:cNvSpPr txBox="1"/>
          <p:nvPr/>
        </p:nvSpPr>
        <p:spPr>
          <a:xfrm>
            <a:off x="914400" y="1791737"/>
            <a:ext cx="3270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DRU52_1,2,4 distribution pattern: 4 3 4 3 4 3 …..</a:t>
            </a:r>
          </a:p>
          <a:p>
            <a:r>
              <a:rPr lang="en-US" dirty="0"/>
              <a:t>DRU52_3 distribution pattern:       3 4 3 4 3 4 …..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4812DE1-AD1E-8BA7-5F31-9A6622B3F011}"/>
              </a:ext>
            </a:extLst>
          </p:cNvPr>
          <p:cNvCxnSpPr/>
          <p:nvPr/>
        </p:nvCxnSpPr>
        <p:spPr bwMode="auto">
          <a:xfrm>
            <a:off x="1893788" y="5791200"/>
            <a:ext cx="14998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D4C891-6FA5-853E-E2D3-2AAD4CA79BBC}"/>
              </a:ext>
            </a:extLst>
          </p:cNvPr>
          <p:cNvCxnSpPr/>
          <p:nvPr/>
        </p:nvCxnSpPr>
        <p:spPr bwMode="auto">
          <a:xfrm>
            <a:off x="3366463" y="5791200"/>
            <a:ext cx="14998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F9F3EB7-646B-3367-36EE-22AB18F152A4}"/>
              </a:ext>
            </a:extLst>
          </p:cNvPr>
          <p:cNvSpPr txBox="1"/>
          <p:nvPr/>
        </p:nvSpPr>
        <p:spPr>
          <a:xfrm>
            <a:off x="2250610" y="5798106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88A18D-AA93-6708-1381-29CDF57F0074}"/>
              </a:ext>
            </a:extLst>
          </p:cNvPr>
          <p:cNvSpPr txBox="1"/>
          <p:nvPr/>
        </p:nvSpPr>
        <p:spPr>
          <a:xfrm>
            <a:off x="3797408" y="5769936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83B306A-B690-7CEE-2FCE-625F8B776156}"/>
              </a:ext>
            </a:extLst>
          </p:cNvPr>
          <p:cNvCxnSpPr/>
          <p:nvPr/>
        </p:nvCxnSpPr>
        <p:spPr bwMode="auto">
          <a:xfrm>
            <a:off x="1886685" y="4435353"/>
            <a:ext cx="14998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482E374-58AE-56F2-A7B9-FCCD76240A8D}"/>
              </a:ext>
            </a:extLst>
          </p:cNvPr>
          <p:cNvCxnSpPr/>
          <p:nvPr/>
        </p:nvCxnSpPr>
        <p:spPr bwMode="auto">
          <a:xfrm>
            <a:off x="3366463" y="4432125"/>
            <a:ext cx="14998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09288C1-3222-CE4E-EB51-8F100D032661}"/>
              </a:ext>
            </a:extLst>
          </p:cNvPr>
          <p:cNvSpPr txBox="1"/>
          <p:nvPr/>
        </p:nvSpPr>
        <p:spPr>
          <a:xfrm>
            <a:off x="2250610" y="4220386"/>
            <a:ext cx="533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Np=9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8E6F7A4-849C-2B75-9EC9-39FAFC720C40}"/>
              </a:ext>
            </a:extLst>
          </p:cNvPr>
          <p:cNvCxnSpPr>
            <a:cxnSpLocks/>
            <a:endCxn id="2" idx="3"/>
          </p:cNvCxnSpPr>
          <p:nvPr/>
        </p:nvCxnSpPr>
        <p:spPr bwMode="auto">
          <a:xfrm flipH="1" flipV="1">
            <a:off x="6338961" y="4903660"/>
            <a:ext cx="331249" cy="1742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E33C80-66FB-1AC1-AB1D-B04ECB9B5564}"/>
              </a:ext>
            </a:extLst>
          </p:cNvPr>
          <p:cNvCxnSpPr>
            <a:cxnSpLocks/>
            <a:endCxn id="3" idx="3"/>
          </p:cNvCxnSpPr>
          <p:nvPr/>
        </p:nvCxnSpPr>
        <p:spPr bwMode="auto">
          <a:xfrm flipH="1">
            <a:off x="6338961" y="5285940"/>
            <a:ext cx="331249" cy="2009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95C4DB2-E45B-56D5-6DFA-5C184D965FE5}"/>
              </a:ext>
            </a:extLst>
          </p:cNvPr>
          <p:cNvSpPr txBox="1"/>
          <p:nvPr/>
        </p:nvSpPr>
        <p:spPr>
          <a:xfrm>
            <a:off x="6661287" y="4859363"/>
            <a:ext cx="2453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Same size DRU has different tone pattern within a repetition period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Make channel smoothing design more challenging</a:t>
            </a:r>
          </a:p>
        </p:txBody>
      </p:sp>
    </p:spTree>
    <p:extLst>
      <p:ext uri="{BB962C8B-B14F-4D97-AF65-F5344CB8AC3E}">
        <p14:creationId xmlns:p14="http://schemas.microsoft.com/office/powerpoint/2010/main" val="360990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DRU Tone Pattern for BW80: Ref [1]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C6CC85-495D-63D1-9619-03E6EA5910BA}"/>
              </a:ext>
            </a:extLst>
          </p:cNvPr>
          <p:cNvSpPr txBox="1">
            <a:spLocks/>
          </p:cNvSpPr>
          <p:nvPr/>
        </p:nvSpPr>
        <p:spPr>
          <a:xfrm>
            <a:off x="105491" y="1198777"/>
            <a:ext cx="8933018" cy="13115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We proposed DRU tone plan for BW80 in [1], the tone plan was well designed to:</a:t>
            </a:r>
          </a:p>
          <a:p>
            <a:pPr lvl="1"/>
            <a:r>
              <a:rPr lang="en-US" sz="1400" kern="0" dirty="0"/>
              <a:t>Achieve optimal power boost gain</a:t>
            </a:r>
          </a:p>
          <a:p>
            <a:pPr lvl="1"/>
            <a:r>
              <a:rPr lang="en-US" sz="1400" b="0" kern="0" dirty="0"/>
              <a:t>Perfect uniformly distributed for larger DRU242/484 to harvest best smoothing gain &amp; achieve low PAPR</a:t>
            </a:r>
          </a:p>
          <a:p>
            <a:pPr lvl="1"/>
            <a:r>
              <a:rPr lang="en-US" sz="1400" b="1" kern="0" dirty="0"/>
              <a:t>Tone pattern was carefully arranged for DRU52 to break 0.8us periodic pattern to avoid PD false detection issue</a:t>
            </a:r>
            <a:r>
              <a:rPr lang="en-US" sz="1400" kern="0" dirty="0"/>
              <a:t>, meanwhile near-uniformly distributed for both DRU52 &amp; DRU106 for easier channel smoothing design  </a:t>
            </a:r>
            <a:endParaRPr lang="en-US" sz="1400" b="0" kern="0" dirty="0"/>
          </a:p>
          <a:p>
            <a:endParaRPr lang="en-US" altLang="zh-TW" sz="1600" b="0" kern="0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4CC73D2-7F87-73D6-7A21-797E14589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8694" y="2932125"/>
            <a:ext cx="3886200" cy="322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81B65A-429E-7B3C-8F32-DA8EF49AFCC1}"/>
              </a:ext>
            </a:extLst>
          </p:cNvPr>
          <p:cNvSpPr txBox="1"/>
          <p:nvPr/>
        </p:nvSpPr>
        <p:spPr>
          <a:xfrm>
            <a:off x="1214595" y="4566742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DRU106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4BBA6-4167-F98F-E24C-0F44245DF5C5}"/>
              </a:ext>
            </a:extLst>
          </p:cNvPr>
          <p:cNvSpPr txBox="1"/>
          <p:nvPr/>
        </p:nvSpPr>
        <p:spPr>
          <a:xfrm>
            <a:off x="1208708" y="291307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D94996-AD28-C397-DE5A-AFF95CE52A5A}"/>
              </a:ext>
            </a:extLst>
          </p:cNvPr>
          <p:cNvSpPr txBox="1"/>
          <p:nvPr/>
        </p:nvSpPr>
        <p:spPr>
          <a:xfrm>
            <a:off x="1053463" y="308338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(2 tones in one repetition period)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A34185-73AC-C52A-2701-F2A410F6AC17}"/>
              </a:ext>
            </a:extLst>
          </p:cNvPr>
          <p:cNvSpPr txBox="1"/>
          <p:nvPr/>
        </p:nvSpPr>
        <p:spPr>
          <a:xfrm>
            <a:off x="1106956" y="472604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(4 tones in one repetition period)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E582F2-8D6A-F48A-7A96-2E4121372A21}"/>
              </a:ext>
            </a:extLst>
          </p:cNvPr>
          <p:cNvCxnSpPr>
            <a:cxnSpLocks/>
          </p:cNvCxnSpPr>
          <p:nvPr/>
        </p:nvCxnSpPr>
        <p:spPr bwMode="auto">
          <a:xfrm>
            <a:off x="2248694" y="2879046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C3A876-48B3-E025-AA8C-1ED0FD53B7A1}"/>
              </a:ext>
            </a:extLst>
          </p:cNvPr>
          <p:cNvSpPr txBox="1"/>
          <p:nvPr/>
        </p:nvSpPr>
        <p:spPr>
          <a:xfrm>
            <a:off x="1211730" y="5218439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DRU242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08EBEB-02E4-FD1B-4EFD-B4012E5F6F5C}"/>
              </a:ext>
            </a:extLst>
          </p:cNvPr>
          <p:cNvSpPr txBox="1"/>
          <p:nvPr/>
        </p:nvSpPr>
        <p:spPr>
          <a:xfrm>
            <a:off x="1077431" y="534155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(9 tones in one repetition period)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CA13FC-420C-644B-8BDF-810948D69507}"/>
              </a:ext>
            </a:extLst>
          </p:cNvPr>
          <p:cNvSpPr txBox="1"/>
          <p:nvPr/>
        </p:nvSpPr>
        <p:spPr>
          <a:xfrm>
            <a:off x="1249830" y="5747385"/>
            <a:ext cx="6559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DRU484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9919B1-A554-DFA1-9686-796D5F6E2F96}"/>
              </a:ext>
            </a:extLst>
          </p:cNvPr>
          <p:cNvSpPr txBox="1"/>
          <p:nvPr/>
        </p:nvSpPr>
        <p:spPr>
          <a:xfrm>
            <a:off x="1106956" y="591393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(18 tones in one repetition period)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D7D5F02-8182-85E1-0C92-2A1F5CF450E4}"/>
              </a:ext>
            </a:extLst>
          </p:cNvPr>
          <p:cNvCxnSpPr>
            <a:cxnSpLocks/>
          </p:cNvCxnSpPr>
          <p:nvPr/>
        </p:nvCxnSpPr>
        <p:spPr bwMode="auto">
          <a:xfrm>
            <a:off x="2248694" y="4532228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50E659-44E8-69E0-71A5-B3FA4691889A}"/>
              </a:ext>
            </a:extLst>
          </p:cNvPr>
          <p:cNvSpPr txBox="1"/>
          <p:nvPr/>
        </p:nvSpPr>
        <p:spPr>
          <a:xfrm>
            <a:off x="4035254" y="2685950"/>
            <a:ext cx="6858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Np=36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44FB00-476B-A160-7D76-34A04BB70DA9}"/>
              </a:ext>
            </a:extLst>
          </p:cNvPr>
          <p:cNvSpPr txBox="1"/>
          <p:nvPr/>
        </p:nvSpPr>
        <p:spPr>
          <a:xfrm>
            <a:off x="3997154" y="4347943"/>
            <a:ext cx="6858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Np=36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EB055D-A626-79A2-0C03-D3121CEC52A2}"/>
              </a:ext>
            </a:extLst>
          </p:cNvPr>
          <p:cNvCxnSpPr>
            <a:cxnSpLocks/>
          </p:cNvCxnSpPr>
          <p:nvPr/>
        </p:nvCxnSpPr>
        <p:spPr bwMode="auto">
          <a:xfrm>
            <a:off x="2248694" y="5401477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16DA65C-DAEF-3864-DEF6-836BF7B89F7D}"/>
              </a:ext>
            </a:extLst>
          </p:cNvPr>
          <p:cNvSpPr txBox="1"/>
          <p:nvPr/>
        </p:nvSpPr>
        <p:spPr>
          <a:xfrm>
            <a:off x="3997154" y="5217192"/>
            <a:ext cx="6858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Np=36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4626D9A-DB56-F102-72E7-6814FBFACC65}"/>
              </a:ext>
            </a:extLst>
          </p:cNvPr>
          <p:cNvCxnSpPr>
            <a:cxnSpLocks/>
          </p:cNvCxnSpPr>
          <p:nvPr/>
        </p:nvCxnSpPr>
        <p:spPr bwMode="auto">
          <a:xfrm>
            <a:off x="2255044" y="5937467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CE34205-53BD-2AE5-61B4-70191EC2C62F}"/>
              </a:ext>
            </a:extLst>
          </p:cNvPr>
          <p:cNvSpPr txBox="1"/>
          <p:nvPr/>
        </p:nvSpPr>
        <p:spPr>
          <a:xfrm>
            <a:off x="4003504" y="5753182"/>
            <a:ext cx="6858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Np=36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2BC518-E293-5D1E-F161-56165EBC1680}"/>
              </a:ext>
            </a:extLst>
          </p:cNvPr>
          <p:cNvSpPr txBox="1"/>
          <p:nvPr/>
        </p:nvSpPr>
        <p:spPr>
          <a:xfrm>
            <a:off x="2214058" y="6181854"/>
            <a:ext cx="4204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(above just illustrates the distribution pattern with DRU tone relative position)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A21A06A7-626F-49D7-797F-670DC073C6EE}"/>
              </a:ext>
            </a:extLst>
          </p:cNvPr>
          <p:cNvSpPr/>
          <p:nvPr/>
        </p:nvSpPr>
        <p:spPr bwMode="auto">
          <a:xfrm rot="10800000">
            <a:off x="6211108" y="5463413"/>
            <a:ext cx="301936" cy="69676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264E1AC-C33A-D050-111B-20C405673CDE}"/>
              </a:ext>
            </a:extLst>
          </p:cNvPr>
          <p:cNvSpPr txBox="1"/>
          <p:nvPr/>
        </p:nvSpPr>
        <p:spPr>
          <a:xfrm>
            <a:off x="6567102" y="5670956"/>
            <a:ext cx="1976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Perfect uniformly distributed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637893A-F59A-D49D-1C63-1AACA3536CE5}"/>
              </a:ext>
            </a:extLst>
          </p:cNvPr>
          <p:cNvSpPr txBox="1"/>
          <p:nvPr/>
        </p:nvSpPr>
        <p:spPr>
          <a:xfrm>
            <a:off x="6513044" y="4761278"/>
            <a:ext cx="1848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Near-uniformly distributed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DAD4B7-4F80-52D2-C3C0-798C81D3EEA4}"/>
              </a:ext>
            </a:extLst>
          </p:cNvPr>
          <p:cNvSpPr txBox="1"/>
          <p:nvPr/>
        </p:nvSpPr>
        <p:spPr>
          <a:xfrm>
            <a:off x="6324600" y="344863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Break 16 16 16 16 16 … pattern to avoid PD false detection issue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F342452-D154-B5F1-F83F-31BB7A23025D}"/>
              </a:ext>
            </a:extLst>
          </p:cNvPr>
          <p:cNvCxnSpPr/>
          <p:nvPr/>
        </p:nvCxnSpPr>
        <p:spPr bwMode="auto">
          <a:xfrm flipH="1">
            <a:off x="5715000" y="3581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037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48129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DRU Tone Pattern for BW80: Ref [3]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88A33C6-CD77-1B33-C2ED-0D7CCC8E9A36}"/>
              </a:ext>
            </a:extLst>
          </p:cNvPr>
          <p:cNvSpPr txBox="1">
            <a:spLocks/>
          </p:cNvSpPr>
          <p:nvPr/>
        </p:nvSpPr>
        <p:spPr>
          <a:xfrm>
            <a:off x="261972" y="1072056"/>
            <a:ext cx="8933018" cy="13115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DRU tone plan for BW80 in [3]:</a:t>
            </a:r>
          </a:p>
          <a:p>
            <a:pPr lvl="1"/>
            <a:r>
              <a:rPr lang="en-US" altLang="zh-TW" sz="1200" kern="0" dirty="0"/>
              <a:t>Keep DRU242 &amp; DRU484 same as in Ref [1]</a:t>
            </a:r>
          </a:p>
          <a:p>
            <a:pPr lvl="1"/>
            <a:r>
              <a:rPr lang="en-US" altLang="zh-TW" sz="1200" b="0" kern="0" dirty="0"/>
              <a:t>Modif</a:t>
            </a:r>
            <a:r>
              <a:rPr lang="en-US" altLang="zh-TW" sz="1200" kern="0" dirty="0"/>
              <a:t>y DRU52 and DRU106 tone distribution</a:t>
            </a:r>
          </a:p>
          <a:p>
            <a:pPr lvl="1"/>
            <a:r>
              <a:rPr lang="en-US" altLang="zh-TW" sz="1200" b="0" kern="0" dirty="0"/>
              <a:t>DRU106 is </a:t>
            </a:r>
            <a:r>
              <a:rPr lang="en-US" altLang="zh-TW" sz="1200" kern="0" dirty="0"/>
              <a:t>uniformly distributed</a:t>
            </a:r>
          </a:p>
          <a:p>
            <a:pPr lvl="1"/>
            <a:r>
              <a:rPr lang="en-US" altLang="zh-TW" sz="1200" b="1" kern="0" dirty="0">
                <a:solidFill>
                  <a:srgbClr val="FF0000"/>
                </a:solidFill>
              </a:rPr>
              <a:t>DRU52 is near-uniformly distributed with long 16 16 16 … 16 repetition pattern </a:t>
            </a:r>
            <a:r>
              <a:rPr lang="en-US" altLang="zh-TW" sz="1200" b="1" kern="0" dirty="0">
                <a:solidFill>
                  <a:srgbClr val="FF0000"/>
                </a:solidFill>
                <a:sym typeface="Wingdings" panose="05000000000000000000" pitchFamily="2" charset="2"/>
              </a:rPr>
              <a:t> cause PD false detection</a:t>
            </a:r>
            <a:endParaRPr lang="en-US" altLang="zh-TW" sz="1200" b="1" kern="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">
            <a:extLst>
              <a:ext uri="{FF2B5EF4-FFF2-40B4-BE49-F238E27FC236}">
                <a16:creationId xmlns:a16="http://schemas.microsoft.com/office/drawing/2014/main" id="{46074CA6-AA51-76D1-7CDA-7B1BB81D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17385"/>
              </p:ext>
            </p:extLst>
          </p:nvPr>
        </p:nvGraphicFramePr>
        <p:xfrm>
          <a:off x="685800" y="2744788"/>
          <a:ext cx="8077201" cy="3147238"/>
        </p:xfrm>
        <a:graphic>
          <a:graphicData uri="http://schemas.openxmlformats.org/drawingml/2006/table">
            <a:tbl>
              <a:tblPr/>
              <a:tblGrid>
                <a:gridCol w="621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9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89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[-471:16:-391, -367:16:-159, -135:16:-55, 41:16:121, 145:16:353, 377:16:457]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[-463:16:-383, -359:16:-151, -127:16:-47, 49:16:129, 153:16:361, 385:16:465]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[-467:16:-387, -363:16:-155, -131:16:-51, 45:16:125, 149:16:357, 381:16:461]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[-459:16:-379, -355:16:-147, -123:16:-43, 53:16:133, 157:16:365, 389:16:469]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9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[-465:16:-385, -361:16:-153, -129:16:-49, 47:16:127, 151:16:359, 383:16:463]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[-457:16:-377, -353:16:-145, -121:16:-41, 55:16:135, 159:16:367, 391:16:471]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DRU7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[-469:16:-389, -365:16:-157, -133:16:-53, 43:16:123, 147:16:355, 379:16:459]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DRU8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[-461:16:-381, -357:16:-149, -125:16:-45, 51:16:131, 155:16:363, 387:16:467]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9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DRU9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[-470:16:-390, -366:16:-158, -134:16:-54, 42:16:122, 146:16:354, 378:16:458]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DRU10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[-462:16:-382, -358:16:-150, -126:16:-46, 50:16:130, 154:16:362, 386:16:466]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[-466:16:-386, -362:16:-154, -130:16:-50, 46:16:126, 150:16:358, 382:16:462]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[-458:16:-378, -354:16:-146, -122:16:-42, 54:16:134, 158:16:366, 390:16:470]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[-464:16:-384, -360:16:-152, -128:16:-48, 48:16:128, 152:16:360, 384:16:464]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[-456:16:-376, -352:16:-144, -120:16:-40, 56:16:136, 160:16:368, 392:16:472]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[-468:16:-388, -364:16:-156, -132:16:-52, 44:16:124, 148:16:356, 380:16:460]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DRU16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[-460:16:-380, -356:16:-148, -124:16:-44, 52:16:132, 156:16:364, 388:16:468]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[-471:8:-383, -367:8:-47, 41:8:361, 377:8:465]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[-467:8:-379, -363:8:-43, 45:8:365, 381:8:469]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[-465:8:-377, -361:8:-41, 47:8:367, 383:8:471]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[-469:8:-381, -365:8:-45, 43:8:363, 379:8:467]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9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DRU5</a:t>
                      </a:r>
                      <a:b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[-470:8:-382, -366:8:-46, 42:8:362, 378:8:466]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DRU6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[-466:8:-378, -362:8:-42, 46:8:366, 382:8:470] 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DRU7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[-464:8:-376, -360:8:-40, 48:8:368, 384:8:472]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DRU8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[-468:8:-380, -364:8:-44, 44:8:364, 380:8:468]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0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Arrow: Right 11">
            <a:extLst>
              <a:ext uri="{FF2B5EF4-FFF2-40B4-BE49-F238E27FC236}">
                <a16:creationId xmlns:a16="http://schemas.microsoft.com/office/drawing/2014/main" id="{0D6040D6-8137-E4CC-E17A-7965FD4A0DDC}"/>
              </a:ext>
            </a:extLst>
          </p:cNvPr>
          <p:cNvSpPr/>
          <p:nvPr/>
        </p:nvSpPr>
        <p:spPr bwMode="auto">
          <a:xfrm rot="13890379">
            <a:off x="4750074" y="2474222"/>
            <a:ext cx="609600" cy="16496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91CDC7A-8288-7B78-CAF8-7434E33298F3}"/>
              </a:ext>
            </a:extLst>
          </p:cNvPr>
          <p:cNvSpPr/>
          <p:nvPr/>
        </p:nvSpPr>
        <p:spPr bwMode="auto">
          <a:xfrm>
            <a:off x="533400" y="4953000"/>
            <a:ext cx="8305800" cy="990600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C8E81D-BC86-26C9-F9FE-4161AF5E2D96}"/>
              </a:ext>
            </a:extLst>
          </p:cNvPr>
          <p:cNvCxnSpPr>
            <a:cxnSpLocks/>
          </p:cNvCxnSpPr>
          <p:nvPr/>
        </p:nvCxnSpPr>
        <p:spPr bwMode="auto">
          <a:xfrm>
            <a:off x="4191794" y="5638800"/>
            <a:ext cx="608806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0790366-49DA-AD61-610A-43CFC050A937}"/>
              </a:ext>
            </a:extLst>
          </p:cNvPr>
          <p:cNvSpPr txBox="1"/>
          <p:nvPr/>
        </p:nvSpPr>
        <p:spPr>
          <a:xfrm>
            <a:off x="4800600" y="6068626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Same as Ref [1]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E5F9C-5CB0-494E-F786-8B99BE028C17}"/>
              </a:ext>
            </a:extLst>
          </p:cNvPr>
          <p:cNvSpPr/>
          <p:nvPr/>
        </p:nvSpPr>
        <p:spPr bwMode="auto">
          <a:xfrm>
            <a:off x="685800" y="2744788"/>
            <a:ext cx="8077201" cy="152241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7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48129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DRU Tone Pattern for BW80: Ref [3]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88A33C6-CD77-1B33-C2ED-0D7CCC8E9A36}"/>
              </a:ext>
            </a:extLst>
          </p:cNvPr>
          <p:cNvSpPr txBox="1">
            <a:spLocks/>
          </p:cNvSpPr>
          <p:nvPr/>
        </p:nvSpPr>
        <p:spPr>
          <a:xfrm>
            <a:off x="263508" y="1266022"/>
            <a:ext cx="8575692" cy="79137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DRU tone plan for BW80 in [3]:</a:t>
            </a:r>
          </a:p>
          <a:p>
            <a:pPr lvl="1"/>
            <a:r>
              <a:rPr lang="en-US" altLang="zh-TW" sz="1200" b="1" kern="0" dirty="0">
                <a:solidFill>
                  <a:srgbClr val="FF0000"/>
                </a:solidFill>
              </a:rPr>
              <a:t>DRU52 is near-uniformly distributed with long 16 16 16 … 16 repetition pattern, i.e. near 0.8us periodicity </a:t>
            </a:r>
            <a:r>
              <a:rPr lang="en-US" altLang="zh-TW" sz="1200" b="1" kern="0" dirty="0">
                <a:solidFill>
                  <a:srgbClr val="FF0000"/>
                </a:solidFill>
                <a:sym typeface="Wingdings" panose="05000000000000000000" pitchFamily="2" charset="2"/>
              </a:rPr>
              <a:t> cause PD false detection under multipath channels</a:t>
            </a:r>
            <a:endParaRPr lang="en-US" altLang="zh-TW" sz="1200" b="1" kern="0" dirty="0">
              <a:solidFill>
                <a:srgbClr val="FF0000"/>
              </a:solidFill>
            </a:endParaRPr>
          </a:p>
        </p:txBody>
      </p:sp>
      <p:graphicFrame>
        <p:nvGraphicFramePr>
          <p:cNvPr id="5" name="表格 9">
            <a:extLst>
              <a:ext uri="{FF2B5EF4-FFF2-40B4-BE49-F238E27FC236}">
                <a16:creationId xmlns:a16="http://schemas.microsoft.com/office/drawing/2014/main" id="{ECE35728-2F30-7460-DBD4-65FC5A4C1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63218"/>
              </p:ext>
            </p:extLst>
          </p:nvPr>
        </p:nvGraphicFramePr>
        <p:xfrm>
          <a:off x="827876" y="2949032"/>
          <a:ext cx="7627802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754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38960839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654264"/>
                  </a:ext>
                </a:extLst>
              </a:tr>
            </a:tbl>
          </a:graphicData>
        </a:graphic>
      </p:graphicFrame>
      <p:graphicFrame>
        <p:nvGraphicFramePr>
          <p:cNvPr id="6" name="表格 10">
            <a:extLst>
              <a:ext uri="{FF2B5EF4-FFF2-40B4-BE49-F238E27FC236}">
                <a16:creationId xmlns:a16="http://schemas.microsoft.com/office/drawing/2014/main" id="{81C70D96-F361-3024-C12C-A3134037B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27702"/>
              </p:ext>
            </p:extLst>
          </p:nvPr>
        </p:nvGraphicFramePr>
        <p:xfrm>
          <a:off x="834226" y="3553191"/>
          <a:ext cx="7621458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266">
                  <a:extLst>
                    <a:ext uri="{9D8B030D-6E8A-4147-A177-3AD203B41FA5}">
                      <a16:colId xmlns:a16="http://schemas.microsoft.com/office/drawing/2014/main" val="4162525715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22761374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1953790354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72020018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727857764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784433309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1992606239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385290555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323757060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1404582479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198621932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579824823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392420215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24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82307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215377"/>
                  </a:ext>
                </a:extLst>
              </a:tr>
            </a:tbl>
          </a:graphicData>
        </a:graphic>
      </p:graphicFrame>
      <p:graphicFrame>
        <p:nvGraphicFramePr>
          <p:cNvPr id="7" name="表格 11">
            <a:extLst>
              <a:ext uri="{FF2B5EF4-FFF2-40B4-BE49-F238E27FC236}">
                <a16:creationId xmlns:a16="http://schemas.microsoft.com/office/drawing/2014/main" id="{F2E70C81-73F7-3AAE-35CF-5037FE8E7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89154"/>
              </p:ext>
            </p:extLst>
          </p:nvPr>
        </p:nvGraphicFramePr>
        <p:xfrm>
          <a:off x="834227" y="4254511"/>
          <a:ext cx="7621458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266">
                  <a:extLst>
                    <a:ext uri="{9D8B030D-6E8A-4147-A177-3AD203B41FA5}">
                      <a16:colId xmlns:a16="http://schemas.microsoft.com/office/drawing/2014/main" val="386524843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465875227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742107840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1198185349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4130117003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140597527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2453817636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509680581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556491919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555846072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1633313992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4041408864"/>
                    </a:ext>
                  </a:extLst>
                </a:gridCol>
                <a:gridCol w="586266">
                  <a:extLst>
                    <a:ext uri="{9D8B030D-6E8A-4147-A177-3AD203B41FA5}">
                      <a16:colId xmlns:a16="http://schemas.microsoft.com/office/drawing/2014/main" val="878736036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020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768526"/>
                  </a:ext>
                </a:extLst>
              </a:tr>
            </a:tbl>
          </a:graphicData>
        </a:graphic>
      </p:graphicFrame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8F00456-802B-21CF-B79F-88C5FCE1F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699792"/>
              </p:ext>
            </p:extLst>
          </p:nvPr>
        </p:nvGraphicFramePr>
        <p:xfrm>
          <a:off x="827876" y="2362656"/>
          <a:ext cx="7627802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754">
                  <a:extLst>
                    <a:ext uri="{9D8B030D-6E8A-4147-A177-3AD203B41FA5}">
                      <a16:colId xmlns:a16="http://schemas.microsoft.com/office/drawing/2014/main" val="1354416921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586754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Ref [3]</a:t>
                      </a: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Ref [1]</a:t>
                      </a: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654264"/>
                  </a:ext>
                </a:extLst>
              </a:tr>
            </a:tbl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A0E6788B-4A76-3526-7C74-30B9AE5BD9AB}"/>
              </a:ext>
            </a:extLst>
          </p:cNvPr>
          <p:cNvSpPr/>
          <p:nvPr/>
        </p:nvSpPr>
        <p:spPr bwMode="auto">
          <a:xfrm rot="13890379">
            <a:off x="4594430" y="2012091"/>
            <a:ext cx="609600" cy="16496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8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118442</TotalTime>
  <Words>3774</Words>
  <Application>Microsoft Office PowerPoint</Application>
  <PresentationFormat>On-screen Show (4:3)</PresentationFormat>
  <Paragraphs>613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802-11-Submission</vt:lpstr>
      <vt:lpstr>DRU Tone Plan for 11bn-Follow Up</vt:lpstr>
      <vt:lpstr>Introduction</vt:lpstr>
      <vt:lpstr>DRU Tone Pattern for BW20: Ref [1]</vt:lpstr>
      <vt:lpstr>DRU Tone Pattern for BW20: Ref [2]</vt:lpstr>
      <vt:lpstr>DRU Tone Pattern for BW20: Ref [2]</vt:lpstr>
      <vt:lpstr>DRU Tone Pattern for BW20: Ref [2]</vt:lpstr>
      <vt:lpstr>DRU Tone Pattern for BW80: Ref [1]</vt:lpstr>
      <vt:lpstr>DRU Tone Pattern for BW80: Ref [3]</vt:lpstr>
      <vt:lpstr>DRU Tone Pattern for BW80: Ref [3]</vt:lpstr>
      <vt:lpstr>PD False Detection Issue for DRU52 on 80MHz by Ref [3]</vt:lpstr>
      <vt:lpstr>Summary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1102</cp:revision>
  <cp:lastPrinted>1998-02-10T13:28:06Z</cp:lastPrinted>
  <dcterms:created xsi:type="dcterms:W3CDTF">2007-05-21T21:00:37Z</dcterms:created>
  <dcterms:modified xsi:type="dcterms:W3CDTF">2024-07-15T14:02:56Z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