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57" r:id="rId3"/>
    <p:sldId id="300" r:id="rId4"/>
    <p:sldId id="283" r:id="rId5"/>
    <p:sldId id="284" r:id="rId6"/>
    <p:sldId id="281" r:id="rId7"/>
    <p:sldId id="289" r:id="rId8"/>
    <p:sldId id="291" r:id="rId9"/>
    <p:sldId id="290" r:id="rId10"/>
    <p:sldId id="304" r:id="rId11"/>
    <p:sldId id="306" r:id="rId12"/>
    <p:sldId id="305" r:id="rId13"/>
    <p:sldId id="297" r:id="rId14"/>
    <p:sldId id="307" r:id="rId15"/>
    <p:sldId id="303" r:id="rId16"/>
    <p:sldId id="282" r:id="rId17"/>
    <p:sldId id="293" r:id="rId18"/>
    <p:sldId id="302" r:id="rId19"/>
    <p:sldId id="308" r:id="rId20"/>
    <p:sldId id="301" r:id="rId21"/>
    <p:sldId id="294" r:id="rId22"/>
    <p:sldId id="299" r:id="rId23"/>
    <p:sldId id="295" r:id="rId24"/>
    <p:sldId id="292" r:id="rId25"/>
    <p:sldId id="296" r:id="rId26"/>
    <p:sldId id="287" r:id="rId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B70950-69C9-4B88-94B5-632EE3E8FED5}" v="4" dt="2024-07-17T10:10:49.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p:cViewPr varScale="1">
        <p:scale>
          <a:sx n="116" d="100"/>
          <a:sy n="116" d="100"/>
        </p:scale>
        <p:origin x="525" y="5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7/17/2024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802.11-24/1189r2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802.11-24/1189r2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802.11-24/1189r2</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aa-ET"/>
              <a:t>July 2024</a:t>
            </a:r>
            <a:endParaRPr lang="en-GB" dirty="0"/>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Solomon Trainin, Wiliot</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aa-ET"/>
              <a:t>July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aa-ET"/>
              <a:t>July 2024</a:t>
            </a:r>
            <a:endParaRPr lang="en-GB"/>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aa-ET"/>
              <a:t>July 2024</a:t>
            </a:r>
            <a:endParaRPr lang="en-GB"/>
          </a:p>
        </p:txBody>
      </p:sp>
      <p:sp>
        <p:nvSpPr>
          <p:cNvPr id="6" name="Footer Placeholder 5"/>
          <p:cNvSpPr>
            <a:spLocks noGrp="1"/>
          </p:cNvSpPr>
          <p:nvPr>
            <p:ph type="ftr" idx="11"/>
          </p:nvPr>
        </p:nvSpPr>
        <p:spPr/>
        <p:txBody>
          <a:bodyPr/>
          <a:lstStyle>
            <a:lvl1pPr>
              <a:defRPr/>
            </a:lvl1pPr>
          </a:lstStyle>
          <a:p>
            <a:r>
              <a:rPr lang="en-GB"/>
              <a:t>Solomon Trainin, Wiliot</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aa-ET"/>
              <a:t>July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Solomon Trainin, Wiliot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aa-ET"/>
              <a:t>July 2024</a:t>
            </a:r>
            <a:endParaRPr lang="en-GB"/>
          </a:p>
        </p:txBody>
      </p:sp>
      <p:sp>
        <p:nvSpPr>
          <p:cNvPr id="4" name="Footer Placeholder 3"/>
          <p:cNvSpPr>
            <a:spLocks noGrp="1"/>
          </p:cNvSpPr>
          <p:nvPr>
            <p:ph type="ftr" idx="11"/>
          </p:nvPr>
        </p:nvSpPr>
        <p:spPr/>
        <p:txBody>
          <a:bodyPr/>
          <a:lstStyle>
            <a:lvl1pPr>
              <a:defRPr/>
            </a:lvl1pPr>
          </a:lstStyle>
          <a:p>
            <a:r>
              <a:rPr lang="en-GB"/>
              <a:t>Solomon Trainin, Wiliot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aa-ET"/>
              <a:t>July 2024</a:t>
            </a:r>
            <a:endParaRPr lang="en-GB"/>
          </a:p>
        </p:txBody>
      </p:sp>
      <p:sp>
        <p:nvSpPr>
          <p:cNvPr id="3" name="Footer Placeholder 2"/>
          <p:cNvSpPr>
            <a:spLocks noGrp="1"/>
          </p:cNvSpPr>
          <p:nvPr>
            <p:ph type="ftr" idx="11"/>
          </p:nvPr>
        </p:nvSpPr>
        <p:spPr/>
        <p:txBody>
          <a:bodyPr/>
          <a:lstStyle>
            <a:lvl1pPr>
              <a:defRPr/>
            </a:lvl1pPr>
          </a:lstStyle>
          <a:p>
            <a:r>
              <a:rPr lang="en-GB"/>
              <a:t>Solomon Trainin, Wiliot</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aa-ET"/>
              <a:t>July 2024</a:t>
            </a:r>
            <a:endParaRPr lang="en-GB"/>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aa-ET"/>
              <a:t>July 2024</a:t>
            </a:r>
            <a:endParaRPr lang="en-GB"/>
          </a:p>
        </p:txBody>
      </p:sp>
      <p:sp>
        <p:nvSpPr>
          <p:cNvPr id="5" name="Footer Placeholder 4"/>
          <p:cNvSpPr>
            <a:spLocks noGrp="1"/>
          </p:cNvSpPr>
          <p:nvPr>
            <p:ph type="ftr" idx="11"/>
          </p:nvPr>
        </p:nvSpPr>
        <p:spPr/>
        <p:txBody>
          <a:bodyPr/>
          <a:lstStyle>
            <a:lvl1pPr>
              <a:defRPr/>
            </a:lvl1pPr>
          </a:lstStyle>
          <a:p>
            <a:r>
              <a:rPr lang="en-GB"/>
              <a:t>Solomon Trainin, Wiliot</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aa-ET"/>
              <a:t>July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Solomon Trainin, Wiliot</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802.11-24/1189r2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886757" y="672673"/>
            <a:ext cx="10363200" cy="96070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Reference model of AMP only IOT devices</a:t>
            </a:r>
            <a:endParaRPr lang="en-GB" dirty="0"/>
          </a:p>
        </p:txBody>
      </p:sp>
      <p:sp>
        <p:nvSpPr>
          <p:cNvPr id="3074" name="Rectangle 2"/>
          <p:cNvSpPr>
            <a:spLocks noGrp="1" noChangeArrowheads="1"/>
          </p:cNvSpPr>
          <p:nvPr>
            <p:ph type="subTitle" idx="1"/>
          </p:nvPr>
        </p:nvSpPr>
        <p:spPr>
          <a:xfrm>
            <a:off x="1862931" y="1742553"/>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2024-07-11</a:t>
            </a:r>
          </a:p>
        </p:txBody>
      </p:sp>
      <p:sp>
        <p:nvSpPr>
          <p:cNvPr id="6" name="Date Placeholder 3"/>
          <p:cNvSpPr>
            <a:spLocks noGrp="1"/>
          </p:cNvSpPr>
          <p:nvPr>
            <p:ph type="dt" idx="10"/>
          </p:nvPr>
        </p:nvSpPr>
        <p:spPr/>
        <p:txBody>
          <a:bodyPr/>
          <a:lstStyle/>
          <a:p>
            <a:r>
              <a:rPr lang="aa-ET"/>
              <a:t>July 2024</a:t>
            </a:r>
            <a:endParaRPr lang="en-GB" dirty="0"/>
          </a:p>
        </p:txBody>
      </p:sp>
      <p:sp>
        <p:nvSpPr>
          <p:cNvPr id="7" name="Footer Placeholder 4"/>
          <p:cNvSpPr>
            <a:spLocks noGrp="1"/>
          </p:cNvSpPr>
          <p:nvPr>
            <p:ph type="ftr" idx="11"/>
          </p:nvPr>
        </p:nvSpPr>
        <p:spPr/>
        <p:txBody>
          <a:bodyPr/>
          <a:lstStyle/>
          <a:p>
            <a:r>
              <a:rPr lang="en-GB"/>
              <a:t>Solomon Trainin, Wiliot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4160056068"/>
              </p:ext>
            </p:extLst>
          </p:nvPr>
        </p:nvGraphicFramePr>
        <p:xfrm>
          <a:off x="955675" y="2416175"/>
          <a:ext cx="9921875" cy="2387600"/>
        </p:xfrm>
        <a:graphic>
          <a:graphicData uri="http://schemas.openxmlformats.org/presentationml/2006/ole">
            <mc:AlternateContent xmlns:mc="http://schemas.openxmlformats.org/markup-compatibility/2006">
              <mc:Choice xmlns:v="urn:schemas-microsoft-com:vml" Requires="v">
                <p:oleObj spid="_x0000_s1027" name="Document" r:id="rId4" imgW="10517411" imgH="2539535" progId="Word.Document.8">
                  <p:embed/>
                </p:oleObj>
              </mc:Choice>
              <mc:Fallback>
                <p:oleObj name="Document" r:id="rId4" imgW="10517411" imgH="2539535" progId="Word.Document.8">
                  <p:embed/>
                  <p:pic>
                    <p:nvPicPr>
                      <p:cNvPr id="3075" name="Object 3"/>
                      <p:cNvPicPr>
                        <a:picLocks noChangeAspect="1" noChangeArrowheads="1"/>
                      </p:cNvPicPr>
                      <p:nvPr/>
                    </p:nvPicPr>
                    <p:blipFill>
                      <a:blip r:embed="rId5"/>
                      <a:srcRect/>
                      <a:stretch>
                        <a:fillRect/>
                      </a:stretch>
                    </p:blipFill>
                    <p:spPr bwMode="auto">
                      <a:xfrm>
                        <a:off x="955675" y="2416175"/>
                        <a:ext cx="9921875" cy="23876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how the SME is used in the 802.11bf amendment </a:t>
            </a:r>
          </a:p>
        </p:txBody>
      </p:sp>
      <p:sp>
        <p:nvSpPr>
          <p:cNvPr id="3" name="Content Placeholder 2"/>
          <p:cNvSpPr>
            <a:spLocks noGrp="1"/>
          </p:cNvSpPr>
          <p:nvPr>
            <p:ph idx="1"/>
          </p:nvPr>
        </p:nvSpPr>
        <p:spPr/>
        <p:txBody>
          <a:bodyPr/>
          <a:lstStyle/>
          <a:p>
            <a:pPr marL="0" indent="0"/>
            <a:r>
              <a:rPr lang="en-US" sz="2000" dirty="0"/>
              <a:t>The amendment 802.11bf (Enhancements for Wireless LAN Sensing) is a good example of how SMEs can be used to perform functions that also include data exchange.   </a:t>
            </a:r>
          </a:p>
          <a:p>
            <a:pPr marL="0" indent="0"/>
            <a:r>
              <a:rPr lang="en-US" sz="2000" dirty="0"/>
              <a:t>WLAN sensing uses certain IEEE 802.11 PHY and MAC features to make environmental measurements that could be useful to estimate the range, velocity, and motion of objects in an area of interest. Measurements obtained with WLAN sensing might support applications such as presence detection, motion detection, and gesture classification.</a:t>
            </a:r>
          </a:p>
          <a:p>
            <a:r>
              <a:rPr lang="en-US" sz="2000" dirty="0"/>
              <a:t>Among the functions specified in the amendment and performed by SMEs of the STAs are:</a:t>
            </a:r>
          </a:p>
          <a:p>
            <a:pPr>
              <a:buFont typeface="Arial" panose="020B0604020202020204" pitchFamily="34" charset="0"/>
              <a:buChar char="•"/>
            </a:pPr>
            <a:r>
              <a:rPr lang="en-US" sz="2000" dirty="0"/>
              <a:t>AP triggered delivery of the information collected by the non-AP STAs. </a:t>
            </a:r>
          </a:p>
          <a:p>
            <a:pPr>
              <a:buFont typeface="Arial" panose="020B0604020202020204" pitchFamily="34" charset="0"/>
              <a:buChar char="•"/>
            </a:pPr>
            <a:r>
              <a:rPr lang="en-US" sz="2000" dirty="0"/>
              <a:t>non-AP STA triggered delivery of the information collected by other non-AP STAs.</a:t>
            </a:r>
          </a:p>
          <a:p>
            <a:pPr marL="0" indent="0"/>
            <a:r>
              <a:rPr lang="en-US" sz="2000" dirty="0"/>
              <a:t>The exchange of collected information between applications via the Internet is carried out in a standard way and does not require a new specification. Thus, the 802.11bf amendment does not define this communication.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a:t>Solomon Trainin, Wiliot</a:t>
            </a:r>
            <a:endParaRPr lang="en-GB" dirty="0"/>
          </a:p>
        </p:txBody>
      </p:sp>
      <p:sp>
        <p:nvSpPr>
          <p:cNvPr id="6" name="Date Placeholder 5"/>
          <p:cNvSpPr>
            <a:spLocks noGrp="1"/>
          </p:cNvSpPr>
          <p:nvPr>
            <p:ph type="dt" idx="15"/>
          </p:nvPr>
        </p:nvSpPr>
        <p:spPr/>
        <p:txBody>
          <a:bodyPr/>
          <a:lstStyle/>
          <a:p>
            <a:r>
              <a:rPr lang="aa-ET"/>
              <a:t>July 2024</a:t>
            </a:r>
            <a:endParaRPr lang="en-GB" dirty="0"/>
          </a:p>
        </p:txBody>
      </p:sp>
    </p:spTree>
    <p:extLst>
      <p:ext uri="{BB962C8B-B14F-4D97-AF65-F5344CB8AC3E}">
        <p14:creationId xmlns:p14="http://schemas.microsoft.com/office/powerpoint/2010/main" val="363466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reporting data exchange in the 802.11bf amendment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a:t>Solomon Trainin, Wiliot</a:t>
            </a:r>
            <a:endParaRPr lang="en-GB" dirty="0"/>
          </a:p>
        </p:txBody>
      </p:sp>
      <p:sp>
        <p:nvSpPr>
          <p:cNvPr id="6" name="Date Placeholder 5"/>
          <p:cNvSpPr>
            <a:spLocks noGrp="1"/>
          </p:cNvSpPr>
          <p:nvPr>
            <p:ph type="dt" idx="15"/>
          </p:nvPr>
        </p:nvSpPr>
        <p:spPr/>
        <p:txBody>
          <a:bodyPr/>
          <a:lstStyle/>
          <a:p>
            <a:r>
              <a:rPr lang="aa-ET"/>
              <a:t>July 2024</a:t>
            </a:r>
            <a:endParaRPr lang="en-GB" dirty="0"/>
          </a:p>
        </p:txBody>
      </p:sp>
      <p:pic>
        <p:nvPicPr>
          <p:cNvPr id="7" name="Picture 6"/>
          <p:cNvPicPr>
            <a:picLocks noChangeAspect="1"/>
          </p:cNvPicPr>
          <p:nvPr/>
        </p:nvPicPr>
        <p:blipFill>
          <a:blip r:embed="rId2"/>
          <a:stretch>
            <a:fillRect/>
          </a:stretch>
        </p:blipFill>
        <p:spPr>
          <a:xfrm>
            <a:off x="1343472" y="1730797"/>
            <a:ext cx="9433048" cy="4628138"/>
          </a:xfrm>
          <a:prstGeom prst="rect">
            <a:avLst/>
          </a:prstGeom>
          <a:ln>
            <a:solidFill>
              <a:schemeClr val="tx1"/>
            </a:solidFill>
          </a:ln>
        </p:spPr>
      </p:pic>
    </p:spTree>
    <p:extLst>
      <p:ext uri="{BB962C8B-B14F-4D97-AF65-F5344CB8AC3E}">
        <p14:creationId xmlns:p14="http://schemas.microsoft.com/office/powerpoint/2010/main" val="297867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aa-ET"/>
              <a:t>July 2024</a:t>
            </a:r>
            <a:endParaRPr lang="en-GB"/>
          </a:p>
        </p:txBody>
      </p:sp>
      <p:sp>
        <p:nvSpPr>
          <p:cNvPr id="3" name="Footer Placeholder 2"/>
          <p:cNvSpPr>
            <a:spLocks noGrp="1"/>
          </p:cNvSpPr>
          <p:nvPr>
            <p:ph type="ftr" idx="11"/>
          </p:nvPr>
        </p:nvSpPr>
        <p:spPr/>
        <p:txBody>
          <a:bodyPr/>
          <a:lstStyle/>
          <a:p>
            <a:r>
              <a:rPr lang="en-GB"/>
              <a:t>Solomon Trainin, Wiliot</a:t>
            </a:r>
          </a:p>
        </p:txBody>
      </p:sp>
      <p:sp>
        <p:nvSpPr>
          <p:cNvPr id="4" name="Slide Number Placeholder 3"/>
          <p:cNvSpPr>
            <a:spLocks noGrp="1"/>
          </p:cNvSpPr>
          <p:nvPr>
            <p:ph type="sldNum" idx="12"/>
          </p:nvPr>
        </p:nvSpPr>
        <p:spPr/>
        <p:txBody>
          <a:bodyPr/>
          <a:lstStyle/>
          <a:p>
            <a:r>
              <a:rPr lang="en-GB"/>
              <a:t>Slide </a:t>
            </a:r>
            <a:fld id="{F5D8E26B-7BCF-4D25-9C89-0168A6618F18}" type="slidenum">
              <a:rPr lang="en-GB" smtClean="0"/>
              <a:pPr/>
              <a:t>12</a:t>
            </a:fld>
            <a:endParaRPr lang="en-GB"/>
          </a:p>
        </p:txBody>
      </p:sp>
      <p:pic>
        <p:nvPicPr>
          <p:cNvPr id="5" name="Picture 4"/>
          <p:cNvPicPr>
            <a:picLocks noChangeAspect="1"/>
          </p:cNvPicPr>
          <p:nvPr/>
        </p:nvPicPr>
        <p:blipFill>
          <a:blip r:embed="rId2"/>
          <a:stretch>
            <a:fillRect/>
          </a:stretch>
        </p:blipFill>
        <p:spPr>
          <a:xfrm>
            <a:off x="1487488" y="1224723"/>
            <a:ext cx="4566097" cy="5250691"/>
          </a:xfrm>
          <a:prstGeom prst="rect">
            <a:avLst/>
          </a:prstGeom>
        </p:spPr>
      </p:pic>
      <p:pic>
        <p:nvPicPr>
          <p:cNvPr id="6" name="Picture 5"/>
          <p:cNvPicPr>
            <a:picLocks noChangeAspect="1"/>
          </p:cNvPicPr>
          <p:nvPr/>
        </p:nvPicPr>
        <p:blipFill>
          <a:blip r:embed="rId3"/>
          <a:stretch>
            <a:fillRect/>
          </a:stretch>
        </p:blipFill>
        <p:spPr>
          <a:xfrm>
            <a:off x="6312024" y="1268760"/>
            <a:ext cx="5283897" cy="2417370"/>
          </a:xfrm>
          <a:prstGeom prst="rect">
            <a:avLst/>
          </a:prstGeom>
        </p:spPr>
      </p:pic>
      <p:sp>
        <p:nvSpPr>
          <p:cNvPr id="7" name="TextBox 6"/>
          <p:cNvSpPr txBox="1"/>
          <p:nvPr/>
        </p:nvSpPr>
        <p:spPr>
          <a:xfrm>
            <a:off x="4223792" y="677076"/>
            <a:ext cx="5688632" cy="461665"/>
          </a:xfrm>
          <a:prstGeom prst="rect">
            <a:avLst/>
          </a:prstGeom>
          <a:noFill/>
        </p:spPr>
        <p:txBody>
          <a:bodyPr wrap="square" rtlCol="0">
            <a:spAutoFit/>
          </a:bodyPr>
          <a:lstStyle/>
          <a:p>
            <a:r>
              <a:rPr lang="en-US" b="1" dirty="0">
                <a:solidFill>
                  <a:schemeClr val="tx1"/>
                </a:solidFill>
              </a:rPr>
              <a:t>802.11bf MLME primitives </a:t>
            </a:r>
          </a:p>
        </p:txBody>
      </p:sp>
    </p:spTree>
    <p:extLst>
      <p:ext uri="{BB962C8B-B14F-4D97-AF65-F5344CB8AC3E}">
        <p14:creationId xmlns:p14="http://schemas.microsoft.com/office/powerpoint/2010/main" val="2148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524ECA-0D8C-8935-90C8-7E68D20146BD}"/>
              </a:ext>
            </a:extLst>
          </p:cNvPr>
          <p:cNvSpPr>
            <a:spLocks noGrp="1"/>
          </p:cNvSpPr>
          <p:nvPr>
            <p:ph type="title"/>
          </p:nvPr>
        </p:nvSpPr>
        <p:spPr>
          <a:xfrm>
            <a:off x="466214" y="814634"/>
            <a:ext cx="10654207" cy="367066"/>
          </a:xfrm>
        </p:spPr>
        <p:txBody>
          <a:bodyPr/>
          <a:lstStyle/>
          <a:p>
            <a:r>
              <a:rPr lang="en-US" sz="2800" dirty="0"/>
              <a:t>Example of inventory and command (based on [3])</a:t>
            </a:r>
            <a:endParaRPr lang="aa-ET" sz="2800" dirty="0"/>
          </a:p>
        </p:txBody>
      </p:sp>
      <p:sp>
        <p:nvSpPr>
          <p:cNvPr id="4" name="Slide Number Placeholder 3">
            <a:extLst>
              <a:ext uri="{FF2B5EF4-FFF2-40B4-BE49-F238E27FC236}">
                <a16:creationId xmlns:a16="http://schemas.microsoft.com/office/drawing/2014/main" xmlns="" id="{A1DD5195-6442-3079-050D-A942FA14953A}"/>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xmlns="" id="{9321312A-8EC9-08F4-6873-447CAD169EC8}"/>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0083CA42-EC10-F7E5-3D8F-7D4B503DDDF4}"/>
              </a:ext>
            </a:extLst>
          </p:cNvPr>
          <p:cNvSpPr>
            <a:spLocks noGrp="1"/>
          </p:cNvSpPr>
          <p:nvPr>
            <p:ph type="dt" idx="15"/>
          </p:nvPr>
        </p:nvSpPr>
        <p:spPr/>
        <p:txBody>
          <a:bodyPr/>
          <a:lstStyle/>
          <a:p>
            <a:r>
              <a:rPr lang="aa-ET"/>
              <a:t>July 2024</a:t>
            </a:r>
            <a:endParaRPr lang="en-GB" dirty="0"/>
          </a:p>
        </p:txBody>
      </p:sp>
      <p:pic>
        <p:nvPicPr>
          <p:cNvPr id="14" name="Picture 13">
            <a:extLst>
              <a:ext uri="{FF2B5EF4-FFF2-40B4-BE49-F238E27FC236}">
                <a16:creationId xmlns:a16="http://schemas.microsoft.com/office/drawing/2014/main" xmlns="" id="{1266F21C-3A3C-3035-7B95-F3FC682C8277}"/>
              </a:ext>
            </a:extLst>
          </p:cNvPr>
          <p:cNvPicPr>
            <a:picLocks noChangeAspect="1"/>
          </p:cNvPicPr>
          <p:nvPr/>
        </p:nvPicPr>
        <p:blipFill>
          <a:blip r:embed="rId2"/>
          <a:stretch>
            <a:fillRect/>
          </a:stretch>
        </p:blipFill>
        <p:spPr>
          <a:xfrm>
            <a:off x="874254" y="1628800"/>
            <a:ext cx="8069322" cy="4032448"/>
          </a:xfrm>
          <a:prstGeom prst="rect">
            <a:avLst/>
          </a:prstGeom>
          <a:ln>
            <a:solidFill>
              <a:schemeClr val="tx1"/>
            </a:solidFill>
          </a:ln>
        </p:spPr>
      </p:pic>
      <p:sp>
        <p:nvSpPr>
          <p:cNvPr id="15" name="TextBox 14">
            <a:extLst>
              <a:ext uri="{FF2B5EF4-FFF2-40B4-BE49-F238E27FC236}">
                <a16:creationId xmlns:a16="http://schemas.microsoft.com/office/drawing/2014/main" xmlns="" id="{9D99FD9A-8485-9087-0E6C-71B0751ED8C9}"/>
              </a:ext>
            </a:extLst>
          </p:cNvPr>
          <p:cNvSpPr txBox="1"/>
          <p:nvPr/>
        </p:nvSpPr>
        <p:spPr>
          <a:xfrm>
            <a:off x="9266770" y="1990178"/>
            <a:ext cx="2587196" cy="2308324"/>
          </a:xfrm>
          <a:prstGeom prst="rect">
            <a:avLst/>
          </a:prstGeom>
          <a:noFill/>
        </p:spPr>
        <p:txBody>
          <a:bodyPr wrap="square" rtlCol="0">
            <a:spAutoFit/>
          </a:bodyPr>
          <a:lstStyle/>
          <a:p>
            <a:r>
              <a:rPr lang="en-US" dirty="0">
                <a:solidFill>
                  <a:schemeClr val="tx1"/>
                </a:solidFill>
              </a:rPr>
              <a:t>None of the exchanges in the diagram use data type frames. Therefore, MAC SAP is not used.</a:t>
            </a:r>
            <a:endParaRPr lang="aa-ET" dirty="0">
              <a:solidFill>
                <a:schemeClr val="tx1"/>
              </a:solidFill>
            </a:endParaRPr>
          </a:p>
        </p:txBody>
      </p:sp>
    </p:spTree>
    <p:extLst>
      <p:ext uri="{BB962C8B-B14F-4D97-AF65-F5344CB8AC3E}">
        <p14:creationId xmlns:p14="http://schemas.microsoft.com/office/powerpoint/2010/main" val="386700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0ECF0-3496-D795-25B0-B03EF3F3AD99}"/>
              </a:ext>
            </a:extLst>
          </p:cNvPr>
          <p:cNvSpPr>
            <a:spLocks noGrp="1"/>
          </p:cNvSpPr>
          <p:nvPr>
            <p:ph type="title"/>
          </p:nvPr>
        </p:nvSpPr>
        <p:spPr>
          <a:xfrm>
            <a:off x="914401" y="685801"/>
            <a:ext cx="10361084" cy="654967"/>
          </a:xfrm>
        </p:spPr>
        <p:txBody>
          <a:bodyPr/>
          <a:lstStyle/>
          <a:p>
            <a:r>
              <a:rPr lang="en-US" sz="3200" dirty="0"/>
              <a:t>Example of inventory and command in Option 2</a:t>
            </a:r>
            <a:endParaRPr lang="aa-ET" dirty="0"/>
          </a:p>
        </p:txBody>
      </p:sp>
      <p:sp>
        <p:nvSpPr>
          <p:cNvPr id="4" name="Slide Number Placeholder 3">
            <a:extLst>
              <a:ext uri="{FF2B5EF4-FFF2-40B4-BE49-F238E27FC236}">
                <a16:creationId xmlns:a16="http://schemas.microsoft.com/office/drawing/2014/main" xmlns="" id="{13B3412A-DA24-59A7-0F72-2A694B2DFFBB}"/>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xmlns="" id="{9542EA4E-AF75-4647-A658-38CB53DF55CD}"/>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6A7FC8F1-0BAE-D2BB-A7BC-AD04A71A9B3C}"/>
              </a:ext>
            </a:extLst>
          </p:cNvPr>
          <p:cNvSpPr>
            <a:spLocks noGrp="1"/>
          </p:cNvSpPr>
          <p:nvPr>
            <p:ph type="dt" idx="15"/>
          </p:nvPr>
        </p:nvSpPr>
        <p:spPr/>
        <p:txBody>
          <a:bodyPr/>
          <a:lstStyle/>
          <a:p>
            <a:r>
              <a:rPr lang="aa-ET"/>
              <a:t>July 2024</a:t>
            </a:r>
            <a:endParaRPr lang="en-GB" dirty="0"/>
          </a:p>
        </p:txBody>
      </p:sp>
      <p:pic>
        <p:nvPicPr>
          <p:cNvPr id="8" name="Picture 7">
            <a:extLst>
              <a:ext uri="{FF2B5EF4-FFF2-40B4-BE49-F238E27FC236}">
                <a16:creationId xmlns:a16="http://schemas.microsoft.com/office/drawing/2014/main" xmlns="" id="{6F62EC30-9677-AA2F-BBCC-7AF42ABF7DC1}"/>
              </a:ext>
            </a:extLst>
          </p:cNvPr>
          <p:cNvPicPr>
            <a:picLocks noChangeAspect="1"/>
          </p:cNvPicPr>
          <p:nvPr/>
        </p:nvPicPr>
        <p:blipFill>
          <a:blip r:embed="rId2"/>
          <a:stretch>
            <a:fillRect/>
          </a:stretch>
        </p:blipFill>
        <p:spPr>
          <a:xfrm>
            <a:off x="87473" y="1552866"/>
            <a:ext cx="7521096" cy="4108382"/>
          </a:xfrm>
          <a:prstGeom prst="rect">
            <a:avLst/>
          </a:prstGeom>
          <a:ln>
            <a:solidFill>
              <a:schemeClr val="tx1"/>
            </a:solidFill>
          </a:ln>
        </p:spPr>
      </p:pic>
      <p:sp>
        <p:nvSpPr>
          <p:cNvPr id="10" name="TextBox 9">
            <a:extLst>
              <a:ext uri="{FF2B5EF4-FFF2-40B4-BE49-F238E27FC236}">
                <a16:creationId xmlns:a16="http://schemas.microsoft.com/office/drawing/2014/main" xmlns="" id="{3893C924-2A2F-952C-9330-EBFAF043DBD5}"/>
              </a:ext>
            </a:extLst>
          </p:cNvPr>
          <p:cNvSpPr txBox="1"/>
          <p:nvPr/>
        </p:nvSpPr>
        <p:spPr>
          <a:xfrm>
            <a:off x="7608168" y="3835957"/>
            <a:ext cx="4536504" cy="1672894"/>
          </a:xfrm>
          <a:prstGeom prst="rect">
            <a:avLst/>
          </a:prstGeom>
          <a:noFill/>
        </p:spPr>
        <p:txBody>
          <a:bodyPr wrap="square" rtlCol="0">
            <a:spAutoFit/>
          </a:bodyPr>
          <a:lstStyle/>
          <a:p>
            <a:pPr>
              <a:lnSpc>
                <a:spcPts val="1400"/>
              </a:lnSpc>
              <a:spcAft>
                <a:spcPts val="800"/>
              </a:spcAft>
            </a:pPr>
            <a:r>
              <a:rPr lang="en-US"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1.Interrogator issues a Query</a:t>
            </a:r>
            <a:endParaRPr lang="aa-ET"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ts val="1400"/>
              </a:lnSpc>
              <a:spcAft>
                <a:spcPts val="800"/>
              </a:spcAft>
            </a:pPr>
            <a:r>
              <a:rPr lang="en-US"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3.Interrogator acknowledges Tag by issuing ACK with the same RN16</a:t>
            </a:r>
            <a:endParaRPr lang="aa-ET"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ts val="1400"/>
              </a:lnSpc>
              <a:spcAft>
                <a:spcPts val="800"/>
              </a:spcAft>
            </a:pPr>
            <a:r>
              <a:rPr lang="en-US"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5.Interrogator issues </a:t>
            </a:r>
            <a:r>
              <a:rPr lang="en-US" sz="1800" kern="1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Req_RN</a:t>
            </a:r>
            <a:r>
              <a:rPr lang="en-US"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containing same RN16 </a:t>
            </a:r>
            <a:endParaRPr lang="aa-ET"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ts val="1400"/>
              </a:lnSpc>
              <a:spcAft>
                <a:spcPts val="800"/>
              </a:spcAft>
            </a:pPr>
            <a:r>
              <a:rPr lang="en-US"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7. Interrogator accesses Tag. Each command uses handle as a parameter  </a:t>
            </a:r>
            <a:endParaRPr lang="aa-ET"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D89B28A9-2B41-682F-399C-8FA7946964B8}"/>
              </a:ext>
            </a:extLst>
          </p:cNvPr>
          <p:cNvSpPr txBox="1"/>
          <p:nvPr/>
        </p:nvSpPr>
        <p:spPr>
          <a:xfrm>
            <a:off x="7608168" y="1378426"/>
            <a:ext cx="4738757" cy="2308324"/>
          </a:xfrm>
          <a:prstGeom prst="rect">
            <a:avLst/>
          </a:prstGeom>
          <a:noFill/>
        </p:spPr>
        <p:txBody>
          <a:bodyPr wrap="square">
            <a:spAutoFit/>
          </a:bodyPr>
          <a:lstStyle/>
          <a:p>
            <a:r>
              <a:rPr lang="aa-ET" sz="1800" dirty="0">
                <a:solidFill>
                  <a:schemeClr val="tx1"/>
                </a:solidFill>
              </a:rPr>
              <a:t>MLME-</a:t>
            </a:r>
            <a:r>
              <a:rPr lang="aa-ET" sz="1800" dirty="0" err="1">
                <a:solidFill>
                  <a:schemeClr val="tx1"/>
                </a:solidFill>
              </a:rPr>
              <a:t>AMPQUERY.request</a:t>
            </a:r>
            <a:r>
              <a:rPr lang="aa-ET" sz="1800" dirty="0">
                <a:solidFill>
                  <a:schemeClr val="tx1"/>
                </a:solidFill>
              </a:rPr>
              <a:t> - initiates an exchange of inventory frames.</a:t>
            </a:r>
            <a:endParaRPr lang="en-US" sz="1800" dirty="0">
              <a:solidFill>
                <a:schemeClr val="tx1"/>
              </a:solidFill>
            </a:endParaRPr>
          </a:p>
          <a:p>
            <a:r>
              <a:rPr lang="aa-ET" sz="1800" dirty="0">
                <a:solidFill>
                  <a:schemeClr val="tx1"/>
                </a:solidFill>
              </a:rPr>
              <a:t>MLME-</a:t>
            </a:r>
            <a:r>
              <a:rPr lang="aa-ET" sz="1800" dirty="0" err="1">
                <a:solidFill>
                  <a:schemeClr val="tx1"/>
                </a:solidFill>
              </a:rPr>
              <a:t>AMPQUERY.indication</a:t>
            </a:r>
            <a:r>
              <a:rPr lang="aa-ET" sz="1800" dirty="0">
                <a:solidFill>
                  <a:schemeClr val="tx1"/>
                </a:solidFill>
              </a:rPr>
              <a:t> – delivers UII and parameters to the </a:t>
            </a:r>
            <a:r>
              <a:rPr lang="en-US" sz="1800" dirty="0">
                <a:solidFill>
                  <a:schemeClr val="tx1"/>
                </a:solidFill>
              </a:rPr>
              <a:t>interrogator </a:t>
            </a:r>
            <a:r>
              <a:rPr lang="aa-ET" sz="1800" dirty="0">
                <a:solidFill>
                  <a:schemeClr val="tx1"/>
                </a:solidFill>
              </a:rPr>
              <a:t>SME.</a:t>
            </a:r>
            <a:endParaRPr lang="en-US" sz="1800" dirty="0">
              <a:solidFill>
                <a:schemeClr val="tx1"/>
              </a:solidFill>
            </a:endParaRPr>
          </a:p>
          <a:p>
            <a:r>
              <a:rPr lang="aa-ET" sz="1800" dirty="0">
                <a:solidFill>
                  <a:schemeClr val="tx1"/>
                </a:solidFill>
              </a:rPr>
              <a:t>MLME-</a:t>
            </a:r>
            <a:r>
              <a:rPr lang="aa-ET" sz="1800" dirty="0" err="1">
                <a:solidFill>
                  <a:schemeClr val="tx1"/>
                </a:solidFill>
              </a:rPr>
              <a:t>AMPQUERY.confirm</a:t>
            </a:r>
            <a:r>
              <a:rPr lang="aa-ET" sz="1800" dirty="0">
                <a:solidFill>
                  <a:schemeClr val="tx1"/>
                </a:solidFill>
              </a:rPr>
              <a:t> - delivers the tag </a:t>
            </a:r>
            <a:r>
              <a:rPr lang="en-US" sz="1800" dirty="0">
                <a:solidFill>
                  <a:schemeClr val="tx1"/>
                </a:solidFill>
              </a:rPr>
              <a:t>handle</a:t>
            </a:r>
            <a:r>
              <a:rPr lang="aa-ET" sz="1800" dirty="0">
                <a:solidFill>
                  <a:schemeClr val="tx1"/>
                </a:solidFill>
              </a:rPr>
              <a:t> to the </a:t>
            </a:r>
            <a:r>
              <a:rPr lang="en-US" sz="1800" dirty="0">
                <a:solidFill>
                  <a:schemeClr val="tx1"/>
                </a:solidFill>
              </a:rPr>
              <a:t>interrogator </a:t>
            </a:r>
            <a:r>
              <a:rPr lang="aa-ET" sz="1800" dirty="0">
                <a:solidFill>
                  <a:schemeClr val="tx1"/>
                </a:solidFill>
              </a:rPr>
              <a:t>SME.</a:t>
            </a:r>
            <a:endParaRPr lang="en-US" sz="1800" dirty="0">
              <a:solidFill>
                <a:schemeClr val="tx1"/>
              </a:solidFill>
            </a:endParaRPr>
          </a:p>
          <a:p>
            <a:r>
              <a:rPr lang="aa-ET" sz="1800" dirty="0">
                <a:solidFill>
                  <a:schemeClr val="tx1"/>
                </a:solidFill>
              </a:rPr>
              <a:t>MLME-</a:t>
            </a:r>
            <a:r>
              <a:rPr lang="aa-ET" sz="1800" dirty="0" err="1">
                <a:solidFill>
                  <a:schemeClr val="tx1"/>
                </a:solidFill>
              </a:rPr>
              <a:t>AMPCOMMAND.request</a:t>
            </a:r>
            <a:r>
              <a:rPr lang="aa-ET" sz="1800" dirty="0">
                <a:solidFill>
                  <a:schemeClr val="tx1"/>
                </a:solidFill>
              </a:rPr>
              <a:t> – initiates a tag access command.</a:t>
            </a:r>
          </a:p>
        </p:txBody>
      </p:sp>
    </p:spTree>
    <p:extLst>
      <p:ext uri="{BB962C8B-B14F-4D97-AF65-F5344CB8AC3E}">
        <p14:creationId xmlns:p14="http://schemas.microsoft.com/office/powerpoint/2010/main" val="330511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524ECA-0D8C-8935-90C8-7E68D20146BD}"/>
              </a:ext>
            </a:extLst>
          </p:cNvPr>
          <p:cNvSpPr>
            <a:spLocks noGrp="1"/>
          </p:cNvSpPr>
          <p:nvPr>
            <p:ph type="title"/>
          </p:nvPr>
        </p:nvSpPr>
        <p:spPr>
          <a:xfrm>
            <a:off x="961189" y="724967"/>
            <a:ext cx="10361084" cy="325609"/>
          </a:xfrm>
        </p:spPr>
        <p:txBody>
          <a:bodyPr/>
          <a:lstStyle/>
          <a:p>
            <a:r>
              <a:rPr lang="en-US" sz="2800" dirty="0"/>
              <a:t>Optimization of Tag inventory and data delivery </a:t>
            </a:r>
            <a:endParaRPr lang="aa-ET" sz="2800" dirty="0"/>
          </a:p>
        </p:txBody>
      </p:sp>
      <p:sp>
        <p:nvSpPr>
          <p:cNvPr id="4" name="Slide Number Placeholder 3">
            <a:extLst>
              <a:ext uri="{FF2B5EF4-FFF2-40B4-BE49-F238E27FC236}">
                <a16:creationId xmlns:a16="http://schemas.microsoft.com/office/drawing/2014/main" xmlns="" id="{A1DD5195-6442-3079-050D-A942FA14953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xmlns="" id="{9321312A-8EC9-08F4-6873-447CAD169EC8}"/>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0083CA42-EC10-F7E5-3D8F-7D4B503DDDF4}"/>
              </a:ext>
            </a:extLst>
          </p:cNvPr>
          <p:cNvSpPr>
            <a:spLocks noGrp="1"/>
          </p:cNvSpPr>
          <p:nvPr>
            <p:ph type="dt" idx="15"/>
          </p:nvPr>
        </p:nvSpPr>
        <p:spPr/>
        <p:txBody>
          <a:bodyPr/>
          <a:lstStyle/>
          <a:p>
            <a:r>
              <a:rPr lang="aa-ET"/>
              <a:t>July 2024</a:t>
            </a:r>
            <a:endParaRPr lang="en-GB" dirty="0"/>
          </a:p>
        </p:txBody>
      </p:sp>
      <p:sp>
        <p:nvSpPr>
          <p:cNvPr id="11" name="TextBox 10">
            <a:extLst>
              <a:ext uri="{FF2B5EF4-FFF2-40B4-BE49-F238E27FC236}">
                <a16:creationId xmlns:a16="http://schemas.microsoft.com/office/drawing/2014/main" xmlns="" id="{DCAE3490-FFF5-B318-819C-9C0F10022C40}"/>
              </a:ext>
            </a:extLst>
          </p:cNvPr>
          <p:cNvSpPr txBox="1"/>
          <p:nvPr/>
        </p:nvSpPr>
        <p:spPr>
          <a:xfrm>
            <a:off x="1919536" y="5209703"/>
            <a:ext cx="9577064" cy="923330"/>
          </a:xfrm>
          <a:prstGeom prst="rect">
            <a:avLst/>
          </a:prstGeom>
          <a:noFill/>
        </p:spPr>
        <p:txBody>
          <a:bodyPr wrap="square" rtlCol="0">
            <a:spAutoFit/>
          </a:bodyPr>
          <a:lstStyle/>
          <a:p>
            <a:r>
              <a:rPr lang="en-US" sz="1800" dirty="0">
                <a:solidFill>
                  <a:schemeClr val="tx1"/>
                </a:solidFill>
              </a:rPr>
              <a:t>MLME-</a:t>
            </a:r>
            <a:r>
              <a:rPr lang="en-US" sz="1800" dirty="0" err="1">
                <a:solidFill>
                  <a:schemeClr val="tx1"/>
                </a:solidFill>
              </a:rPr>
              <a:t>AMPQUERY.response</a:t>
            </a:r>
            <a:r>
              <a:rPr lang="en-US" sz="1800" dirty="0">
                <a:solidFill>
                  <a:schemeClr val="tx1"/>
                </a:solidFill>
              </a:rPr>
              <a:t> - Measurement data is stored in the tag's SME. This primitive delivers stored data to the tag's MLME for inclusion in the response frame.</a:t>
            </a:r>
          </a:p>
          <a:p>
            <a:r>
              <a:rPr lang="aa-ET" sz="1800" dirty="0">
                <a:solidFill>
                  <a:schemeClr val="tx1"/>
                </a:solidFill>
              </a:rPr>
              <a:t>MLME-</a:t>
            </a:r>
            <a:r>
              <a:rPr lang="aa-ET" sz="1800" dirty="0" err="1">
                <a:solidFill>
                  <a:schemeClr val="tx1"/>
                </a:solidFill>
              </a:rPr>
              <a:t>AMPQUERY.confirm</a:t>
            </a:r>
            <a:r>
              <a:rPr lang="aa-ET" sz="1800" dirty="0">
                <a:solidFill>
                  <a:schemeClr val="tx1"/>
                </a:solidFill>
              </a:rPr>
              <a:t> - </a:t>
            </a:r>
            <a:r>
              <a:rPr lang="en-US" sz="1800" dirty="0">
                <a:solidFill>
                  <a:schemeClr val="tx1"/>
                </a:solidFill>
              </a:rPr>
              <a:t>Delivers the tag UII and measurement data </a:t>
            </a:r>
            <a:r>
              <a:rPr lang="aa-ET" sz="1800" dirty="0">
                <a:solidFill>
                  <a:schemeClr val="tx1"/>
                </a:solidFill>
              </a:rPr>
              <a:t>to the </a:t>
            </a:r>
            <a:r>
              <a:rPr lang="en-US" sz="1800" dirty="0">
                <a:solidFill>
                  <a:schemeClr val="tx1"/>
                </a:solidFill>
              </a:rPr>
              <a:t>interrogator </a:t>
            </a:r>
            <a:r>
              <a:rPr lang="aa-ET" sz="1800" dirty="0">
                <a:solidFill>
                  <a:schemeClr val="tx1"/>
                </a:solidFill>
              </a:rPr>
              <a:t>SME.</a:t>
            </a:r>
            <a:endParaRPr lang="en-US" sz="1800" dirty="0">
              <a:solidFill>
                <a:schemeClr val="tx1"/>
              </a:solidFill>
            </a:endParaRPr>
          </a:p>
        </p:txBody>
      </p:sp>
      <p:pic>
        <p:nvPicPr>
          <p:cNvPr id="9" name="Picture 8">
            <a:extLst>
              <a:ext uri="{FF2B5EF4-FFF2-40B4-BE49-F238E27FC236}">
                <a16:creationId xmlns:a16="http://schemas.microsoft.com/office/drawing/2014/main" xmlns="" id="{5B2ACC5E-9A81-3899-9DA5-2C9AD426A598}"/>
              </a:ext>
            </a:extLst>
          </p:cNvPr>
          <p:cNvPicPr>
            <a:picLocks noChangeAspect="1"/>
          </p:cNvPicPr>
          <p:nvPr/>
        </p:nvPicPr>
        <p:blipFill>
          <a:blip r:embed="rId2"/>
          <a:stretch>
            <a:fillRect/>
          </a:stretch>
        </p:blipFill>
        <p:spPr>
          <a:xfrm>
            <a:off x="2217294" y="1221767"/>
            <a:ext cx="7848873" cy="3816746"/>
          </a:xfrm>
          <a:prstGeom prst="rect">
            <a:avLst/>
          </a:prstGeom>
          <a:ln>
            <a:solidFill>
              <a:schemeClr val="tx1"/>
            </a:solidFill>
          </a:ln>
        </p:spPr>
      </p:pic>
    </p:spTree>
    <p:extLst>
      <p:ext uri="{BB962C8B-B14F-4D97-AF65-F5344CB8AC3E}">
        <p14:creationId xmlns:p14="http://schemas.microsoft.com/office/powerpoint/2010/main" val="169098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2DD760-53DD-CD80-1E9E-C10A09609D55}"/>
              </a:ext>
            </a:extLst>
          </p:cNvPr>
          <p:cNvSpPr>
            <a:spLocks noGrp="1"/>
          </p:cNvSpPr>
          <p:nvPr>
            <p:ph type="title"/>
          </p:nvPr>
        </p:nvSpPr>
        <p:spPr>
          <a:xfrm>
            <a:off x="191344" y="685801"/>
            <a:ext cx="11665296" cy="582959"/>
          </a:xfrm>
        </p:spPr>
        <p:txBody>
          <a:bodyPr/>
          <a:lstStyle/>
          <a:p>
            <a:r>
              <a:rPr lang="en-US" dirty="0"/>
              <a:t>Tag requirements for Option 1 that are not required for Option 2</a:t>
            </a:r>
            <a:endParaRPr lang="aa-ET" dirty="0"/>
          </a:p>
        </p:txBody>
      </p:sp>
      <p:sp>
        <p:nvSpPr>
          <p:cNvPr id="4" name="Slide Number Placeholder 3">
            <a:extLst>
              <a:ext uri="{FF2B5EF4-FFF2-40B4-BE49-F238E27FC236}">
                <a16:creationId xmlns:a16="http://schemas.microsoft.com/office/drawing/2014/main" xmlns="" id="{63E33DF7-8F51-F400-0F57-E57F0114AF38}"/>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xmlns="" id="{E8724E96-3E38-7108-F9FE-02F98DB0A7CB}"/>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6F76DEAC-46E8-A8E2-2802-861F20697079}"/>
              </a:ext>
            </a:extLst>
          </p:cNvPr>
          <p:cNvSpPr>
            <a:spLocks noGrp="1"/>
          </p:cNvSpPr>
          <p:nvPr>
            <p:ph type="dt" idx="15"/>
          </p:nvPr>
        </p:nvSpPr>
        <p:spPr/>
        <p:txBody>
          <a:bodyPr/>
          <a:lstStyle/>
          <a:p>
            <a:r>
              <a:rPr lang="aa-ET"/>
              <a:t>July 2024</a:t>
            </a:r>
            <a:endParaRPr lang="en-GB" dirty="0"/>
          </a:p>
        </p:txBody>
      </p:sp>
      <p:sp>
        <p:nvSpPr>
          <p:cNvPr id="8" name="Content Placeholder 7">
            <a:extLst>
              <a:ext uri="{FF2B5EF4-FFF2-40B4-BE49-F238E27FC236}">
                <a16:creationId xmlns:a16="http://schemas.microsoft.com/office/drawing/2014/main" xmlns="" id="{8EBC33CB-4CCF-13E5-34C1-67B8723EABE8}"/>
              </a:ext>
            </a:extLst>
          </p:cNvPr>
          <p:cNvSpPr>
            <a:spLocks noGrp="1"/>
          </p:cNvSpPr>
          <p:nvPr>
            <p:ph idx="1"/>
          </p:nvPr>
        </p:nvSpPr>
        <p:spPr>
          <a:xfrm>
            <a:off x="965200" y="1348136"/>
            <a:ext cx="10361084" cy="4824536"/>
          </a:xfrm>
        </p:spPr>
        <p:txBody>
          <a:bodyPr/>
          <a:lstStyle/>
          <a:p>
            <a:pPr>
              <a:buFont typeface="Arial" panose="020B0604020202020204" pitchFamily="34" charset="0"/>
              <a:buChar char="•"/>
            </a:pPr>
            <a:r>
              <a:rPr lang="en-US" sz="2000" dirty="0"/>
              <a:t>The recipient (AP STA) of the MPDU sent by the Tag shall be able to extract a spec-compliant MA-UNITDATA parameters from this MPDU.</a:t>
            </a:r>
          </a:p>
          <a:p>
            <a:pPr>
              <a:buFont typeface="Arial" panose="020B0604020202020204" pitchFamily="34" charset="0"/>
              <a:buChar char="•"/>
            </a:pPr>
            <a:r>
              <a:rPr lang="en-US" sz="2000" dirty="0"/>
              <a:t>The transmitter (AP STA) sending frames to a tag shall be able to uniquely identify the tag using the MA-UNITDATA parameters</a:t>
            </a:r>
          </a:p>
          <a:p>
            <a:pPr marL="0" indent="0"/>
            <a:r>
              <a:rPr lang="en-US" sz="2000" dirty="0"/>
              <a:t>It means that the Tag shall have unique MAC address</a:t>
            </a:r>
          </a:p>
          <a:p>
            <a:pPr>
              <a:buFont typeface="Arial" panose="020B0604020202020204" pitchFamily="34" charset="0"/>
              <a:buChar char="•"/>
            </a:pPr>
            <a:r>
              <a:rPr lang="en-US" sz="2000" dirty="0">
                <a:solidFill>
                  <a:schemeClr val="tx1"/>
                </a:solidFill>
              </a:rPr>
              <a:t>Note that the 802.11 data link layer is designed to allow a station to support various higher layer protocols. Such as TCP/IP, DHCP, ARP. This in turn increases the size of the MSDU, for example an IPV6 address is 128 bits long. Processing these protocols may require a significant amount of RAM.</a:t>
            </a:r>
          </a:p>
          <a:p>
            <a:pPr>
              <a:buFont typeface="Arial" panose="020B0604020202020204" pitchFamily="34" charset="0"/>
              <a:buChar char="•"/>
            </a:pPr>
            <a:r>
              <a:rPr lang="en-US" sz="2000" b="1" dirty="0">
                <a:solidFill>
                  <a:schemeClr val="tx1"/>
                </a:solidFill>
                <a:effectLst/>
                <a:ea typeface="Aptos" panose="020B0004020202020204" pitchFamily="34" charset="0"/>
                <a:cs typeface="Aptos" panose="020B0004020202020204" pitchFamily="34" charset="0"/>
              </a:rPr>
              <a:t>Using a unique MAC address for Tags may compromise privacy because the tag inventory is visible to any observer.</a:t>
            </a:r>
          </a:p>
          <a:p>
            <a:pPr>
              <a:buFont typeface="Arial" panose="020B0604020202020204" pitchFamily="34" charset="0"/>
              <a:buChar char="•"/>
            </a:pPr>
            <a:r>
              <a:rPr lang="en-US" sz="2000" dirty="0"/>
              <a:t>Fulfilling these requirements may require a significant increase in the energy consumed by the AMP tag, which in turn will greatly reduce its range of action.</a:t>
            </a:r>
          </a:p>
          <a:p>
            <a:pPr marL="0" indent="0"/>
            <a:r>
              <a:rPr lang="en-US" dirty="0"/>
              <a:t>Option 1 cannot be implemented by AMP-only IoT devices </a:t>
            </a:r>
          </a:p>
          <a:p>
            <a:pPr>
              <a:buFont typeface="Arial" panose="020B0604020202020204" pitchFamily="34" charset="0"/>
              <a:buChar char="•"/>
            </a:pPr>
            <a:endParaRPr lang="en-US" sz="2000" dirty="0"/>
          </a:p>
          <a:p>
            <a:pPr>
              <a:buFont typeface="Arial" panose="020B0604020202020204" pitchFamily="34" charset="0"/>
              <a:buChar char="•"/>
            </a:pPr>
            <a:endParaRPr lang="aa-ET" dirty="0"/>
          </a:p>
        </p:txBody>
      </p:sp>
    </p:spTree>
    <p:extLst>
      <p:ext uri="{BB962C8B-B14F-4D97-AF65-F5344CB8AC3E}">
        <p14:creationId xmlns:p14="http://schemas.microsoft.com/office/powerpoint/2010/main" val="207665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3E9B2-9A19-0E73-45BF-323DFEB27588}"/>
              </a:ext>
            </a:extLst>
          </p:cNvPr>
          <p:cNvSpPr>
            <a:spLocks noGrp="1"/>
          </p:cNvSpPr>
          <p:nvPr>
            <p:ph type="title"/>
          </p:nvPr>
        </p:nvSpPr>
        <p:spPr/>
        <p:txBody>
          <a:bodyPr/>
          <a:lstStyle/>
          <a:p>
            <a:r>
              <a:rPr lang="en-US" dirty="0"/>
              <a:t>References</a:t>
            </a:r>
            <a:endParaRPr lang="aa-ET" dirty="0"/>
          </a:p>
        </p:txBody>
      </p:sp>
      <p:sp>
        <p:nvSpPr>
          <p:cNvPr id="3" name="Content Placeholder 2">
            <a:extLst>
              <a:ext uri="{FF2B5EF4-FFF2-40B4-BE49-F238E27FC236}">
                <a16:creationId xmlns:a16="http://schemas.microsoft.com/office/drawing/2014/main" xmlns="" id="{4D986FD5-22D3-C973-6971-959905F9ED07}"/>
              </a:ext>
            </a:extLst>
          </p:cNvPr>
          <p:cNvSpPr>
            <a:spLocks noGrp="1"/>
          </p:cNvSpPr>
          <p:nvPr>
            <p:ph idx="1"/>
          </p:nvPr>
        </p:nvSpPr>
        <p:spPr/>
        <p:txBody>
          <a:bodyPr/>
          <a:lstStyle/>
          <a:p>
            <a:pPr marL="457200" indent="-457200">
              <a:buAutoNum type="arabicPeriod"/>
            </a:pPr>
            <a:r>
              <a:rPr lang="en-US" dirty="0"/>
              <a:t>11-23-0436-00-0amp-technical-report-on-support-of-amp-iot-devices-in-wlan</a:t>
            </a:r>
          </a:p>
          <a:p>
            <a:pPr marL="457200" indent="-457200">
              <a:buAutoNum type="arabicPeriod"/>
            </a:pPr>
            <a:r>
              <a:rPr lang="en-US" dirty="0"/>
              <a:t>11-23-1005-00-0amp-discussion-on-requirements-for-amp-use-cases</a:t>
            </a:r>
          </a:p>
          <a:p>
            <a:pPr marL="457200" indent="-457200">
              <a:buAutoNum type="arabicPeriod"/>
            </a:pPr>
            <a:r>
              <a:rPr lang="en-US" i="0" u="none" strike="noStrike" baseline="0" dirty="0">
                <a:solidFill>
                  <a:srgbClr val="000000"/>
                </a:solidFill>
                <a:latin typeface="Cambria" panose="02040503050406030204" pitchFamily="18" charset="0"/>
              </a:rPr>
              <a:t>ISO/IEC 18000-63:2021(E) </a:t>
            </a:r>
          </a:p>
          <a:p>
            <a:pPr marL="457200" indent="-457200">
              <a:buFont typeface="Times New Roman" pitchFamily="16" charset="0"/>
              <a:buAutoNum type="arabicPeriod"/>
            </a:pPr>
            <a:r>
              <a:rPr lang="en-US" dirty="0">
                <a:effectLst/>
                <a:ea typeface="Aptos" panose="020B0004020202020204" pitchFamily="34" charset="0"/>
              </a:rPr>
              <a:t>IEEE P802.11-REVme/D6.0, June </a:t>
            </a:r>
            <a:r>
              <a:rPr lang="en-US" dirty="0" smtClean="0">
                <a:effectLst/>
                <a:ea typeface="Aptos" panose="020B0004020202020204" pitchFamily="34" charset="0"/>
              </a:rPr>
              <a:t>2024</a:t>
            </a:r>
          </a:p>
          <a:p>
            <a:pPr marL="457200" indent="-457200">
              <a:buFont typeface="Times New Roman" pitchFamily="16" charset="0"/>
              <a:buAutoNum type="arabicPeriod"/>
            </a:pPr>
            <a:r>
              <a:rPr lang="en-US" dirty="0"/>
              <a:t>IEEE P802.11bf/D4.0, April 2024</a:t>
            </a:r>
            <a:endParaRPr lang="aa-ET" dirty="0" smtClean="0">
              <a:effectLst/>
              <a:ea typeface="Aptos" panose="020B0004020202020204" pitchFamily="34" charset="0"/>
            </a:endParaRPr>
          </a:p>
          <a:p>
            <a:pPr marL="0" indent="0"/>
            <a:endParaRPr lang="aa-ET" sz="3200" dirty="0"/>
          </a:p>
        </p:txBody>
      </p:sp>
      <p:sp>
        <p:nvSpPr>
          <p:cNvPr id="4" name="Slide Number Placeholder 3">
            <a:extLst>
              <a:ext uri="{FF2B5EF4-FFF2-40B4-BE49-F238E27FC236}">
                <a16:creationId xmlns:a16="http://schemas.microsoft.com/office/drawing/2014/main" xmlns="" id="{AF9A9C53-70FF-EC70-B5E9-75F7E3B0AE7B}"/>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xmlns="" id="{02FAF38D-ED88-4E6E-E98A-FD255D00A467}"/>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A3AE6654-8C5C-6C80-3735-D564D9C79876}"/>
              </a:ext>
            </a:extLst>
          </p:cNvPr>
          <p:cNvSpPr>
            <a:spLocks noGrp="1"/>
          </p:cNvSpPr>
          <p:nvPr>
            <p:ph type="dt" idx="15"/>
          </p:nvPr>
        </p:nvSpPr>
        <p:spPr/>
        <p:txBody>
          <a:bodyPr/>
          <a:lstStyle/>
          <a:p>
            <a:r>
              <a:rPr lang="aa-ET"/>
              <a:t>July 2024</a:t>
            </a:r>
            <a:endParaRPr lang="en-GB" dirty="0"/>
          </a:p>
        </p:txBody>
      </p:sp>
    </p:spTree>
    <p:extLst>
      <p:ext uri="{BB962C8B-B14F-4D97-AF65-F5344CB8AC3E}">
        <p14:creationId xmlns:p14="http://schemas.microsoft.com/office/powerpoint/2010/main" val="1599087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7D633-0C49-53CE-E6C6-39C4228A5433}"/>
              </a:ext>
            </a:extLst>
          </p:cNvPr>
          <p:cNvSpPr>
            <a:spLocks noGrp="1"/>
          </p:cNvSpPr>
          <p:nvPr>
            <p:ph type="title"/>
          </p:nvPr>
        </p:nvSpPr>
        <p:spPr/>
        <p:txBody>
          <a:bodyPr/>
          <a:lstStyle/>
          <a:p>
            <a:r>
              <a:rPr lang="en-US" dirty="0"/>
              <a:t>Straw Poll</a:t>
            </a:r>
            <a:endParaRPr lang="aa-ET" dirty="0"/>
          </a:p>
        </p:txBody>
      </p:sp>
      <p:sp>
        <p:nvSpPr>
          <p:cNvPr id="3" name="Content Placeholder 2">
            <a:extLst>
              <a:ext uri="{FF2B5EF4-FFF2-40B4-BE49-F238E27FC236}">
                <a16:creationId xmlns:a16="http://schemas.microsoft.com/office/drawing/2014/main" xmlns="" id="{C868346D-505C-A0AE-9F62-C1D00CF638CB}"/>
              </a:ext>
            </a:extLst>
          </p:cNvPr>
          <p:cNvSpPr>
            <a:spLocks noGrp="1"/>
          </p:cNvSpPr>
          <p:nvPr>
            <p:ph idx="1"/>
          </p:nvPr>
        </p:nvSpPr>
        <p:spPr/>
        <p:txBody>
          <a:bodyPr/>
          <a:lstStyle/>
          <a:p>
            <a:r>
              <a:rPr lang="en-US" dirty="0"/>
              <a:t>SP#1</a:t>
            </a:r>
          </a:p>
          <a:p>
            <a:pPr marL="0" indent="0"/>
            <a:r>
              <a:rPr lang="en-US" b="1" dirty="0">
                <a:effectLst/>
                <a:ea typeface="Aptos" panose="020B0004020202020204" pitchFamily="34" charset="0"/>
                <a:cs typeface="Aptos" panose="020B0004020202020204" pitchFamily="34" charset="0"/>
              </a:rPr>
              <a:t>Do you agree that the use of MLME primitives is relevant for providing communication with AMP-only IoT devices?</a:t>
            </a:r>
          </a:p>
          <a:p>
            <a:pPr marL="0" indent="0"/>
            <a:r>
              <a:rPr lang="en-US" dirty="0"/>
              <a:t>	Yes</a:t>
            </a:r>
          </a:p>
          <a:p>
            <a:pPr marL="444500" indent="0"/>
            <a:r>
              <a:rPr lang="en-US" dirty="0"/>
              <a:t>No</a:t>
            </a:r>
          </a:p>
          <a:p>
            <a:pPr marL="444500" indent="0"/>
            <a:r>
              <a:rPr lang="en-US" dirty="0"/>
              <a:t>Abstain</a:t>
            </a:r>
            <a:endParaRPr lang="aa-ET" dirty="0"/>
          </a:p>
        </p:txBody>
      </p:sp>
      <p:sp>
        <p:nvSpPr>
          <p:cNvPr id="4" name="Slide Number Placeholder 3">
            <a:extLst>
              <a:ext uri="{FF2B5EF4-FFF2-40B4-BE49-F238E27FC236}">
                <a16:creationId xmlns:a16="http://schemas.microsoft.com/office/drawing/2014/main" xmlns="" id="{EC48D448-F9FA-D781-CB0F-86A9715E0A63}"/>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xmlns="" id="{796A6973-FE1B-43B8-3320-629F8705C838}"/>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FE67B74B-1B3F-C75A-8737-5E9C5C7B5EB7}"/>
              </a:ext>
            </a:extLst>
          </p:cNvPr>
          <p:cNvSpPr>
            <a:spLocks noGrp="1"/>
          </p:cNvSpPr>
          <p:nvPr>
            <p:ph type="dt" idx="15"/>
          </p:nvPr>
        </p:nvSpPr>
        <p:spPr/>
        <p:txBody>
          <a:bodyPr/>
          <a:lstStyle/>
          <a:p>
            <a:r>
              <a:rPr lang="aa-ET"/>
              <a:t>July 2024</a:t>
            </a:r>
            <a:endParaRPr lang="en-GB" dirty="0"/>
          </a:p>
        </p:txBody>
      </p:sp>
    </p:spTree>
    <p:extLst>
      <p:ext uri="{BB962C8B-B14F-4D97-AF65-F5344CB8AC3E}">
        <p14:creationId xmlns:p14="http://schemas.microsoft.com/office/powerpoint/2010/main" val="312255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7D633-0C49-53CE-E6C6-39C4228A5433}"/>
              </a:ext>
            </a:extLst>
          </p:cNvPr>
          <p:cNvSpPr>
            <a:spLocks noGrp="1"/>
          </p:cNvSpPr>
          <p:nvPr>
            <p:ph type="title"/>
          </p:nvPr>
        </p:nvSpPr>
        <p:spPr/>
        <p:txBody>
          <a:bodyPr/>
          <a:lstStyle/>
          <a:p>
            <a:r>
              <a:rPr lang="en-US" dirty="0"/>
              <a:t>Straw Poll</a:t>
            </a:r>
            <a:endParaRPr lang="aa-ET" dirty="0"/>
          </a:p>
        </p:txBody>
      </p:sp>
      <p:sp>
        <p:nvSpPr>
          <p:cNvPr id="3" name="Content Placeholder 2">
            <a:extLst>
              <a:ext uri="{FF2B5EF4-FFF2-40B4-BE49-F238E27FC236}">
                <a16:creationId xmlns:a16="http://schemas.microsoft.com/office/drawing/2014/main" xmlns="" id="{C868346D-505C-A0AE-9F62-C1D00CF638CB}"/>
              </a:ext>
            </a:extLst>
          </p:cNvPr>
          <p:cNvSpPr>
            <a:spLocks noGrp="1"/>
          </p:cNvSpPr>
          <p:nvPr>
            <p:ph idx="1"/>
          </p:nvPr>
        </p:nvSpPr>
        <p:spPr/>
        <p:txBody>
          <a:bodyPr/>
          <a:lstStyle/>
          <a:p>
            <a:r>
              <a:rPr lang="en-US" dirty="0"/>
              <a:t>SP#2</a:t>
            </a:r>
          </a:p>
          <a:p>
            <a:pPr marL="0" indent="0"/>
            <a:r>
              <a:rPr lang="en-US" b="1" dirty="0">
                <a:effectLst/>
                <a:ea typeface="Aptos" panose="020B0004020202020204" pitchFamily="34" charset="0"/>
                <a:cs typeface="Aptos" panose="020B0004020202020204" pitchFamily="34" charset="0"/>
              </a:rPr>
              <a:t>Do you agree that 802.11bp shall define MLME primitives to provide communication with AMP devices?</a:t>
            </a:r>
          </a:p>
          <a:p>
            <a:pPr marL="0" indent="0"/>
            <a:r>
              <a:rPr lang="en-US" dirty="0"/>
              <a:t>	Yes</a:t>
            </a:r>
          </a:p>
          <a:p>
            <a:pPr marL="444500" indent="0"/>
            <a:r>
              <a:rPr lang="en-US" dirty="0"/>
              <a:t>No</a:t>
            </a:r>
          </a:p>
          <a:p>
            <a:pPr marL="444500" indent="0"/>
            <a:r>
              <a:rPr lang="en-US" dirty="0"/>
              <a:t>Abstain</a:t>
            </a:r>
            <a:endParaRPr lang="aa-ET" dirty="0"/>
          </a:p>
        </p:txBody>
      </p:sp>
      <p:sp>
        <p:nvSpPr>
          <p:cNvPr id="4" name="Slide Number Placeholder 3">
            <a:extLst>
              <a:ext uri="{FF2B5EF4-FFF2-40B4-BE49-F238E27FC236}">
                <a16:creationId xmlns:a16="http://schemas.microsoft.com/office/drawing/2014/main" xmlns="" id="{EC48D448-F9FA-D781-CB0F-86A9715E0A63}"/>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xmlns="" id="{796A6973-FE1B-43B8-3320-629F8705C838}"/>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FE67B74B-1B3F-C75A-8737-5E9C5C7B5EB7}"/>
              </a:ext>
            </a:extLst>
          </p:cNvPr>
          <p:cNvSpPr>
            <a:spLocks noGrp="1"/>
          </p:cNvSpPr>
          <p:nvPr>
            <p:ph type="dt" idx="15"/>
          </p:nvPr>
        </p:nvSpPr>
        <p:spPr/>
        <p:txBody>
          <a:bodyPr/>
          <a:lstStyle/>
          <a:p>
            <a:r>
              <a:rPr lang="aa-ET"/>
              <a:t>July 2024</a:t>
            </a:r>
            <a:endParaRPr lang="en-GB" dirty="0"/>
          </a:p>
        </p:txBody>
      </p:sp>
    </p:spTree>
    <p:extLst>
      <p:ext uri="{BB962C8B-B14F-4D97-AF65-F5344CB8AC3E}">
        <p14:creationId xmlns:p14="http://schemas.microsoft.com/office/powerpoint/2010/main" val="225022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695400" y="1830390"/>
            <a:ext cx="10361084" cy="4113213"/>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In this contribution, a reference model of an AMP only IOT devices is proposed and analyzed.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Solomon Trainin, Wiliot</a:t>
            </a:r>
            <a:endParaRPr lang="en-GB" dirty="0"/>
          </a:p>
        </p:txBody>
      </p:sp>
      <p:sp>
        <p:nvSpPr>
          <p:cNvPr id="4" name="Date Placeholder 3"/>
          <p:cNvSpPr>
            <a:spLocks noGrp="1"/>
          </p:cNvSpPr>
          <p:nvPr>
            <p:ph type="dt" idx="15"/>
          </p:nvPr>
        </p:nvSpPr>
        <p:spPr/>
        <p:txBody>
          <a:bodyPr/>
          <a:lstStyle/>
          <a:p>
            <a:r>
              <a:rPr lang="aa-ET"/>
              <a:t>July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FDC97-798C-1EF2-C653-C9F63BD875A5}"/>
              </a:ext>
            </a:extLst>
          </p:cNvPr>
          <p:cNvSpPr>
            <a:spLocks noGrp="1"/>
          </p:cNvSpPr>
          <p:nvPr>
            <p:ph type="title"/>
          </p:nvPr>
        </p:nvSpPr>
        <p:spPr>
          <a:xfrm>
            <a:off x="1056318" y="2204864"/>
            <a:ext cx="10361084" cy="1065213"/>
          </a:xfrm>
        </p:spPr>
        <p:txBody>
          <a:bodyPr/>
          <a:lstStyle/>
          <a:p>
            <a:r>
              <a:rPr lang="en-US" dirty="0"/>
              <a:t>Backup</a:t>
            </a:r>
            <a:endParaRPr lang="aa-ET" dirty="0"/>
          </a:p>
        </p:txBody>
      </p:sp>
      <p:sp>
        <p:nvSpPr>
          <p:cNvPr id="3" name="Date Placeholder 2">
            <a:extLst>
              <a:ext uri="{FF2B5EF4-FFF2-40B4-BE49-F238E27FC236}">
                <a16:creationId xmlns:a16="http://schemas.microsoft.com/office/drawing/2014/main" xmlns="" id="{D4EB59B2-506D-EEBA-A896-E105B66AE24B}"/>
              </a:ext>
            </a:extLst>
          </p:cNvPr>
          <p:cNvSpPr>
            <a:spLocks noGrp="1"/>
          </p:cNvSpPr>
          <p:nvPr>
            <p:ph type="dt" idx="10"/>
          </p:nvPr>
        </p:nvSpPr>
        <p:spPr/>
        <p:txBody>
          <a:bodyPr/>
          <a:lstStyle/>
          <a:p>
            <a:r>
              <a:rPr lang="aa-ET"/>
              <a:t>July 2024</a:t>
            </a:r>
            <a:endParaRPr lang="en-GB"/>
          </a:p>
        </p:txBody>
      </p:sp>
      <p:sp>
        <p:nvSpPr>
          <p:cNvPr id="4" name="Footer Placeholder 3">
            <a:extLst>
              <a:ext uri="{FF2B5EF4-FFF2-40B4-BE49-F238E27FC236}">
                <a16:creationId xmlns:a16="http://schemas.microsoft.com/office/drawing/2014/main" xmlns="" id="{BE88AEB4-2E27-2C9E-B5EA-97D4337E3ABF}"/>
              </a:ext>
            </a:extLst>
          </p:cNvPr>
          <p:cNvSpPr>
            <a:spLocks noGrp="1"/>
          </p:cNvSpPr>
          <p:nvPr>
            <p:ph type="ftr" idx="11"/>
          </p:nvPr>
        </p:nvSpPr>
        <p:spPr/>
        <p:txBody>
          <a:bodyPr/>
          <a:lstStyle/>
          <a:p>
            <a:r>
              <a:rPr lang="en-GB"/>
              <a:t>Solomon Trainin, Wiliot</a:t>
            </a:r>
          </a:p>
        </p:txBody>
      </p:sp>
      <p:sp>
        <p:nvSpPr>
          <p:cNvPr id="5" name="Slide Number Placeholder 4">
            <a:extLst>
              <a:ext uri="{FF2B5EF4-FFF2-40B4-BE49-F238E27FC236}">
                <a16:creationId xmlns:a16="http://schemas.microsoft.com/office/drawing/2014/main" xmlns="" id="{20526546-D5BD-4279-7699-52B4E7A221A8}"/>
              </a:ext>
            </a:extLst>
          </p:cNvPr>
          <p:cNvSpPr>
            <a:spLocks noGrp="1"/>
          </p:cNvSpPr>
          <p:nvPr>
            <p:ph type="sldNum" idx="12"/>
          </p:nvPr>
        </p:nvSpPr>
        <p:spPr/>
        <p:txBody>
          <a:bodyPr/>
          <a:lstStyle/>
          <a:p>
            <a:r>
              <a:rPr lang="en-GB"/>
              <a:t>Slide </a:t>
            </a:r>
            <a:fld id="{06B781AF-4CCF-49B0-A572-DE54FBE5D942}" type="slidenum">
              <a:rPr lang="en-GB" smtClean="0"/>
              <a:pPr/>
              <a:t>20</a:t>
            </a:fld>
            <a:endParaRPr lang="en-GB"/>
          </a:p>
        </p:txBody>
      </p:sp>
    </p:spTree>
    <p:extLst>
      <p:ext uri="{BB962C8B-B14F-4D97-AF65-F5344CB8AC3E}">
        <p14:creationId xmlns:p14="http://schemas.microsoft.com/office/powerpoint/2010/main" val="1086324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B537BA-5D74-EB04-C065-87E5086C9924}"/>
              </a:ext>
            </a:extLst>
          </p:cNvPr>
          <p:cNvSpPr>
            <a:spLocks noGrp="1"/>
          </p:cNvSpPr>
          <p:nvPr>
            <p:ph type="title"/>
          </p:nvPr>
        </p:nvSpPr>
        <p:spPr>
          <a:xfrm>
            <a:off x="914401" y="685801"/>
            <a:ext cx="10361084" cy="726975"/>
          </a:xfrm>
        </p:spPr>
        <p:txBody>
          <a:bodyPr/>
          <a:lstStyle/>
          <a:p>
            <a:r>
              <a:rPr lang="en-GB" sz="2400" dirty="0">
                <a:effectLst/>
                <a:latin typeface="Times New Roman" panose="02020603050405020304" pitchFamily="18" charset="0"/>
                <a:ea typeface="SimSun" panose="02010600030101010101" pitchFamily="2" charset="-122"/>
              </a:rPr>
              <a:t>AMP-only IoT device vs AMP-assisted IoT device</a:t>
            </a:r>
            <a:endParaRPr lang="aa-ET" sz="4000" dirty="0"/>
          </a:p>
        </p:txBody>
      </p:sp>
      <p:sp>
        <p:nvSpPr>
          <p:cNvPr id="3" name="Content Placeholder 2">
            <a:extLst>
              <a:ext uri="{FF2B5EF4-FFF2-40B4-BE49-F238E27FC236}">
                <a16:creationId xmlns:a16="http://schemas.microsoft.com/office/drawing/2014/main" xmlns="" id="{FC7052CF-6E56-E8B5-2B38-E5AD5AE6DD73}"/>
              </a:ext>
            </a:extLst>
          </p:cNvPr>
          <p:cNvSpPr>
            <a:spLocks noGrp="1"/>
          </p:cNvSpPr>
          <p:nvPr>
            <p:ph idx="1"/>
          </p:nvPr>
        </p:nvSpPr>
        <p:spPr>
          <a:xfrm>
            <a:off x="914401" y="1487460"/>
            <a:ext cx="10361084" cy="4821859"/>
          </a:xfrm>
        </p:spPr>
        <p:txBody>
          <a:bodyPr/>
          <a:lstStyle/>
          <a:p>
            <a:pPr marL="0" indent="0">
              <a:lnSpc>
                <a:spcPts val="2800"/>
              </a:lnSpc>
            </a:pPr>
            <a:r>
              <a:rPr lang="en-GB" sz="2000" dirty="0">
                <a:effectLst/>
                <a:latin typeface="Times New Roman" panose="02020603050405020304" pitchFamily="18" charset="0"/>
                <a:ea typeface="SimSun" panose="02010600030101010101" pitchFamily="2" charset="-122"/>
              </a:rPr>
              <a:t>“In the first category of use cases, such as logistics/warehouse and smart home, object identification is one of the main functionalities provided by the AMP IoT devices. The essential information transmitted to the AP reader is the ID of the devices/tags that requires low peak data rate only (e.g., less than 100kbps). Since the devices/tags should be attached to all the objects within the service area, huge amount of such devices/tags is needed. In this regard, manual operation of the devices/tags is extremely difficult and simple maintenance or even maintenance-free feature is necessary. In some of the use cases requiring environmental monitoring and sensor data reporting, such as smart manufacturing, smart home, etc., only small packet (e.g., less than 200 bits) and infrequent sensor data reporting (e.g., one packet per minute) are needed, e.g., temperature sensing and reporting. </a:t>
            </a:r>
          </a:p>
          <a:p>
            <a:pPr marL="0" indent="0">
              <a:lnSpc>
                <a:spcPts val="2800"/>
              </a:lnSpc>
            </a:pPr>
            <a:r>
              <a:rPr lang="en-GB" sz="2000" u="sng" dirty="0">
                <a:effectLst/>
                <a:latin typeface="Times New Roman" panose="02020603050405020304" pitchFamily="18" charset="0"/>
                <a:ea typeface="SimSun" panose="02010600030101010101" pitchFamily="2" charset="-122"/>
              </a:rPr>
              <a:t>In these use cases, the devices/tags should have the features such as ultra-low complexity, ultra-low power consumption, very small form factor and battery-less (i.e., not using conventional battery). This device type is defined as AMP-only IoT device.”  [1]</a:t>
            </a:r>
            <a:endParaRPr lang="aa-ET" sz="2000" u="sng" dirty="0">
              <a:effectLst/>
              <a:latin typeface="Times New Roman" panose="02020603050405020304" pitchFamily="18" charset="0"/>
              <a:ea typeface="SimSun" panose="02010600030101010101" pitchFamily="2" charset="-122"/>
            </a:endParaRPr>
          </a:p>
          <a:p>
            <a:pPr marL="0" indent="0"/>
            <a:endParaRPr lang="en-GB" sz="2400" b="0" i="0" u="none" strike="noStrike" dirty="0">
              <a:solidFill>
                <a:srgbClr val="000000"/>
              </a:solidFill>
              <a:effectLst/>
              <a:latin typeface="+mn-lt"/>
            </a:endParaRPr>
          </a:p>
          <a:p>
            <a:pPr marL="0" indent="0"/>
            <a:r>
              <a:rPr lang="en-US" sz="2400" b="0" i="0" u="none" strike="noStrike" dirty="0">
                <a:solidFill>
                  <a:srgbClr val="000000"/>
                </a:solidFill>
                <a:effectLst/>
                <a:latin typeface="+mn-lt"/>
              </a:rPr>
              <a:t> </a:t>
            </a:r>
            <a:endParaRPr lang="aa-ET" dirty="0"/>
          </a:p>
        </p:txBody>
      </p:sp>
      <p:sp>
        <p:nvSpPr>
          <p:cNvPr id="4" name="Slide Number Placeholder 3">
            <a:extLst>
              <a:ext uri="{FF2B5EF4-FFF2-40B4-BE49-F238E27FC236}">
                <a16:creationId xmlns:a16="http://schemas.microsoft.com/office/drawing/2014/main" xmlns="" id="{97393A06-12B2-AFBD-73A5-B251EBD4AB48}"/>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xmlns="" id="{092799A0-4328-8F45-681F-73E162CADF6A}"/>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F6FD88E3-3CF3-03B5-1103-3303A39BEBD5}"/>
              </a:ext>
            </a:extLst>
          </p:cNvPr>
          <p:cNvSpPr>
            <a:spLocks noGrp="1"/>
          </p:cNvSpPr>
          <p:nvPr>
            <p:ph type="dt" idx="15"/>
          </p:nvPr>
        </p:nvSpPr>
        <p:spPr/>
        <p:txBody>
          <a:bodyPr/>
          <a:lstStyle/>
          <a:p>
            <a:r>
              <a:rPr lang="aa-ET"/>
              <a:t>July 2024</a:t>
            </a:r>
            <a:endParaRPr lang="en-GB" dirty="0"/>
          </a:p>
        </p:txBody>
      </p:sp>
    </p:spTree>
    <p:extLst>
      <p:ext uri="{BB962C8B-B14F-4D97-AF65-F5344CB8AC3E}">
        <p14:creationId xmlns:p14="http://schemas.microsoft.com/office/powerpoint/2010/main" val="97197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4F570FF-5863-0CC7-883F-DBCEAB9ED3EB}"/>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xmlns="" id="{8F1D278F-3AF6-55E7-EC15-F1154DE317D5}"/>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B585DF96-E16D-C113-53D9-FC43C304E576}"/>
              </a:ext>
            </a:extLst>
          </p:cNvPr>
          <p:cNvSpPr>
            <a:spLocks noGrp="1"/>
          </p:cNvSpPr>
          <p:nvPr>
            <p:ph type="dt" idx="15"/>
          </p:nvPr>
        </p:nvSpPr>
        <p:spPr/>
        <p:txBody>
          <a:bodyPr/>
          <a:lstStyle/>
          <a:p>
            <a:r>
              <a:rPr lang="aa-ET"/>
              <a:t>July 2024</a:t>
            </a:r>
            <a:endParaRPr lang="en-GB" dirty="0"/>
          </a:p>
        </p:txBody>
      </p:sp>
      <p:sp>
        <p:nvSpPr>
          <p:cNvPr id="7" name="标题 1">
            <a:extLst>
              <a:ext uri="{FF2B5EF4-FFF2-40B4-BE49-F238E27FC236}">
                <a16:creationId xmlns:a16="http://schemas.microsoft.com/office/drawing/2014/main" xmlns="" id="{D5CE433A-DA09-02A4-F379-C34308811E6D}"/>
              </a:ext>
            </a:extLst>
          </p:cNvPr>
          <p:cNvSpPr txBox="1"/>
          <p:nvPr/>
        </p:nvSpPr>
        <p:spPr>
          <a:xfrm>
            <a:off x="1631504" y="836712"/>
            <a:ext cx="8153400" cy="486054"/>
          </a:xfrm>
          <a:prstGeom prst="rect">
            <a:avLst/>
          </a:prstGeom>
        </p:spPr>
        <p:txBody>
          <a:bodyPr vert="horz" lIns="51435" tIns="25718" rIns="51435" bIns="25718" rtlCol="0" anchor="ctr">
            <a:normAutofit fontScale="97500"/>
          </a:bodyPr>
          <a:lstStyle>
            <a:lvl1pPr marL="0" marR="0" indent="0" algn="l" defTabSz="412750" latinLnBrk="0">
              <a:lnSpc>
                <a:spcPct val="100000"/>
              </a:lnSpc>
              <a:spcBef>
                <a:spcPts val="0"/>
              </a:spcBef>
              <a:spcAft>
                <a:spcPts val="0"/>
              </a:spcAft>
              <a:buClrTx/>
              <a:buSzTx/>
              <a:buFontTx/>
              <a:buNone/>
              <a:defRPr sz="2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1pPr>
            <a:lvl2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2pPr>
            <a:lvl3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3pPr>
            <a:lvl4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4pPr>
            <a:lvl5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5pPr>
            <a:lvl6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6pPr>
            <a:lvl7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7pPr>
            <a:lvl8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8pPr>
            <a:lvl9pPr marL="0" marR="0" indent="0" algn="l" defTabSz="412750" latinLnBrk="0">
              <a:lnSpc>
                <a:spcPct val="100000"/>
              </a:lnSpc>
              <a:spcBef>
                <a:spcPts val="0"/>
              </a:spcBef>
              <a:spcAft>
                <a:spcPts val="0"/>
              </a:spcAft>
              <a:buClrTx/>
              <a:buSzTx/>
              <a:buFontTx/>
              <a:buNone/>
              <a:defRPr sz="4500" b="0" i="0" u="none" strike="noStrike" cap="none" spc="0" baseline="0">
                <a:ln>
                  <a:noFill/>
                </a:ln>
                <a:solidFill>
                  <a:srgbClr val="046A38"/>
                </a:solidFill>
                <a:uFillTx/>
                <a:latin typeface="OPPOSans B" panose="00020600040101010101" charset="-122"/>
                <a:ea typeface="OPPOSans B" panose="00020600040101010101" charset="-122"/>
                <a:cs typeface="OPPOSans B" panose="00020600040101010101" charset="-122"/>
                <a:sym typeface="OPPOSans B" panose="00020600040101010101" charset="-122"/>
              </a:defRPr>
            </a:lvl9pPr>
          </a:lstStyle>
          <a:p>
            <a:pPr algn="ctr">
              <a:lnSpc>
                <a:spcPct val="80000"/>
              </a:lnSpc>
              <a:spcBef>
                <a:spcPct val="0"/>
              </a:spcBef>
              <a:spcAft>
                <a:spcPct val="0"/>
              </a:spcAft>
            </a:pPr>
            <a:r>
              <a:rPr lang="en-GB" altLang="zh-CN" sz="2700" b="1" dirty="0">
                <a:solidFill>
                  <a:schemeClr val="tx2"/>
                </a:solidFill>
                <a:latin typeface="+mj-lt"/>
                <a:ea typeface="+mj-ea"/>
                <a:cs typeface="+mj-cs"/>
              </a:rPr>
              <a:t>Requirements [2]</a:t>
            </a:r>
            <a:endParaRPr lang="zh-CN" altLang="en-US" sz="2700" b="1" dirty="0">
              <a:solidFill>
                <a:schemeClr val="tx2"/>
              </a:solidFill>
              <a:latin typeface="+mj-lt"/>
              <a:ea typeface="+mj-ea"/>
              <a:cs typeface="+mj-cs"/>
            </a:endParaRPr>
          </a:p>
        </p:txBody>
      </p:sp>
      <p:graphicFrame>
        <p:nvGraphicFramePr>
          <p:cNvPr id="8" name="表格 1">
            <a:extLst>
              <a:ext uri="{FF2B5EF4-FFF2-40B4-BE49-F238E27FC236}">
                <a16:creationId xmlns:a16="http://schemas.microsoft.com/office/drawing/2014/main" xmlns="" id="{ADC6D82A-7088-780F-12B3-86DBEBD25F6C}"/>
              </a:ext>
            </a:extLst>
          </p:cNvPr>
          <p:cNvGraphicFramePr>
            <a:graphicFrameLocks noGrp="1"/>
          </p:cNvGraphicFramePr>
          <p:nvPr>
            <p:extLst>
              <p:ext uri="{D42A27DB-BD31-4B8C-83A1-F6EECF244321}">
                <p14:modId xmlns:p14="http://schemas.microsoft.com/office/powerpoint/2010/main" val="1023238379"/>
              </p:ext>
            </p:extLst>
          </p:nvPr>
        </p:nvGraphicFramePr>
        <p:xfrm>
          <a:off x="1775520" y="1390214"/>
          <a:ext cx="8991600" cy="4984693"/>
        </p:xfrm>
        <a:graphic>
          <a:graphicData uri="http://schemas.openxmlformats.org/drawingml/2006/table">
            <a:tbl>
              <a:tblPr>
                <a:tableStyleId>{5C22544A-7EE6-4342-B048-85BDC9FD1C3A}</a:tableStyleId>
              </a:tblPr>
              <a:tblGrid>
                <a:gridCol w="1113246">
                  <a:extLst>
                    <a:ext uri="{9D8B030D-6E8A-4147-A177-3AD203B41FA5}">
                      <a16:colId xmlns:a16="http://schemas.microsoft.com/office/drawing/2014/main" xmlns="" val="3668435110"/>
                    </a:ext>
                  </a:extLst>
                </a:gridCol>
                <a:gridCol w="1113246">
                  <a:extLst>
                    <a:ext uri="{9D8B030D-6E8A-4147-A177-3AD203B41FA5}">
                      <a16:colId xmlns:a16="http://schemas.microsoft.com/office/drawing/2014/main" xmlns="" val="1265672563"/>
                    </a:ext>
                  </a:extLst>
                </a:gridCol>
                <a:gridCol w="1086202">
                  <a:extLst>
                    <a:ext uri="{9D8B030D-6E8A-4147-A177-3AD203B41FA5}">
                      <a16:colId xmlns:a16="http://schemas.microsoft.com/office/drawing/2014/main" xmlns="" val="3650588341"/>
                    </a:ext>
                  </a:extLst>
                </a:gridCol>
                <a:gridCol w="1346590">
                  <a:extLst>
                    <a:ext uri="{9D8B030D-6E8A-4147-A177-3AD203B41FA5}">
                      <a16:colId xmlns:a16="http://schemas.microsoft.com/office/drawing/2014/main" xmlns="" val="726553468"/>
                    </a:ext>
                  </a:extLst>
                </a:gridCol>
                <a:gridCol w="1144383">
                  <a:extLst>
                    <a:ext uri="{9D8B030D-6E8A-4147-A177-3AD203B41FA5}">
                      <a16:colId xmlns:a16="http://schemas.microsoft.com/office/drawing/2014/main" xmlns="" val="1344256778"/>
                    </a:ext>
                  </a:extLst>
                </a:gridCol>
                <a:gridCol w="1373836">
                  <a:extLst>
                    <a:ext uri="{9D8B030D-6E8A-4147-A177-3AD203B41FA5}">
                      <a16:colId xmlns:a16="http://schemas.microsoft.com/office/drawing/2014/main" xmlns="" val="3782939110"/>
                    </a:ext>
                  </a:extLst>
                </a:gridCol>
                <a:gridCol w="1160161">
                  <a:extLst>
                    <a:ext uri="{9D8B030D-6E8A-4147-A177-3AD203B41FA5}">
                      <a16:colId xmlns:a16="http://schemas.microsoft.com/office/drawing/2014/main" xmlns="" val="4188438930"/>
                    </a:ext>
                  </a:extLst>
                </a:gridCol>
                <a:gridCol w="653936">
                  <a:extLst>
                    <a:ext uri="{9D8B030D-6E8A-4147-A177-3AD203B41FA5}">
                      <a16:colId xmlns:a16="http://schemas.microsoft.com/office/drawing/2014/main" xmlns="" val="213255701"/>
                    </a:ext>
                  </a:extLst>
                </a:gridCol>
              </a:tblGrid>
              <a:tr h="869668">
                <a:tc>
                  <a:txBody>
                    <a:bodyPr/>
                    <a:lstStyle/>
                    <a:p>
                      <a:pPr algn="l" fontAlgn="b"/>
                      <a:r>
                        <a:rPr lang="en-GB" sz="1050" b="1" u="none" strike="noStrike" dirty="0">
                          <a:effectLst/>
                          <a:latin typeface="+mn-lt"/>
                        </a:rPr>
                        <a:t> </a:t>
                      </a:r>
                      <a:endParaRPr lang="en-GB" sz="1050" b="1" i="0" u="none" strike="noStrike" dirty="0">
                        <a:solidFill>
                          <a:srgbClr val="000000"/>
                        </a:solidFill>
                        <a:effectLst/>
                        <a:latin typeface="+mn-lt"/>
                      </a:endParaRPr>
                    </a:p>
                  </a:txBody>
                  <a:tcPr marL="7473" marR="7473" marT="7473" marB="0" anchor="b"/>
                </a:tc>
                <a:tc>
                  <a:txBody>
                    <a:bodyPr/>
                    <a:lstStyle/>
                    <a:p>
                      <a:pPr algn="ctr" fontAlgn="b"/>
                      <a:r>
                        <a:rPr lang="en-GB" sz="1100" b="1" u="none" strike="noStrike" dirty="0">
                          <a:effectLst/>
                          <a:latin typeface="+mn-lt"/>
                        </a:rPr>
                        <a:t>Coverage (dBm)</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100" b="1" u="none" strike="noStrike" dirty="0">
                          <a:effectLst/>
                          <a:latin typeface="+mn-lt"/>
                        </a:rPr>
                        <a:t>Maximum payload size (bit)</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100" b="1" u="none" strike="noStrike" dirty="0">
                          <a:effectLst/>
                          <a:latin typeface="+mn-lt"/>
                        </a:rPr>
                        <a:t>Peak device power consumption (</a:t>
                      </a:r>
                      <a:r>
                        <a:rPr lang="en-GB" sz="1100" b="1" u="none" strike="noStrike" dirty="0" err="1">
                          <a:effectLst/>
                          <a:latin typeface="+mn-lt"/>
                        </a:rPr>
                        <a:t>mWatts</a:t>
                      </a:r>
                      <a:r>
                        <a:rPr lang="en-GB" sz="1100" b="1" u="none" strike="noStrike" dirty="0">
                          <a:effectLst/>
                          <a:latin typeface="+mn-lt"/>
                        </a:rPr>
                        <a:t>)</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100" b="1" u="none" strike="noStrike" dirty="0">
                          <a:effectLst/>
                          <a:latin typeface="+mn-lt"/>
                        </a:rPr>
                        <a:t>Device density (per m</a:t>
                      </a:r>
                      <a:r>
                        <a:rPr lang="en-GB" sz="1100" b="1" u="none" strike="noStrike" baseline="30000" dirty="0">
                          <a:effectLst/>
                          <a:latin typeface="+mn-lt"/>
                        </a:rPr>
                        <a:t>2</a:t>
                      </a:r>
                      <a:r>
                        <a:rPr lang="en-GB" sz="1100" b="1" u="none" strike="noStrike" dirty="0">
                          <a:effectLst/>
                          <a:latin typeface="+mn-lt"/>
                        </a:rPr>
                        <a:t>)</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100" b="1" u="none" strike="noStrike" dirty="0">
                          <a:effectLst/>
                          <a:latin typeface="+mn-lt"/>
                        </a:rPr>
                        <a:t>Horizontal Positioning accuracy (m)</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100" b="1" u="none" strike="noStrike" dirty="0">
                          <a:effectLst/>
                          <a:latin typeface="+mn-lt"/>
                        </a:rPr>
                        <a:t>Peak data rate (Kbps)</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100" b="1" i="0" u="none" strike="noStrike" dirty="0">
                          <a:solidFill>
                            <a:srgbClr val="000000"/>
                          </a:solidFill>
                          <a:effectLst/>
                          <a:latin typeface="+mn-lt"/>
                        </a:rPr>
                        <a:t>Others</a:t>
                      </a:r>
                    </a:p>
                  </a:txBody>
                  <a:tcPr marL="7473" marR="7473" marT="7473" marB="0" anchor="ctr"/>
                </a:tc>
                <a:extLst>
                  <a:ext uri="{0D108BD9-81ED-4DB2-BD59-A6C34878D82A}">
                    <a16:rowId xmlns:a16="http://schemas.microsoft.com/office/drawing/2014/main" xmlns="" val="3832398776"/>
                  </a:ext>
                </a:extLst>
              </a:tr>
              <a:tr h="455097">
                <a:tc>
                  <a:txBody>
                    <a:bodyPr/>
                    <a:lstStyle/>
                    <a:p>
                      <a:pPr algn="l" fontAlgn="b"/>
                      <a:r>
                        <a:rPr lang="en-GB" sz="1100" b="1" u="none" strike="noStrike" dirty="0">
                          <a:effectLst/>
                          <a:latin typeface="+mn-lt"/>
                        </a:rPr>
                        <a:t>UC1: Smart Manufacturing</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200" b="0" i="0" u="none" strike="noStrike" dirty="0">
                          <a:solidFill>
                            <a:srgbClr val="000000"/>
                          </a:solidFill>
                          <a:effectLst/>
                          <a:latin typeface="+mn-lt"/>
                        </a:rPr>
                        <a:t>Type1: -30</a:t>
                      </a:r>
                    </a:p>
                    <a:p>
                      <a:pPr algn="ctr" fontAlgn="b"/>
                      <a:r>
                        <a:rPr lang="en-GB" sz="1200" b="0" i="0" u="none" strike="noStrike" dirty="0">
                          <a:solidFill>
                            <a:srgbClr val="000000"/>
                          </a:solidFill>
                          <a:effectLst/>
                          <a:latin typeface="+mn-lt"/>
                        </a:rPr>
                        <a:t>Type2: -82</a:t>
                      </a:r>
                    </a:p>
                  </a:txBody>
                  <a:tcPr marL="7473" marR="7473" marT="7473" marB="0" anchor="ctr"/>
                </a:tc>
                <a:tc>
                  <a:txBody>
                    <a:bodyPr/>
                    <a:lstStyle/>
                    <a:p>
                      <a:pPr algn="ctr" fontAlgn="b"/>
                      <a:r>
                        <a:rPr lang="en-GB" sz="1200" b="0" i="0" u="none" strike="noStrike" dirty="0">
                          <a:solidFill>
                            <a:srgbClr val="000000"/>
                          </a:solidFill>
                          <a:effectLst/>
                          <a:latin typeface="+mn-lt"/>
                        </a:rPr>
                        <a:t>256</a:t>
                      </a:r>
                    </a:p>
                  </a:txBody>
                  <a:tcPr marL="7473" marR="7473" marT="7473" marB="0" anchor="ctr"/>
                </a:tc>
                <a:tc>
                  <a:txBody>
                    <a:bodyPr/>
                    <a:lstStyle/>
                    <a:p>
                      <a:pPr algn="ctr" fontAlgn="b"/>
                      <a:r>
                        <a:rPr lang="en-GB" sz="1200" b="0" i="0" u="none" strike="noStrike" dirty="0">
                          <a:solidFill>
                            <a:srgbClr val="000000"/>
                          </a:solidFill>
                          <a:effectLst/>
                          <a:latin typeface="+mn-lt"/>
                        </a:rPr>
                        <a:t>1</a:t>
                      </a:r>
                    </a:p>
                  </a:txBody>
                  <a:tcPr marL="7473" marR="7473" marT="7473" marB="0" anchor="ctr"/>
                </a:tc>
                <a:tc>
                  <a:txBody>
                    <a:bodyPr/>
                    <a:lstStyle/>
                    <a:p>
                      <a:pPr algn="ctr" fontAlgn="b"/>
                      <a:r>
                        <a:rPr lang="en-GB" sz="1200" b="0" i="0" u="none" strike="noStrike" dirty="0">
                          <a:solidFill>
                            <a:srgbClr val="000000"/>
                          </a:solidFill>
                          <a:effectLst/>
                          <a:latin typeface="+mn-lt"/>
                        </a:rPr>
                        <a:t>1.5</a:t>
                      </a:r>
                      <a:endParaRPr lang="en-GB" sz="1200" b="0" i="0" u="none" strike="noStrike" baseline="30000" dirty="0">
                        <a:solidFill>
                          <a:srgbClr val="000000"/>
                        </a:solidFill>
                        <a:effectLst/>
                        <a:latin typeface="+mn-lt"/>
                      </a:endParaRPr>
                    </a:p>
                  </a:txBody>
                  <a:tcPr marL="7473" marR="7473" marT="7473" marB="0" anchor="ctr"/>
                </a:tc>
                <a:tc>
                  <a:txBody>
                    <a:bodyPr/>
                    <a:lstStyle/>
                    <a:p>
                      <a:pPr algn="ctr" fontAlgn="b"/>
                      <a:r>
                        <a:rPr lang="en-GB" sz="1200" b="0" i="0" u="none" strike="noStrike" dirty="0">
                          <a:solidFill>
                            <a:srgbClr val="000000"/>
                          </a:solidFill>
                          <a:effectLst/>
                          <a:latin typeface="+mn-lt"/>
                        </a:rPr>
                        <a:t>3</a:t>
                      </a:r>
                    </a:p>
                  </a:txBody>
                  <a:tcPr marL="7473" marR="7473" marT="7473" marB="0" anchor="ctr"/>
                </a:tc>
                <a:tc>
                  <a:txBody>
                    <a:bodyPr/>
                    <a:lstStyle/>
                    <a:p>
                      <a:pPr algn="ctr" fontAlgn="b"/>
                      <a:r>
                        <a:rPr lang="en-GB" sz="1200" b="0" i="0" u="none" strike="noStrike" dirty="0">
                          <a:solidFill>
                            <a:srgbClr val="000000"/>
                          </a:solidFill>
                          <a:effectLst/>
                          <a:latin typeface="+mn-lt"/>
                        </a:rPr>
                        <a:t>51.2 kbps</a:t>
                      </a:r>
                    </a:p>
                  </a:txBody>
                  <a:tcPr marL="7473" marR="7473" marT="7473" marB="0" anchor="ctr"/>
                </a:tc>
                <a:tc>
                  <a:txBody>
                    <a:bodyPr/>
                    <a:lstStyle/>
                    <a:p>
                      <a:pPr algn="ctr" fontAlgn="b"/>
                      <a:endParaRPr lang="en-GB" sz="1200" b="0" i="0" u="none" strike="noStrike" dirty="0">
                        <a:solidFill>
                          <a:srgbClr val="000000"/>
                        </a:solidFill>
                        <a:effectLst/>
                        <a:latin typeface="+mn-lt"/>
                      </a:endParaRPr>
                    </a:p>
                  </a:txBody>
                  <a:tcPr marL="7473" marR="7473" marT="7473" marB="0" anchor="ctr"/>
                </a:tc>
                <a:extLst>
                  <a:ext uri="{0D108BD9-81ED-4DB2-BD59-A6C34878D82A}">
                    <a16:rowId xmlns:a16="http://schemas.microsoft.com/office/drawing/2014/main" xmlns="" val="2314700939"/>
                  </a:ext>
                </a:extLst>
              </a:tr>
              <a:tr h="455097">
                <a:tc>
                  <a:txBody>
                    <a:bodyPr/>
                    <a:lstStyle/>
                    <a:p>
                      <a:pPr algn="l" fontAlgn="b"/>
                      <a:r>
                        <a:rPr lang="en-GB" sz="1100" b="1" u="none" strike="noStrike" dirty="0">
                          <a:effectLst/>
                          <a:latin typeface="+mn-lt"/>
                        </a:rPr>
                        <a:t>UC2: Data Centre</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200" b="0" i="0" u="none" strike="noStrike" dirty="0">
                          <a:solidFill>
                            <a:srgbClr val="000000"/>
                          </a:solidFill>
                          <a:effectLst/>
                          <a:latin typeface="+mn-lt"/>
                        </a:rPr>
                        <a:t>Type1: -30</a:t>
                      </a:r>
                    </a:p>
                    <a:p>
                      <a:pPr algn="ctr" fontAlgn="b"/>
                      <a:r>
                        <a:rPr lang="en-GB" sz="1200" b="0" i="0" u="none" strike="noStrike" dirty="0">
                          <a:solidFill>
                            <a:srgbClr val="000000"/>
                          </a:solidFill>
                          <a:effectLst/>
                          <a:latin typeface="+mn-lt"/>
                        </a:rPr>
                        <a:t>Type2: -82</a:t>
                      </a:r>
                    </a:p>
                  </a:txBody>
                  <a:tcPr marL="7473" marR="7473" marT="7473" marB="0" anchor="ctr"/>
                </a:tc>
                <a:tc>
                  <a:txBody>
                    <a:bodyPr/>
                    <a:lstStyle/>
                    <a:p>
                      <a:pPr algn="ctr" fontAlgn="b"/>
                      <a:r>
                        <a:rPr lang="en-GB" sz="1200" b="0" i="0" u="none" strike="noStrike" dirty="0">
                          <a:solidFill>
                            <a:srgbClr val="000000"/>
                          </a:solidFill>
                          <a:effectLst/>
                          <a:latin typeface="+mn-lt"/>
                        </a:rPr>
                        <a:t>256</a:t>
                      </a:r>
                    </a:p>
                  </a:txBody>
                  <a:tcPr marL="7473" marR="7473" marT="7473" marB="0" anchor="ctr"/>
                </a:tc>
                <a:tc>
                  <a:txBody>
                    <a:bodyPr/>
                    <a:lstStyle/>
                    <a:p>
                      <a:pPr algn="ctr" fontAlgn="b"/>
                      <a:r>
                        <a:rPr lang="en-GB" sz="1200" b="0" i="0" u="none" strike="noStrike" dirty="0">
                          <a:solidFill>
                            <a:srgbClr val="000000"/>
                          </a:solidFill>
                          <a:effectLst/>
                          <a:latin typeface="+mn-lt"/>
                        </a:rPr>
                        <a:t>1</a:t>
                      </a:r>
                    </a:p>
                  </a:txBody>
                  <a:tcPr marL="7473" marR="7473" marT="747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mn-lt"/>
                        </a:rPr>
                        <a:t>3</a:t>
                      </a:r>
                      <a:endParaRPr lang="en-GB" sz="1200" b="0" i="0" u="none" strike="noStrike" baseline="30000" dirty="0">
                        <a:solidFill>
                          <a:srgbClr val="000000"/>
                        </a:solidFill>
                        <a:effectLst/>
                        <a:latin typeface="+mn-lt"/>
                      </a:endParaRPr>
                    </a:p>
                  </a:txBody>
                  <a:tcPr marL="7473" marR="7473" marT="7473" marB="0" anchor="ctr"/>
                </a:tc>
                <a:tc>
                  <a:txBody>
                    <a:bodyPr/>
                    <a:lstStyle/>
                    <a:p>
                      <a:pPr algn="ctr" fontAlgn="b"/>
                      <a:r>
                        <a:rPr lang="en-GB" sz="1200" b="0" i="0" u="none" strike="noStrike" dirty="0">
                          <a:solidFill>
                            <a:srgbClr val="000000"/>
                          </a:solidFill>
                          <a:effectLst/>
                          <a:latin typeface="+mn-lt"/>
                        </a:rPr>
                        <a:t>1-3</a:t>
                      </a:r>
                    </a:p>
                  </a:txBody>
                  <a:tcPr marL="7473" marR="7473" marT="7473" marB="0" anchor="ctr"/>
                </a:tc>
                <a:tc>
                  <a:txBody>
                    <a:bodyPr/>
                    <a:lstStyle/>
                    <a:p>
                      <a:pPr algn="ctr" fontAlgn="b"/>
                      <a:r>
                        <a:rPr lang="en-GB" sz="1200" b="0" i="0" u="none" strike="noStrike" dirty="0">
                          <a:solidFill>
                            <a:srgbClr val="000000"/>
                          </a:solidFill>
                          <a:effectLst/>
                          <a:latin typeface="+mn-lt"/>
                        </a:rPr>
                        <a:t>51.2 kbps</a:t>
                      </a:r>
                    </a:p>
                  </a:txBody>
                  <a:tcPr marL="7473" marR="7473" marT="7473" marB="0" anchor="ctr"/>
                </a:tc>
                <a:tc>
                  <a:txBody>
                    <a:bodyPr/>
                    <a:lstStyle/>
                    <a:p>
                      <a:pPr algn="ctr" fontAlgn="b"/>
                      <a:endParaRPr lang="en-GB" sz="1200" b="0" i="0" u="none" strike="noStrike" dirty="0">
                        <a:solidFill>
                          <a:srgbClr val="000000"/>
                        </a:solidFill>
                        <a:effectLst/>
                        <a:latin typeface="+mn-lt"/>
                      </a:endParaRPr>
                    </a:p>
                  </a:txBody>
                  <a:tcPr marL="7473" marR="7473" marT="7473" marB="0" anchor="ctr"/>
                </a:tc>
                <a:extLst>
                  <a:ext uri="{0D108BD9-81ED-4DB2-BD59-A6C34878D82A}">
                    <a16:rowId xmlns:a16="http://schemas.microsoft.com/office/drawing/2014/main" xmlns="" val="3525901397"/>
                  </a:ext>
                </a:extLst>
              </a:tr>
              <a:tr h="455097">
                <a:tc>
                  <a:txBody>
                    <a:bodyPr/>
                    <a:lstStyle/>
                    <a:p>
                      <a:pPr algn="l" fontAlgn="b"/>
                      <a:r>
                        <a:rPr lang="en-GB" sz="1100" b="1" u="none" strike="noStrike" dirty="0">
                          <a:effectLst/>
                          <a:latin typeface="+mn-lt"/>
                        </a:rPr>
                        <a:t>UC3: Smart Home</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200" b="0" i="0" u="none" strike="noStrike" dirty="0">
                          <a:solidFill>
                            <a:srgbClr val="000000"/>
                          </a:solidFill>
                          <a:effectLst/>
                          <a:latin typeface="+mn-lt"/>
                        </a:rPr>
                        <a:t>Type1: -30</a:t>
                      </a:r>
                    </a:p>
                    <a:p>
                      <a:pPr algn="ctr" fontAlgn="b"/>
                      <a:r>
                        <a:rPr lang="en-GB" sz="1200" b="0" i="0" u="none" strike="noStrike" dirty="0">
                          <a:solidFill>
                            <a:srgbClr val="000000"/>
                          </a:solidFill>
                          <a:effectLst/>
                          <a:latin typeface="+mn-lt"/>
                        </a:rPr>
                        <a:t>Type2: -82</a:t>
                      </a:r>
                    </a:p>
                  </a:txBody>
                  <a:tcPr marL="7473" marR="7473" marT="7473" marB="0" anchor="ctr"/>
                </a:tc>
                <a:tc>
                  <a:txBody>
                    <a:bodyPr/>
                    <a:lstStyle/>
                    <a:p>
                      <a:pPr algn="ctr" fontAlgn="b"/>
                      <a:r>
                        <a:rPr lang="en-GB" sz="1200" b="0" i="0" u="none" strike="noStrike" dirty="0">
                          <a:solidFill>
                            <a:srgbClr val="000000"/>
                          </a:solidFill>
                          <a:effectLst/>
                          <a:latin typeface="+mn-lt"/>
                        </a:rPr>
                        <a:t>256</a:t>
                      </a:r>
                    </a:p>
                  </a:txBody>
                  <a:tcPr marL="7473" marR="7473" marT="7473" marB="0" anchor="ctr"/>
                </a:tc>
                <a:tc>
                  <a:txBody>
                    <a:bodyPr/>
                    <a:lstStyle/>
                    <a:p>
                      <a:pPr algn="ctr" fontAlgn="b"/>
                      <a:r>
                        <a:rPr lang="en-GB" sz="1200" b="0" i="0" u="none" strike="noStrike" dirty="0">
                          <a:solidFill>
                            <a:srgbClr val="000000"/>
                          </a:solidFill>
                          <a:effectLst/>
                          <a:latin typeface="+mn-lt"/>
                        </a:rPr>
                        <a:t>1</a:t>
                      </a:r>
                    </a:p>
                  </a:txBody>
                  <a:tcPr marL="7473" marR="7473" marT="7473" marB="0" anchor="ctr"/>
                </a:tc>
                <a:tc>
                  <a:txBody>
                    <a:bodyPr/>
                    <a:lstStyle/>
                    <a:p>
                      <a:pPr algn="ctr" fontAlgn="b"/>
                      <a:r>
                        <a:rPr lang="en-GB" sz="1200" b="0" i="0" u="none" strike="noStrike" dirty="0">
                          <a:solidFill>
                            <a:srgbClr val="000000"/>
                          </a:solidFill>
                          <a:effectLst/>
                          <a:latin typeface="+mn-lt"/>
                        </a:rPr>
                        <a:t>0.25</a:t>
                      </a:r>
                    </a:p>
                  </a:txBody>
                  <a:tcPr marL="7473" marR="7473" marT="7473" marB="0" anchor="ctr"/>
                </a:tc>
                <a:tc>
                  <a:txBody>
                    <a:bodyPr/>
                    <a:lstStyle/>
                    <a:p>
                      <a:pPr algn="ctr" fontAlgn="b"/>
                      <a:r>
                        <a:rPr lang="en-GB" sz="1200" b="0" i="0" u="none" strike="noStrike" dirty="0">
                          <a:solidFill>
                            <a:srgbClr val="000000"/>
                          </a:solidFill>
                          <a:effectLst/>
                          <a:latin typeface="+mn-lt"/>
                        </a:rPr>
                        <a:t>1-3</a:t>
                      </a:r>
                    </a:p>
                  </a:txBody>
                  <a:tcPr marL="7473" marR="7473" marT="7473" marB="0" anchor="ctr"/>
                </a:tc>
                <a:tc>
                  <a:txBody>
                    <a:bodyPr/>
                    <a:lstStyle/>
                    <a:p>
                      <a:pPr algn="ctr" fontAlgn="b"/>
                      <a:r>
                        <a:rPr lang="en-GB" sz="1200" b="0" i="0" u="none" strike="noStrike" dirty="0">
                          <a:solidFill>
                            <a:srgbClr val="000000"/>
                          </a:solidFill>
                          <a:effectLst/>
                          <a:latin typeface="+mn-lt"/>
                        </a:rPr>
                        <a:t>51.2 kbps</a:t>
                      </a:r>
                    </a:p>
                  </a:txBody>
                  <a:tcPr marL="7473" marR="7473" marT="7473" marB="0" anchor="ctr"/>
                </a:tc>
                <a:tc>
                  <a:txBody>
                    <a:bodyPr/>
                    <a:lstStyle/>
                    <a:p>
                      <a:pPr algn="ctr" fontAlgn="b"/>
                      <a:endParaRPr lang="en-GB" sz="1200" b="0" i="0" u="none" strike="noStrike" dirty="0">
                        <a:solidFill>
                          <a:srgbClr val="000000"/>
                        </a:solidFill>
                        <a:effectLst/>
                        <a:latin typeface="+mn-lt"/>
                      </a:endParaRPr>
                    </a:p>
                  </a:txBody>
                  <a:tcPr marL="7473" marR="7473" marT="7473" marB="0" anchor="ctr"/>
                </a:tc>
                <a:extLst>
                  <a:ext uri="{0D108BD9-81ED-4DB2-BD59-A6C34878D82A}">
                    <a16:rowId xmlns:a16="http://schemas.microsoft.com/office/drawing/2014/main" xmlns="" val="1211554053"/>
                  </a:ext>
                </a:extLst>
              </a:tr>
              <a:tr h="455097">
                <a:tc>
                  <a:txBody>
                    <a:bodyPr/>
                    <a:lstStyle/>
                    <a:p>
                      <a:pPr algn="l" fontAlgn="b"/>
                      <a:r>
                        <a:rPr lang="en-GB" sz="1100" b="1" u="none" strike="noStrike" dirty="0">
                          <a:effectLst/>
                          <a:latin typeface="+mn-lt"/>
                        </a:rPr>
                        <a:t>UC4: Logistics and Warehouse</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200" b="0" i="0" u="none" strike="noStrike" dirty="0">
                          <a:solidFill>
                            <a:srgbClr val="000000"/>
                          </a:solidFill>
                          <a:effectLst/>
                          <a:latin typeface="+mn-lt"/>
                        </a:rPr>
                        <a:t>Type1: -30</a:t>
                      </a:r>
                    </a:p>
                    <a:p>
                      <a:pPr algn="ctr" fontAlgn="b"/>
                      <a:r>
                        <a:rPr lang="en-GB" sz="1200" b="0" i="0" u="none" strike="noStrike" dirty="0">
                          <a:solidFill>
                            <a:srgbClr val="000000"/>
                          </a:solidFill>
                          <a:effectLst/>
                          <a:latin typeface="+mn-lt"/>
                        </a:rPr>
                        <a:t>Type2: -82</a:t>
                      </a:r>
                    </a:p>
                  </a:txBody>
                  <a:tcPr marL="7473" marR="7473" marT="7473" marB="0" anchor="ctr"/>
                </a:tc>
                <a:tc>
                  <a:txBody>
                    <a:bodyPr/>
                    <a:lstStyle/>
                    <a:p>
                      <a:pPr algn="ctr" fontAlgn="b"/>
                      <a:r>
                        <a:rPr lang="en-GB" sz="1200" b="0" i="0" u="none" strike="noStrike" dirty="0">
                          <a:solidFill>
                            <a:srgbClr val="000000"/>
                          </a:solidFill>
                          <a:effectLst/>
                          <a:latin typeface="+mn-lt"/>
                        </a:rPr>
                        <a:t>256</a:t>
                      </a:r>
                    </a:p>
                  </a:txBody>
                  <a:tcPr marL="7473" marR="7473" marT="7473" marB="0" anchor="ctr"/>
                </a:tc>
                <a:tc>
                  <a:txBody>
                    <a:bodyPr/>
                    <a:lstStyle/>
                    <a:p>
                      <a:pPr algn="ctr" fontAlgn="b"/>
                      <a:r>
                        <a:rPr lang="en-GB" sz="1200" b="0" i="0" u="none" strike="noStrike" dirty="0">
                          <a:solidFill>
                            <a:srgbClr val="000000"/>
                          </a:solidFill>
                          <a:effectLst/>
                          <a:latin typeface="+mn-lt"/>
                        </a:rPr>
                        <a:t>1</a:t>
                      </a:r>
                    </a:p>
                  </a:txBody>
                  <a:tcPr marL="7473" marR="7473" marT="7473" marB="0" anchor="ctr"/>
                </a:tc>
                <a:tc>
                  <a:txBody>
                    <a:bodyPr/>
                    <a:lstStyle/>
                    <a:p>
                      <a:pPr algn="ctr" fontAlgn="b"/>
                      <a:r>
                        <a:rPr lang="en-GB" sz="1200" b="0" i="0" u="none" strike="noStrike" dirty="0">
                          <a:solidFill>
                            <a:srgbClr val="000000"/>
                          </a:solidFill>
                          <a:effectLst/>
                          <a:latin typeface="+mn-lt"/>
                        </a:rPr>
                        <a:t>1.5</a:t>
                      </a:r>
                    </a:p>
                  </a:txBody>
                  <a:tcPr marL="7473" marR="7473" marT="7473" marB="0" anchor="ctr"/>
                </a:tc>
                <a:tc>
                  <a:txBody>
                    <a:bodyPr/>
                    <a:lstStyle/>
                    <a:p>
                      <a:pPr algn="ctr" fontAlgn="b"/>
                      <a:r>
                        <a:rPr lang="en-GB" sz="1200" b="0" i="0" u="none" strike="noStrike" dirty="0">
                          <a:solidFill>
                            <a:srgbClr val="000000"/>
                          </a:solidFill>
                          <a:effectLst/>
                          <a:latin typeface="+mn-lt"/>
                        </a:rPr>
                        <a:t>3</a:t>
                      </a:r>
                    </a:p>
                  </a:txBody>
                  <a:tcPr marL="7473" marR="7473" marT="7473" marB="0" anchor="ctr"/>
                </a:tc>
                <a:tc>
                  <a:txBody>
                    <a:bodyPr/>
                    <a:lstStyle/>
                    <a:p>
                      <a:pPr algn="ctr" fontAlgn="b"/>
                      <a:r>
                        <a:rPr lang="en-GB" sz="1200" b="0" i="0" u="none" strike="noStrike" dirty="0">
                          <a:solidFill>
                            <a:srgbClr val="000000"/>
                          </a:solidFill>
                          <a:effectLst/>
                          <a:latin typeface="+mn-lt"/>
                        </a:rPr>
                        <a:t>51.2 kbps</a:t>
                      </a:r>
                    </a:p>
                  </a:txBody>
                  <a:tcPr marL="7473" marR="7473" marT="7473" marB="0" anchor="ctr"/>
                </a:tc>
                <a:tc>
                  <a:txBody>
                    <a:bodyPr/>
                    <a:lstStyle/>
                    <a:p>
                      <a:pPr algn="ctr" fontAlgn="b"/>
                      <a:endParaRPr lang="en-GB" sz="1200" b="0" i="0" u="none" strike="noStrike" dirty="0">
                        <a:solidFill>
                          <a:srgbClr val="000000"/>
                        </a:solidFill>
                        <a:effectLst/>
                        <a:latin typeface="+mn-lt"/>
                      </a:endParaRPr>
                    </a:p>
                  </a:txBody>
                  <a:tcPr marL="7473" marR="7473" marT="7473" marB="0" anchor="ctr"/>
                </a:tc>
                <a:extLst>
                  <a:ext uri="{0D108BD9-81ED-4DB2-BD59-A6C34878D82A}">
                    <a16:rowId xmlns:a16="http://schemas.microsoft.com/office/drawing/2014/main" xmlns="" val="3105947569"/>
                  </a:ext>
                </a:extLst>
              </a:tr>
              <a:tr h="455097">
                <a:tc>
                  <a:txBody>
                    <a:bodyPr/>
                    <a:lstStyle/>
                    <a:p>
                      <a:pPr algn="l" fontAlgn="b"/>
                      <a:r>
                        <a:rPr lang="en-GB" sz="1100" b="1" u="none" strike="noStrike" dirty="0">
                          <a:effectLst/>
                          <a:latin typeface="+mn-lt"/>
                        </a:rPr>
                        <a:t>UC5: Smart Agriculture</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200" b="0" i="0" u="none" strike="noStrike" dirty="0">
                          <a:solidFill>
                            <a:srgbClr val="000000"/>
                          </a:solidFill>
                          <a:effectLst/>
                          <a:latin typeface="+mn-lt"/>
                        </a:rPr>
                        <a:t>Type1: -30</a:t>
                      </a:r>
                    </a:p>
                    <a:p>
                      <a:pPr algn="ctr" fontAlgn="b"/>
                      <a:r>
                        <a:rPr lang="en-GB" sz="1200" b="0" i="0" u="none" strike="noStrike" dirty="0">
                          <a:solidFill>
                            <a:srgbClr val="000000"/>
                          </a:solidFill>
                          <a:effectLst/>
                          <a:latin typeface="+mn-lt"/>
                        </a:rPr>
                        <a:t>Type2: -82</a:t>
                      </a:r>
                    </a:p>
                  </a:txBody>
                  <a:tcPr marL="7473" marR="7473" marT="7473" marB="0" anchor="ctr"/>
                </a:tc>
                <a:tc>
                  <a:txBody>
                    <a:bodyPr/>
                    <a:lstStyle/>
                    <a:p>
                      <a:pPr algn="ctr" fontAlgn="b"/>
                      <a:r>
                        <a:rPr lang="en-GB" sz="1200" b="0" i="0" u="none" strike="noStrike" dirty="0">
                          <a:solidFill>
                            <a:srgbClr val="000000"/>
                          </a:solidFill>
                          <a:effectLst/>
                          <a:latin typeface="+mn-lt"/>
                        </a:rPr>
                        <a:t>256</a:t>
                      </a:r>
                    </a:p>
                  </a:txBody>
                  <a:tcPr marL="7473" marR="7473" marT="7473" marB="0" anchor="ctr"/>
                </a:tc>
                <a:tc>
                  <a:txBody>
                    <a:bodyPr/>
                    <a:lstStyle/>
                    <a:p>
                      <a:pPr algn="ctr" fontAlgn="b"/>
                      <a:r>
                        <a:rPr lang="en-GB" sz="1200" b="0" i="0" u="none" strike="noStrike" dirty="0">
                          <a:solidFill>
                            <a:srgbClr val="000000"/>
                          </a:solidFill>
                          <a:effectLst/>
                          <a:latin typeface="+mn-lt"/>
                        </a:rPr>
                        <a:t>1</a:t>
                      </a:r>
                    </a:p>
                  </a:txBody>
                  <a:tcPr marL="7473" marR="7473" marT="7473" marB="0" anchor="ctr"/>
                </a:tc>
                <a:tc>
                  <a:txBody>
                    <a:bodyPr/>
                    <a:lstStyle/>
                    <a:p>
                      <a:pPr algn="ctr" fontAlgn="b"/>
                      <a:r>
                        <a:rPr lang="en-GB" sz="1200" b="0" i="0" u="none" strike="noStrike" dirty="0">
                          <a:solidFill>
                            <a:srgbClr val="000000"/>
                          </a:solidFill>
                          <a:effectLst/>
                          <a:latin typeface="+mn-lt"/>
                        </a:rPr>
                        <a:t>1</a:t>
                      </a:r>
                    </a:p>
                  </a:txBody>
                  <a:tcPr marL="7473" marR="7473" marT="7473" marB="0" anchor="ctr"/>
                </a:tc>
                <a:tc>
                  <a:txBody>
                    <a:bodyPr/>
                    <a:lstStyle/>
                    <a:p>
                      <a:pPr algn="ctr" fontAlgn="b"/>
                      <a:r>
                        <a:rPr lang="en-GB" sz="1200" b="0" i="0" u="none" strike="noStrike" dirty="0">
                          <a:solidFill>
                            <a:srgbClr val="000000"/>
                          </a:solidFill>
                          <a:effectLst/>
                          <a:latin typeface="+mn-lt"/>
                        </a:rPr>
                        <a:t>10</a:t>
                      </a:r>
                    </a:p>
                  </a:txBody>
                  <a:tcPr marL="7473" marR="7473" marT="7473" marB="0" anchor="ctr"/>
                </a:tc>
                <a:tc>
                  <a:txBody>
                    <a:bodyPr/>
                    <a:lstStyle/>
                    <a:p>
                      <a:pPr algn="ctr" fontAlgn="b"/>
                      <a:r>
                        <a:rPr lang="en-GB" sz="1200" b="0" i="0" u="none" strike="noStrike" dirty="0">
                          <a:solidFill>
                            <a:srgbClr val="000000"/>
                          </a:solidFill>
                          <a:effectLst/>
                          <a:latin typeface="+mn-lt"/>
                        </a:rPr>
                        <a:t>51.2 kbps</a:t>
                      </a:r>
                    </a:p>
                  </a:txBody>
                  <a:tcPr marL="7473" marR="7473" marT="7473" marB="0" anchor="ctr"/>
                </a:tc>
                <a:tc>
                  <a:txBody>
                    <a:bodyPr/>
                    <a:lstStyle/>
                    <a:p>
                      <a:pPr algn="ctr" fontAlgn="b"/>
                      <a:endParaRPr lang="en-GB" sz="1200" b="0" i="0" u="none" strike="noStrike" dirty="0">
                        <a:solidFill>
                          <a:srgbClr val="000000"/>
                        </a:solidFill>
                        <a:effectLst/>
                        <a:latin typeface="+mn-lt"/>
                      </a:endParaRPr>
                    </a:p>
                  </a:txBody>
                  <a:tcPr marL="7473" marR="7473" marT="7473" marB="0" anchor="ctr"/>
                </a:tc>
                <a:extLst>
                  <a:ext uri="{0D108BD9-81ED-4DB2-BD59-A6C34878D82A}">
                    <a16:rowId xmlns:a16="http://schemas.microsoft.com/office/drawing/2014/main" xmlns="" val="2121419345"/>
                  </a:ext>
                </a:extLst>
              </a:tr>
              <a:tr h="455097">
                <a:tc>
                  <a:txBody>
                    <a:bodyPr/>
                    <a:lstStyle/>
                    <a:p>
                      <a:pPr algn="l" fontAlgn="b"/>
                      <a:r>
                        <a:rPr lang="en-GB" sz="1100" b="1" u="none" strike="noStrike" dirty="0">
                          <a:effectLst/>
                          <a:latin typeface="+mn-lt"/>
                        </a:rPr>
                        <a:t>UC6: Indoor Positioning</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200" b="0" i="0" u="none" strike="noStrike" dirty="0">
                          <a:solidFill>
                            <a:srgbClr val="000000"/>
                          </a:solidFill>
                          <a:effectLst/>
                          <a:latin typeface="+mn-lt"/>
                        </a:rPr>
                        <a:t>Type1: -30</a:t>
                      </a:r>
                    </a:p>
                    <a:p>
                      <a:pPr algn="ctr" fontAlgn="b"/>
                      <a:r>
                        <a:rPr lang="en-GB" sz="1200" b="0" i="0" u="none" strike="noStrike" dirty="0">
                          <a:solidFill>
                            <a:srgbClr val="000000"/>
                          </a:solidFill>
                          <a:effectLst/>
                          <a:latin typeface="+mn-lt"/>
                        </a:rPr>
                        <a:t>Type2: -82</a:t>
                      </a:r>
                    </a:p>
                  </a:txBody>
                  <a:tcPr marL="7473" marR="7473" marT="7473" marB="0" anchor="ctr"/>
                </a:tc>
                <a:tc>
                  <a:txBody>
                    <a:bodyPr/>
                    <a:lstStyle/>
                    <a:p>
                      <a:pPr algn="ctr" fontAlgn="b"/>
                      <a:r>
                        <a:rPr lang="en-GB" sz="1200" b="0" i="0" u="none" strike="noStrike" dirty="0">
                          <a:solidFill>
                            <a:srgbClr val="000000"/>
                          </a:solidFill>
                          <a:effectLst/>
                          <a:latin typeface="+mn-lt"/>
                        </a:rPr>
                        <a:t>256</a:t>
                      </a:r>
                    </a:p>
                  </a:txBody>
                  <a:tcPr marL="7473" marR="7473" marT="7473" marB="0" anchor="ctr"/>
                </a:tc>
                <a:tc>
                  <a:txBody>
                    <a:bodyPr/>
                    <a:lstStyle/>
                    <a:p>
                      <a:pPr algn="ctr" fontAlgn="b"/>
                      <a:r>
                        <a:rPr lang="en-GB" sz="1200" b="0" i="0" u="none" strike="noStrike" dirty="0">
                          <a:solidFill>
                            <a:srgbClr val="000000"/>
                          </a:solidFill>
                          <a:effectLst/>
                          <a:latin typeface="+mn-lt"/>
                        </a:rPr>
                        <a:t>1</a:t>
                      </a:r>
                    </a:p>
                  </a:txBody>
                  <a:tcPr marL="7473" marR="7473" marT="7473" marB="0" anchor="ctr"/>
                </a:tc>
                <a:tc>
                  <a:txBody>
                    <a:bodyPr/>
                    <a:lstStyle/>
                    <a:p>
                      <a:pPr algn="ctr" fontAlgn="b"/>
                      <a:r>
                        <a:rPr lang="en-GB" sz="1200" b="0" i="0" u="none" strike="noStrike" dirty="0">
                          <a:solidFill>
                            <a:srgbClr val="000000"/>
                          </a:solidFill>
                          <a:effectLst/>
                          <a:latin typeface="+mn-lt"/>
                        </a:rPr>
                        <a:t>0.25</a:t>
                      </a:r>
                    </a:p>
                  </a:txBody>
                  <a:tcPr marL="7473" marR="7473" marT="7473" marB="0" anchor="ctr"/>
                </a:tc>
                <a:tc>
                  <a:txBody>
                    <a:bodyPr/>
                    <a:lstStyle/>
                    <a:p>
                      <a:pPr algn="ctr" fontAlgn="b"/>
                      <a:r>
                        <a:rPr lang="en-GB" sz="1200" b="0" i="0" u="none" strike="noStrike" dirty="0">
                          <a:solidFill>
                            <a:srgbClr val="000000"/>
                          </a:solidFill>
                          <a:effectLst/>
                          <a:latin typeface="+mn-lt"/>
                        </a:rPr>
                        <a:t>1-3</a:t>
                      </a:r>
                    </a:p>
                  </a:txBody>
                  <a:tcPr marL="7473" marR="7473" marT="7473" marB="0" anchor="ctr"/>
                </a:tc>
                <a:tc>
                  <a:txBody>
                    <a:bodyPr/>
                    <a:lstStyle/>
                    <a:p>
                      <a:pPr algn="ctr" fontAlgn="b"/>
                      <a:r>
                        <a:rPr lang="en-GB" sz="1200" b="0" i="0" u="none" strike="noStrike" dirty="0">
                          <a:solidFill>
                            <a:srgbClr val="000000"/>
                          </a:solidFill>
                          <a:effectLst/>
                          <a:latin typeface="+mn-lt"/>
                        </a:rPr>
                        <a:t>51.2 kbps</a:t>
                      </a:r>
                    </a:p>
                  </a:txBody>
                  <a:tcPr marL="7473" marR="7473" marT="7473" marB="0" anchor="ctr"/>
                </a:tc>
                <a:tc>
                  <a:txBody>
                    <a:bodyPr/>
                    <a:lstStyle/>
                    <a:p>
                      <a:pPr algn="ctr" fontAlgn="b"/>
                      <a:endParaRPr lang="en-GB" sz="1200" b="0" i="0" u="none" strike="noStrike" dirty="0">
                        <a:solidFill>
                          <a:srgbClr val="000000"/>
                        </a:solidFill>
                        <a:effectLst/>
                        <a:latin typeface="+mn-lt"/>
                      </a:endParaRPr>
                    </a:p>
                  </a:txBody>
                  <a:tcPr marL="7473" marR="7473" marT="7473" marB="0" anchor="ctr"/>
                </a:tc>
                <a:extLst>
                  <a:ext uri="{0D108BD9-81ED-4DB2-BD59-A6C34878D82A}">
                    <a16:rowId xmlns:a16="http://schemas.microsoft.com/office/drawing/2014/main" xmlns="" val="2984993910"/>
                  </a:ext>
                </a:extLst>
              </a:tr>
              <a:tr h="455097">
                <a:tc>
                  <a:txBody>
                    <a:bodyPr/>
                    <a:lstStyle/>
                    <a:p>
                      <a:pPr algn="l" fontAlgn="b"/>
                      <a:r>
                        <a:rPr lang="en-GB" sz="1100" b="1" u="none" strike="noStrike" dirty="0">
                          <a:effectLst/>
                          <a:latin typeface="+mn-lt"/>
                        </a:rPr>
                        <a:t>UC7: Smart Power Grid</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200" b="0" i="0" u="none" strike="noStrike" dirty="0">
                          <a:solidFill>
                            <a:srgbClr val="000000"/>
                          </a:solidFill>
                          <a:effectLst/>
                          <a:latin typeface="+mn-lt"/>
                        </a:rPr>
                        <a:t>Type1: -30</a:t>
                      </a:r>
                    </a:p>
                    <a:p>
                      <a:pPr algn="ctr" fontAlgn="b"/>
                      <a:r>
                        <a:rPr lang="en-GB" sz="1200" b="0" i="0" u="none" strike="noStrike" dirty="0">
                          <a:solidFill>
                            <a:srgbClr val="000000"/>
                          </a:solidFill>
                          <a:effectLst/>
                          <a:latin typeface="+mn-lt"/>
                        </a:rPr>
                        <a:t>Type2: -82</a:t>
                      </a:r>
                    </a:p>
                  </a:txBody>
                  <a:tcPr marL="7473" marR="7473" marT="7473" marB="0" anchor="ctr"/>
                </a:tc>
                <a:tc>
                  <a:txBody>
                    <a:bodyPr/>
                    <a:lstStyle/>
                    <a:p>
                      <a:pPr algn="ctr" fontAlgn="b"/>
                      <a:r>
                        <a:rPr lang="en-GB" sz="1200" b="0" i="0" u="none" strike="noStrike" dirty="0">
                          <a:solidFill>
                            <a:srgbClr val="000000"/>
                          </a:solidFill>
                          <a:effectLst/>
                          <a:latin typeface="+mn-lt"/>
                        </a:rPr>
                        <a:t>256</a:t>
                      </a:r>
                    </a:p>
                  </a:txBody>
                  <a:tcPr marL="7473" marR="7473" marT="7473" marB="0" anchor="ctr"/>
                </a:tc>
                <a:tc>
                  <a:txBody>
                    <a:bodyPr/>
                    <a:lstStyle/>
                    <a:p>
                      <a:pPr algn="ctr" fontAlgn="b"/>
                      <a:r>
                        <a:rPr lang="en-GB" sz="1200" b="0" i="0" u="none" strike="noStrike" dirty="0">
                          <a:solidFill>
                            <a:srgbClr val="000000"/>
                          </a:solidFill>
                          <a:effectLst/>
                          <a:latin typeface="+mn-lt"/>
                        </a:rPr>
                        <a:t>1</a:t>
                      </a:r>
                    </a:p>
                  </a:txBody>
                  <a:tcPr marL="7473" marR="7473" marT="7473" marB="0" anchor="ctr"/>
                </a:tc>
                <a:tc>
                  <a:txBody>
                    <a:bodyPr/>
                    <a:lstStyle/>
                    <a:p>
                      <a:pPr algn="ctr" fontAlgn="b"/>
                      <a:r>
                        <a:rPr lang="en-GB" sz="1200" b="0" i="0" u="none" strike="noStrike" dirty="0">
                          <a:solidFill>
                            <a:srgbClr val="000000"/>
                          </a:solidFill>
                          <a:effectLst/>
                          <a:latin typeface="+mn-lt"/>
                        </a:rPr>
                        <a:t>10</a:t>
                      </a:r>
                      <a:r>
                        <a:rPr lang="en-GB" sz="1200" b="0" i="0" u="none" strike="noStrike" baseline="30000" dirty="0">
                          <a:solidFill>
                            <a:srgbClr val="000000"/>
                          </a:solidFill>
                          <a:effectLst/>
                          <a:latin typeface="+mn-lt"/>
                        </a:rPr>
                        <a:t>-2</a:t>
                      </a:r>
                    </a:p>
                  </a:txBody>
                  <a:tcPr marL="7473" marR="7473" marT="7473" marB="0" anchor="ctr"/>
                </a:tc>
                <a:tc>
                  <a:txBody>
                    <a:bodyPr/>
                    <a:lstStyle/>
                    <a:p>
                      <a:pPr algn="ctr" fontAlgn="b"/>
                      <a:r>
                        <a:rPr lang="en-GB" sz="1200" b="0" i="0" u="none" strike="noStrike" dirty="0">
                          <a:solidFill>
                            <a:srgbClr val="000000"/>
                          </a:solidFill>
                          <a:effectLst/>
                          <a:latin typeface="+mn-lt"/>
                        </a:rPr>
                        <a:t>10</a:t>
                      </a:r>
                    </a:p>
                  </a:txBody>
                  <a:tcPr marL="7473" marR="7473" marT="7473" marB="0" anchor="ctr"/>
                </a:tc>
                <a:tc>
                  <a:txBody>
                    <a:bodyPr/>
                    <a:lstStyle/>
                    <a:p>
                      <a:pPr algn="ctr" fontAlgn="b"/>
                      <a:r>
                        <a:rPr lang="en-GB" sz="1200" b="0" i="0" u="none" strike="noStrike" dirty="0">
                          <a:solidFill>
                            <a:srgbClr val="000000"/>
                          </a:solidFill>
                          <a:effectLst/>
                          <a:latin typeface="+mn-lt"/>
                        </a:rPr>
                        <a:t>51.2 kbps</a:t>
                      </a:r>
                    </a:p>
                  </a:txBody>
                  <a:tcPr marL="7473" marR="7473" marT="7473" marB="0" anchor="ctr"/>
                </a:tc>
                <a:tc>
                  <a:txBody>
                    <a:bodyPr/>
                    <a:lstStyle/>
                    <a:p>
                      <a:pPr algn="ctr" fontAlgn="b"/>
                      <a:endParaRPr lang="en-GB" sz="1200" b="0" i="0" u="none" strike="noStrike" dirty="0">
                        <a:solidFill>
                          <a:srgbClr val="000000"/>
                        </a:solidFill>
                        <a:effectLst/>
                        <a:latin typeface="+mn-lt"/>
                      </a:endParaRPr>
                    </a:p>
                  </a:txBody>
                  <a:tcPr marL="7473" marR="7473" marT="7473" marB="0" anchor="ctr"/>
                </a:tc>
                <a:extLst>
                  <a:ext uri="{0D108BD9-81ED-4DB2-BD59-A6C34878D82A}">
                    <a16:rowId xmlns:a16="http://schemas.microsoft.com/office/drawing/2014/main" xmlns="" val="597722757"/>
                  </a:ext>
                </a:extLst>
              </a:tr>
              <a:tr h="255197">
                <a:tc>
                  <a:txBody>
                    <a:bodyPr/>
                    <a:lstStyle/>
                    <a:p>
                      <a:pPr algn="l" fontAlgn="b"/>
                      <a:r>
                        <a:rPr lang="en-GB" sz="1100" b="1" u="none" strike="noStrike" dirty="0">
                          <a:effectLst/>
                          <a:latin typeface="+mn-lt"/>
                        </a:rPr>
                        <a:t>UC8: Fresh Food Supply Chain</a:t>
                      </a:r>
                      <a:endParaRPr lang="en-GB" sz="1100" b="1" i="0" u="none" strike="noStrike" dirty="0">
                        <a:solidFill>
                          <a:srgbClr val="000000"/>
                        </a:solidFill>
                        <a:effectLst/>
                        <a:latin typeface="+mn-lt"/>
                      </a:endParaRPr>
                    </a:p>
                  </a:txBody>
                  <a:tcPr marL="7473" marR="7473" marT="7473" marB="0" anchor="ctr"/>
                </a:tc>
                <a:tc>
                  <a:txBody>
                    <a:bodyPr/>
                    <a:lstStyle/>
                    <a:p>
                      <a:pPr algn="ctr" fontAlgn="b"/>
                      <a:r>
                        <a:rPr lang="en-GB" sz="1200" b="0" i="0" u="none" strike="noStrike" dirty="0">
                          <a:solidFill>
                            <a:srgbClr val="000000"/>
                          </a:solidFill>
                          <a:effectLst/>
                          <a:latin typeface="+mn-lt"/>
                        </a:rPr>
                        <a:t>Type1: -30</a:t>
                      </a:r>
                    </a:p>
                    <a:p>
                      <a:pPr algn="ctr" fontAlgn="b"/>
                      <a:r>
                        <a:rPr lang="en-GB" sz="1200" b="0" i="0" u="none" strike="noStrike" dirty="0">
                          <a:solidFill>
                            <a:srgbClr val="000000"/>
                          </a:solidFill>
                          <a:effectLst/>
                          <a:latin typeface="+mn-lt"/>
                        </a:rPr>
                        <a:t>Type2: -82</a:t>
                      </a:r>
                    </a:p>
                  </a:txBody>
                  <a:tcPr marL="7473" marR="7473" marT="7473" marB="0" anchor="ctr"/>
                </a:tc>
                <a:tc>
                  <a:txBody>
                    <a:bodyPr/>
                    <a:lstStyle/>
                    <a:p>
                      <a:pPr algn="ctr" fontAlgn="b"/>
                      <a:r>
                        <a:rPr lang="en-GB" sz="1200" b="0" i="0" u="none" strike="noStrike" dirty="0">
                          <a:solidFill>
                            <a:srgbClr val="000000"/>
                          </a:solidFill>
                          <a:effectLst/>
                          <a:latin typeface="+mn-lt"/>
                        </a:rPr>
                        <a:t>256</a:t>
                      </a:r>
                    </a:p>
                  </a:txBody>
                  <a:tcPr marL="7473" marR="7473" marT="7473" marB="0" anchor="ctr"/>
                </a:tc>
                <a:tc>
                  <a:txBody>
                    <a:bodyPr/>
                    <a:lstStyle/>
                    <a:p>
                      <a:pPr algn="ctr" fontAlgn="b"/>
                      <a:r>
                        <a:rPr lang="en-GB" sz="1200" b="0" i="0" u="none" strike="noStrike" dirty="0">
                          <a:solidFill>
                            <a:srgbClr val="000000"/>
                          </a:solidFill>
                          <a:effectLst/>
                          <a:latin typeface="+mn-lt"/>
                        </a:rPr>
                        <a:t>1</a:t>
                      </a:r>
                    </a:p>
                  </a:txBody>
                  <a:tcPr marL="7473" marR="7473" marT="7473" marB="0" anchor="ctr"/>
                </a:tc>
                <a:tc>
                  <a:txBody>
                    <a:bodyPr/>
                    <a:lstStyle/>
                    <a:p>
                      <a:pPr algn="ctr" fontAlgn="b"/>
                      <a:r>
                        <a:rPr lang="en-GB" sz="1200" b="0" i="0" u="none" strike="noStrike" dirty="0">
                          <a:solidFill>
                            <a:srgbClr val="000000"/>
                          </a:solidFill>
                          <a:effectLst/>
                          <a:latin typeface="+mn-lt"/>
                        </a:rPr>
                        <a:t>1.5</a:t>
                      </a:r>
                    </a:p>
                  </a:txBody>
                  <a:tcPr marL="7473" marR="7473" marT="7473" marB="0" anchor="ctr"/>
                </a:tc>
                <a:tc>
                  <a:txBody>
                    <a:bodyPr/>
                    <a:lstStyle/>
                    <a:p>
                      <a:pPr algn="ctr" fontAlgn="b"/>
                      <a:r>
                        <a:rPr lang="en-GB" sz="1200" b="0" i="0" u="none" strike="noStrike" dirty="0">
                          <a:solidFill>
                            <a:srgbClr val="000000"/>
                          </a:solidFill>
                          <a:effectLst/>
                          <a:latin typeface="+mn-lt"/>
                        </a:rPr>
                        <a:t>3</a:t>
                      </a:r>
                    </a:p>
                  </a:txBody>
                  <a:tcPr marL="7473" marR="7473" marT="7473" marB="0" anchor="ctr"/>
                </a:tc>
                <a:tc>
                  <a:txBody>
                    <a:bodyPr/>
                    <a:lstStyle/>
                    <a:p>
                      <a:pPr algn="ctr" fontAlgn="b"/>
                      <a:r>
                        <a:rPr lang="en-GB" sz="1200" b="0" i="0" u="none" strike="noStrike" dirty="0">
                          <a:solidFill>
                            <a:srgbClr val="000000"/>
                          </a:solidFill>
                          <a:effectLst/>
                          <a:latin typeface="+mn-lt"/>
                        </a:rPr>
                        <a:t>51.2 kbps</a:t>
                      </a:r>
                    </a:p>
                  </a:txBody>
                  <a:tcPr marL="7473" marR="7473" marT="7473" marB="0" anchor="ctr"/>
                </a:tc>
                <a:tc>
                  <a:txBody>
                    <a:bodyPr/>
                    <a:lstStyle/>
                    <a:p>
                      <a:pPr algn="ctr" fontAlgn="b"/>
                      <a:endParaRPr lang="en-GB" sz="1200" b="0" i="0" u="none" strike="noStrike" dirty="0">
                        <a:solidFill>
                          <a:srgbClr val="000000"/>
                        </a:solidFill>
                        <a:effectLst/>
                        <a:latin typeface="+mn-lt"/>
                      </a:endParaRPr>
                    </a:p>
                  </a:txBody>
                  <a:tcPr marL="7473" marR="7473" marT="7473" marB="0" anchor="ctr"/>
                </a:tc>
                <a:extLst>
                  <a:ext uri="{0D108BD9-81ED-4DB2-BD59-A6C34878D82A}">
                    <a16:rowId xmlns:a16="http://schemas.microsoft.com/office/drawing/2014/main" xmlns="" val="3792754014"/>
                  </a:ext>
                </a:extLst>
              </a:tr>
              <a:tr h="0">
                <a:tc gridSpan="8">
                  <a:txBody>
                    <a:bodyPr/>
                    <a:lstStyle/>
                    <a:p>
                      <a:pPr algn="l" fontAlgn="b"/>
                      <a:r>
                        <a:rPr lang="en-GB" sz="1200" b="0" i="0" u="none" strike="noStrike" dirty="0">
                          <a:solidFill>
                            <a:srgbClr val="000000"/>
                          </a:solidFill>
                          <a:effectLst/>
                          <a:latin typeface="+mn-lt"/>
                        </a:rPr>
                        <a:t>Note 1: Coverage is calculated based on AWGN Channel</a:t>
                      </a:r>
                    </a:p>
                    <a:p>
                      <a:pPr algn="l" fontAlgn="b"/>
                      <a:r>
                        <a:rPr lang="en-GB" sz="1200" b="0" i="0" u="none" strike="noStrike" dirty="0">
                          <a:solidFill>
                            <a:srgbClr val="000000"/>
                          </a:solidFill>
                          <a:effectLst/>
                          <a:latin typeface="+mn-lt"/>
                        </a:rPr>
                        <a:t>Note 2: Type 1: RF powered AMP device; Type 2: non-RF powered AMP device, e.g., thermal, solar, etc.</a:t>
                      </a:r>
                    </a:p>
                    <a:p>
                      <a:pPr algn="l" fontAlgn="b"/>
                      <a:r>
                        <a:rPr lang="en-GB" sz="1200" b="0" i="0" u="none" strike="noStrike" dirty="0">
                          <a:solidFill>
                            <a:srgbClr val="000000"/>
                          </a:solidFill>
                          <a:effectLst/>
                          <a:latin typeface="+mn-lt"/>
                        </a:rPr>
                        <a:t>Note 3: Others include requirements only applicable to a subset of use cases </a:t>
                      </a:r>
                    </a:p>
                  </a:txBody>
                  <a:tcPr marL="7473" marR="7473" marT="7473" marB="0" anchor="ct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7473" marR="7473" marT="7473" marB="0" anchor="ct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7473" marR="7473" marT="7473" marB="0" anchor="ct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7473" marR="7473" marT="7473" marB="0" anchor="ct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7473" marR="7473" marT="7473" marB="0" anchor="ct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7473" marR="7473" marT="7473" marB="0" anchor="ct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7473" marR="7473" marT="7473" marB="0" anchor="ctr"/>
                </a:tc>
                <a:tc hMerge="1">
                  <a:txBody>
                    <a:bodyPr/>
                    <a:lstStyle/>
                    <a:p>
                      <a:endParaRPr lang="en-GB"/>
                    </a:p>
                  </a:txBody>
                  <a:tcPr/>
                </a:tc>
                <a:extLst>
                  <a:ext uri="{0D108BD9-81ED-4DB2-BD59-A6C34878D82A}">
                    <a16:rowId xmlns:a16="http://schemas.microsoft.com/office/drawing/2014/main" xmlns="" val="2075275199"/>
                  </a:ext>
                </a:extLst>
              </a:tr>
            </a:tbl>
          </a:graphicData>
        </a:graphic>
      </p:graphicFrame>
    </p:spTree>
    <p:extLst>
      <p:ext uri="{BB962C8B-B14F-4D97-AF65-F5344CB8AC3E}">
        <p14:creationId xmlns:p14="http://schemas.microsoft.com/office/powerpoint/2010/main" val="3848604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09FBA-BB2E-50FC-F458-BEAFCEA40686}"/>
              </a:ext>
            </a:extLst>
          </p:cNvPr>
          <p:cNvSpPr>
            <a:spLocks noGrp="1"/>
          </p:cNvSpPr>
          <p:nvPr>
            <p:ph type="title"/>
          </p:nvPr>
        </p:nvSpPr>
        <p:spPr/>
        <p:txBody>
          <a:bodyPr/>
          <a:lstStyle/>
          <a:p>
            <a:r>
              <a:rPr lang="en-GB" sz="3200" dirty="0">
                <a:effectLst/>
                <a:latin typeface="Times New Roman" panose="02020603050405020304" pitchFamily="18" charset="0"/>
                <a:ea typeface="SimSun" panose="02010600030101010101" pitchFamily="2" charset="-122"/>
              </a:rPr>
              <a:t>AMP-only IoT device vs AMP-assisted IoT device (cont.)</a:t>
            </a:r>
            <a:endParaRPr lang="aa-ET" dirty="0"/>
          </a:p>
        </p:txBody>
      </p:sp>
      <p:sp>
        <p:nvSpPr>
          <p:cNvPr id="3" name="Content Placeholder 2">
            <a:extLst>
              <a:ext uri="{FF2B5EF4-FFF2-40B4-BE49-F238E27FC236}">
                <a16:creationId xmlns:a16="http://schemas.microsoft.com/office/drawing/2014/main" xmlns="" id="{892DE24F-15AE-9470-B98B-8ACCD2BDF504}"/>
              </a:ext>
            </a:extLst>
          </p:cNvPr>
          <p:cNvSpPr>
            <a:spLocks noGrp="1"/>
          </p:cNvSpPr>
          <p:nvPr>
            <p:ph idx="1"/>
          </p:nvPr>
        </p:nvSpPr>
        <p:spPr/>
        <p:txBody>
          <a:bodyPr/>
          <a:lstStyle/>
          <a:p>
            <a:pPr marL="0" indent="0">
              <a:lnSpc>
                <a:spcPts val="2400"/>
              </a:lnSpc>
            </a:pPr>
            <a:r>
              <a:rPr lang="en-US" sz="1800" dirty="0">
                <a:effectLst/>
                <a:latin typeface="Times New Roman" panose="02020603050405020304" pitchFamily="18" charset="0"/>
                <a:ea typeface="SimSun" panose="02010600030101010101" pitchFamily="2" charset="-122"/>
              </a:rPr>
              <a:t>“An AMP</a:t>
            </a:r>
            <a:r>
              <a:rPr lang="en-GB" sz="1800" dirty="0">
                <a:effectLst/>
                <a:latin typeface="Times New Roman" panose="02020603050405020304" pitchFamily="18" charset="0"/>
                <a:ea typeface="SimSun" panose="02010600030101010101" pitchFamily="2" charset="-122"/>
              </a:rPr>
              <a:t>-assisted</a:t>
            </a:r>
            <a:r>
              <a:rPr lang="en-US" sz="1800" dirty="0">
                <a:effectLst/>
                <a:latin typeface="Times New Roman" panose="02020603050405020304" pitchFamily="18" charset="0"/>
                <a:ea typeface="SimSun" panose="02010600030101010101" pitchFamily="2" charset="-122"/>
              </a:rPr>
              <a:t> IoT device may be similar to a legacy 802.11 (e.g., 802.11n/11ah) device, it can reuse the current PHY design but with enhanced MAC features to adapt to operation with a specific kind of ambient power. Since the ambient power is very limited and sometimes unstable and uncontrollable, the enhanced power saving and power management can be adapted for the unstable and uncontrollable ambient power.” [1]</a:t>
            </a:r>
            <a:endParaRPr lang="aa-ET" sz="1800" dirty="0">
              <a:effectLst/>
              <a:latin typeface="Times New Roman" panose="02020603050405020304" pitchFamily="18" charset="0"/>
              <a:ea typeface="SimSun" panose="02010600030101010101" pitchFamily="2" charset="-122"/>
            </a:endParaRPr>
          </a:p>
          <a:p>
            <a:endParaRPr lang="aa-ET" dirty="0"/>
          </a:p>
        </p:txBody>
      </p:sp>
      <p:sp>
        <p:nvSpPr>
          <p:cNvPr id="4" name="Slide Number Placeholder 3">
            <a:extLst>
              <a:ext uri="{FF2B5EF4-FFF2-40B4-BE49-F238E27FC236}">
                <a16:creationId xmlns:a16="http://schemas.microsoft.com/office/drawing/2014/main" xmlns="" id="{4589A3D1-AD61-FB3C-4BC4-7202F2564E17}"/>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xmlns="" id="{D7FD3446-8846-AEAA-962B-A5ED58320DB6}"/>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132F6947-1FF3-360B-28B6-57496E81839E}"/>
              </a:ext>
            </a:extLst>
          </p:cNvPr>
          <p:cNvSpPr>
            <a:spLocks noGrp="1"/>
          </p:cNvSpPr>
          <p:nvPr>
            <p:ph type="dt" idx="15"/>
          </p:nvPr>
        </p:nvSpPr>
        <p:spPr/>
        <p:txBody>
          <a:bodyPr/>
          <a:lstStyle/>
          <a:p>
            <a:r>
              <a:rPr lang="aa-ET"/>
              <a:t>July 2024</a:t>
            </a:r>
            <a:endParaRPr lang="en-GB" dirty="0"/>
          </a:p>
        </p:txBody>
      </p:sp>
    </p:spTree>
    <p:extLst>
      <p:ext uri="{BB962C8B-B14F-4D97-AF65-F5344CB8AC3E}">
        <p14:creationId xmlns:p14="http://schemas.microsoft.com/office/powerpoint/2010/main" val="268866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B537BA-5D74-EB04-C065-87E5086C9924}"/>
              </a:ext>
            </a:extLst>
          </p:cNvPr>
          <p:cNvSpPr>
            <a:spLocks noGrp="1"/>
          </p:cNvSpPr>
          <p:nvPr>
            <p:ph type="title"/>
          </p:nvPr>
        </p:nvSpPr>
        <p:spPr/>
        <p:txBody>
          <a:bodyPr/>
          <a:lstStyle/>
          <a:p>
            <a:r>
              <a:rPr lang="en-US" dirty="0"/>
              <a:t>RF powered AMP only IOT device</a:t>
            </a:r>
            <a:endParaRPr lang="aa-ET" dirty="0"/>
          </a:p>
        </p:txBody>
      </p:sp>
      <p:sp>
        <p:nvSpPr>
          <p:cNvPr id="3" name="Content Placeholder 2">
            <a:extLst>
              <a:ext uri="{FF2B5EF4-FFF2-40B4-BE49-F238E27FC236}">
                <a16:creationId xmlns:a16="http://schemas.microsoft.com/office/drawing/2014/main" xmlns="" id="{FC7052CF-6E56-E8B5-2B38-E5AD5AE6DD73}"/>
              </a:ext>
            </a:extLst>
          </p:cNvPr>
          <p:cNvSpPr>
            <a:spLocks noGrp="1"/>
          </p:cNvSpPr>
          <p:nvPr>
            <p:ph idx="1"/>
          </p:nvPr>
        </p:nvSpPr>
        <p:spPr/>
        <p:txBody>
          <a:bodyPr/>
          <a:lstStyle/>
          <a:p>
            <a:pPr marL="285750" indent="-285750">
              <a:buFont typeface="Arial" panose="020B0604020202020204" pitchFamily="34" charset="0"/>
              <a:buChar char="•"/>
            </a:pPr>
            <a:r>
              <a:rPr lang="en-GB" i="0" u="none" strike="noStrike" dirty="0">
                <a:solidFill>
                  <a:srgbClr val="000000"/>
                </a:solidFill>
                <a:effectLst/>
              </a:rPr>
              <a:t>“Type 1: RF powered AMP device; Type 2: non-RF powered AMP device, e.g., thermal, solar, etc” [2]</a:t>
            </a:r>
          </a:p>
          <a:p>
            <a:pPr marL="285750" indent="-285750">
              <a:buFont typeface="Arial" panose="020B0604020202020204" pitchFamily="34" charset="0"/>
              <a:buChar char="•"/>
            </a:pPr>
            <a:r>
              <a:rPr lang="en-US" dirty="0">
                <a:effectLst/>
                <a:ea typeface="SimSun" panose="02010600030101010101" pitchFamily="2" charset="-122"/>
              </a:rPr>
              <a:t>“The main advantage of RF-based energy harvesting is its availability in indoor environments and the fact that RF power is controllable (e.g., power can be sent by a transmitter on demand or periodically). Potential applications include logistics/warehouse, manufacturing, smart homes, health monitoring, and environmental monitoring etc.” </a:t>
            </a:r>
            <a:r>
              <a:rPr lang="en-GB" dirty="0">
                <a:ea typeface="SimSun" panose="02010600030101010101" pitchFamily="2" charset="-122"/>
              </a:rPr>
              <a:t>[1]</a:t>
            </a:r>
            <a:endParaRPr lang="aa-ET" dirty="0"/>
          </a:p>
        </p:txBody>
      </p:sp>
      <p:sp>
        <p:nvSpPr>
          <p:cNvPr id="4" name="Slide Number Placeholder 3">
            <a:extLst>
              <a:ext uri="{FF2B5EF4-FFF2-40B4-BE49-F238E27FC236}">
                <a16:creationId xmlns:a16="http://schemas.microsoft.com/office/drawing/2014/main" xmlns="" id="{97393A06-12B2-AFBD-73A5-B251EBD4AB48}"/>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xmlns="" id="{092799A0-4328-8F45-681F-73E162CADF6A}"/>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F6FD88E3-3CF3-03B5-1103-3303A39BEBD5}"/>
              </a:ext>
            </a:extLst>
          </p:cNvPr>
          <p:cNvSpPr>
            <a:spLocks noGrp="1"/>
          </p:cNvSpPr>
          <p:nvPr>
            <p:ph type="dt" idx="15"/>
          </p:nvPr>
        </p:nvSpPr>
        <p:spPr/>
        <p:txBody>
          <a:bodyPr/>
          <a:lstStyle/>
          <a:p>
            <a:r>
              <a:rPr lang="aa-ET"/>
              <a:t>July 2024</a:t>
            </a:r>
            <a:endParaRPr lang="en-GB" dirty="0"/>
          </a:p>
        </p:txBody>
      </p:sp>
    </p:spTree>
    <p:extLst>
      <p:ext uri="{BB962C8B-B14F-4D97-AF65-F5344CB8AC3E}">
        <p14:creationId xmlns:p14="http://schemas.microsoft.com/office/powerpoint/2010/main" val="118220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3BC652-72FB-428E-F39D-75A730E9CE64}"/>
              </a:ext>
            </a:extLst>
          </p:cNvPr>
          <p:cNvSpPr>
            <a:spLocks noGrp="1"/>
          </p:cNvSpPr>
          <p:nvPr>
            <p:ph type="title"/>
          </p:nvPr>
        </p:nvSpPr>
        <p:spPr/>
        <p:txBody>
          <a:bodyPr/>
          <a:lstStyle/>
          <a:p>
            <a:r>
              <a:rPr lang="en-US" sz="1800" b="1" dirty="0">
                <a:effectLst/>
                <a:latin typeface="Times New Roman" panose="02020603050405020304" pitchFamily="18" charset="0"/>
                <a:ea typeface="SimSun" panose="02010600030101010101" pitchFamily="2" charset="-122"/>
              </a:rPr>
              <a:t>Figure 7-1 Expectation of AMP-IoT</a:t>
            </a:r>
            <a:r>
              <a:rPr lang="en-US" sz="1800" b="1" dirty="0">
                <a:latin typeface="Times New Roman" panose="02020603050405020304" pitchFamily="18" charset="0"/>
                <a:ea typeface="SimSun" panose="02010600030101010101" pitchFamily="2" charset="-122"/>
              </a:rPr>
              <a:t> [1]</a:t>
            </a:r>
            <a:endParaRPr lang="aa-ET" dirty="0"/>
          </a:p>
        </p:txBody>
      </p:sp>
      <p:sp>
        <p:nvSpPr>
          <p:cNvPr id="4" name="Slide Number Placeholder 3">
            <a:extLst>
              <a:ext uri="{FF2B5EF4-FFF2-40B4-BE49-F238E27FC236}">
                <a16:creationId xmlns:a16="http://schemas.microsoft.com/office/drawing/2014/main" xmlns="" id="{CF89EC67-AD3F-00FB-A63C-860A1223942F}"/>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xmlns="" id="{CAFB6E92-352C-2445-7853-EFB25CB9187B}"/>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AAF6AE3F-7CB5-C89E-4E6E-D6F525F19C44}"/>
              </a:ext>
            </a:extLst>
          </p:cNvPr>
          <p:cNvSpPr>
            <a:spLocks noGrp="1"/>
          </p:cNvSpPr>
          <p:nvPr>
            <p:ph type="dt" idx="15"/>
          </p:nvPr>
        </p:nvSpPr>
        <p:spPr/>
        <p:txBody>
          <a:bodyPr/>
          <a:lstStyle/>
          <a:p>
            <a:r>
              <a:rPr lang="aa-ET"/>
              <a:t>July 2024</a:t>
            </a:r>
            <a:endParaRPr lang="en-GB" dirty="0"/>
          </a:p>
        </p:txBody>
      </p:sp>
      <p:pic>
        <p:nvPicPr>
          <p:cNvPr id="11" name="图片 54">
            <a:extLst>
              <a:ext uri="{FF2B5EF4-FFF2-40B4-BE49-F238E27FC236}">
                <a16:creationId xmlns:a16="http://schemas.microsoft.com/office/drawing/2014/main" xmlns="" id="{FFF0843D-D08E-E278-1EF8-8D1D2A86CCA4}"/>
              </a:ext>
            </a:extLst>
          </p:cNvPr>
          <p:cNvPicPr>
            <a:picLocks noChangeAspect="1"/>
          </p:cNvPicPr>
          <p:nvPr/>
        </p:nvPicPr>
        <p:blipFill>
          <a:blip r:embed="rId2"/>
          <a:stretch>
            <a:fillRect/>
          </a:stretch>
        </p:blipFill>
        <p:spPr>
          <a:xfrm>
            <a:off x="3407357" y="2636912"/>
            <a:ext cx="5463540" cy="1845945"/>
          </a:xfrm>
          <a:prstGeom prst="rect">
            <a:avLst/>
          </a:prstGeom>
        </p:spPr>
      </p:pic>
    </p:spTree>
    <p:extLst>
      <p:ext uri="{BB962C8B-B14F-4D97-AF65-F5344CB8AC3E}">
        <p14:creationId xmlns:p14="http://schemas.microsoft.com/office/powerpoint/2010/main" val="97266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3A19B6-1866-CFBD-366E-F74B80EDA0B6}"/>
              </a:ext>
            </a:extLst>
          </p:cNvPr>
          <p:cNvSpPr>
            <a:spLocks noGrp="1"/>
          </p:cNvSpPr>
          <p:nvPr>
            <p:ph type="title"/>
          </p:nvPr>
        </p:nvSpPr>
        <p:spPr/>
        <p:txBody>
          <a:bodyPr/>
          <a:lstStyle/>
          <a:p>
            <a:r>
              <a:rPr lang="en-US" dirty="0"/>
              <a:t>ISO/IEC ISO/IEC Standards</a:t>
            </a:r>
            <a:endParaRPr lang="aa-ET" dirty="0"/>
          </a:p>
        </p:txBody>
      </p:sp>
      <p:sp>
        <p:nvSpPr>
          <p:cNvPr id="4" name="Slide Number Placeholder 3">
            <a:extLst>
              <a:ext uri="{FF2B5EF4-FFF2-40B4-BE49-F238E27FC236}">
                <a16:creationId xmlns:a16="http://schemas.microsoft.com/office/drawing/2014/main" xmlns="" id="{EB483325-3665-C588-61F0-948A445C0849}"/>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xmlns="" id="{1C99ABCA-EB5B-91DB-616D-7BCE1FEABB70}"/>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D52B7AFD-CE08-7691-2FEE-4C0ED1FEB0D2}"/>
              </a:ext>
            </a:extLst>
          </p:cNvPr>
          <p:cNvSpPr>
            <a:spLocks noGrp="1"/>
          </p:cNvSpPr>
          <p:nvPr>
            <p:ph type="dt" idx="15"/>
          </p:nvPr>
        </p:nvSpPr>
        <p:spPr/>
        <p:txBody>
          <a:bodyPr/>
          <a:lstStyle/>
          <a:p>
            <a:r>
              <a:rPr lang="aa-ET"/>
              <a:t>July 2024</a:t>
            </a:r>
            <a:endParaRPr lang="en-GB" dirty="0"/>
          </a:p>
        </p:txBody>
      </p:sp>
      <p:pic>
        <p:nvPicPr>
          <p:cNvPr id="9" name="Picture 8">
            <a:extLst>
              <a:ext uri="{FF2B5EF4-FFF2-40B4-BE49-F238E27FC236}">
                <a16:creationId xmlns:a16="http://schemas.microsoft.com/office/drawing/2014/main" xmlns="" id="{1BB92024-0B9E-29A3-C11E-90E44B4A589A}"/>
              </a:ext>
            </a:extLst>
          </p:cNvPr>
          <p:cNvPicPr>
            <a:picLocks noChangeAspect="1"/>
          </p:cNvPicPr>
          <p:nvPr/>
        </p:nvPicPr>
        <p:blipFill>
          <a:blip r:embed="rId2"/>
          <a:stretch>
            <a:fillRect/>
          </a:stretch>
        </p:blipFill>
        <p:spPr>
          <a:xfrm>
            <a:off x="3267075" y="2095500"/>
            <a:ext cx="5657850" cy="2667000"/>
          </a:xfrm>
          <a:prstGeom prst="rect">
            <a:avLst/>
          </a:prstGeom>
        </p:spPr>
      </p:pic>
    </p:spTree>
    <p:extLst>
      <p:ext uri="{BB962C8B-B14F-4D97-AF65-F5344CB8AC3E}">
        <p14:creationId xmlns:p14="http://schemas.microsoft.com/office/powerpoint/2010/main" val="258311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FFD82-3F19-670E-430F-9669DD8CDC7E}"/>
              </a:ext>
            </a:extLst>
          </p:cNvPr>
          <p:cNvSpPr>
            <a:spLocks noGrp="1"/>
          </p:cNvSpPr>
          <p:nvPr>
            <p:ph type="title"/>
          </p:nvPr>
        </p:nvSpPr>
        <p:spPr>
          <a:xfrm>
            <a:off x="914401" y="685802"/>
            <a:ext cx="10361084" cy="870990"/>
          </a:xfrm>
        </p:spPr>
        <p:txBody>
          <a:bodyPr/>
          <a:lstStyle/>
          <a:p>
            <a:r>
              <a:rPr lang="en-US" dirty="0"/>
              <a:t>AMP IoT device types</a:t>
            </a:r>
            <a:endParaRPr lang="aa-ET" dirty="0"/>
          </a:p>
        </p:txBody>
      </p:sp>
      <p:sp>
        <p:nvSpPr>
          <p:cNvPr id="3" name="Content Placeholder 2">
            <a:extLst>
              <a:ext uri="{FF2B5EF4-FFF2-40B4-BE49-F238E27FC236}">
                <a16:creationId xmlns:a16="http://schemas.microsoft.com/office/drawing/2014/main" xmlns="" id="{89DF1DBA-0BA4-39CA-BEB1-1138B914238A}"/>
              </a:ext>
            </a:extLst>
          </p:cNvPr>
          <p:cNvSpPr>
            <a:spLocks noGrp="1"/>
          </p:cNvSpPr>
          <p:nvPr>
            <p:ph idx="1"/>
          </p:nvPr>
        </p:nvSpPr>
        <p:spPr>
          <a:xfrm>
            <a:off x="551384" y="1565912"/>
            <a:ext cx="11233247" cy="4113213"/>
          </a:xfrm>
        </p:spPr>
        <p:txBody>
          <a:bodyPr/>
          <a:lstStyle/>
          <a:p>
            <a:pPr marL="0" indent="0"/>
            <a:r>
              <a:rPr lang="en-US" sz="2200" dirty="0"/>
              <a:t>Different types of AMP devices have been identified and analyzed in previously presented and published contributions [1] and [2]. There are AMP-only IoT devices vs AMP-assisted IoT devices. </a:t>
            </a:r>
          </a:p>
          <a:p>
            <a:pPr marL="0" indent="0"/>
            <a:r>
              <a:rPr lang="en-US" sz="2200" dirty="0"/>
              <a:t>The AMP-only IoT device are characterized as ultra-low complexity, ultra-low power consumption, very small form factor and battery-less (i.e., not using conventional battery).  </a:t>
            </a:r>
          </a:p>
          <a:p>
            <a:pPr marL="0" indent="0"/>
            <a:r>
              <a:rPr lang="en-US" sz="2200" dirty="0"/>
              <a:t>An AMP-assisted IoT device may be similar to a legacy 802.11 (e.g., 802.11n/11ah) device, it can reuse the current PHY design but with enhanced MAC features to adapt to operation with a specific kind of ambient power. Since the ambient power is very limited and sometimes unstable and uncontrollable, the enhanced power saving and power management can be adapted for the unstable and uncontrollable ambient power.</a:t>
            </a:r>
          </a:p>
          <a:p>
            <a:pPr marL="0" indent="0"/>
            <a:r>
              <a:rPr lang="en-US" sz="2200" dirty="0"/>
              <a:t>Two types of the AMP-only IoT devices are identified: Type 1- RF powered AMP device; Type 2- non-RF powered AMP device, e.g., thermal, solar, etc.</a:t>
            </a:r>
            <a:endParaRPr lang="aa-ET" sz="2200" dirty="0"/>
          </a:p>
        </p:txBody>
      </p:sp>
      <p:sp>
        <p:nvSpPr>
          <p:cNvPr id="4" name="Slide Number Placeholder 3">
            <a:extLst>
              <a:ext uri="{FF2B5EF4-FFF2-40B4-BE49-F238E27FC236}">
                <a16:creationId xmlns:a16="http://schemas.microsoft.com/office/drawing/2014/main" xmlns="" id="{02BE6901-0DC1-A15D-832D-588668EC3C49}"/>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xmlns="" id="{31E781CE-2388-DF56-A9BA-E30B28D0D528}"/>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6E021972-2B18-CA1E-C447-2D348C0A113D}"/>
              </a:ext>
            </a:extLst>
          </p:cNvPr>
          <p:cNvSpPr>
            <a:spLocks noGrp="1"/>
          </p:cNvSpPr>
          <p:nvPr>
            <p:ph type="dt" idx="15"/>
          </p:nvPr>
        </p:nvSpPr>
        <p:spPr/>
        <p:txBody>
          <a:bodyPr/>
          <a:lstStyle/>
          <a:p>
            <a:r>
              <a:rPr lang="aa-ET"/>
              <a:t>July 2024</a:t>
            </a:r>
            <a:endParaRPr lang="en-GB" dirty="0"/>
          </a:p>
        </p:txBody>
      </p:sp>
    </p:spTree>
    <p:extLst>
      <p:ext uri="{BB962C8B-B14F-4D97-AF65-F5344CB8AC3E}">
        <p14:creationId xmlns:p14="http://schemas.microsoft.com/office/powerpoint/2010/main" val="85415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3F1F3-99E2-8908-BCA1-BB7016101D49}"/>
              </a:ext>
            </a:extLst>
          </p:cNvPr>
          <p:cNvSpPr>
            <a:spLocks noGrp="1"/>
          </p:cNvSpPr>
          <p:nvPr>
            <p:ph type="title"/>
          </p:nvPr>
        </p:nvSpPr>
        <p:spPr>
          <a:xfrm>
            <a:off x="914401" y="685802"/>
            <a:ext cx="10361084" cy="914400"/>
          </a:xfrm>
        </p:spPr>
        <p:txBody>
          <a:bodyPr/>
          <a:lstStyle/>
          <a:p>
            <a:r>
              <a:rPr lang="en-US" dirty="0"/>
              <a:t>Preliminary conclusion</a:t>
            </a:r>
            <a:endParaRPr lang="aa-ET" dirty="0"/>
          </a:p>
        </p:txBody>
      </p:sp>
      <p:sp>
        <p:nvSpPr>
          <p:cNvPr id="3" name="Content Placeholder 2">
            <a:extLst>
              <a:ext uri="{FF2B5EF4-FFF2-40B4-BE49-F238E27FC236}">
                <a16:creationId xmlns:a16="http://schemas.microsoft.com/office/drawing/2014/main" xmlns="" id="{5FA0103F-06AF-0D37-64FF-C791A046B9BC}"/>
              </a:ext>
            </a:extLst>
          </p:cNvPr>
          <p:cNvSpPr>
            <a:spLocks noGrp="1"/>
          </p:cNvSpPr>
          <p:nvPr>
            <p:ph idx="1"/>
          </p:nvPr>
        </p:nvSpPr>
        <p:spPr/>
        <p:txBody>
          <a:bodyPr/>
          <a:lstStyle/>
          <a:p>
            <a:pPr marL="0" indent="0"/>
            <a:r>
              <a:rPr lang="en-US" dirty="0"/>
              <a:t>The requirements presented in [2] applies to all identified use cases of the AMP-only IoT devices.  The use cases are characterized by very specific limitations of Maximum payload size (very short), and Peak device power consumption (very low)</a:t>
            </a:r>
          </a:p>
          <a:p>
            <a:pPr marL="0" indent="0"/>
            <a:r>
              <a:rPr lang="en-US" dirty="0"/>
              <a:t>In this contribution, we explore a reference model that meets these requirements</a:t>
            </a:r>
            <a:endParaRPr lang="aa-ET" dirty="0"/>
          </a:p>
        </p:txBody>
      </p:sp>
      <p:sp>
        <p:nvSpPr>
          <p:cNvPr id="4" name="Slide Number Placeholder 3">
            <a:extLst>
              <a:ext uri="{FF2B5EF4-FFF2-40B4-BE49-F238E27FC236}">
                <a16:creationId xmlns:a16="http://schemas.microsoft.com/office/drawing/2014/main" xmlns="" id="{27CB1029-8F7A-6651-B2BF-9DA5F3EDA41B}"/>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xmlns="" id="{6F1104AE-DA57-0111-A7A8-300E9A423DC2}"/>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922547EB-307C-DF46-0057-58761F5E9455}"/>
              </a:ext>
            </a:extLst>
          </p:cNvPr>
          <p:cNvSpPr>
            <a:spLocks noGrp="1"/>
          </p:cNvSpPr>
          <p:nvPr>
            <p:ph type="dt" idx="15"/>
          </p:nvPr>
        </p:nvSpPr>
        <p:spPr/>
        <p:txBody>
          <a:bodyPr/>
          <a:lstStyle/>
          <a:p>
            <a:r>
              <a:rPr lang="aa-ET"/>
              <a:t>July 2024</a:t>
            </a:r>
            <a:endParaRPr lang="en-GB" dirty="0"/>
          </a:p>
        </p:txBody>
      </p:sp>
    </p:spTree>
    <p:extLst>
      <p:ext uri="{BB962C8B-B14F-4D97-AF65-F5344CB8AC3E}">
        <p14:creationId xmlns:p14="http://schemas.microsoft.com/office/powerpoint/2010/main" val="69692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A2604-8268-F825-7A4D-1C325C2933F1}"/>
              </a:ext>
            </a:extLst>
          </p:cNvPr>
          <p:cNvSpPr>
            <a:spLocks noGrp="1"/>
          </p:cNvSpPr>
          <p:nvPr>
            <p:ph type="title"/>
          </p:nvPr>
        </p:nvSpPr>
        <p:spPr/>
        <p:txBody>
          <a:bodyPr/>
          <a:lstStyle/>
          <a:p>
            <a:r>
              <a:rPr lang="en-US" dirty="0"/>
              <a:t>Two approaches</a:t>
            </a:r>
            <a:endParaRPr lang="aa-ET" dirty="0"/>
          </a:p>
        </p:txBody>
      </p:sp>
      <p:sp>
        <p:nvSpPr>
          <p:cNvPr id="3" name="Content Placeholder 2">
            <a:extLst>
              <a:ext uri="{FF2B5EF4-FFF2-40B4-BE49-F238E27FC236}">
                <a16:creationId xmlns:a16="http://schemas.microsoft.com/office/drawing/2014/main" xmlns="" id="{61B0DED4-B185-6C38-3E7A-19D834F97B7A}"/>
              </a:ext>
            </a:extLst>
          </p:cNvPr>
          <p:cNvSpPr>
            <a:spLocks noGrp="1"/>
          </p:cNvSpPr>
          <p:nvPr>
            <p:ph idx="1"/>
          </p:nvPr>
        </p:nvSpPr>
        <p:spPr>
          <a:xfrm>
            <a:off x="914401" y="1751015"/>
            <a:ext cx="10361084" cy="4343400"/>
          </a:xfrm>
        </p:spPr>
        <p:txBody>
          <a:bodyPr/>
          <a:lstStyle/>
          <a:p>
            <a:pPr marL="457200" indent="-457200">
              <a:buFont typeface="+mj-lt"/>
              <a:buAutoNum type="arabicPeriod"/>
            </a:pPr>
            <a:r>
              <a:rPr lang="en-US" dirty="0"/>
              <a:t>Exchange of information between tag and interrogator via MAC SAP</a:t>
            </a:r>
          </a:p>
          <a:p>
            <a:pPr lvl="1" indent="-342900">
              <a:buFont typeface="Arial" panose="020B0604020202020204" pitchFamily="34" charset="0"/>
              <a:buChar char="•"/>
            </a:pPr>
            <a:r>
              <a:rPr lang="en-US" sz="2400" dirty="0"/>
              <a:t>Delivering information through the data link layer to the MAC SAP</a:t>
            </a:r>
          </a:p>
          <a:p>
            <a:pPr lvl="1" indent="-342900">
              <a:buFont typeface="Arial" panose="020B0604020202020204" pitchFamily="34" charset="0"/>
              <a:buChar char="•"/>
            </a:pPr>
            <a:r>
              <a:rPr lang="en-US" sz="2400" dirty="0"/>
              <a:t>Management by SME</a:t>
            </a:r>
          </a:p>
          <a:p>
            <a:pPr marL="457200" indent="-457200">
              <a:buFont typeface="+mj-lt"/>
              <a:buAutoNum type="arabicPeriod"/>
            </a:pPr>
            <a:r>
              <a:rPr lang="en-US" dirty="0"/>
              <a:t>Exchange of information between tag and interrogator via SME</a:t>
            </a:r>
          </a:p>
          <a:p>
            <a:pPr marL="800100" lvl="1" indent="-342900">
              <a:buFont typeface="Arial" panose="020B0604020202020204" pitchFamily="34" charset="0"/>
              <a:buChar char="•"/>
            </a:pPr>
            <a:r>
              <a:rPr lang="en-US" sz="2400" dirty="0"/>
              <a:t>Delivery of information to SME</a:t>
            </a:r>
          </a:p>
          <a:p>
            <a:pPr marL="800100" lvl="1" indent="-342900">
              <a:buFont typeface="Arial" panose="020B0604020202020204" pitchFamily="34" charset="0"/>
              <a:buChar char="•"/>
            </a:pPr>
            <a:r>
              <a:rPr lang="en-US" sz="2400" dirty="0"/>
              <a:t>Management by SME</a:t>
            </a:r>
          </a:p>
          <a:p>
            <a:pPr lvl="1">
              <a:buFont typeface="Arial" panose="020B0604020202020204" pitchFamily="34" charset="0"/>
              <a:buChar char="•"/>
            </a:pPr>
            <a:endParaRPr lang="aa-ET" dirty="0"/>
          </a:p>
        </p:txBody>
      </p:sp>
      <p:sp>
        <p:nvSpPr>
          <p:cNvPr id="4" name="Slide Number Placeholder 3">
            <a:extLst>
              <a:ext uri="{FF2B5EF4-FFF2-40B4-BE49-F238E27FC236}">
                <a16:creationId xmlns:a16="http://schemas.microsoft.com/office/drawing/2014/main" xmlns="" id="{C8E99A03-0B86-BDB0-9443-576C878598BF}"/>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xmlns="" id="{9583F38F-6B1A-D172-7684-4B18B618C102}"/>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C844AC41-A55C-31F2-B58E-B0D06ACFF5DA}"/>
              </a:ext>
            </a:extLst>
          </p:cNvPr>
          <p:cNvSpPr>
            <a:spLocks noGrp="1"/>
          </p:cNvSpPr>
          <p:nvPr>
            <p:ph type="dt" idx="15"/>
          </p:nvPr>
        </p:nvSpPr>
        <p:spPr/>
        <p:txBody>
          <a:bodyPr/>
          <a:lstStyle/>
          <a:p>
            <a:r>
              <a:rPr lang="aa-ET"/>
              <a:t>July 2024</a:t>
            </a:r>
            <a:endParaRPr lang="en-GB" dirty="0"/>
          </a:p>
        </p:txBody>
      </p:sp>
    </p:spTree>
    <p:extLst>
      <p:ext uri="{BB962C8B-B14F-4D97-AF65-F5344CB8AC3E}">
        <p14:creationId xmlns:p14="http://schemas.microsoft.com/office/powerpoint/2010/main" val="216291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B4D86A-CF03-A214-F5A6-F07745EC037B}"/>
              </a:ext>
            </a:extLst>
          </p:cNvPr>
          <p:cNvSpPr>
            <a:spLocks noGrp="1"/>
          </p:cNvSpPr>
          <p:nvPr>
            <p:ph type="title"/>
          </p:nvPr>
        </p:nvSpPr>
        <p:spPr>
          <a:xfrm>
            <a:off x="914401" y="685801"/>
            <a:ext cx="10361084" cy="726509"/>
          </a:xfrm>
        </p:spPr>
        <p:txBody>
          <a:bodyPr wrap="square" anchor="ctr">
            <a:normAutofit/>
          </a:bodyPr>
          <a:lstStyle/>
          <a:p>
            <a:r>
              <a:rPr lang="en-US" dirty="0"/>
              <a:t>AMP-only IoT Reference model (Option 1)</a:t>
            </a:r>
            <a:endParaRPr lang="aa-ET" dirty="0"/>
          </a:p>
        </p:txBody>
      </p:sp>
      <p:sp>
        <p:nvSpPr>
          <p:cNvPr id="4" name="Slide Number Placeholder 3">
            <a:extLst>
              <a:ext uri="{FF2B5EF4-FFF2-40B4-BE49-F238E27FC236}">
                <a16:creationId xmlns:a16="http://schemas.microsoft.com/office/drawing/2014/main" xmlns="" id="{56E00B32-06F5-4AF1-94A4-B67C6C5664CE}"/>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6</a:t>
            </a:fld>
            <a:endParaRPr lang="en-GB"/>
          </a:p>
        </p:txBody>
      </p:sp>
      <p:sp>
        <p:nvSpPr>
          <p:cNvPr id="5" name="Footer Placeholder 4">
            <a:extLst>
              <a:ext uri="{FF2B5EF4-FFF2-40B4-BE49-F238E27FC236}">
                <a16:creationId xmlns:a16="http://schemas.microsoft.com/office/drawing/2014/main" xmlns="" id="{EA854FCC-32F1-7ABE-31D7-38B981D9901C}"/>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Solomon Trainin, Wiliot</a:t>
            </a:r>
          </a:p>
        </p:txBody>
      </p:sp>
      <p:sp>
        <p:nvSpPr>
          <p:cNvPr id="6" name="Date Placeholder 5">
            <a:extLst>
              <a:ext uri="{FF2B5EF4-FFF2-40B4-BE49-F238E27FC236}">
                <a16:creationId xmlns:a16="http://schemas.microsoft.com/office/drawing/2014/main" xmlns="" id="{96D249E1-1E3F-D946-646D-4FDD56767869}"/>
              </a:ext>
            </a:extLst>
          </p:cNvPr>
          <p:cNvSpPr>
            <a:spLocks noGrp="1"/>
          </p:cNvSpPr>
          <p:nvPr>
            <p:ph type="dt" idx="15"/>
          </p:nvPr>
        </p:nvSpPr>
        <p:spPr>
          <a:xfrm>
            <a:off x="929217" y="333375"/>
            <a:ext cx="2499764" cy="273050"/>
          </a:xfrm>
        </p:spPr>
        <p:txBody>
          <a:bodyPr wrap="square" anchor="b">
            <a:normAutofit/>
          </a:bodyPr>
          <a:lstStyle/>
          <a:p>
            <a:pPr>
              <a:lnSpc>
                <a:spcPct val="90000"/>
              </a:lnSpc>
              <a:spcAft>
                <a:spcPts val="600"/>
              </a:spcAft>
            </a:pPr>
            <a:r>
              <a:rPr lang="aa-ET"/>
              <a:t>July 2024</a:t>
            </a:r>
            <a:endParaRPr lang="en-GB"/>
          </a:p>
        </p:txBody>
      </p:sp>
      <p:sp>
        <p:nvSpPr>
          <p:cNvPr id="8" name="TextBox 7">
            <a:extLst>
              <a:ext uri="{FF2B5EF4-FFF2-40B4-BE49-F238E27FC236}">
                <a16:creationId xmlns:a16="http://schemas.microsoft.com/office/drawing/2014/main" xmlns="" id="{2D40A482-C3C1-9F4F-5AE3-9AD6B60EC37A}"/>
              </a:ext>
            </a:extLst>
          </p:cNvPr>
          <p:cNvSpPr txBox="1"/>
          <p:nvPr/>
        </p:nvSpPr>
        <p:spPr>
          <a:xfrm>
            <a:off x="9336360" y="2564904"/>
            <a:ext cx="2232248" cy="830997"/>
          </a:xfrm>
          <a:prstGeom prst="rect">
            <a:avLst/>
          </a:prstGeom>
          <a:noFill/>
        </p:spPr>
        <p:txBody>
          <a:bodyPr wrap="square" rtlCol="0">
            <a:spAutoFit/>
          </a:bodyPr>
          <a:lstStyle/>
          <a:p>
            <a:r>
              <a:rPr lang="en-US" dirty="0">
                <a:solidFill>
                  <a:schemeClr val="tx1"/>
                </a:solidFill>
              </a:rPr>
              <a:t>802.11full stack compliant STA</a:t>
            </a:r>
            <a:endParaRPr lang="aa-ET" dirty="0">
              <a:solidFill>
                <a:schemeClr val="tx1"/>
              </a:solidFill>
            </a:endParaRPr>
          </a:p>
        </p:txBody>
      </p:sp>
      <p:pic>
        <p:nvPicPr>
          <p:cNvPr id="7" name="Picture 6">
            <a:extLst>
              <a:ext uri="{FF2B5EF4-FFF2-40B4-BE49-F238E27FC236}">
                <a16:creationId xmlns:a16="http://schemas.microsoft.com/office/drawing/2014/main" xmlns="" id="{203F8F71-01DE-4E0B-55FC-8CD9C15757E8}"/>
              </a:ext>
            </a:extLst>
          </p:cNvPr>
          <p:cNvPicPr>
            <a:picLocks noChangeAspect="1"/>
          </p:cNvPicPr>
          <p:nvPr/>
        </p:nvPicPr>
        <p:blipFill>
          <a:blip r:embed="rId2"/>
          <a:stretch>
            <a:fillRect/>
          </a:stretch>
        </p:blipFill>
        <p:spPr>
          <a:xfrm>
            <a:off x="1256233" y="1491686"/>
            <a:ext cx="7200800" cy="4894759"/>
          </a:xfrm>
          <a:prstGeom prst="rect">
            <a:avLst/>
          </a:prstGeom>
        </p:spPr>
      </p:pic>
    </p:spTree>
    <p:extLst>
      <p:ext uri="{BB962C8B-B14F-4D97-AF65-F5344CB8AC3E}">
        <p14:creationId xmlns:p14="http://schemas.microsoft.com/office/powerpoint/2010/main" val="51462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A8522-0FEA-2240-9453-A0E5DCC6373F}"/>
              </a:ext>
            </a:extLst>
          </p:cNvPr>
          <p:cNvSpPr>
            <a:spLocks noGrp="1"/>
          </p:cNvSpPr>
          <p:nvPr>
            <p:ph type="title"/>
          </p:nvPr>
        </p:nvSpPr>
        <p:spPr>
          <a:xfrm>
            <a:off x="914401" y="685801"/>
            <a:ext cx="10361084" cy="726975"/>
          </a:xfrm>
        </p:spPr>
        <p:txBody>
          <a:bodyPr/>
          <a:lstStyle/>
          <a:p>
            <a:r>
              <a:rPr lang="en-US" dirty="0"/>
              <a:t>AMP-only </a:t>
            </a:r>
            <a:r>
              <a:rPr lang="en-US" dirty="0" err="1"/>
              <a:t>IoT</a:t>
            </a:r>
            <a:r>
              <a:rPr lang="en-US"/>
              <a:t> Reference </a:t>
            </a:r>
            <a:r>
              <a:rPr lang="en-US" dirty="0"/>
              <a:t>model (Option 2) </a:t>
            </a:r>
            <a:endParaRPr lang="aa-ET" dirty="0"/>
          </a:p>
        </p:txBody>
      </p:sp>
      <p:sp>
        <p:nvSpPr>
          <p:cNvPr id="4" name="Slide Number Placeholder 3">
            <a:extLst>
              <a:ext uri="{FF2B5EF4-FFF2-40B4-BE49-F238E27FC236}">
                <a16:creationId xmlns:a16="http://schemas.microsoft.com/office/drawing/2014/main" xmlns="" id="{B236C5D0-F2AE-980D-D4AB-6D463E9FE901}"/>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xmlns="" id="{CC271148-4642-D51C-6D06-0D64CB095424}"/>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19ABEE16-7656-903C-D585-DC3FD0688049}"/>
              </a:ext>
            </a:extLst>
          </p:cNvPr>
          <p:cNvSpPr>
            <a:spLocks noGrp="1"/>
          </p:cNvSpPr>
          <p:nvPr>
            <p:ph type="dt" idx="15"/>
          </p:nvPr>
        </p:nvSpPr>
        <p:spPr/>
        <p:txBody>
          <a:bodyPr/>
          <a:lstStyle/>
          <a:p>
            <a:r>
              <a:rPr lang="aa-ET"/>
              <a:t>July 2024</a:t>
            </a:r>
            <a:endParaRPr lang="en-GB" dirty="0"/>
          </a:p>
        </p:txBody>
      </p:sp>
      <p:sp>
        <p:nvSpPr>
          <p:cNvPr id="3" name="TextBox 2">
            <a:extLst>
              <a:ext uri="{FF2B5EF4-FFF2-40B4-BE49-F238E27FC236}">
                <a16:creationId xmlns:a16="http://schemas.microsoft.com/office/drawing/2014/main" xmlns="" id="{52B66E90-9277-AEC2-4C32-357B42D21129}"/>
              </a:ext>
            </a:extLst>
          </p:cNvPr>
          <p:cNvSpPr txBox="1"/>
          <p:nvPr/>
        </p:nvSpPr>
        <p:spPr>
          <a:xfrm>
            <a:off x="9470262" y="2770479"/>
            <a:ext cx="2458386" cy="1200329"/>
          </a:xfrm>
          <a:prstGeom prst="rect">
            <a:avLst/>
          </a:prstGeom>
          <a:noFill/>
        </p:spPr>
        <p:txBody>
          <a:bodyPr wrap="square" rtlCol="0">
            <a:spAutoFit/>
          </a:bodyPr>
          <a:lstStyle/>
          <a:p>
            <a:r>
              <a:rPr lang="en-US" dirty="0">
                <a:solidFill>
                  <a:schemeClr val="tx1"/>
                </a:solidFill>
              </a:rPr>
              <a:t>Block level 802.11 compliant STA</a:t>
            </a:r>
            <a:endParaRPr lang="aa-ET" dirty="0">
              <a:solidFill>
                <a:schemeClr val="tx1"/>
              </a:solidFill>
            </a:endParaRPr>
          </a:p>
        </p:txBody>
      </p:sp>
      <p:pic>
        <p:nvPicPr>
          <p:cNvPr id="8" name="Picture 7">
            <a:extLst>
              <a:ext uri="{FF2B5EF4-FFF2-40B4-BE49-F238E27FC236}">
                <a16:creationId xmlns:a16="http://schemas.microsoft.com/office/drawing/2014/main" xmlns="" id="{C67AAC5A-3AD0-1451-988C-9CD70B017083}"/>
              </a:ext>
            </a:extLst>
          </p:cNvPr>
          <p:cNvPicPr>
            <a:picLocks noChangeAspect="1"/>
          </p:cNvPicPr>
          <p:nvPr/>
        </p:nvPicPr>
        <p:blipFill>
          <a:blip r:embed="rId2"/>
          <a:stretch>
            <a:fillRect/>
          </a:stretch>
        </p:blipFill>
        <p:spPr>
          <a:xfrm>
            <a:off x="945497" y="1628800"/>
            <a:ext cx="8321273" cy="4274453"/>
          </a:xfrm>
          <a:prstGeom prst="rect">
            <a:avLst/>
          </a:prstGeom>
        </p:spPr>
      </p:pic>
    </p:spTree>
    <p:extLst>
      <p:ext uri="{BB962C8B-B14F-4D97-AF65-F5344CB8AC3E}">
        <p14:creationId xmlns:p14="http://schemas.microsoft.com/office/powerpoint/2010/main" val="179369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28D13C80-DFA7-107E-9DF2-5BB6EBD3406A}"/>
              </a:ext>
            </a:extLst>
          </p:cNvPr>
          <p:cNvSpPr>
            <a:spLocks noGrp="1"/>
          </p:cNvSpPr>
          <p:nvPr>
            <p:ph type="title"/>
          </p:nvPr>
        </p:nvSpPr>
        <p:spPr>
          <a:xfrm>
            <a:off x="914401" y="685801"/>
            <a:ext cx="10361084" cy="438943"/>
          </a:xfrm>
        </p:spPr>
        <p:txBody>
          <a:bodyPr/>
          <a:lstStyle/>
          <a:p>
            <a:r>
              <a:rPr lang="en-US" dirty="0"/>
              <a:t>Data delivery (Option 1)</a:t>
            </a:r>
          </a:p>
        </p:txBody>
      </p:sp>
      <p:sp>
        <p:nvSpPr>
          <p:cNvPr id="4" name="Slide Number Placeholder 3">
            <a:extLst>
              <a:ext uri="{FF2B5EF4-FFF2-40B4-BE49-F238E27FC236}">
                <a16:creationId xmlns:a16="http://schemas.microsoft.com/office/drawing/2014/main" xmlns="" id="{B61EBDFB-B625-DD75-4772-CE9455390FD7}"/>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8</a:t>
            </a:fld>
            <a:endParaRPr lang="en-GB"/>
          </a:p>
        </p:txBody>
      </p:sp>
      <p:sp>
        <p:nvSpPr>
          <p:cNvPr id="5" name="Footer Placeholder 4">
            <a:extLst>
              <a:ext uri="{FF2B5EF4-FFF2-40B4-BE49-F238E27FC236}">
                <a16:creationId xmlns:a16="http://schemas.microsoft.com/office/drawing/2014/main" xmlns="" id="{9819204A-24FA-15DC-D49F-C80D56F8E660}"/>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Solomon Trainin, Wiliot</a:t>
            </a:r>
          </a:p>
        </p:txBody>
      </p:sp>
      <p:sp>
        <p:nvSpPr>
          <p:cNvPr id="6" name="Date Placeholder 5">
            <a:extLst>
              <a:ext uri="{FF2B5EF4-FFF2-40B4-BE49-F238E27FC236}">
                <a16:creationId xmlns:a16="http://schemas.microsoft.com/office/drawing/2014/main" xmlns="" id="{FD1705BC-1B43-7E20-889C-EE5F8CEBAA53}"/>
              </a:ext>
            </a:extLst>
          </p:cNvPr>
          <p:cNvSpPr>
            <a:spLocks noGrp="1"/>
          </p:cNvSpPr>
          <p:nvPr>
            <p:ph type="dt" idx="15"/>
          </p:nvPr>
        </p:nvSpPr>
        <p:spPr>
          <a:xfrm>
            <a:off x="929217" y="333375"/>
            <a:ext cx="2499764" cy="273050"/>
          </a:xfrm>
        </p:spPr>
        <p:txBody>
          <a:bodyPr wrap="square" anchor="b">
            <a:normAutofit/>
          </a:bodyPr>
          <a:lstStyle/>
          <a:p>
            <a:pPr>
              <a:lnSpc>
                <a:spcPct val="90000"/>
              </a:lnSpc>
              <a:spcAft>
                <a:spcPts val="600"/>
              </a:spcAft>
            </a:pPr>
            <a:r>
              <a:rPr lang="aa-ET"/>
              <a:t>July 2024</a:t>
            </a:r>
            <a:endParaRPr lang="en-GB"/>
          </a:p>
        </p:txBody>
      </p:sp>
      <p:sp>
        <p:nvSpPr>
          <p:cNvPr id="9" name="TextBox 8">
            <a:extLst>
              <a:ext uri="{FF2B5EF4-FFF2-40B4-BE49-F238E27FC236}">
                <a16:creationId xmlns:a16="http://schemas.microsoft.com/office/drawing/2014/main" xmlns="" id="{04BBCA24-4409-8392-2664-F453F6F023C1}"/>
              </a:ext>
            </a:extLst>
          </p:cNvPr>
          <p:cNvSpPr txBox="1"/>
          <p:nvPr/>
        </p:nvSpPr>
        <p:spPr>
          <a:xfrm>
            <a:off x="6243657" y="2060848"/>
            <a:ext cx="1800200" cy="461665"/>
          </a:xfrm>
          <a:prstGeom prst="rect">
            <a:avLst/>
          </a:prstGeom>
          <a:noFill/>
        </p:spPr>
        <p:txBody>
          <a:bodyPr wrap="square" rtlCol="0">
            <a:spAutoFit/>
          </a:bodyPr>
          <a:lstStyle/>
          <a:p>
            <a:r>
              <a:rPr lang="en-US" dirty="0">
                <a:solidFill>
                  <a:schemeClr val="tx1"/>
                </a:solidFill>
              </a:rPr>
              <a:t>Interrogator</a:t>
            </a:r>
            <a:endParaRPr lang="aa-ET" dirty="0">
              <a:solidFill>
                <a:schemeClr val="tx1"/>
              </a:solidFill>
            </a:endParaRPr>
          </a:p>
        </p:txBody>
      </p:sp>
      <p:sp>
        <p:nvSpPr>
          <p:cNvPr id="10" name="TextBox 9">
            <a:extLst>
              <a:ext uri="{FF2B5EF4-FFF2-40B4-BE49-F238E27FC236}">
                <a16:creationId xmlns:a16="http://schemas.microsoft.com/office/drawing/2014/main" xmlns="" id="{31C39204-427B-B055-6B7B-C592339044E6}"/>
              </a:ext>
            </a:extLst>
          </p:cNvPr>
          <p:cNvSpPr txBox="1"/>
          <p:nvPr/>
        </p:nvSpPr>
        <p:spPr>
          <a:xfrm>
            <a:off x="9712096" y="4149080"/>
            <a:ext cx="845497" cy="461665"/>
          </a:xfrm>
          <a:prstGeom prst="rect">
            <a:avLst/>
          </a:prstGeom>
          <a:noFill/>
        </p:spPr>
        <p:txBody>
          <a:bodyPr wrap="square" rtlCol="0">
            <a:spAutoFit/>
          </a:bodyPr>
          <a:lstStyle/>
          <a:p>
            <a:r>
              <a:rPr lang="en-US" dirty="0">
                <a:solidFill>
                  <a:schemeClr val="tx1"/>
                </a:solidFill>
              </a:rPr>
              <a:t>Tag</a:t>
            </a:r>
            <a:endParaRPr lang="aa-ET" dirty="0">
              <a:solidFill>
                <a:schemeClr val="tx1"/>
              </a:solidFill>
            </a:endParaRPr>
          </a:p>
        </p:txBody>
      </p:sp>
      <p:pic>
        <p:nvPicPr>
          <p:cNvPr id="7" name="Picture 6">
            <a:extLst>
              <a:ext uri="{FF2B5EF4-FFF2-40B4-BE49-F238E27FC236}">
                <a16:creationId xmlns:a16="http://schemas.microsoft.com/office/drawing/2014/main" xmlns="" id="{0B149EBF-0A8F-AEF2-DAB7-2F8999734FB8}"/>
              </a:ext>
            </a:extLst>
          </p:cNvPr>
          <p:cNvPicPr>
            <a:picLocks noChangeAspect="1"/>
          </p:cNvPicPr>
          <p:nvPr/>
        </p:nvPicPr>
        <p:blipFill>
          <a:blip r:embed="rId2"/>
          <a:stretch>
            <a:fillRect/>
          </a:stretch>
        </p:blipFill>
        <p:spPr>
          <a:xfrm>
            <a:off x="2423592" y="1412776"/>
            <a:ext cx="7046937" cy="4980363"/>
          </a:xfrm>
          <a:prstGeom prst="rect">
            <a:avLst/>
          </a:prstGeom>
        </p:spPr>
      </p:pic>
    </p:spTree>
    <p:extLst>
      <p:ext uri="{BB962C8B-B14F-4D97-AF65-F5344CB8AC3E}">
        <p14:creationId xmlns:p14="http://schemas.microsoft.com/office/powerpoint/2010/main" val="19858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A7CED-3B90-C242-8DA5-AFBFFCDFDF32}"/>
              </a:ext>
            </a:extLst>
          </p:cNvPr>
          <p:cNvSpPr>
            <a:spLocks noGrp="1"/>
          </p:cNvSpPr>
          <p:nvPr>
            <p:ph type="title"/>
          </p:nvPr>
        </p:nvSpPr>
        <p:spPr>
          <a:xfrm>
            <a:off x="914401" y="685801"/>
            <a:ext cx="10361084" cy="438943"/>
          </a:xfrm>
        </p:spPr>
        <p:txBody>
          <a:bodyPr/>
          <a:lstStyle/>
          <a:p>
            <a:r>
              <a:rPr lang="en-US" dirty="0"/>
              <a:t>Data delivery (Option 2)</a:t>
            </a:r>
            <a:endParaRPr lang="aa-ET" dirty="0"/>
          </a:p>
        </p:txBody>
      </p:sp>
      <p:sp>
        <p:nvSpPr>
          <p:cNvPr id="4" name="Slide Number Placeholder 3">
            <a:extLst>
              <a:ext uri="{FF2B5EF4-FFF2-40B4-BE49-F238E27FC236}">
                <a16:creationId xmlns:a16="http://schemas.microsoft.com/office/drawing/2014/main" xmlns="" id="{1AF8623A-DF6F-9608-BDD3-AC2C40218AF7}"/>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xmlns="" id="{D26AC428-899E-CA91-2098-B602C279CE83}"/>
              </a:ext>
            </a:extLst>
          </p:cNvPr>
          <p:cNvSpPr>
            <a:spLocks noGrp="1"/>
          </p:cNvSpPr>
          <p:nvPr>
            <p:ph type="ftr" idx="14"/>
          </p:nvPr>
        </p:nvSpPr>
        <p:spPr/>
        <p:txBody>
          <a:bodyPr/>
          <a:lstStyle/>
          <a:p>
            <a:r>
              <a:rPr lang="en-GB"/>
              <a:t>Solomon Trainin, Wiliot</a:t>
            </a:r>
            <a:endParaRPr lang="en-GB" dirty="0"/>
          </a:p>
        </p:txBody>
      </p:sp>
      <p:sp>
        <p:nvSpPr>
          <p:cNvPr id="6" name="Date Placeholder 5">
            <a:extLst>
              <a:ext uri="{FF2B5EF4-FFF2-40B4-BE49-F238E27FC236}">
                <a16:creationId xmlns:a16="http://schemas.microsoft.com/office/drawing/2014/main" xmlns="" id="{7BC6FC6B-81D6-0AAF-5874-098BE0E33829}"/>
              </a:ext>
            </a:extLst>
          </p:cNvPr>
          <p:cNvSpPr>
            <a:spLocks noGrp="1"/>
          </p:cNvSpPr>
          <p:nvPr>
            <p:ph type="dt" idx="15"/>
          </p:nvPr>
        </p:nvSpPr>
        <p:spPr/>
        <p:txBody>
          <a:bodyPr/>
          <a:lstStyle/>
          <a:p>
            <a:r>
              <a:rPr lang="aa-ET"/>
              <a:t>July 2024</a:t>
            </a:r>
            <a:endParaRPr lang="en-GB" dirty="0"/>
          </a:p>
        </p:txBody>
      </p:sp>
      <p:sp>
        <p:nvSpPr>
          <p:cNvPr id="17" name="TextBox 16">
            <a:extLst>
              <a:ext uri="{FF2B5EF4-FFF2-40B4-BE49-F238E27FC236}">
                <a16:creationId xmlns:a16="http://schemas.microsoft.com/office/drawing/2014/main" xmlns="" id="{B0425805-EB19-2CA0-FE1A-84324BFF5494}"/>
              </a:ext>
            </a:extLst>
          </p:cNvPr>
          <p:cNvSpPr txBox="1"/>
          <p:nvPr/>
        </p:nvSpPr>
        <p:spPr>
          <a:xfrm>
            <a:off x="10257814" y="4653136"/>
            <a:ext cx="864096" cy="461665"/>
          </a:xfrm>
          <a:prstGeom prst="rect">
            <a:avLst/>
          </a:prstGeom>
          <a:noFill/>
        </p:spPr>
        <p:txBody>
          <a:bodyPr wrap="square" rtlCol="0">
            <a:spAutoFit/>
          </a:bodyPr>
          <a:lstStyle/>
          <a:p>
            <a:r>
              <a:rPr lang="en-US" dirty="0">
                <a:solidFill>
                  <a:schemeClr val="tx1"/>
                </a:solidFill>
              </a:rPr>
              <a:t>Tag</a:t>
            </a:r>
            <a:endParaRPr lang="aa-ET" dirty="0">
              <a:solidFill>
                <a:schemeClr val="tx1"/>
              </a:solidFill>
            </a:endParaRPr>
          </a:p>
        </p:txBody>
      </p:sp>
      <p:sp>
        <p:nvSpPr>
          <p:cNvPr id="18" name="TextBox 17">
            <a:extLst>
              <a:ext uri="{FF2B5EF4-FFF2-40B4-BE49-F238E27FC236}">
                <a16:creationId xmlns:a16="http://schemas.microsoft.com/office/drawing/2014/main" xmlns="" id="{A801EE3F-952B-2D7B-C743-7C9E4FF33F65}"/>
              </a:ext>
            </a:extLst>
          </p:cNvPr>
          <p:cNvSpPr txBox="1"/>
          <p:nvPr/>
        </p:nvSpPr>
        <p:spPr>
          <a:xfrm>
            <a:off x="6225366" y="1988840"/>
            <a:ext cx="1800200" cy="461665"/>
          </a:xfrm>
          <a:prstGeom prst="rect">
            <a:avLst/>
          </a:prstGeom>
          <a:noFill/>
        </p:spPr>
        <p:txBody>
          <a:bodyPr wrap="square" rtlCol="0">
            <a:spAutoFit/>
          </a:bodyPr>
          <a:lstStyle/>
          <a:p>
            <a:r>
              <a:rPr lang="en-US" dirty="0">
                <a:solidFill>
                  <a:schemeClr val="tx1"/>
                </a:solidFill>
              </a:rPr>
              <a:t>Interrogator</a:t>
            </a:r>
            <a:endParaRPr lang="aa-ET" dirty="0">
              <a:solidFill>
                <a:schemeClr val="tx1"/>
              </a:solidFill>
            </a:endParaRPr>
          </a:p>
        </p:txBody>
      </p:sp>
      <p:pic>
        <p:nvPicPr>
          <p:cNvPr id="12" name="Picture 11">
            <a:extLst>
              <a:ext uri="{FF2B5EF4-FFF2-40B4-BE49-F238E27FC236}">
                <a16:creationId xmlns:a16="http://schemas.microsoft.com/office/drawing/2014/main" xmlns="" id="{C1858188-239E-104F-BC7B-7EE93E1A6702}"/>
              </a:ext>
            </a:extLst>
          </p:cNvPr>
          <p:cNvPicPr>
            <a:picLocks noChangeAspect="1"/>
          </p:cNvPicPr>
          <p:nvPr/>
        </p:nvPicPr>
        <p:blipFill>
          <a:blip r:embed="rId2"/>
          <a:stretch>
            <a:fillRect/>
          </a:stretch>
        </p:blipFill>
        <p:spPr>
          <a:xfrm>
            <a:off x="1341787" y="1124745"/>
            <a:ext cx="8797104" cy="5184575"/>
          </a:xfrm>
          <a:prstGeom prst="rect">
            <a:avLst/>
          </a:prstGeom>
        </p:spPr>
      </p:pic>
    </p:spTree>
    <p:extLst>
      <p:ext uri="{BB962C8B-B14F-4D97-AF65-F5344CB8AC3E}">
        <p14:creationId xmlns:p14="http://schemas.microsoft.com/office/powerpoint/2010/main" val="359690940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43484</TotalTime>
  <Words>1814</Words>
  <Application>Microsoft Office PowerPoint</Application>
  <PresentationFormat>Widescreen</PresentationFormat>
  <Paragraphs>254</Paragraphs>
  <Slides>26</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Arial Unicode MS</vt:lpstr>
      <vt:lpstr>MS Gothic</vt:lpstr>
      <vt:lpstr>SimSun</vt:lpstr>
      <vt:lpstr>Aptos</vt:lpstr>
      <vt:lpstr>Arial</vt:lpstr>
      <vt:lpstr>Calibri</vt:lpstr>
      <vt:lpstr>Cambria</vt:lpstr>
      <vt:lpstr>OPPOSans B</vt:lpstr>
      <vt:lpstr>Times New Roman</vt:lpstr>
      <vt:lpstr>Office Theme</vt:lpstr>
      <vt:lpstr>Document</vt:lpstr>
      <vt:lpstr>Reference model of AMP only IOT devices</vt:lpstr>
      <vt:lpstr>Abstract</vt:lpstr>
      <vt:lpstr>AMP IoT device types</vt:lpstr>
      <vt:lpstr>Preliminary conclusion</vt:lpstr>
      <vt:lpstr>Two approaches</vt:lpstr>
      <vt:lpstr>AMP-only IoT Reference model (Option 1)</vt:lpstr>
      <vt:lpstr>AMP-only IoT Reference model (Option 2) </vt:lpstr>
      <vt:lpstr>Data delivery (Option 1)</vt:lpstr>
      <vt:lpstr>Data delivery (Option 2)</vt:lpstr>
      <vt:lpstr>Example of how the SME is used in the 802.11bf amendment </vt:lpstr>
      <vt:lpstr>Example of reporting data exchange in the 802.11bf amendment </vt:lpstr>
      <vt:lpstr>PowerPoint Presentation</vt:lpstr>
      <vt:lpstr>Example of inventory and command (based on [3])</vt:lpstr>
      <vt:lpstr>Example of inventory and command in Option 2</vt:lpstr>
      <vt:lpstr>Optimization of Tag inventory and data delivery </vt:lpstr>
      <vt:lpstr>Tag requirements for Option 1 that are not required for Option 2</vt:lpstr>
      <vt:lpstr>References</vt:lpstr>
      <vt:lpstr>Straw Poll</vt:lpstr>
      <vt:lpstr>Straw Poll</vt:lpstr>
      <vt:lpstr>Backup</vt:lpstr>
      <vt:lpstr>AMP-only IoT device vs AMP-assisted IoT device</vt:lpstr>
      <vt:lpstr>PowerPoint Presentation</vt:lpstr>
      <vt:lpstr>AMP-only IoT device vs AMP-assisted IoT device (cont.)</vt:lpstr>
      <vt:lpstr>RF powered AMP only IOT device</vt:lpstr>
      <vt:lpstr>Figure 7-1 Expectation of AMP-IoT [1]</vt:lpstr>
      <vt:lpstr>ISO/IEC ISO/IEC Standards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Solomon Trainin</dc:creator>
  <cp:keywords/>
  <cp:lastModifiedBy>Solomon Trainin</cp:lastModifiedBy>
  <cp:revision>31</cp:revision>
  <cp:lastPrinted>1601-01-01T00:00:00Z</cp:lastPrinted>
  <dcterms:created xsi:type="dcterms:W3CDTF">2024-03-05T08:35:31Z</dcterms:created>
  <dcterms:modified xsi:type="dcterms:W3CDTF">2024-07-17T14:05:06Z</dcterms:modified>
  <cp:category>Name, Affiliation</cp:category>
</cp:coreProperties>
</file>