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39" r:id="rId4"/>
    <p:sldId id="458" r:id="rId5"/>
    <p:sldId id="444" r:id="rId6"/>
    <p:sldId id="440" r:id="rId7"/>
    <p:sldId id="442" r:id="rId8"/>
    <p:sldId id="443" r:id="rId9"/>
    <p:sldId id="399" r:id="rId10"/>
    <p:sldId id="270" r:id="rId11"/>
    <p:sldId id="457" r:id="rId12"/>
    <p:sldId id="45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9900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00" d="100"/>
          <a:sy n="100" d="100"/>
        </p:scale>
        <p:origin x="7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1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32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44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3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54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51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1130r1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uly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Distribution Bandwidth </a:t>
            </a:r>
            <a:r>
              <a:rPr lang="en-US" altLang="zh-CN" sz="2800" dirty="0">
                <a:solidFill>
                  <a:schemeClr val="tx1"/>
                </a:solidFill>
              </a:rPr>
              <a:t>of DRU - 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2024/171r6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Mengshi Hu, et al. Discussion on Distribution Bandwidth of DRU, 802.11 DCN 2024/801r1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distribution bandwidth of 20 MHz, 40 MHz, 80 MHz and 160 MHz.</a:t>
            </a:r>
          </a:p>
          <a:p>
            <a:pPr lvl="2"/>
            <a:r>
              <a:rPr lang="en-US" altLang="zh-CN" sz="1600" dirty="0"/>
              <a:t>The distribution bandwidth is the bandwidth that a DRU spans over.</a:t>
            </a:r>
          </a:p>
          <a:p>
            <a:pPr lvl="2"/>
            <a:r>
              <a:rPr lang="en-US" altLang="zh-CN" sz="1600" dirty="0"/>
              <a:t>The distribution bandwidth is smaller or equal to the PPDU bandwidth.</a:t>
            </a:r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128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distribution</a:t>
            </a:r>
            <a:r>
              <a:rPr lang="zh-CN" altLang="en-US" sz="1600" dirty="0"/>
              <a:t> </a:t>
            </a:r>
            <a:r>
              <a:rPr lang="en-US" altLang="zh-CN" sz="1600" dirty="0"/>
              <a:t>bandwidth</a:t>
            </a:r>
            <a:r>
              <a:rPr lang="zh-CN" altLang="en-US" sz="1600" dirty="0"/>
              <a:t> </a:t>
            </a:r>
            <a:r>
              <a:rPr lang="en-US" altLang="zh-CN" sz="1600" dirty="0"/>
              <a:t>information is notified in the Common Info field or the Special User Info field of a trigger frame. 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062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35726" y="1472838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11bn supports a distributed tone RU (DRU) for a TB PPDU transmission, where the DRU means an RU consisting of subcarriers spreading across a certain bandwidth [1]. According to the DRU discussions, to determine an allocated DRU, the following information is needed: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Regular RU (RRU) of the DRU.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distribution bandwidth (DBW) of the DRU.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we further discuss the following topics related to DBW: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 types of DBW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Signaling of DBW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530C68-DB3F-4B05-B472-43EED973198D}"/>
              </a:ext>
            </a:extLst>
          </p:cNvPr>
          <p:cNvSpPr/>
          <p:nvPr/>
        </p:nvSpPr>
        <p:spPr>
          <a:xfrm>
            <a:off x="2212479" y="3505200"/>
            <a:ext cx="22071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rgbClr val="1E1EFA"/>
                </a:solidFill>
                <a:cs typeface="Times New Roman"/>
              </a:rPr>
              <a:t>After knowing the DBW, the indicated RRU is mapped to a specific DRU. </a:t>
            </a:r>
            <a:endParaRPr lang="zh-CN" altLang="en-US" dirty="0">
              <a:solidFill>
                <a:srgbClr val="1E1EFA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BCBA826-0F43-46FB-918F-A222226C8F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87778"/>
              </p:ext>
            </p:extLst>
          </p:nvPr>
        </p:nvGraphicFramePr>
        <p:xfrm>
          <a:off x="1893093" y="3602717"/>
          <a:ext cx="5357813" cy="1451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Visio" r:id="rId4" imgW="5762629" imgH="1552433" progId="Visio.Drawing.15">
                  <p:embed/>
                </p:oleObj>
              </mc:Choice>
              <mc:Fallback>
                <p:oleObj name="Visio" r:id="rId4" imgW="5762629" imgH="15524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3093" y="3602717"/>
                        <a:ext cx="5357813" cy="1451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A49831E-77F6-4029-A9A4-889C751E16D2}"/>
              </a:ext>
            </a:extLst>
          </p:cNvPr>
          <p:cNvSpPr/>
          <p:nvPr/>
        </p:nvSpPr>
        <p:spPr>
          <a:xfrm>
            <a:off x="3701055" y="4954677"/>
            <a:ext cx="1741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DRU Indication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79120" y="1447800"/>
            <a:ext cx="79250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As discussed in [2], the power gain of a DRU compared to the RRU case is shown below:     </a:t>
            </a: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According to the above analysis, all of the above DBWs (20, 40, 80, and 160 MHz) should be supported to adapt to different scenarios: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smaller size DBWs can provide enough power gains for smaller size DRUs.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larger size DBWs can further enhance the power gain performance of the larger size DRUs,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242-, 484-, and 996-tone DRUs.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achieve UHR goals, it is important to enhance the performance of large size DRUs.</a:t>
            </a: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Types of DBW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4FDA394-DE2B-487A-9B78-F9D47B766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64824"/>
              </p:ext>
            </p:extLst>
          </p:nvPr>
        </p:nvGraphicFramePr>
        <p:xfrm>
          <a:off x="1602103" y="2304217"/>
          <a:ext cx="6100162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45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3406761868"/>
                    </a:ext>
                  </a:extLst>
                </a:gridCol>
                <a:gridCol w="1282935">
                  <a:extLst>
                    <a:ext uri="{9D8B030D-6E8A-4147-A177-3AD203B41FA5}">
                      <a16:colId xmlns:a16="http://schemas.microsoft.com/office/drawing/2014/main" val="1225503975"/>
                    </a:ext>
                  </a:extLst>
                </a:gridCol>
                <a:gridCol w="1315212">
                  <a:extLst>
                    <a:ext uri="{9D8B030D-6E8A-4147-A177-3AD203B41FA5}">
                      <a16:colId xmlns:a16="http://schemas.microsoft.com/office/drawing/2014/main" val="858668725"/>
                    </a:ext>
                  </a:extLst>
                </a:gridCol>
              </a:tblGrid>
              <a:tr h="137160">
                <a:tc rowSpan="2">
                  <a:txBody>
                    <a:bodyPr/>
                    <a:lstStyle/>
                    <a:p>
                      <a:r>
                        <a:rPr lang="en-US" altLang="zh-CN" sz="1050" dirty="0"/>
                        <a:t>N</a:t>
                      </a:r>
                      <a:r>
                        <a:rPr lang="en-US" altLang="zh-CN" sz="1050" baseline="-25000" dirty="0"/>
                        <a:t>RU</a:t>
                      </a:r>
                      <a:endParaRPr lang="zh-CN" altLang="en-US" sz="1050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DRU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20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40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80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160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25699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26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11.07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98905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52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6.3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106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3.29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6.3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242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2.62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5.05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993070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484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2.62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5.05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09165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996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2.62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46953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D02105E9-2F49-4E14-A706-9AAD7B3E28C9}"/>
              </a:ext>
            </a:extLst>
          </p:cNvPr>
          <p:cNvSpPr/>
          <p:nvPr/>
        </p:nvSpPr>
        <p:spPr>
          <a:xfrm>
            <a:off x="2743200" y="1981200"/>
            <a:ext cx="3817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Power Gain Compared to RRU Case (dB)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4551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9250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After knowing the corresponding RRU and DBW of a DRU, the accurate position of a DRU can be determined.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RRU could be indicated by the conventional method.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indicate the DBW to further determine the DRU, two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 are discussed here: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Per-User Indication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the subsequent slides, we further discuss the above two directions.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Indication of DBW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1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indicate the DBW of a DRU, one direct and natural thought is to convey the DBW related information in the User Info field of each user.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green block is an example:</a:t>
            </a: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er-User Indication of DBW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0A135D5-6992-4466-9D1C-AB397C90AD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763673"/>
              </p:ext>
            </p:extLst>
          </p:nvPr>
        </p:nvGraphicFramePr>
        <p:xfrm>
          <a:off x="1371600" y="3048000"/>
          <a:ext cx="6561117" cy="192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Visio" r:id="rId4" imgW="6229372" imgH="1828723" progId="Visio.Drawing.15">
                  <p:embed/>
                </p:oleObj>
              </mc:Choice>
              <mc:Fallback>
                <p:oleObj name="Visio" r:id="rId4" imgW="6229372" imgH="1828723" progId="Visio.Drawing.15">
                  <p:embed/>
                  <p:pic>
                    <p:nvPicPr>
                      <p:cNvPr id="3" name="对象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3048000"/>
                        <a:ext cx="6561117" cy="192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4E61F2CA-AD8D-4D66-A454-B66F1197E2BA}"/>
              </a:ext>
            </a:extLst>
          </p:cNvPr>
          <p:cNvSpPr/>
          <p:nvPr/>
        </p:nvSpPr>
        <p:spPr>
          <a:xfrm>
            <a:off x="3361954" y="4817400"/>
            <a:ext cx="2504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 Per User Indication of DBW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015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651" y="1447800"/>
            <a:ext cx="762014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Regarding the details of the DBW related information, an example is further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User Info field may use 3 additional bits to indicate the DBW related information.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Note that according to the existing User Info field design, it may be hard to get so many additional bits for the DBW related indication.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UEQM and CSD may also need some bits.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Reserved bits may be needed for some other usages.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b="1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Example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 Per-User 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FCBC23A-BD1C-4D80-B3CC-F670B78C4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57791"/>
              </p:ext>
            </p:extLst>
          </p:nvPr>
        </p:nvGraphicFramePr>
        <p:xfrm>
          <a:off x="3198813" y="2759174"/>
          <a:ext cx="3289398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2661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2046737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Meaning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RRU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(20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(40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(80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2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(160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101 - 111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42646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A9E69AA6-9B4F-49E3-9CEB-33A9AF1F0E0F}"/>
              </a:ext>
            </a:extLst>
          </p:cNvPr>
          <p:cNvSpPr/>
          <p:nvPr/>
        </p:nvSpPr>
        <p:spPr>
          <a:xfrm>
            <a:off x="3516411" y="2433836"/>
            <a:ext cx="2717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DBW Related Information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1679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5" y="1609415"/>
            <a:ext cx="7849190" cy="11049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Different from the per-user indication, the common indication can also be used to notify the DBW, saving the overhead in User Info fields: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DBW discussions, a 20 MHz sub-channel may only correspond to one type of DBW. Thus, although the per-user indication provides more flexibility for indication, there is no need to use different indications for the DRUs in the same frequency range.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really needed for signaling is to show the DBW of each 20 MHz sub-channel.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altLang="zh-CN" sz="2800" dirty="0">
                <a:solidFill>
                  <a:schemeClr val="tx1"/>
                </a:solidFill>
              </a:rPr>
              <a:t>ommon Indication of DBW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11338D7-40C4-48E9-8259-A41E047B230F}"/>
              </a:ext>
            </a:extLst>
          </p:cNvPr>
          <p:cNvSpPr/>
          <p:nvPr/>
        </p:nvSpPr>
        <p:spPr>
          <a:xfrm>
            <a:off x="3505200" y="5301924"/>
            <a:ext cx="25442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 Common Indication of DBW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34926A0-8BAC-4D1C-A225-8DD12D76A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749217"/>
              </p:ext>
            </p:extLst>
          </p:nvPr>
        </p:nvGraphicFramePr>
        <p:xfrm>
          <a:off x="914695" y="4419600"/>
          <a:ext cx="7620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4376217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47177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2014422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44801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03000111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8237269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003288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1610683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5531109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41683921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248533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6860990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8663054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2965728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2919527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9021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267420"/>
                  </a:ext>
                </a:extLst>
              </a:tr>
            </a:tbl>
          </a:graphicData>
        </a:graphic>
      </p:graphicFrame>
      <p:sp>
        <p:nvSpPr>
          <p:cNvPr id="14" name="右大括号 13">
            <a:extLst>
              <a:ext uri="{FF2B5EF4-FFF2-40B4-BE49-F238E27FC236}">
                <a16:creationId xmlns:a16="http://schemas.microsoft.com/office/drawing/2014/main" id="{CF839702-D565-4E2E-82DB-D3A618C759B7}"/>
              </a:ext>
            </a:extLst>
          </p:cNvPr>
          <p:cNvSpPr/>
          <p:nvPr/>
        </p:nvSpPr>
        <p:spPr bwMode="auto">
          <a:xfrm rot="5400000">
            <a:off x="4610394" y="1131752"/>
            <a:ext cx="228600" cy="7619999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35F0790-315F-4294-B9B4-FFCEFB1059B4}"/>
              </a:ext>
            </a:extLst>
          </p:cNvPr>
          <p:cNvSpPr/>
          <p:nvPr/>
        </p:nvSpPr>
        <p:spPr>
          <a:xfrm>
            <a:off x="2993290" y="5024925"/>
            <a:ext cx="3462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sixteen 20 MHz sub-channels (320 MHz)</a:t>
            </a:r>
            <a:endParaRPr lang="zh-CN" altLang="en-US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00D50CDC-E6BE-4669-B001-76C1CAA0E1FE}"/>
              </a:ext>
            </a:extLst>
          </p:cNvPr>
          <p:cNvCxnSpPr/>
          <p:nvPr/>
        </p:nvCxnSpPr>
        <p:spPr bwMode="auto">
          <a:xfrm flipV="1">
            <a:off x="1143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D420AAB2-E195-4D4B-9626-981E87AFB0FA}"/>
              </a:ext>
            </a:extLst>
          </p:cNvPr>
          <p:cNvSpPr/>
          <p:nvPr/>
        </p:nvSpPr>
        <p:spPr>
          <a:xfrm>
            <a:off x="837017" y="392254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DBB26275-40DB-48D3-B31D-974CD7EE8741}"/>
              </a:ext>
            </a:extLst>
          </p:cNvPr>
          <p:cNvCxnSpPr/>
          <p:nvPr/>
        </p:nvCxnSpPr>
        <p:spPr bwMode="auto">
          <a:xfrm flipV="1">
            <a:off x="1600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C30B0D8B-9549-4C33-8016-269D9EA19F67}"/>
              </a:ext>
            </a:extLst>
          </p:cNvPr>
          <p:cNvSpPr/>
          <p:nvPr/>
        </p:nvSpPr>
        <p:spPr>
          <a:xfrm>
            <a:off x="1371951" y="392254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64579D6-33F4-4C95-9339-7DC77EED2ADE}"/>
              </a:ext>
            </a:extLst>
          </p:cNvPr>
          <p:cNvCxnSpPr/>
          <p:nvPr/>
        </p:nvCxnSpPr>
        <p:spPr bwMode="auto">
          <a:xfrm flipV="1">
            <a:off x="2133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FECE0337-769E-4918-9E1C-D61C3093F038}"/>
              </a:ext>
            </a:extLst>
          </p:cNvPr>
          <p:cNvCxnSpPr/>
          <p:nvPr/>
        </p:nvCxnSpPr>
        <p:spPr bwMode="auto">
          <a:xfrm flipV="1">
            <a:off x="2590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CD98096E-67F8-4E90-BCE4-CDFFEBAA8202}"/>
              </a:ext>
            </a:extLst>
          </p:cNvPr>
          <p:cNvCxnSpPr/>
          <p:nvPr/>
        </p:nvCxnSpPr>
        <p:spPr bwMode="auto">
          <a:xfrm flipV="1">
            <a:off x="3048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1BA0EAD0-CD01-46ED-8FE0-F2FF03759942}"/>
              </a:ext>
            </a:extLst>
          </p:cNvPr>
          <p:cNvCxnSpPr/>
          <p:nvPr/>
        </p:nvCxnSpPr>
        <p:spPr bwMode="auto">
          <a:xfrm flipV="1">
            <a:off x="3505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6A78D5FE-6ECB-4749-B16A-89F128B6DCA9}"/>
              </a:ext>
            </a:extLst>
          </p:cNvPr>
          <p:cNvCxnSpPr/>
          <p:nvPr/>
        </p:nvCxnSpPr>
        <p:spPr bwMode="auto">
          <a:xfrm flipV="1">
            <a:off x="4038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F12A752-0A9C-4A90-8735-390E0E46F794}"/>
              </a:ext>
            </a:extLst>
          </p:cNvPr>
          <p:cNvCxnSpPr/>
          <p:nvPr/>
        </p:nvCxnSpPr>
        <p:spPr bwMode="auto">
          <a:xfrm flipV="1">
            <a:off x="4495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B8878DE4-1D4F-44E4-A23C-998C80E52084}"/>
              </a:ext>
            </a:extLst>
          </p:cNvPr>
          <p:cNvCxnSpPr/>
          <p:nvPr/>
        </p:nvCxnSpPr>
        <p:spPr bwMode="auto">
          <a:xfrm flipV="1">
            <a:off x="4953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103A61CE-3A42-44AD-A708-35F36F2FFE95}"/>
              </a:ext>
            </a:extLst>
          </p:cNvPr>
          <p:cNvCxnSpPr/>
          <p:nvPr/>
        </p:nvCxnSpPr>
        <p:spPr bwMode="auto">
          <a:xfrm flipV="1">
            <a:off x="5410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7F34AC62-4D4F-480A-B66D-BE2AE6EE48BA}"/>
              </a:ext>
            </a:extLst>
          </p:cNvPr>
          <p:cNvCxnSpPr/>
          <p:nvPr/>
        </p:nvCxnSpPr>
        <p:spPr bwMode="auto">
          <a:xfrm flipV="1">
            <a:off x="5943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D6155EFC-B315-49C4-817E-C97D1E2F20B5}"/>
              </a:ext>
            </a:extLst>
          </p:cNvPr>
          <p:cNvCxnSpPr/>
          <p:nvPr/>
        </p:nvCxnSpPr>
        <p:spPr bwMode="auto">
          <a:xfrm flipV="1">
            <a:off x="6400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501102CB-CD6C-4875-A3B3-31CFD51DFF8C}"/>
              </a:ext>
            </a:extLst>
          </p:cNvPr>
          <p:cNvCxnSpPr/>
          <p:nvPr/>
        </p:nvCxnSpPr>
        <p:spPr bwMode="auto">
          <a:xfrm flipV="1">
            <a:off x="6858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9F0E044D-AA74-4625-8483-4F54D9E049D9}"/>
              </a:ext>
            </a:extLst>
          </p:cNvPr>
          <p:cNvCxnSpPr/>
          <p:nvPr/>
        </p:nvCxnSpPr>
        <p:spPr bwMode="auto">
          <a:xfrm flipV="1">
            <a:off x="7315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A16ADFFC-6F27-44E7-A16B-2CA7A673DAE7}"/>
              </a:ext>
            </a:extLst>
          </p:cNvPr>
          <p:cNvCxnSpPr/>
          <p:nvPr/>
        </p:nvCxnSpPr>
        <p:spPr bwMode="auto">
          <a:xfrm flipV="1">
            <a:off x="7848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085D1EE2-1365-4F17-BFE0-ACA08E2EBA17}"/>
              </a:ext>
            </a:extLst>
          </p:cNvPr>
          <p:cNvCxnSpPr/>
          <p:nvPr/>
        </p:nvCxnSpPr>
        <p:spPr bwMode="auto">
          <a:xfrm flipV="1">
            <a:off x="8305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F6195369-6741-4B3C-BBC9-31E603D5D59A}"/>
              </a:ext>
            </a:extLst>
          </p:cNvPr>
          <p:cNvSpPr/>
          <p:nvPr/>
        </p:nvSpPr>
        <p:spPr>
          <a:xfrm>
            <a:off x="1827617" y="3935352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8735E0C1-2850-414D-B74B-909962B2695F}"/>
              </a:ext>
            </a:extLst>
          </p:cNvPr>
          <p:cNvSpPr/>
          <p:nvPr/>
        </p:nvSpPr>
        <p:spPr>
          <a:xfrm>
            <a:off x="2354931" y="3935352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DDDA802-AAE1-4511-936B-9C756BD9360F}"/>
              </a:ext>
            </a:extLst>
          </p:cNvPr>
          <p:cNvSpPr/>
          <p:nvPr/>
        </p:nvSpPr>
        <p:spPr>
          <a:xfrm>
            <a:off x="2818217" y="3930641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3792FF1-0345-400D-8840-B1954C8D27EE}"/>
              </a:ext>
            </a:extLst>
          </p:cNvPr>
          <p:cNvSpPr/>
          <p:nvPr/>
        </p:nvSpPr>
        <p:spPr>
          <a:xfrm>
            <a:off x="3286055" y="3930641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37CFE5E6-D130-4B72-A2B7-A056FE6E6294}"/>
              </a:ext>
            </a:extLst>
          </p:cNvPr>
          <p:cNvSpPr/>
          <p:nvPr/>
        </p:nvSpPr>
        <p:spPr>
          <a:xfrm>
            <a:off x="3740241" y="3930641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95F09E21-CE05-4E93-B1C7-7A5A7871BB0F}"/>
              </a:ext>
            </a:extLst>
          </p:cNvPr>
          <p:cNvSpPr/>
          <p:nvPr/>
        </p:nvSpPr>
        <p:spPr>
          <a:xfrm>
            <a:off x="421979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8937BE6-63C9-4B33-977E-2DEC51DCD9D7}"/>
              </a:ext>
            </a:extLst>
          </p:cNvPr>
          <p:cNvSpPr/>
          <p:nvPr/>
        </p:nvSpPr>
        <p:spPr>
          <a:xfrm>
            <a:off x="4673982" y="3921519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667A4A1E-FDD7-45D8-A1A9-8DCCBE0744D0}"/>
              </a:ext>
            </a:extLst>
          </p:cNvPr>
          <p:cNvSpPr/>
          <p:nvPr/>
        </p:nvSpPr>
        <p:spPr>
          <a:xfrm>
            <a:off x="5150920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4B9A4E73-E88D-465A-9399-49728CC11038}"/>
              </a:ext>
            </a:extLst>
          </p:cNvPr>
          <p:cNvSpPr/>
          <p:nvPr/>
        </p:nvSpPr>
        <p:spPr>
          <a:xfrm>
            <a:off x="562172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F00F491-65DC-466C-862A-560361DF4E7F}"/>
              </a:ext>
            </a:extLst>
          </p:cNvPr>
          <p:cNvSpPr/>
          <p:nvPr/>
        </p:nvSpPr>
        <p:spPr>
          <a:xfrm>
            <a:off x="6112224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3E803F90-6656-472F-BBDF-1B666E5992A7}"/>
              </a:ext>
            </a:extLst>
          </p:cNvPr>
          <p:cNvSpPr/>
          <p:nvPr/>
        </p:nvSpPr>
        <p:spPr>
          <a:xfrm>
            <a:off x="658881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5C8A8BD-8724-4019-AF2D-E2DFFA0FFEA8}"/>
              </a:ext>
            </a:extLst>
          </p:cNvPr>
          <p:cNvSpPr/>
          <p:nvPr/>
        </p:nvSpPr>
        <p:spPr>
          <a:xfrm>
            <a:off x="706045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B14E75A-DAFE-4BB9-81F4-D4D22B7E43F7}"/>
              </a:ext>
            </a:extLst>
          </p:cNvPr>
          <p:cNvSpPr/>
          <p:nvPr/>
        </p:nvSpPr>
        <p:spPr>
          <a:xfrm>
            <a:off x="7542266" y="3921519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F8EEB1F7-74FA-486D-AA1B-C634A2D587C5}"/>
              </a:ext>
            </a:extLst>
          </p:cNvPr>
          <p:cNvSpPr/>
          <p:nvPr/>
        </p:nvSpPr>
        <p:spPr>
          <a:xfrm>
            <a:off x="8032764" y="3923445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6068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7405" y="1540278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An example of common indication is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DBW pattern in each 80 MHz is limited to only several types, a table with 80 MHz granularity could be used to indicate the DBW of RUs related to that 80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MHz.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Example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 Common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7ED64EC-767B-4484-8C85-4244EF769E65}"/>
              </a:ext>
            </a:extLst>
          </p:cNvPr>
          <p:cNvSpPr/>
          <p:nvPr/>
        </p:nvSpPr>
        <p:spPr>
          <a:xfrm>
            <a:off x="3208962" y="5588658"/>
            <a:ext cx="2893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 An example of common Indication</a:t>
            </a:r>
            <a:endParaRPr lang="zh-CN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1E5540-B3C3-4159-846C-CBED0E5EC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574855"/>
              </p:ext>
            </p:extLst>
          </p:nvPr>
        </p:nvGraphicFramePr>
        <p:xfrm>
          <a:off x="829783" y="4682911"/>
          <a:ext cx="7620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4376217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47177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2014422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44801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03000111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8237269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003288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1610683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5531109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41683921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248533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6860990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8663054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2965728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2919527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9021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67420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13735D7C-0C14-4AB9-8587-FB0C3EE6FD0C}"/>
              </a:ext>
            </a:extLst>
          </p:cNvPr>
          <p:cNvSpPr/>
          <p:nvPr/>
        </p:nvSpPr>
        <p:spPr>
          <a:xfrm>
            <a:off x="3099687" y="5335543"/>
            <a:ext cx="3462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sixteen 20 MHz sub-channels (320 MHz)</a:t>
            </a:r>
            <a:endParaRPr lang="zh-CN" altLang="en-US" dirty="0"/>
          </a:p>
        </p:txBody>
      </p:sp>
      <p:sp>
        <p:nvSpPr>
          <p:cNvPr id="44" name="右大括号 43">
            <a:extLst>
              <a:ext uri="{FF2B5EF4-FFF2-40B4-BE49-F238E27FC236}">
                <a16:creationId xmlns:a16="http://schemas.microsoft.com/office/drawing/2014/main" id="{7A7328A5-89BD-433D-AC5E-211F73F281B7}"/>
              </a:ext>
            </a:extLst>
          </p:cNvPr>
          <p:cNvSpPr/>
          <p:nvPr/>
        </p:nvSpPr>
        <p:spPr bwMode="auto">
          <a:xfrm rot="16200000">
            <a:off x="1684279" y="3571557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graphicFrame>
        <p:nvGraphicFramePr>
          <p:cNvPr id="45" name="表格 44">
            <a:extLst>
              <a:ext uri="{FF2B5EF4-FFF2-40B4-BE49-F238E27FC236}">
                <a16:creationId xmlns:a16="http://schemas.microsoft.com/office/drawing/2014/main" id="{00875E38-75ED-4471-BFE5-ECDA4BC34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37179"/>
              </p:ext>
            </p:extLst>
          </p:nvPr>
        </p:nvGraphicFramePr>
        <p:xfrm>
          <a:off x="861819" y="3097988"/>
          <a:ext cx="1869123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30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1349693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Value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Meaning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x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RRU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(80 MHz DBW)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z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(160 MHz DBW)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03058"/>
                  </a:ext>
                </a:extLst>
              </a:tr>
            </a:tbl>
          </a:graphicData>
        </a:graphic>
      </p:graphicFrame>
      <p:sp>
        <p:nvSpPr>
          <p:cNvPr id="56" name="右大括号 55">
            <a:extLst>
              <a:ext uri="{FF2B5EF4-FFF2-40B4-BE49-F238E27FC236}">
                <a16:creationId xmlns:a16="http://schemas.microsoft.com/office/drawing/2014/main" id="{C45229B1-80B0-4166-8EB4-F332D6038957}"/>
              </a:ext>
            </a:extLst>
          </p:cNvPr>
          <p:cNvSpPr/>
          <p:nvPr/>
        </p:nvSpPr>
        <p:spPr bwMode="auto">
          <a:xfrm rot="5400000">
            <a:off x="4493370" y="1396010"/>
            <a:ext cx="277000" cy="7666310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24CDEF2-1E99-4434-AC3D-C26C06D6E58E}"/>
              </a:ext>
            </a:extLst>
          </p:cNvPr>
          <p:cNvSpPr/>
          <p:nvPr/>
        </p:nvSpPr>
        <p:spPr>
          <a:xfrm>
            <a:off x="989685" y="2834857"/>
            <a:ext cx="1613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for each 80 MHz</a:t>
            </a:r>
            <a:endParaRPr lang="zh-CN" altLang="en-US" dirty="0"/>
          </a:p>
        </p:txBody>
      </p:sp>
      <p:sp>
        <p:nvSpPr>
          <p:cNvPr id="64" name="右大括号 63">
            <a:extLst>
              <a:ext uri="{FF2B5EF4-FFF2-40B4-BE49-F238E27FC236}">
                <a16:creationId xmlns:a16="http://schemas.microsoft.com/office/drawing/2014/main" id="{450C9B62-FF4C-4B88-A0EA-945A63A6A977}"/>
              </a:ext>
            </a:extLst>
          </p:cNvPr>
          <p:cNvSpPr/>
          <p:nvPr/>
        </p:nvSpPr>
        <p:spPr bwMode="auto">
          <a:xfrm rot="16200000">
            <a:off x="3589571" y="3571557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5" name="右大括号 64">
            <a:extLst>
              <a:ext uri="{FF2B5EF4-FFF2-40B4-BE49-F238E27FC236}">
                <a16:creationId xmlns:a16="http://schemas.microsoft.com/office/drawing/2014/main" id="{E986C59D-96FC-4EA7-846D-9379ECDACBC9}"/>
              </a:ext>
            </a:extLst>
          </p:cNvPr>
          <p:cNvSpPr/>
          <p:nvPr/>
        </p:nvSpPr>
        <p:spPr bwMode="auto">
          <a:xfrm rot="16200000">
            <a:off x="5510105" y="3556594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6" name="右大括号 65">
            <a:extLst>
              <a:ext uri="{FF2B5EF4-FFF2-40B4-BE49-F238E27FC236}">
                <a16:creationId xmlns:a16="http://schemas.microsoft.com/office/drawing/2014/main" id="{19BB75D7-F4F8-4818-B132-9497678CF8F2}"/>
              </a:ext>
            </a:extLst>
          </p:cNvPr>
          <p:cNvSpPr/>
          <p:nvPr/>
        </p:nvSpPr>
        <p:spPr bwMode="auto">
          <a:xfrm rot="16200000">
            <a:off x="7414813" y="3556594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71F966CE-6C02-471E-82E1-9DDAF908F377}"/>
              </a:ext>
            </a:extLst>
          </p:cNvPr>
          <p:cNvSpPr txBox="1"/>
          <p:nvPr/>
        </p:nvSpPr>
        <p:spPr>
          <a:xfrm>
            <a:off x="3152950" y="4097796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8B2F7F63-B8FD-4346-BBE4-F1D84B84932B}"/>
              </a:ext>
            </a:extLst>
          </p:cNvPr>
          <p:cNvSpPr txBox="1"/>
          <p:nvPr/>
        </p:nvSpPr>
        <p:spPr>
          <a:xfrm>
            <a:off x="4916396" y="4084855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B072D36E-BE0C-45D5-B140-6EB94EDC2161}"/>
              </a:ext>
            </a:extLst>
          </p:cNvPr>
          <p:cNvSpPr txBox="1"/>
          <p:nvPr/>
        </p:nvSpPr>
        <p:spPr>
          <a:xfrm>
            <a:off x="6813138" y="4072741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90150E55-B280-4C18-9A06-BBB6CF981DBF}"/>
              </a:ext>
            </a:extLst>
          </p:cNvPr>
          <p:cNvCxnSpPr/>
          <p:nvPr/>
        </p:nvCxnSpPr>
        <p:spPr bwMode="auto">
          <a:xfrm flipV="1">
            <a:off x="2603075" y="3657600"/>
            <a:ext cx="1206925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5C9F72CC-32D2-4467-A808-259AD60D68A5}"/>
              </a:ext>
            </a:extLst>
          </p:cNvPr>
          <p:cNvSpPr/>
          <p:nvPr/>
        </p:nvSpPr>
        <p:spPr>
          <a:xfrm>
            <a:off x="3810000" y="3321381"/>
            <a:ext cx="4080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entries can be used to indicate different DBW patterns, such as 20+20+40, 40+20+20, etc.</a:t>
            </a:r>
            <a:endParaRPr lang="zh-CN" altLang="en-US" sz="1400" dirty="0">
              <a:solidFill>
                <a:srgbClr val="1E1E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3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685800" y="1905000"/>
            <a:ext cx="80010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further share some thoughts on the DRU DBW: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DBWs (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 40, 80, and 160 MHz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should be supported to adapt to different scenarios. 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using the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DBW signaling.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117316</TotalTime>
  <Words>1166</Words>
  <Application>Microsoft Office PowerPoint</Application>
  <PresentationFormat>全屏显示(4:3)</PresentationFormat>
  <Paragraphs>248</Paragraphs>
  <Slides>12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Distribution Bandwidth of DRU - Follow up</vt:lpstr>
      <vt:lpstr>Background</vt:lpstr>
      <vt:lpstr>Types of DBW </vt:lpstr>
      <vt:lpstr>Indication of DBW</vt:lpstr>
      <vt:lpstr>Per-User Indication of DBW</vt:lpstr>
      <vt:lpstr>Example of Per-User Indication</vt:lpstr>
      <vt:lpstr>Common Indication of DBW</vt:lpstr>
      <vt:lpstr>Example of Common Indication</vt:lpstr>
      <vt:lpstr>Summary</vt:lpstr>
      <vt:lpstr>PowerPoint 演示文稿</vt:lpstr>
      <vt:lpstr>Straw Poll #1</vt:lpstr>
      <vt:lpstr>Straw Poll #2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2909</cp:revision>
  <cp:lastPrinted>1998-02-10T13:28:06Z</cp:lastPrinted>
  <dcterms:created xsi:type="dcterms:W3CDTF">2013-11-12T18:41:50Z</dcterms:created>
  <dcterms:modified xsi:type="dcterms:W3CDTF">2024-07-15T21:40:44Z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(3)kXTt7XkJpbO5Ljl9O3xM5uwOoPTRTjTpSWEsp3kf/UB9hOwGoKU2jueWo/psiLQyKc7JWTKC
HyIJctImllWEc8WpeiE93ZA+yEJy4hDP1xV50tw1pu2Oil2NyzQBGMODl3h35+CwBBQTU078
gdsxbNYwaaRLcHztAO4OnIasAsm/I/kRmvJ1iOsICaOGpOTmg4lEab1vqMzBWgWKl4of1KLY
/p8hKpf9PUJBvFgoFW</vt:lpwstr>
  </property>
  <property fmtid="{D5CDD505-2E9C-101B-9397-08002B2CF9AE}" pid="4" name="_2015_ms_pID_7253431">
    <vt:lpwstr>NF1cLHh27CROTtMAeVKDPjS/qJ9dExy71b35c+GmWf1mSVcefumJuo
lAjmlty1y3l2Ypg39XoGg7CPNVVj90i+tAG5NQT7xFhTsTk7Botsh5yyHQ+c/ce+/ePgnbMe
WeOUEyKcIg2uz0RUt/T6pbYWk3Xwj2AcXL1YQU9WuvGgOTSbb4IC7IT96Ycca+mTQgdXmWDp
4tBHBlFD4uXqFKKj6RYmANutUWo+gRSYbjh/</vt:lpwstr>
  </property>
  <property fmtid="{D5CDD505-2E9C-101B-9397-08002B2CF9AE}" pid="5" name="_2015_ms_pID_7253432">
    <vt:lpwstr>qQ==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