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1244" r:id="rId2"/>
    <p:sldId id="1369" r:id="rId3"/>
    <p:sldId id="1389" r:id="rId4"/>
    <p:sldId id="1390" r:id="rId5"/>
    <p:sldId id="1391" r:id="rId6"/>
    <p:sldId id="1375" r:id="rId7"/>
    <p:sldId id="1384" r:id="rId8"/>
    <p:sldId id="1392" r:id="rId9"/>
    <p:sldId id="1393" r:id="rId10"/>
    <p:sldId id="1371" r:id="rId11"/>
    <p:sldId id="1372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  <p:cmAuthor id="2" name="GeonHwan Kim/IoT Connectivity Standard Task(geonhwan.kim@lge.com)" initials="GKCST" lastIdx="55" clrIdx="1">
    <p:extLst>
      <p:ext uri="{19B8F6BF-5375-455C-9EA6-DF929625EA0E}">
        <p15:presenceInfo xmlns:p15="http://schemas.microsoft.com/office/powerpoint/2012/main" userId="S-1-5-21-2543426832-1914326140-3112152631-2652433" providerId="AD"/>
      </p:ext>
    </p:extLst>
  </p:cmAuthor>
  <p:cmAuthor id="3" name="Insun Jang/IoT Connectivity Standard Task(insun.jang@lge.com)" initials="IJCST" lastIdx="13" clrIdx="2">
    <p:extLst>
      <p:ext uri="{19B8F6BF-5375-455C-9EA6-DF929625EA0E}">
        <p15:presenceInfo xmlns:p15="http://schemas.microsoft.com/office/powerpoint/2012/main" userId="S-1-5-21-2543426832-1914326140-3112152631-18843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FF"/>
    <a:srgbClr val="FF9900"/>
    <a:srgbClr val="00CC99"/>
    <a:srgbClr val="0000FF"/>
    <a:srgbClr val="FFCC99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8" autoAdjust="0"/>
    <p:restoredTop sz="92102" autoAdjust="0"/>
  </p:normalViewPr>
  <p:slideViewPr>
    <p:cSldViewPr>
      <p:cViewPr varScale="1">
        <p:scale>
          <a:sx n="106" d="100"/>
          <a:sy n="106" d="100"/>
        </p:scale>
        <p:origin x="16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60" d="100"/>
          <a:sy n="260" d="100"/>
        </p:scale>
        <p:origin x="3348" y="22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4491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702050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397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1507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dirty="0" smtClean="0">
              <a:solidFill>
                <a:srgbClr val="FF0000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45999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68516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0315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88347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61337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13565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273425" y="514350"/>
            <a:ext cx="3392488" cy="25447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40274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08349" y="6475413"/>
            <a:ext cx="2335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solidFill>
                  <a:schemeClr val="tx1"/>
                </a:solidFill>
                <a:cs typeface="Arial" charset="0"/>
              </a:rPr>
              <a:t>doc.: IEEE </a:t>
            </a:r>
            <a:r>
              <a:rPr kumimoji="0" lang="en-US" altLang="ko-KR" sz="1800" b="1" dirty="0" smtClean="0">
                <a:solidFill>
                  <a:schemeClr val="tx1"/>
                </a:solidFill>
                <a:cs typeface="Arial" charset="0"/>
              </a:rPr>
              <a:t>802.11-24/1126r1</a:t>
            </a:r>
            <a:endParaRPr kumimoji="0" lang="en-US" altLang="ko-KR" sz="18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1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ICF-ICR Discussion for DPS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kumimoji="0" lang="en-US" altLang="ko-KR" sz="2000" kern="0" dirty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>
                <a:ea typeface="굴림" panose="020B0600000101010101" pitchFamily="50" charset="-127"/>
              </a:rPr>
              <a:t> 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2024-07-15</a:t>
            </a:r>
            <a:endParaRPr kumimoji="0" lang="en-US" altLang="ko-KR" sz="2000" b="0" kern="0" dirty="0">
              <a:ea typeface="굴림" panose="020B0600000101010101" pitchFamily="50" charset="-127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2209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954767"/>
              </p:ext>
            </p:extLst>
          </p:nvPr>
        </p:nvGraphicFramePr>
        <p:xfrm>
          <a:off x="712304" y="2819399"/>
          <a:ext cx="7620000" cy="352716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00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6864624"/>
                  </a:ext>
                </a:extLst>
              </a:tr>
              <a:tr h="362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1746700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1477798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Baek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734365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yl.yoon@lge.com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027612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22669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235989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864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72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Conclusion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In this contribution, we discussed control frame for dynamic power saving (DPS).</a:t>
            </a:r>
            <a:endParaRPr lang="en-US" altLang="ko-KR" sz="1800" dirty="0"/>
          </a:p>
          <a:p>
            <a:endParaRPr lang="en-US" altLang="ko-KR" sz="1600" dirty="0" smtClean="0">
              <a:solidFill>
                <a:srgbClr val="FF0000"/>
              </a:solidFill>
            </a:endParaRPr>
          </a:p>
          <a:p>
            <a:r>
              <a:rPr lang="en-US" altLang="ko-KR" sz="1800" dirty="0"/>
              <a:t>In order to provide sufficient time for an STA operating as a DPS to transition from a low capability state to a high capability state, padding </a:t>
            </a:r>
            <a:r>
              <a:rPr lang="en-US" altLang="ko-KR" sz="1800" dirty="0" smtClean="0"/>
              <a:t>should </a:t>
            </a:r>
            <a:r>
              <a:rPr lang="en-US" altLang="ko-KR" sz="1800" dirty="0"/>
              <a:t>be included in the initial control </a:t>
            </a:r>
            <a:r>
              <a:rPr lang="en-US" altLang="ko-KR" sz="1800" dirty="0" smtClean="0"/>
              <a:t>frame (ICF).</a:t>
            </a:r>
          </a:p>
          <a:p>
            <a:pPr lvl="1"/>
            <a:r>
              <a:rPr lang="en-US" altLang="ko-KR" sz="1600" dirty="0" smtClean="0"/>
              <a:t>Since the trigger frame basically contains padding, the AP may use trigger frame as ICF.</a:t>
            </a:r>
          </a:p>
          <a:p>
            <a:pPr lvl="1"/>
            <a:endParaRPr lang="en-US" altLang="ko-KR" sz="1600" dirty="0"/>
          </a:p>
          <a:p>
            <a:r>
              <a:rPr lang="en-US" altLang="ko-KR" sz="1800" dirty="0" smtClean="0"/>
              <a:t>However, non-AP STAs cannot transmit trigger frame.</a:t>
            </a:r>
          </a:p>
          <a:p>
            <a:pPr lvl="1"/>
            <a:r>
              <a:rPr lang="en-US" altLang="ko-KR" sz="1600" dirty="0" smtClean="0"/>
              <a:t>Therefore, for a use case where a non-AP STA transmits a ICF, a method of specifying an ICF separate from the AP may be considered.</a:t>
            </a:r>
          </a:p>
          <a:p>
            <a:pPr lvl="1"/>
            <a:endParaRPr lang="en-US" altLang="ko-KR" sz="1600" dirty="0"/>
          </a:p>
          <a:p>
            <a:r>
              <a:rPr lang="en-US" altLang="ko-KR" sz="1800" dirty="0"/>
              <a:t>Additionally, based on the analysis in this contribution, one or more ICFs may be utilized depending on whether DPS information is included or depending on the SU/MU transmission scenario</a:t>
            </a:r>
            <a:r>
              <a:rPr lang="en-US" altLang="ko-KR" sz="1800" dirty="0" smtClean="0"/>
              <a:t>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67925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9693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References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472281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[1] 24/0171, “TGbn Motions List – Part 1”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[2] 23/1873, “Post-FCS MAC padding”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[3] 23/2003, “Client power save”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Geonhwan Kim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7486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r>
              <a:rPr lang="en-US" altLang="ko-KR" sz="1800" dirty="0" smtClean="0"/>
              <a:t>A Motion defining a power save mode for a STA that is a UHR Mobile AP or a UHR non-AP STA is passed [1].</a:t>
            </a:r>
          </a:p>
          <a:p>
            <a:pPr lvl="1"/>
            <a:r>
              <a:rPr lang="en-US" altLang="ko-KR" sz="1600" dirty="0" smtClean="0"/>
              <a:t>Wherein the STA may transition from a lower capability mode to a higher capability mode upon reception of an initial control frame.</a:t>
            </a:r>
          </a:p>
          <a:p>
            <a:endParaRPr lang="en-US" altLang="ko-KR" sz="1400" dirty="0" smtClean="0"/>
          </a:p>
          <a:p>
            <a:r>
              <a:rPr lang="en-US" altLang="ko-KR" sz="1800" dirty="0" smtClean="0"/>
              <a:t>The initial control frame (ICF) in the above motion for dynamic power save (DPS) is TBD, and TGbn is discussing ICF in other topics (e.g., IDC, DSO, Multi-AP coordination) as well.</a:t>
            </a:r>
          </a:p>
          <a:p>
            <a:pPr lvl="1"/>
            <a:r>
              <a:rPr lang="en-US" altLang="ko-KR" sz="1600" dirty="0" smtClean="0"/>
              <a:t>That is, ICF can be defined for use individually or commonly in each topic.</a:t>
            </a:r>
            <a:endParaRPr lang="en-US" altLang="ko-KR" sz="1800" dirty="0" smtClean="0"/>
          </a:p>
          <a:p>
            <a:endParaRPr lang="en-US" altLang="ko-KR" sz="1400" dirty="0" smtClean="0"/>
          </a:p>
          <a:p>
            <a:r>
              <a:rPr lang="en-US" altLang="ko-KR" sz="1800" dirty="0" smtClean="0"/>
              <a:t>In this contribution, we discuss ICF and initial control response frame (ICR) for dynamic power saving.</a:t>
            </a:r>
          </a:p>
          <a:p>
            <a:pPr lvl="1"/>
            <a:r>
              <a:rPr lang="en-US" altLang="ko-KR" sz="1600" dirty="0" smtClean="0"/>
              <a:t>Candidate ICFs for DPS: MU-RTS, BSRP, BAR, RTS</a:t>
            </a:r>
          </a:p>
          <a:p>
            <a:pPr lvl="1"/>
            <a:r>
              <a:rPr lang="en-US" altLang="ko-KR" sz="1600" dirty="0" smtClean="0"/>
              <a:t>Features to consider for ICF for DPS: Padding/Intermediate FCS, MU transmission, ICF transmission by non-AP STA, Room available for DPS information (if needed).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124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Potential Contents in ICF/ICR for DPS</a:t>
            </a:r>
            <a:endParaRPr lang="ko-KR" altLang="en-US" u="sng" strike="sngStrike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r>
              <a:rPr lang="en-US" altLang="ko-KR" sz="1800" dirty="0" smtClean="0"/>
              <a:t>Basically, </a:t>
            </a:r>
            <a:r>
              <a:rPr lang="en-US" altLang="ko-KR" sz="1800" dirty="0"/>
              <a:t>there may be no need to </a:t>
            </a:r>
            <a:r>
              <a:rPr lang="en-US" altLang="ko-KR" sz="1800" dirty="0" smtClean="0"/>
              <a:t>include separate </a:t>
            </a:r>
            <a:r>
              <a:rPr lang="en-US" altLang="ko-KR" sz="1800" dirty="0"/>
              <a:t>DPS content in the ICF/ICR.</a:t>
            </a:r>
          </a:p>
          <a:p>
            <a:pPr lvl="1"/>
            <a:r>
              <a:rPr lang="en-US" altLang="ko-KR" sz="1600" dirty="0" smtClean="0"/>
              <a:t>Similar </a:t>
            </a:r>
            <a:r>
              <a:rPr lang="en-US" altLang="ko-KR" sz="1600" dirty="0"/>
              <a:t>to EMLSR, </a:t>
            </a:r>
            <a:r>
              <a:rPr lang="en-US" altLang="ko-KR" sz="1600" dirty="0" smtClean="0"/>
              <a:t>an STA supporting DPS operation/mode </a:t>
            </a:r>
            <a:r>
              <a:rPr lang="en-US" altLang="ko-KR" sz="1600" dirty="0"/>
              <a:t>may transmit an ICF only </a:t>
            </a:r>
            <a:r>
              <a:rPr lang="en-US" altLang="ko-KR" sz="1600" u="sng" dirty="0"/>
              <a:t>for the purpose of changing the state of a DPS STA</a:t>
            </a:r>
            <a:r>
              <a:rPr lang="en-US" altLang="ko-KR" sz="1600" dirty="0"/>
              <a:t>.</a:t>
            </a:r>
          </a:p>
          <a:p>
            <a:endParaRPr lang="en-US" altLang="ko-KR" sz="1800" dirty="0" smtClean="0"/>
          </a:p>
          <a:p>
            <a:r>
              <a:rPr lang="en-US" altLang="ko-KR" sz="1800" dirty="0"/>
              <a:t>Nevertheless, if we need to include some content in the ICF for DPS, required operating </a:t>
            </a:r>
            <a:r>
              <a:rPr lang="en-US" altLang="ko-KR" sz="1800" dirty="0" smtClean="0"/>
              <a:t>parameters (for higher capability state) </a:t>
            </a:r>
            <a:r>
              <a:rPr lang="en-US" altLang="ko-KR" sz="1800" dirty="0"/>
              <a:t>could be included.</a:t>
            </a:r>
            <a:endParaRPr lang="en-US" altLang="ko-KR" sz="1800" dirty="0" smtClean="0"/>
          </a:p>
          <a:p>
            <a:pPr lvl="1"/>
            <a:r>
              <a:rPr lang="en-US" altLang="ko-KR" sz="1600" dirty="0" smtClean="0"/>
              <a:t>DPS STA that receives the ICF can reference it to achieve additional power savings in higher capability state.</a:t>
            </a:r>
          </a:p>
          <a:p>
            <a:pPr lvl="2"/>
            <a:r>
              <a:rPr lang="en-US" altLang="ko-KR" sz="1600" dirty="0" smtClean="0"/>
              <a:t>The </a:t>
            </a:r>
            <a:r>
              <a:rPr lang="en-US" altLang="ko-KR" sz="1600" dirty="0"/>
              <a:t>required operating parameters may be less than or equal to </a:t>
            </a:r>
            <a:r>
              <a:rPr lang="en-US" altLang="ko-KR" sz="1600" dirty="0" smtClean="0"/>
              <a:t>the max. parameters of the DPS STA.</a:t>
            </a:r>
            <a:endParaRPr lang="en-US" altLang="ko-KR" sz="1000" dirty="0" smtClean="0"/>
          </a:p>
          <a:p>
            <a:pPr lvl="1"/>
            <a:r>
              <a:rPr lang="en-US" altLang="ko-KR" sz="1600" dirty="0"/>
              <a:t>In this case, required operating parameters that may be included in the ICF for DPS may include BW, MCS, </a:t>
            </a:r>
            <a:r>
              <a:rPr lang="en-US" altLang="ko-KR" sz="1600" dirty="0" smtClean="0"/>
              <a:t>NSS for higher </a:t>
            </a:r>
            <a:r>
              <a:rPr lang="en-US" altLang="ko-KR" sz="1600" dirty="0"/>
              <a:t>capability state.</a:t>
            </a:r>
          </a:p>
          <a:p>
            <a:pPr lvl="1"/>
            <a:endParaRPr lang="en-US" altLang="ko-KR" sz="1000" dirty="0"/>
          </a:p>
          <a:p>
            <a:r>
              <a:rPr lang="en-US" altLang="ko-KR" sz="1800" dirty="0" smtClean="0"/>
              <a:t>The </a:t>
            </a:r>
            <a:r>
              <a:rPr lang="en-US" altLang="ko-KR" sz="1800" dirty="0"/>
              <a:t>ICR may contain the </a:t>
            </a:r>
            <a:r>
              <a:rPr lang="en-US" altLang="ko-KR" sz="1800" dirty="0" smtClean="0"/>
              <a:t>same contents </a:t>
            </a:r>
            <a:r>
              <a:rPr lang="en-US" altLang="ko-KR" sz="1800" dirty="0"/>
              <a:t>for the purpose of updating parameters obtained from the ICF, but whether it should include such content requires further discussion.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8798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Padding / Intermediate FCS</a:t>
            </a:r>
            <a:endParaRPr lang="ko-KR" altLang="en-US" strike="sngStrike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r>
              <a:rPr lang="en-US" altLang="ko-KR" sz="1800" dirty="0" smtClean="0"/>
              <a:t>Padding/Intermediate FCS should be included in the ICF to provide sufficient time for the DPS STA to transition from a listening state to a higher </a:t>
            </a:r>
            <a:r>
              <a:rPr lang="en-US" altLang="ko-KR" sz="1800" dirty="0" err="1" smtClean="0"/>
              <a:t>capa</a:t>
            </a:r>
            <a:r>
              <a:rPr lang="en-US" altLang="ko-KR" sz="1800" dirty="0" smtClean="0"/>
              <a:t>. state.</a:t>
            </a:r>
          </a:p>
          <a:p>
            <a:pPr lvl="1"/>
            <a:r>
              <a:rPr lang="en-US" altLang="ko-KR" sz="1600" dirty="0" smtClean="0"/>
              <a:t>This is the most important factor in choosing an ICF.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endParaRPr lang="en-US" altLang="ko-KR" sz="1200" dirty="0" smtClean="0"/>
          </a:p>
          <a:p>
            <a:r>
              <a:rPr lang="en-US" altLang="ko-KR" sz="1800" dirty="0" smtClean="0"/>
              <a:t>MU-RTS TF and BSRP TF basically include padding, and intermediate FCS can be designed within the TF [2, 3].</a:t>
            </a:r>
          </a:p>
          <a:p>
            <a:pPr lvl="1"/>
            <a:r>
              <a:rPr lang="en-US" altLang="ko-KR" sz="1600" dirty="0" err="1" smtClean="0"/>
              <a:t>BlockAckReq</a:t>
            </a:r>
            <a:r>
              <a:rPr lang="en-US" altLang="ko-KR" sz="1600" dirty="0" smtClean="0"/>
              <a:t> (BAR) frame can also add/design padding/intermediate FCS as ICF for DPS.</a:t>
            </a:r>
          </a:p>
          <a:p>
            <a:pPr lvl="1"/>
            <a:r>
              <a:rPr lang="en-US" altLang="ko-KR" sz="1600" dirty="0" smtClean="0"/>
              <a:t>However, RTS cannot include padding/intermediate FCS to provide the time needed to transition from a listening state to a higher capability state.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pSp>
        <p:nvGrpSpPr>
          <p:cNvPr id="8" name="그룹 7"/>
          <p:cNvGrpSpPr/>
          <p:nvPr/>
        </p:nvGrpSpPr>
        <p:grpSpPr>
          <a:xfrm>
            <a:off x="701987" y="2849542"/>
            <a:ext cx="7740027" cy="1646258"/>
            <a:chOff x="457200" y="4336529"/>
            <a:chExt cx="7740027" cy="1646258"/>
          </a:xfrm>
        </p:grpSpPr>
        <p:cxnSp>
          <p:nvCxnSpPr>
            <p:cNvPr id="9" name="직선 연결선 8"/>
            <p:cNvCxnSpPr/>
            <p:nvPr/>
          </p:nvCxnSpPr>
          <p:spPr bwMode="auto">
            <a:xfrm>
              <a:off x="1948827" y="4765474"/>
              <a:ext cx="6248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직선 연결선 9"/>
            <p:cNvCxnSpPr/>
            <p:nvPr/>
          </p:nvCxnSpPr>
          <p:spPr bwMode="auto">
            <a:xfrm>
              <a:off x="1948827" y="5603674"/>
              <a:ext cx="6248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2" name="직사각형 11"/>
            <p:cNvSpPr/>
            <p:nvPr/>
          </p:nvSpPr>
          <p:spPr bwMode="auto">
            <a:xfrm>
              <a:off x="2177427" y="5298874"/>
              <a:ext cx="223620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1" i="1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Listening state</a:t>
              </a:r>
              <a:endParaRPr kumimoji="0" lang="ko-KR" altLang="en-US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425061" y="4336529"/>
              <a:ext cx="4908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SIFS</a:t>
              </a:r>
              <a:endParaRPr lang="ko-KR" altLang="en-US" dirty="0"/>
            </a:p>
          </p:txBody>
        </p:sp>
        <p:cxnSp>
          <p:nvCxnSpPr>
            <p:cNvPr id="15" name="직선 화살표 연결선 14"/>
            <p:cNvCxnSpPr/>
            <p:nvPr/>
          </p:nvCxnSpPr>
          <p:spPr bwMode="auto">
            <a:xfrm>
              <a:off x="4413630" y="4613074"/>
              <a:ext cx="520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8" name="직선 연결선 17"/>
            <p:cNvCxnSpPr/>
            <p:nvPr/>
          </p:nvCxnSpPr>
          <p:spPr bwMode="auto">
            <a:xfrm>
              <a:off x="4933830" y="4475028"/>
              <a:ext cx="0" cy="128104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" name="직사각형 18"/>
            <p:cNvSpPr/>
            <p:nvPr/>
          </p:nvSpPr>
          <p:spPr bwMode="auto">
            <a:xfrm>
              <a:off x="4933828" y="4883674"/>
              <a:ext cx="2880000" cy="720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b="1" i="1" u="sng" dirty="0" smtClean="0"/>
                <a:t>Higher capability</a:t>
              </a:r>
              <a:r>
                <a:rPr kumimoji="0" lang="en-US" altLang="ko-KR" sz="1200" b="1" i="1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state</a:t>
              </a:r>
              <a:endParaRPr kumimoji="0" lang="ko-KR" altLang="en-US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86200" y="5705788"/>
              <a:ext cx="122604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Transition delay</a:t>
              </a:r>
              <a:endParaRPr lang="ko-KR" altLang="en-US" dirty="0"/>
            </a:p>
          </p:txBody>
        </p:sp>
        <p:sp>
          <p:nvSpPr>
            <p:cNvPr id="21" name="직사각형 20"/>
            <p:cNvSpPr/>
            <p:nvPr/>
          </p:nvSpPr>
          <p:spPr bwMode="auto">
            <a:xfrm>
              <a:off x="4933830" y="5298874"/>
              <a:ext cx="10800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dirty="0" smtClean="0"/>
                <a:t>ICR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2" name="직선 화살표 연결선 21"/>
            <p:cNvCxnSpPr/>
            <p:nvPr/>
          </p:nvCxnSpPr>
          <p:spPr bwMode="auto">
            <a:xfrm>
              <a:off x="4048706" y="5705788"/>
              <a:ext cx="88512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457200" y="4626974"/>
              <a:ext cx="14916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dirty="0" smtClean="0"/>
                <a:t>DPS-supporting STA</a:t>
              </a:r>
              <a:endParaRPr lang="ko-KR" alt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40471" y="5471974"/>
              <a:ext cx="131369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dirty="0" smtClean="0"/>
                <a:t>DPS-enabled STA</a:t>
              </a:r>
              <a:endParaRPr lang="ko-KR" altLang="en-US" dirty="0"/>
            </a:p>
          </p:txBody>
        </p:sp>
        <p:cxnSp>
          <p:nvCxnSpPr>
            <p:cNvPr id="26" name="직선 화살표 연결선 25"/>
            <p:cNvCxnSpPr>
              <a:stCxn id="11" idx="2"/>
            </p:cNvCxnSpPr>
            <p:nvPr/>
          </p:nvCxnSpPr>
          <p:spPr bwMode="auto">
            <a:xfrm>
              <a:off x="3310800" y="4765474"/>
              <a:ext cx="0" cy="838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8" name="직선 연결선 27"/>
            <p:cNvCxnSpPr/>
            <p:nvPr/>
          </p:nvCxnSpPr>
          <p:spPr bwMode="auto">
            <a:xfrm>
              <a:off x="4030356" y="4475028"/>
              <a:ext cx="0" cy="128104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직선 화살표 연결선 32"/>
            <p:cNvCxnSpPr>
              <a:stCxn id="21" idx="0"/>
            </p:cNvCxnSpPr>
            <p:nvPr/>
          </p:nvCxnSpPr>
          <p:spPr bwMode="auto">
            <a:xfrm flipV="1">
              <a:off x="5473830" y="4765474"/>
              <a:ext cx="0" cy="5334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grpSp>
          <p:nvGrpSpPr>
            <p:cNvPr id="7" name="그룹 6"/>
            <p:cNvGrpSpPr/>
            <p:nvPr/>
          </p:nvGrpSpPr>
          <p:grpSpPr>
            <a:xfrm>
              <a:off x="2590800" y="4459139"/>
              <a:ext cx="1797008" cy="334318"/>
              <a:chOff x="2590800" y="4459139"/>
              <a:chExt cx="1797008" cy="334318"/>
            </a:xfrm>
          </p:grpSpPr>
          <p:sp>
            <p:nvSpPr>
              <p:cNvPr id="11" name="직사각형 10"/>
              <p:cNvSpPr/>
              <p:nvPr/>
            </p:nvSpPr>
            <p:spPr bwMode="auto">
              <a:xfrm>
                <a:off x="2590800" y="4460674"/>
                <a:ext cx="1440000" cy="3048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dirty="0" smtClean="0"/>
                  <a:t>ICF</a:t>
                </a:r>
                <a:endParaRPr kumimoji="0" lang="ko-KR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0" name="직사각형 29"/>
              <p:cNvSpPr/>
              <p:nvPr/>
            </p:nvSpPr>
            <p:spPr bwMode="auto">
              <a:xfrm>
                <a:off x="4027808" y="4460674"/>
                <a:ext cx="360000" cy="3048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900" dirty="0" smtClean="0"/>
                  <a:t>pad</a:t>
                </a:r>
                <a:endParaRPr kumimoji="0" lang="ko-KR" altLang="en-US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grpSp>
            <p:nvGrpSpPr>
              <p:cNvPr id="31" name="그룹 30"/>
              <p:cNvGrpSpPr/>
              <p:nvPr/>
            </p:nvGrpSpPr>
            <p:grpSpPr>
              <a:xfrm>
                <a:off x="3815816" y="4459139"/>
                <a:ext cx="253596" cy="334318"/>
                <a:chOff x="5676900" y="4636612"/>
                <a:chExt cx="253596" cy="334318"/>
              </a:xfrm>
            </p:grpSpPr>
            <p:sp>
              <p:nvSpPr>
                <p:cNvPr id="32" name="직사각형 31"/>
                <p:cNvSpPr/>
                <p:nvPr/>
              </p:nvSpPr>
              <p:spPr bwMode="auto">
                <a:xfrm>
                  <a:off x="5713698" y="4636612"/>
                  <a:ext cx="180000" cy="304800"/>
                </a:xfrm>
                <a:prstGeom prst="rect">
                  <a:avLst/>
                </a:prstGeom>
                <a:solidFill>
                  <a:srgbClr val="FF9900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5676900" y="4642955"/>
                  <a:ext cx="253596" cy="3279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ts val="600"/>
                    </a:lnSpc>
                  </a:pPr>
                  <a:r>
                    <a:rPr lang="en-US" altLang="ko-KR" sz="800" dirty="0" smtClean="0"/>
                    <a:t>F</a:t>
                  </a:r>
                </a:p>
                <a:p>
                  <a:pPr algn="ctr">
                    <a:lnSpc>
                      <a:spcPts val="600"/>
                    </a:lnSpc>
                  </a:pPr>
                  <a:r>
                    <a:rPr lang="en-US" altLang="ko-KR" sz="800" dirty="0" smtClean="0"/>
                    <a:t>C</a:t>
                  </a:r>
                </a:p>
                <a:p>
                  <a:pPr algn="ctr">
                    <a:lnSpc>
                      <a:spcPts val="600"/>
                    </a:lnSpc>
                  </a:pPr>
                  <a:r>
                    <a:rPr lang="en-US" altLang="ko-KR" sz="800" dirty="0"/>
                    <a:t>S</a:t>
                  </a:r>
                  <a:endParaRPr lang="ko-KR" altLang="en-US" sz="800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51487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ICF transmission by Non-AP STA</a:t>
            </a:r>
            <a:endParaRPr lang="ko-KR" altLang="en-US" strike="sngStrike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r>
              <a:rPr lang="en-US" altLang="ko-KR" sz="1800" dirty="0" smtClean="0"/>
              <a:t>Given </a:t>
            </a:r>
            <a:r>
              <a:rPr lang="en-US" altLang="ko-KR" sz="1800" dirty="0"/>
              <a:t>that BSRP TF and MU-RTS TF are used as </a:t>
            </a:r>
            <a:r>
              <a:rPr lang="en-US" altLang="ko-KR" sz="1800" dirty="0" smtClean="0"/>
              <a:t>ICFs </a:t>
            </a:r>
            <a:r>
              <a:rPr lang="en-US" altLang="ko-KR" sz="1800" dirty="0"/>
              <a:t>in EMLSR, </a:t>
            </a:r>
            <a:r>
              <a:rPr lang="en-US" altLang="ko-KR" sz="1800" dirty="0" smtClean="0"/>
              <a:t>TF </a:t>
            </a:r>
            <a:r>
              <a:rPr lang="en-US" altLang="ko-KR" sz="1800" dirty="0"/>
              <a:t>can be considered the first option </a:t>
            </a:r>
            <a:r>
              <a:rPr lang="en-US" altLang="ko-KR" sz="1800" dirty="0" smtClean="0"/>
              <a:t>of ICF for DPS.</a:t>
            </a:r>
          </a:p>
          <a:p>
            <a:pPr lvl="1"/>
            <a:r>
              <a:rPr lang="en-US" altLang="ko-KR" sz="1600" dirty="0" smtClean="0"/>
              <a:t>However</a:t>
            </a:r>
            <a:r>
              <a:rPr lang="en-US" altLang="ko-KR" sz="1600" dirty="0"/>
              <a:t>, since non-AP STAs cannot transmit TF, if only TF is selected as the ICF for DPS, the AP (e.g., mobile AP) will not be able to operate as DPS</a:t>
            </a:r>
            <a:r>
              <a:rPr lang="en-US" altLang="ko-KR" sz="1600" dirty="0" smtClean="0"/>
              <a:t>.</a:t>
            </a:r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200" dirty="0" smtClean="0"/>
          </a:p>
          <a:p>
            <a:r>
              <a:rPr lang="en-US" altLang="ko-KR" sz="1800" dirty="0" smtClean="0"/>
              <a:t>BAR or RTS frames may be options for ICF that non-AP STAs can transmit.</a:t>
            </a:r>
          </a:p>
          <a:p>
            <a:pPr lvl="1"/>
            <a:r>
              <a:rPr lang="en-US" altLang="ko-KR" sz="1600" dirty="0" smtClean="0"/>
              <a:t>However</a:t>
            </a:r>
            <a:r>
              <a:rPr lang="en-US" altLang="ko-KR" sz="1600" dirty="0"/>
              <a:t>, if we keep in mind whether padding/intermediate FCS can be included, which </a:t>
            </a:r>
            <a:r>
              <a:rPr lang="en-US" altLang="ko-KR" sz="1600" dirty="0" smtClean="0"/>
              <a:t>is </a:t>
            </a:r>
            <a:r>
              <a:rPr lang="en-US" altLang="ko-KR" sz="1600" dirty="0"/>
              <a:t>the most important </a:t>
            </a:r>
            <a:r>
              <a:rPr lang="en-US" altLang="ko-KR" sz="1600" dirty="0" smtClean="0"/>
              <a:t>factor for DPS, </a:t>
            </a:r>
            <a:r>
              <a:rPr lang="en-US" altLang="ko-KR" sz="1600" dirty="0"/>
              <a:t>RTS has clear disadvantages.</a:t>
            </a:r>
            <a:endParaRPr lang="en-US" altLang="ko-KR" sz="1600" dirty="0" smtClean="0"/>
          </a:p>
          <a:p>
            <a:pPr lvl="1"/>
            <a:endParaRPr lang="en-US" altLang="ko-KR" sz="1600" dirty="0"/>
          </a:p>
          <a:p>
            <a:r>
              <a:rPr lang="en-US" altLang="ko-KR" sz="1800" dirty="0"/>
              <a:t>Therefore, in order to support the AP's DPS operation, the non-AP STA </a:t>
            </a:r>
            <a:r>
              <a:rPr lang="en-US" altLang="ko-KR" sz="1800" dirty="0" smtClean="0"/>
              <a:t>should </a:t>
            </a:r>
            <a:r>
              <a:rPr lang="en-US" altLang="ko-KR" sz="1800" dirty="0"/>
              <a:t>be able to transmit ICF</a:t>
            </a:r>
            <a:r>
              <a:rPr lang="en-US" altLang="ko-KR" sz="1800" dirty="0" smtClean="0"/>
              <a:t>.</a:t>
            </a:r>
          </a:p>
          <a:p>
            <a:pPr lvl="1"/>
            <a:r>
              <a:rPr lang="en-US" altLang="ko-KR" sz="1600" dirty="0" smtClean="0"/>
              <a:t>An ICF that both AP and non-AP STAs can transmit may be defined, or</a:t>
            </a:r>
          </a:p>
          <a:p>
            <a:pPr lvl="1"/>
            <a:r>
              <a:rPr lang="en-US" altLang="ko-KR" sz="1600" dirty="0" smtClean="0"/>
              <a:t>Individual ICFs that AP and non-AP STAs can transmit may be defined.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393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 Transmissions in DPS 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r>
              <a:rPr lang="en-US" altLang="ko-KR" sz="1600" u="sng" dirty="0" smtClean="0"/>
              <a:t>When using the TF as an ICF</a:t>
            </a:r>
            <a:r>
              <a:rPr lang="en-US" altLang="ko-KR" sz="1600" dirty="0" smtClean="0"/>
              <a:t>, it is also necessary to consider the scenarios in which the ICF is transmitted to multiple users.</a:t>
            </a:r>
          </a:p>
          <a:p>
            <a:pPr lvl="1"/>
            <a:r>
              <a:rPr lang="en-US" altLang="ko-KR" sz="1400" dirty="0" smtClean="0"/>
              <a:t>whether the AP can transmit ICF to legacy STAs and DPS-enabled STAs simultaneously.</a:t>
            </a:r>
          </a:p>
          <a:p>
            <a:endParaRPr lang="en-US" altLang="ko-KR" sz="1000" dirty="0" smtClean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800" dirty="0" smtClean="0"/>
          </a:p>
          <a:p>
            <a:r>
              <a:rPr lang="en-US" altLang="ko-KR" sz="1600" dirty="0" smtClean="0"/>
              <a:t>In order for MU transmission to occur in the sequence of </a:t>
            </a:r>
            <a:r>
              <a:rPr lang="en-US" altLang="ko-KR" sz="1600" i="1" u="sng" dirty="0" smtClean="0"/>
              <a:t>1) ICF-for-MU transmission</a:t>
            </a:r>
            <a:r>
              <a:rPr lang="en-US" altLang="ko-KR" sz="1600" dirty="0" smtClean="0"/>
              <a:t>,</a:t>
            </a:r>
          </a:p>
          <a:p>
            <a:pPr lvl="1"/>
            <a:r>
              <a:rPr lang="en-US" altLang="ko-KR" sz="1400" dirty="0" smtClean="0"/>
              <a:t>In other words</a:t>
            </a:r>
            <a:r>
              <a:rPr lang="en-US" altLang="ko-KR" sz="1400" dirty="0"/>
              <a:t>, ICF can perform the role of existing TF and </a:t>
            </a:r>
            <a:r>
              <a:rPr lang="en-US" altLang="ko-KR" sz="1400" dirty="0" smtClean="0"/>
              <a:t>transition </a:t>
            </a:r>
            <a:r>
              <a:rPr lang="en-US" altLang="ko-KR" sz="1400" dirty="0"/>
              <a:t>of DPS STA at the same time</a:t>
            </a:r>
            <a:r>
              <a:rPr lang="en-US" altLang="ko-KR" sz="1400" dirty="0" smtClean="0"/>
              <a:t>.</a:t>
            </a:r>
          </a:p>
          <a:p>
            <a:pPr lvl="1"/>
            <a:r>
              <a:rPr lang="en-US" altLang="ko-KR" sz="1400" dirty="0" smtClean="0"/>
              <a:t>ICF should be designed to avoid decoding issues in legacy STAs.</a:t>
            </a:r>
          </a:p>
          <a:p>
            <a:endParaRPr lang="en-US" altLang="ko-KR" sz="1200" dirty="0" smtClean="0"/>
          </a:p>
          <a:p>
            <a:r>
              <a:rPr lang="en-US" altLang="ko-KR" sz="1600" dirty="0" smtClean="0"/>
              <a:t>If the ICF is not TF or there is a decoding issues with legacy STAs, </a:t>
            </a:r>
            <a:r>
              <a:rPr lang="en-US" altLang="ko-KR" sz="1600" i="1" u="sng" dirty="0" smtClean="0"/>
              <a:t>2) ICF-before-MU transmission</a:t>
            </a:r>
            <a:r>
              <a:rPr lang="en-US" altLang="ko-KR" sz="1600" dirty="0" smtClean="0"/>
              <a:t> sequence may be applied as an alternative.</a:t>
            </a:r>
          </a:p>
          <a:p>
            <a:pPr lvl="1"/>
            <a:r>
              <a:rPr lang="en-US" altLang="ko-KR" sz="1400" dirty="0" smtClean="0"/>
              <a:t>Legacy issues can be prevented, but separate ICF/ICR exchange is required.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pSp>
        <p:nvGrpSpPr>
          <p:cNvPr id="8" name="그룹 7"/>
          <p:cNvGrpSpPr/>
          <p:nvPr/>
        </p:nvGrpSpPr>
        <p:grpSpPr>
          <a:xfrm>
            <a:off x="4256474" y="2788647"/>
            <a:ext cx="4811326" cy="1630953"/>
            <a:chOff x="4256474" y="2590800"/>
            <a:chExt cx="4811326" cy="1630953"/>
          </a:xfrm>
        </p:grpSpPr>
        <p:sp>
          <p:nvSpPr>
            <p:cNvPr id="6" name="TextBox 5"/>
            <p:cNvSpPr txBox="1"/>
            <p:nvPr/>
          </p:nvSpPr>
          <p:spPr>
            <a:xfrm>
              <a:off x="4256474" y="2590800"/>
              <a:ext cx="221727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i="1" u="sng" dirty="0" smtClean="0"/>
                <a:t>2) ICF-before-MU transmission</a:t>
              </a:r>
            </a:p>
          </p:txBody>
        </p:sp>
        <p:pic>
          <p:nvPicPr>
            <p:cNvPr id="37" name="그림 3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56474" y="2881698"/>
              <a:ext cx="4811326" cy="1340055"/>
            </a:xfrm>
            <a:prstGeom prst="rect">
              <a:avLst/>
            </a:prstGeom>
          </p:spPr>
        </p:pic>
      </p:grpSp>
      <p:grpSp>
        <p:nvGrpSpPr>
          <p:cNvPr id="7" name="그룹 6"/>
          <p:cNvGrpSpPr/>
          <p:nvPr/>
        </p:nvGrpSpPr>
        <p:grpSpPr>
          <a:xfrm>
            <a:off x="76200" y="2786618"/>
            <a:ext cx="4103444" cy="1632982"/>
            <a:chOff x="76200" y="2592557"/>
            <a:chExt cx="4103444" cy="1632982"/>
          </a:xfrm>
        </p:grpSpPr>
        <p:sp>
          <p:nvSpPr>
            <p:cNvPr id="39" name="TextBox 38"/>
            <p:cNvSpPr txBox="1"/>
            <p:nvPr/>
          </p:nvSpPr>
          <p:spPr>
            <a:xfrm>
              <a:off x="76200" y="2592557"/>
              <a:ext cx="200247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i="1" u="sng" dirty="0"/>
                <a:t>1</a:t>
              </a:r>
              <a:r>
                <a:rPr lang="en-US" altLang="ko-KR" b="1" i="1" u="sng" dirty="0" smtClean="0"/>
                <a:t>) ICF-for-MU transmission</a:t>
              </a:r>
            </a:p>
          </p:txBody>
        </p:sp>
        <p:pic>
          <p:nvPicPr>
            <p:cNvPr id="40" name="그림 3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6200" y="2881699"/>
              <a:ext cx="4103444" cy="13438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6285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Room for DPS C</a:t>
            </a:r>
            <a:r>
              <a:rPr lang="en-US" altLang="ko-KR" dirty="0" smtClean="0">
                <a:solidFill>
                  <a:schemeClr val="tx1"/>
                </a:solidFill>
              </a:rPr>
              <a:t>ontents: Trigger Frame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4800" y="1752600"/>
            <a:ext cx="8549640" cy="4722813"/>
          </a:xfrm>
        </p:spPr>
        <p:txBody>
          <a:bodyPr/>
          <a:lstStyle/>
          <a:p>
            <a:r>
              <a:rPr lang="en-US" altLang="ko-KR" sz="1800" dirty="0"/>
              <a:t>If the MU-RTS TF includes information for DPS </a:t>
            </a:r>
            <a:r>
              <a:rPr lang="en-US" altLang="ko-KR" sz="1800" dirty="0" smtClean="0"/>
              <a:t>(shown in slide </a:t>
            </a:r>
            <a:r>
              <a:rPr lang="en-US" altLang="ko-KR" sz="1800" dirty="0"/>
              <a:t>3</a:t>
            </a:r>
            <a:r>
              <a:rPr lang="en-US" altLang="ko-KR" sz="1800" dirty="0" smtClean="0"/>
              <a:t>):</a:t>
            </a:r>
          </a:p>
          <a:p>
            <a:pPr lvl="1"/>
            <a:r>
              <a:rPr lang="en-US" altLang="ko-KR" sz="1600" i="1" dirty="0" smtClean="0"/>
              <a:t>Intermediate FCS Present field</a:t>
            </a:r>
            <a:r>
              <a:rPr lang="en-US" altLang="ko-KR" sz="1600" dirty="0" smtClean="0"/>
              <a:t> may be included in the </a:t>
            </a:r>
            <a:r>
              <a:rPr lang="en-US" altLang="ko-KR" sz="1600" i="1" dirty="0" smtClean="0"/>
              <a:t>Common Info field</a:t>
            </a:r>
            <a:r>
              <a:rPr lang="en-US" altLang="ko-KR" sz="1600" dirty="0" smtClean="0"/>
              <a:t>.</a:t>
            </a:r>
          </a:p>
          <a:p>
            <a:pPr lvl="2"/>
            <a:r>
              <a:rPr lang="en-US" altLang="ko-KR" sz="1400" dirty="0" smtClean="0"/>
              <a:t>Using </a:t>
            </a:r>
            <a:r>
              <a:rPr lang="en-US" altLang="ko-KR" sz="1400" i="1" dirty="0" smtClean="0"/>
              <a:t>EHT Reserved</a:t>
            </a:r>
            <a:r>
              <a:rPr lang="en-US" altLang="ko-KR" sz="1400" dirty="0" smtClean="0"/>
              <a:t> or </a:t>
            </a:r>
            <a:r>
              <a:rPr lang="en-US" altLang="ko-KR" sz="1400" i="1" dirty="0" smtClean="0"/>
              <a:t>Reserved bits</a:t>
            </a:r>
          </a:p>
          <a:p>
            <a:pPr lvl="1"/>
            <a:r>
              <a:rPr lang="en-US" altLang="ko-KR" sz="1600" dirty="0" smtClean="0"/>
              <a:t>Required operating parameters (e.g., BW, MCS, NSS for higher </a:t>
            </a:r>
            <a:r>
              <a:rPr lang="en-US" altLang="ko-KR" sz="1600" dirty="0" err="1" smtClean="0"/>
              <a:t>capa</a:t>
            </a:r>
            <a:r>
              <a:rPr lang="en-US" altLang="ko-KR" sz="1600" dirty="0" smtClean="0"/>
              <a:t>. state) may be included in the </a:t>
            </a:r>
            <a:r>
              <a:rPr lang="en-US" altLang="ko-KR" sz="1600" i="1" dirty="0" smtClean="0"/>
              <a:t>User Info field</a:t>
            </a:r>
            <a:r>
              <a:rPr lang="en-US" altLang="ko-KR" sz="1600" dirty="0" smtClean="0"/>
              <a:t>.</a:t>
            </a:r>
          </a:p>
          <a:p>
            <a:pPr lvl="2"/>
            <a:r>
              <a:rPr lang="en-US" altLang="ko-KR" sz="1400" dirty="0"/>
              <a:t>This is because these are individual </a:t>
            </a:r>
            <a:r>
              <a:rPr lang="en-US" altLang="ko-KR" sz="1400" dirty="0" smtClean="0"/>
              <a:t>operating parameters </a:t>
            </a:r>
            <a:r>
              <a:rPr lang="en-US" altLang="ko-KR" sz="1400" dirty="0"/>
              <a:t>for specific DPS users.</a:t>
            </a:r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000" dirty="0" smtClean="0"/>
          </a:p>
          <a:p>
            <a:r>
              <a:rPr lang="en-US" altLang="ko-KR" sz="1800" dirty="0"/>
              <a:t>Also, </a:t>
            </a:r>
            <a:r>
              <a:rPr lang="en-US" altLang="ko-KR" sz="1800" dirty="0" smtClean="0"/>
              <a:t>if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BSRP </a:t>
            </a:r>
            <a:r>
              <a:rPr lang="en-US" altLang="ko-KR" sz="1800" dirty="0"/>
              <a:t>TF includes information for </a:t>
            </a:r>
            <a:r>
              <a:rPr lang="en-US" altLang="ko-KR" sz="1800" dirty="0" smtClean="0"/>
              <a:t>DPS:</a:t>
            </a:r>
            <a:endParaRPr lang="en-US" altLang="ko-KR" sz="1800" dirty="0"/>
          </a:p>
          <a:p>
            <a:pPr lvl="1"/>
            <a:r>
              <a:rPr lang="en-US" altLang="ko-KR" sz="1600" i="1" dirty="0"/>
              <a:t>Intermediate FCS Present field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may be defined in </a:t>
            </a:r>
            <a:r>
              <a:rPr lang="en-US" altLang="ko-KR" sz="1600" dirty="0"/>
              <a:t>the </a:t>
            </a:r>
            <a:r>
              <a:rPr lang="en-US" altLang="ko-KR" sz="1600" i="1" dirty="0"/>
              <a:t>Common Info </a:t>
            </a:r>
            <a:r>
              <a:rPr lang="en-US" altLang="ko-KR" sz="1600" i="1" dirty="0" smtClean="0"/>
              <a:t>field.</a:t>
            </a:r>
            <a:endParaRPr lang="en-US" altLang="ko-KR" sz="1600" i="1" dirty="0"/>
          </a:p>
          <a:p>
            <a:pPr lvl="1"/>
            <a:r>
              <a:rPr lang="en-US" altLang="ko-KR" sz="1600" dirty="0" smtClean="0"/>
              <a:t>However, there is not enough room in the </a:t>
            </a:r>
            <a:r>
              <a:rPr lang="en-US" altLang="ko-KR" sz="1600" i="1" dirty="0" smtClean="0"/>
              <a:t>User Info field</a:t>
            </a:r>
            <a:r>
              <a:rPr lang="en-US" altLang="ko-KR" sz="1600" dirty="0" smtClean="0"/>
              <a:t> of the BSRP TF for the required operating parameters.</a:t>
            </a:r>
          </a:p>
          <a:p>
            <a:pPr lvl="2"/>
            <a:r>
              <a:rPr lang="en-US" altLang="ko-KR" sz="1400" i="1" dirty="0" smtClean="0"/>
              <a:t>Special User Info field</a:t>
            </a:r>
            <a:r>
              <a:rPr lang="en-US" altLang="ko-KR" sz="1400" dirty="0" smtClean="0"/>
              <a:t> (i.e., based on special AID) can be utilized to append a DPS information.</a:t>
            </a:r>
            <a:endParaRPr lang="en-US" altLang="ko-KR" sz="1400" dirty="0"/>
          </a:p>
          <a:p>
            <a:pPr lvl="2"/>
            <a:endParaRPr lang="en-US" altLang="ko-KR" sz="1000" dirty="0" smtClean="0"/>
          </a:p>
          <a:p>
            <a:r>
              <a:rPr lang="en-US" altLang="ko-KR" sz="1800" dirty="0" smtClean="0"/>
              <a:t>Alternatively, if we consider </a:t>
            </a:r>
            <a:r>
              <a:rPr lang="en-US" altLang="ko-KR" sz="1800" u="sng" dirty="0" smtClean="0"/>
              <a:t>common ICF</a:t>
            </a:r>
            <a:r>
              <a:rPr lang="en-US" altLang="ko-KR" sz="1800" dirty="0" smtClean="0"/>
              <a:t> for TGbn, the </a:t>
            </a:r>
            <a:r>
              <a:rPr lang="en-US" altLang="ko-KR" sz="1800" i="1" dirty="0" smtClean="0"/>
              <a:t>Common Info field</a:t>
            </a:r>
            <a:r>
              <a:rPr lang="en-US" altLang="ko-KR" sz="1800" dirty="0" smtClean="0"/>
              <a:t> could contain a field indicating the </a:t>
            </a:r>
            <a:r>
              <a:rPr lang="en-US" altLang="ko-KR" sz="1800" i="1" dirty="0" smtClean="0"/>
              <a:t>ICF type</a:t>
            </a:r>
            <a:r>
              <a:rPr lang="en-US" altLang="ko-KR" sz="1800" dirty="0" smtClean="0"/>
              <a:t> (e.g., DPS, IDC, Multi-AP, etc.).</a:t>
            </a:r>
          </a:p>
          <a:p>
            <a:pPr lvl="1"/>
            <a:r>
              <a:rPr lang="en-US" altLang="ko-KR" sz="1600" dirty="0" smtClean="0"/>
              <a:t>In order to </a:t>
            </a:r>
            <a:r>
              <a:rPr lang="en-US" altLang="ko-KR" sz="1600" dirty="0"/>
              <a:t>design a common ICF, much discussion is needed in terms of specific signaling methods and </a:t>
            </a:r>
            <a:r>
              <a:rPr lang="en-US" altLang="ko-KR" sz="1600" dirty="0" smtClean="0"/>
              <a:t>contents.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4578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Room for DPS </a:t>
            </a:r>
            <a:r>
              <a:rPr lang="en-US" altLang="ko-KR" dirty="0" smtClean="0">
                <a:solidFill>
                  <a:schemeClr val="tx1"/>
                </a:solidFill>
              </a:rPr>
              <a:t>Contents: Others</a:t>
            </a:r>
            <a:endParaRPr lang="ko-KR" altLang="en-US" strike="sngStrike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599"/>
            <a:ext cx="8549640" cy="4722813"/>
          </a:xfrm>
        </p:spPr>
        <p:txBody>
          <a:bodyPr/>
          <a:lstStyle/>
          <a:p>
            <a:r>
              <a:rPr lang="en-US" altLang="ko-KR" sz="1800" dirty="0"/>
              <a:t>RTS doesn't have room to include DPS information, but BAR frames might.</a:t>
            </a:r>
            <a:endParaRPr lang="en-US" altLang="ko-KR" sz="1800" dirty="0" smtClean="0"/>
          </a:p>
          <a:p>
            <a:r>
              <a:rPr lang="en-US" altLang="ko-KR" sz="1800" dirty="0" smtClean="0"/>
              <a:t>There </a:t>
            </a:r>
            <a:r>
              <a:rPr lang="en-US" altLang="ko-KR" sz="1800" dirty="0"/>
              <a:t>may be several ways to include DPS information in a BAR frame</a:t>
            </a:r>
            <a:r>
              <a:rPr lang="en-US" altLang="ko-KR" sz="1800" dirty="0" smtClean="0"/>
              <a:t>.</a:t>
            </a:r>
          </a:p>
          <a:p>
            <a:pPr lvl="1"/>
            <a:r>
              <a:rPr lang="en-US" altLang="ko-KR" sz="1600" dirty="0" smtClean="0">
                <a:ea typeface="+mn-ea"/>
                <a:cs typeface="+mn-cs"/>
              </a:rPr>
              <a:t>Include a new </a:t>
            </a:r>
            <a:r>
              <a:rPr lang="en-US" altLang="ko-KR" sz="1600" i="1" dirty="0" smtClean="0">
                <a:ea typeface="+mn-ea"/>
                <a:cs typeface="+mn-cs"/>
              </a:rPr>
              <a:t>DPS Information field</a:t>
            </a:r>
            <a:r>
              <a:rPr lang="en-US" altLang="ko-KR" sz="1600" dirty="0" smtClean="0">
                <a:ea typeface="+mn-ea"/>
                <a:cs typeface="+mn-cs"/>
              </a:rPr>
              <a:t> following the </a:t>
            </a:r>
            <a:r>
              <a:rPr lang="en-US" altLang="ko-KR" sz="1600" i="1" dirty="0" smtClean="0">
                <a:ea typeface="+mn-ea"/>
                <a:cs typeface="+mn-cs"/>
              </a:rPr>
              <a:t>BAR Information field</a:t>
            </a:r>
            <a:r>
              <a:rPr lang="en-US" altLang="ko-KR" sz="1600" dirty="0" smtClean="0">
                <a:ea typeface="+mn-ea"/>
                <a:cs typeface="+mn-cs"/>
              </a:rPr>
              <a:t>;</a:t>
            </a:r>
          </a:p>
          <a:p>
            <a:pPr lvl="1"/>
            <a:r>
              <a:rPr lang="en-US" altLang="ko-KR" sz="1600" dirty="0" smtClean="0">
                <a:ea typeface="+mn-ea"/>
                <a:cs typeface="+mn-cs"/>
              </a:rPr>
              <a:t>Use a specific Per-TID value for DPS and replace the </a:t>
            </a:r>
            <a:r>
              <a:rPr lang="en-US" altLang="ko-KR" sz="1600" i="1" dirty="0" smtClean="0">
                <a:ea typeface="+mn-ea"/>
                <a:cs typeface="+mn-cs"/>
              </a:rPr>
              <a:t>Block Ack Starting Sequence Control field</a:t>
            </a:r>
            <a:r>
              <a:rPr lang="en-US" altLang="ko-KR" sz="1600" dirty="0" smtClean="0">
                <a:ea typeface="+mn-ea"/>
                <a:cs typeface="+mn-cs"/>
              </a:rPr>
              <a:t> with a </a:t>
            </a:r>
            <a:r>
              <a:rPr lang="en-US" altLang="ko-KR" sz="1600" i="1" dirty="0" smtClean="0">
                <a:ea typeface="+mn-ea"/>
                <a:cs typeface="+mn-cs"/>
              </a:rPr>
              <a:t>DPS Information field</a:t>
            </a:r>
            <a:r>
              <a:rPr lang="en-US" altLang="ko-KR" sz="1600" dirty="0" smtClean="0">
                <a:ea typeface="+mn-ea"/>
                <a:cs typeface="+mn-cs"/>
              </a:rPr>
              <a:t>;</a:t>
            </a:r>
          </a:p>
          <a:p>
            <a:pPr lvl="1"/>
            <a:r>
              <a:rPr lang="en-US" altLang="ko-KR" sz="1600" dirty="0" smtClean="0">
                <a:ea typeface="+mn-ea"/>
                <a:cs typeface="+mn-cs"/>
              </a:rPr>
              <a:t>Use a reserved value in </a:t>
            </a:r>
            <a:r>
              <a:rPr lang="en-US" altLang="ko-KR" sz="1600" i="1" dirty="0" smtClean="0">
                <a:ea typeface="+mn-ea"/>
                <a:cs typeface="+mn-cs"/>
              </a:rPr>
              <a:t>Fragment Number field</a:t>
            </a:r>
            <a:r>
              <a:rPr lang="en-US" altLang="ko-KR" sz="1600" dirty="0" smtClean="0">
                <a:ea typeface="+mn-ea"/>
                <a:cs typeface="+mn-cs"/>
              </a:rPr>
              <a:t> and replace the </a:t>
            </a:r>
            <a:r>
              <a:rPr lang="en-US" altLang="ko-KR" sz="1600" i="1" dirty="0" smtClean="0">
                <a:ea typeface="+mn-ea"/>
                <a:cs typeface="+mn-cs"/>
              </a:rPr>
              <a:t>Block Ack Starting Sequence Control field</a:t>
            </a:r>
            <a:r>
              <a:rPr lang="en-US" altLang="ko-KR" sz="1600" dirty="0" smtClean="0">
                <a:ea typeface="+mn-ea"/>
                <a:cs typeface="+mn-cs"/>
              </a:rPr>
              <a:t> with a </a:t>
            </a:r>
            <a:r>
              <a:rPr lang="en-US" altLang="ko-KR" sz="1600" i="1" dirty="0" smtClean="0">
                <a:ea typeface="+mn-ea"/>
                <a:cs typeface="+mn-cs"/>
              </a:rPr>
              <a:t>DPS Information field</a:t>
            </a:r>
            <a:r>
              <a:rPr lang="en-US" altLang="ko-KR" sz="1600" dirty="0" smtClean="0">
                <a:ea typeface="+mn-ea"/>
                <a:cs typeface="+mn-cs"/>
              </a:rPr>
              <a:t>.</a:t>
            </a:r>
          </a:p>
          <a:p>
            <a:pPr marL="342900" lvl="1" indent="-342900">
              <a:buFontTx/>
              <a:buChar char="•"/>
            </a:pPr>
            <a:r>
              <a:rPr lang="en-US" altLang="ko-KR" sz="1800" b="1" dirty="0" smtClean="0"/>
              <a:t>However, there are some important </a:t>
            </a:r>
            <a:r>
              <a:rPr lang="en-US" altLang="ko-KR" sz="1800" b="1" dirty="0"/>
              <a:t>considerations </a:t>
            </a:r>
            <a:r>
              <a:rPr lang="en-US" altLang="ko-KR" sz="1800" b="1" dirty="0" smtClean="0"/>
              <a:t>when </a:t>
            </a:r>
            <a:r>
              <a:rPr lang="en-US" altLang="ko-KR" sz="1800" b="1" dirty="0"/>
              <a:t>using </a:t>
            </a:r>
            <a:r>
              <a:rPr lang="en-US" altLang="ko-KR" sz="1800" b="1" dirty="0" smtClean="0"/>
              <a:t>BAR/BA.</a:t>
            </a:r>
            <a:endParaRPr lang="en-US" altLang="ko-KR" dirty="0"/>
          </a:p>
          <a:p>
            <a:pPr lvl="1"/>
            <a:r>
              <a:rPr lang="en-US" altLang="ko-KR" sz="1600" dirty="0"/>
              <a:t>How can STA distinguish between DPS BAR and normal BAR?</a:t>
            </a:r>
          </a:p>
          <a:p>
            <a:pPr lvl="2"/>
            <a:r>
              <a:rPr lang="en-US" altLang="ko-KR" sz="1400" dirty="0"/>
              <a:t>e.g., without any indication, a BAR transmitted during a low capability state is identified as a DPS BAR, and a BAR transmitted during a high capability state is identified as a normal BAR</a:t>
            </a:r>
            <a:r>
              <a:rPr lang="en-US" altLang="ko-KR" sz="1400" dirty="0" smtClean="0"/>
              <a:t>.</a:t>
            </a:r>
          </a:p>
          <a:p>
            <a:pPr lvl="2"/>
            <a:r>
              <a:rPr lang="en-US" altLang="ko-KR" sz="1400" dirty="0"/>
              <a:t>There </a:t>
            </a:r>
            <a:r>
              <a:rPr lang="en-US" altLang="ko-KR" sz="1400" dirty="0" smtClean="0"/>
              <a:t>may be </a:t>
            </a:r>
            <a:r>
              <a:rPr lang="en-US" altLang="ko-KR" sz="1400" dirty="0"/>
              <a:t>an option to define a new BAR frame variant (using reserved BAR Type</a:t>
            </a:r>
            <a:r>
              <a:rPr lang="en-US" altLang="ko-KR" sz="1400" dirty="0" smtClean="0"/>
              <a:t>).</a:t>
            </a:r>
            <a:endParaRPr lang="en-US" altLang="ko-KR" sz="1400" dirty="0"/>
          </a:p>
          <a:p>
            <a:pPr lvl="1"/>
            <a:r>
              <a:rPr lang="en-US" altLang="ko-KR" sz="1600" dirty="0"/>
              <a:t>If DPS information needs to be included, how to signal </a:t>
            </a:r>
            <a:r>
              <a:rPr lang="en-US" altLang="ko-KR" sz="1600" dirty="0" smtClean="0"/>
              <a:t>it in </a:t>
            </a:r>
            <a:r>
              <a:rPr lang="en-US" altLang="ko-KR" sz="1600" dirty="0"/>
              <a:t>Compressed BAR or Multi-TID BAR?</a:t>
            </a:r>
          </a:p>
          <a:p>
            <a:pPr lvl="1"/>
            <a:r>
              <a:rPr lang="en-US" altLang="ko-KR" sz="1600" dirty="0" smtClean="0"/>
              <a:t>Finally</a:t>
            </a:r>
            <a:r>
              <a:rPr lang="en-US" altLang="ko-KR" sz="1600" dirty="0"/>
              <a:t>, it is necessary to consider how the ICR (i.e. BA) will be transmitted in relation to the above factors</a:t>
            </a:r>
            <a:r>
              <a:rPr lang="en-US" altLang="ko-KR" sz="1600" dirty="0" smtClean="0"/>
              <a:t>.</a:t>
            </a:r>
            <a:endParaRPr lang="en-US" altLang="ko-KR" sz="1800" b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359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297180" y="1752599"/>
            <a:ext cx="8549640" cy="472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kumimoji="0" lang="en-US" altLang="ko-KR" sz="1800" kern="0" dirty="0" smtClean="0"/>
          </a:p>
          <a:p>
            <a:endParaRPr kumimoji="0" lang="en-US" altLang="ko-KR" sz="1800" kern="0" dirty="0"/>
          </a:p>
          <a:p>
            <a:endParaRPr kumimoji="0" lang="en-US" altLang="ko-KR" sz="1800" kern="0" dirty="0" smtClean="0"/>
          </a:p>
          <a:p>
            <a:endParaRPr kumimoji="0" lang="en-US" altLang="ko-KR" sz="1800" kern="0" dirty="0"/>
          </a:p>
          <a:p>
            <a:endParaRPr kumimoji="0" lang="en-US" altLang="ko-KR" sz="1800" kern="0" dirty="0" smtClean="0"/>
          </a:p>
          <a:p>
            <a:endParaRPr kumimoji="0" lang="en-US" altLang="ko-KR" sz="1800" kern="0" dirty="0"/>
          </a:p>
          <a:p>
            <a:pPr marL="0" indent="0">
              <a:buNone/>
            </a:pPr>
            <a:endParaRPr kumimoji="0" lang="en-US" altLang="ko-KR" sz="1800" kern="0" dirty="0"/>
          </a:p>
          <a:p>
            <a:pPr marL="0" indent="0">
              <a:buNone/>
            </a:pPr>
            <a:endParaRPr kumimoji="0" lang="en-US" altLang="ko-KR" sz="1800" kern="0" dirty="0"/>
          </a:p>
          <a:p>
            <a:r>
              <a:rPr kumimoji="0" lang="en-US" altLang="ko-KR" sz="1800" kern="0" dirty="0" smtClean="0">
                <a:solidFill>
                  <a:srgbClr val="C00000"/>
                </a:solidFill>
              </a:rPr>
              <a:t>If DPS information does not need to be included</a:t>
            </a:r>
            <a:r>
              <a:rPr kumimoji="0" lang="en-US" altLang="ko-KR" sz="1800" kern="0" dirty="0" smtClean="0"/>
              <a:t> in both ICF/ICR, it is best to:</a:t>
            </a:r>
          </a:p>
          <a:p>
            <a:pPr lvl="1"/>
            <a:r>
              <a:rPr kumimoji="0" lang="en-US" altLang="ko-KR" sz="1600" kern="0" dirty="0" smtClean="0"/>
              <a:t>AP to non-AP STA: MU-RTS (SU) &amp; BSRP (MU) // Non-AP STA to AP: RTS</a:t>
            </a:r>
          </a:p>
          <a:p>
            <a:pPr lvl="1"/>
            <a:endParaRPr kumimoji="0" lang="en-US" altLang="ko-KR" sz="400" kern="0" dirty="0" smtClean="0"/>
          </a:p>
          <a:p>
            <a:r>
              <a:rPr kumimoji="0" lang="en-US" altLang="ko-KR" sz="1800" kern="0" dirty="0" smtClean="0">
                <a:solidFill>
                  <a:srgbClr val="0070C0"/>
                </a:solidFill>
              </a:rPr>
              <a:t>If </a:t>
            </a:r>
            <a:r>
              <a:rPr kumimoji="0" lang="en-US" altLang="ko-KR" sz="1800" kern="0" dirty="0">
                <a:solidFill>
                  <a:srgbClr val="0070C0"/>
                </a:solidFill>
              </a:rPr>
              <a:t>DPS </a:t>
            </a:r>
            <a:r>
              <a:rPr kumimoji="0" lang="en-US" altLang="ko-KR" sz="1800" kern="0" dirty="0" smtClean="0">
                <a:solidFill>
                  <a:srgbClr val="0070C0"/>
                </a:solidFill>
              </a:rPr>
              <a:t>information needs </a:t>
            </a:r>
            <a:r>
              <a:rPr kumimoji="0" lang="en-US" altLang="ko-KR" sz="1800" kern="0" dirty="0">
                <a:solidFill>
                  <a:srgbClr val="0070C0"/>
                </a:solidFill>
              </a:rPr>
              <a:t>to be included</a:t>
            </a:r>
            <a:r>
              <a:rPr kumimoji="0" lang="en-US" altLang="ko-KR" sz="1800" kern="0" dirty="0"/>
              <a:t> in </a:t>
            </a:r>
            <a:r>
              <a:rPr kumimoji="0" lang="en-US" altLang="ko-KR" sz="1800" kern="0" dirty="0" smtClean="0"/>
              <a:t>both ICF/ICR, </a:t>
            </a:r>
            <a:r>
              <a:rPr kumimoji="0" lang="en-US" altLang="ko-KR" sz="1800" kern="0" dirty="0"/>
              <a:t>it is best to:</a:t>
            </a:r>
          </a:p>
          <a:p>
            <a:pPr lvl="1"/>
            <a:r>
              <a:rPr kumimoji="0" lang="en-US" altLang="ko-KR" sz="1600" kern="0" dirty="0"/>
              <a:t>AP to non-AP STA: </a:t>
            </a:r>
            <a:r>
              <a:rPr kumimoji="0" lang="en-US" altLang="ko-KR" sz="1600" kern="0" dirty="0" smtClean="0"/>
              <a:t>BSRP // Non-AP STA to AP: BAR</a:t>
            </a:r>
          </a:p>
          <a:p>
            <a:pPr lvl="1"/>
            <a:endParaRPr kumimoji="0" lang="en-US" altLang="ko-KR" sz="400" kern="0" dirty="0" smtClean="0"/>
          </a:p>
          <a:p>
            <a:pPr marL="342900" lvl="1" indent="-342900">
              <a:buFontTx/>
              <a:buChar char="•"/>
            </a:pPr>
            <a:r>
              <a:rPr kumimoji="0" lang="en-US" altLang="ko-KR" sz="1800" b="1" kern="0" dirty="0">
                <a:ea typeface="+mn-ea"/>
              </a:rPr>
              <a:t>Above all, padding/intermediate FCS </a:t>
            </a:r>
            <a:r>
              <a:rPr kumimoji="0" lang="en-US" altLang="ko-KR" sz="1800" b="1" kern="0" dirty="0" smtClean="0">
                <a:ea typeface="+mn-ea"/>
              </a:rPr>
              <a:t>should </a:t>
            </a:r>
            <a:r>
              <a:rPr kumimoji="0" lang="en-US" altLang="ko-KR" sz="1800" b="1" kern="0" dirty="0">
                <a:ea typeface="+mn-ea"/>
              </a:rPr>
              <a:t>be considered to support AP's DPS operation.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Control Frame Candidates </a:t>
            </a:r>
            <a:r>
              <a:rPr lang="en-US" altLang="ko-KR" dirty="0"/>
              <a:t>for </a:t>
            </a:r>
            <a:r>
              <a:rPr lang="en-US" altLang="ko-KR" dirty="0" smtClean="0"/>
              <a:t>DPS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2646023"/>
              </p:ext>
            </p:extLst>
          </p:nvPr>
        </p:nvGraphicFramePr>
        <p:xfrm>
          <a:off x="296863" y="1752600"/>
          <a:ext cx="8550275" cy="2487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0055">
                  <a:extLst>
                    <a:ext uri="{9D8B030D-6E8A-4147-A177-3AD203B41FA5}">
                      <a16:colId xmlns:a16="http://schemas.microsoft.com/office/drawing/2014/main" val="140936073"/>
                    </a:ext>
                  </a:extLst>
                </a:gridCol>
                <a:gridCol w="1710055">
                  <a:extLst>
                    <a:ext uri="{9D8B030D-6E8A-4147-A177-3AD203B41FA5}">
                      <a16:colId xmlns:a16="http://schemas.microsoft.com/office/drawing/2014/main" val="2765689949"/>
                    </a:ext>
                  </a:extLst>
                </a:gridCol>
                <a:gridCol w="1710055">
                  <a:extLst>
                    <a:ext uri="{9D8B030D-6E8A-4147-A177-3AD203B41FA5}">
                      <a16:colId xmlns:a16="http://schemas.microsoft.com/office/drawing/2014/main" val="2887606053"/>
                    </a:ext>
                  </a:extLst>
                </a:gridCol>
                <a:gridCol w="1710055">
                  <a:extLst>
                    <a:ext uri="{9D8B030D-6E8A-4147-A177-3AD203B41FA5}">
                      <a16:colId xmlns:a16="http://schemas.microsoft.com/office/drawing/2014/main" val="338247343"/>
                    </a:ext>
                  </a:extLst>
                </a:gridCol>
                <a:gridCol w="1710055">
                  <a:extLst>
                    <a:ext uri="{9D8B030D-6E8A-4147-A177-3AD203B41FA5}">
                      <a16:colId xmlns:a16="http://schemas.microsoft.com/office/drawing/2014/main" val="39120778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MU-RTS / CTS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BSRP</a:t>
                      </a:r>
                      <a:r>
                        <a:rPr lang="en-US" altLang="ko-KR" sz="1600" baseline="0" dirty="0" smtClean="0"/>
                        <a:t> / BSR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BAR / BA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RTS / CTS</a:t>
                      </a:r>
                      <a:endParaRPr lang="ko-KR" altLang="en-US" sz="1600" dirty="0"/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22382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u="none" dirty="0" smtClean="0"/>
                        <a:t>***</a:t>
                      </a:r>
                      <a:r>
                        <a:rPr lang="en-US" altLang="ko-KR" sz="1400" b="1" u="sng" dirty="0" smtClean="0"/>
                        <a:t>Padding</a:t>
                      </a:r>
                      <a:r>
                        <a:rPr lang="en-US" altLang="ko-KR" sz="1400" b="0" u="none" baseline="0" dirty="0" smtClean="0"/>
                        <a:t> /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u="none" baseline="0" dirty="0" smtClean="0"/>
                        <a:t>Intermediate FCS</a:t>
                      </a:r>
                      <a:endParaRPr lang="ko-KR" altLang="en-US" sz="1400" b="1" u="sng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u="sng" dirty="0" smtClean="0"/>
                        <a:t>O</a:t>
                      </a:r>
                      <a:endParaRPr lang="ko-KR" altLang="en-US" sz="1400" b="1" u="sng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u="sng" dirty="0" smtClean="0"/>
                        <a:t>O</a:t>
                      </a:r>
                      <a:endParaRPr lang="ko-KR" altLang="en-US" sz="1400" b="1" u="sng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u="sng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400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u="none" dirty="0" smtClean="0"/>
                        <a:t>X</a:t>
                      </a:r>
                      <a:endParaRPr lang="ko-KR" altLang="en-US" sz="1400" b="0" u="non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501693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u="none" dirty="0" smtClean="0"/>
                        <a:t>**MU</a:t>
                      </a:r>
                      <a:r>
                        <a:rPr lang="en-US" altLang="ko-KR" sz="1400" b="0" u="none" baseline="0" dirty="0" smtClean="0"/>
                        <a:t> transmission</a:t>
                      </a:r>
                      <a:endParaRPr lang="ko-KR" altLang="en-US" sz="1400" b="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u="sng" dirty="0" smtClean="0"/>
                        <a:t>O</a:t>
                      </a:r>
                      <a:endParaRPr lang="ko-KR" altLang="en-US" sz="1400" b="1" u="sng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u="sng" dirty="0" smtClean="0"/>
                        <a:t>O</a:t>
                      </a:r>
                      <a:endParaRPr lang="ko-KR" altLang="en-US" sz="1400" b="1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u="none" dirty="0" smtClean="0"/>
                        <a:t>X</a:t>
                      </a:r>
                      <a:endParaRPr lang="ko-KR" altLang="en-US" sz="1400" b="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u="none" dirty="0" smtClean="0"/>
                        <a:t>X</a:t>
                      </a:r>
                      <a:endParaRPr lang="ko-KR" altLang="en-US" sz="1400" b="0" u="non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43512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*Non-AP</a:t>
                      </a:r>
                      <a:r>
                        <a:rPr lang="en-US" altLang="ko-KR" sz="1400" baseline="0" dirty="0" smtClean="0"/>
                        <a:t> STA </a:t>
                      </a:r>
                    </a:p>
                    <a:p>
                      <a:pPr algn="ctr" latinLnBrk="1"/>
                      <a:r>
                        <a:rPr lang="en-US" altLang="ko-KR" sz="1400" baseline="0" dirty="0" smtClean="0"/>
                        <a:t>to AP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X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X</a:t>
                      </a:r>
                      <a:endParaRPr lang="ko-KR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u="none" dirty="0" smtClean="0"/>
                        <a:t>O</a:t>
                      </a:r>
                      <a:endParaRPr lang="ko-KR" altLang="en-US" sz="1400" b="0" u="none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u="none" dirty="0" smtClean="0"/>
                        <a:t>O</a:t>
                      </a:r>
                      <a:endParaRPr lang="ko-KR" altLang="en-US" sz="1400" b="0" u="non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163401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Room in ICF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u="sng" dirty="0" smtClean="0"/>
                        <a:t>Available</a:t>
                      </a:r>
                      <a:endParaRPr lang="ko-KR" altLang="en-US" sz="1400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u="sng" dirty="0" smtClean="0"/>
                        <a:t>Available</a:t>
                      </a:r>
                      <a:endParaRPr lang="ko-KR" altLang="en-US" sz="1400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u="sng" dirty="0" smtClean="0"/>
                        <a:t>Available</a:t>
                      </a:r>
                      <a:endParaRPr lang="ko-KR" altLang="en-US" sz="1400" u="sng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None</a:t>
                      </a:r>
                      <a:endParaRPr lang="ko-KR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298342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Room in ICR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None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u="sng" dirty="0" smtClean="0"/>
                        <a:t>Available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sng" dirty="0" smtClean="0"/>
                        <a:t>Available</a:t>
                      </a:r>
                      <a:endParaRPr lang="ko-KR" altLang="en-US" sz="1400" u="sng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None</a:t>
                      </a:r>
                      <a:endParaRPr lang="ko-KR" altLang="en-US" sz="14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6261244"/>
                  </a:ext>
                </a:extLst>
              </a:tr>
            </a:tbl>
          </a:graphicData>
        </a:graphic>
      </p:graphicFrame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406397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259226" y="1849273"/>
            <a:ext cx="7072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Features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1707941"/>
            <a:ext cx="870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Candidates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424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319698</TotalTime>
  <Words>1812</Words>
  <Application>Microsoft Office PowerPoint</Application>
  <PresentationFormat>화면 슬라이드 쇼(4:3)</PresentationFormat>
  <Paragraphs>258</Paragraphs>
  <Slides>11</Slides>
  <Notes>11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굴림</vt:lpstr>
      <vt:lpstr>맑은 고딕</vt:lpstr>
      <vt:lpstr>Arial</vt:lpstr>
      <vt:lpstr>Times New Roman</vt:lpstr>
      <vt:lpstr>802-11-Submission</vt:lpstr>
      <vt:lpstr>ICF-ICR Discussion for DPS</vt:lpstr>
      <vt:lpstr>Introduction</vt:lpstr>
      <vt:lpstr>Potential Contents in ICF/ICR for DPS</vt:lpstr>
      <vt:lpstr>Padding / Intermediate FCS</vt:lpstr>
      <vt:lpstr>ICF transmission by Non-AP STA</vt:lpstr>
      <vt:lpstr>MU Transmissions in DPS scenario</vt:lpstr>
      <vt:lpstr>Room for DPS Contents: Trigger Frame</vt:lpstr>
      <vt:lpstr>Room for DPS Contents: Others</vt:lpstr>
      <vt:lpstr>Control Frame Candidates for DPS</vt:lpstr>
      <vt:lpstr>Conclusion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GeonHwan Kim/IoT Connectivity Standard Task(geonhwan.kim@lge.com)</cp:lastModifiedBy>
  <cp:revision>18161</cp:revision>
  <cp:lastPrinted>2018-10-31T23:27:01Z</cp:lastPrinted>
  <dcterms:created xsi:type="dcterms:W3CDTF">2007-05-21T21:00:37Z</dcterms:created>
  <dcterms:modified xsi:type="dcterms:W3CDTF">2024-07-17T19:57:40Z</dcterms:modified>
</cp:coreProperties>
</file>