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98" r:id="rId5"/>
    <p:sldId id="287" r:id="rId6"/>
    <p:sldId id="296" r:id="rId7"/>
    <p:sldId id="273" r:id="rId8"/>
    <p:sldId id="289" r:id="rId9"/>
    <p:sldId id="288" r:id="rId10"/>
    <p:sldId id="290" r:id="rId11"/>
    <p:sldId id="297" r:id="rId12"/>
    <p:sldId id="277" r:id="rId13"/>
    <p:sldId id="295" r:id="rId14"/>
    <p:sldId id="299" r:id="rId15"/>
    <p:sldId id="278" r:id="rId16"/>
    <p:sldId id="293" r:id="rId17"/>
    <p:sldId id="294" r:id="rId18"/>
    <p:sldId id="264" r:id="rId19"/>
    <p:sldId id="275"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32" d="100"/>
          <a:sy n="132" d="100"/>
        </p:scale>
        <p:origin x="7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0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2466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1535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3937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5192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61798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9340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75019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2040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1502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802.11-24/1115r1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09600" y="1209675"/>
            <a:ext cx="79248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Channel Switching Rules for NPCA</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2024-07-28</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8799574"/>
              </p:ext>
            </p:extLst>
          </p:nvPr>
        </p:nvGraphicFramePr>
        <p:xfrm>
          <a:off x="742950" y="3328988"/>
          <a:ext cx="7537450" cy="1981200"/>
        </p:xfrm>
        <a:graphic>
          <a:graphicData uri="http://schemas.openxmlformats.org/presentationml/2006/ole">
            <mc:AlternateContent xmlns:mc="http://schemas.openxmlformats.org/markup-compatibility/2006">
              <mc:Choice xmlns:v="urn:schemas-microsoft-com:vml" Requires="v">
                <p:oleObj spid="_x0000_s1175" name="Document" r:id="rId4" imgW="10749831" imgH="2822119" progId="Word.Document.8">
                  <p:embed/>
                </p:oleObj>
              </mc:Choice>
              <mc:Fallback>
                <p:oleObj name="Document" r:id="rId4" imgW="10749831" imgH="2822119" progId="Word.Document.8">
                  <p:embed/>
                  <p:pic>
                    <p:nvPicPr>
                      <p:cNvPr id="0" name="Picture 3"/>
                      <p:cNvPicPr>
                        <a:picLocks noChangeAspect="1" noChangeArrowheads="1"/>
                      </p:cNvPicPr>
                      <p:nvPr/>
                    </p:nvPicPr>
                    <p:blipFill>
                      <a:blip r:embed="rId5"/>
                      <a:srcRect/>
                      <a:stretch>
                        <a:fillRect/>
                      </a:stretch>
                    </p:blipFill>
                    <p:spPr bwMode="auto">
                      <a:xfrm>
                        <a:off x="742950" y="3328988"/>
                        <a:ext cx="7537450" cy="1981200"/>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2"/>
            <a:ext cx="8000999" cy="1065213"/>
          </a:xfrm>
        </p:spPr>
        <p:txBody>
          <a:bodyPr/>
          <a:lstStyle/>
          <a:p>
            <a:r>
              <a:rPr lang="en-US" dirty="0"/>
              <a:t>3. Non-AP configurable triggering conditions (2/2)</a:t>
            </a:r>
            <a:endParaRPr lang="en-GB" dirty="0"/>
          </a:p>
        </p:txBody>
      </p:sp>
      <p:sp>
        <p:nvSpPr>
          <p:cNvPr id="3" name="Content Placeholder 2"/>
          <p:cNvSpPr>
            <a:spLocks noGrp="1"/>
          </p:cNvSpPr>
          <p:nvPr>
            <p:ph idx="1"/>
          </p:nvPr>
        </p:nvSpPr>
        <p:spPr>
          <a:xfrm>
            <a:off x="685801" y="1751105"/>
            <a:ext cx="8131784" cy="904683"/>
          </a:xfrm>
        </p:spPr>
        <p:txBody>
          <a:bodyPr/>
          <a:lstStyle/>
          <a:p>
            <a:pPr marL="500062" indent="-342900" algn="just">
              <a:buFont typeface="Arial" panose="020B0604020202020204" pitchFamily="34" charset="0"/>
              <a:buChar char="•"/>
            </a:pPr>
            <a:r>
              <a:rPr lang="en-US" sz="1500" dirty="0">
                <a:solidFill>
                  <a:schemeClr val="tx1"/>
                </a:solidFill>
              </a:rPr>
              <a:t>The indicated trigger conditions may be applicable upon successful transmission of the NPCA Support Notification frame.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graphicFrame>
        <p:nvGraphicFramePr>
          <p:cNvPr id="7" name="Table 6">
            <a:extLst>
              <a:ext uri="{FF2B5EF4-FFF2-40B4-BE49-F238E27FC236}">
                <a16:creationId xmlns:a16="http://schemas.microsoft.com/office/drawing/2014/main" id="{A22326BD-389F-4D21-A15B-C30FBD4F8DA0}"/>
              </a:ext>
            </a:extLst>
          </p:cNvPr>
          <p:cNvGraphicFramePr>
            <a:graphicFrameLocks noGrp="1"/>
          </p:cNvGraphicFramePr>
          <p:nvPr>
            <p:extLst>
              <p:ext uri="{D42A27DB-BD31-4B8C-83A1-F6EECF244321}">
                <p14:modId xmlns:p14="http://schemas.microsoft.com/office/powerpoint/2010/main" val="1188082117"/>
              </p:ext>
            </p:extLst>
          </p:nvPr>
        </p:nvGraphicFramePr>
        <p:xfrm>
          <a:off x="3390901" y="3263803"/>
          <a:ext cx="2514600" cy="1391920"/>
        </p:xfrm>
        <a:graphic>
          <a:graphicData uri="http://schemas.openxmlformats.org/drawingml/2006/table">
            <a:tbl>
              <a:tblPr firstRow="1" bandRow="1">
                <a:tableStyleId>{5C22544A-7EE6-4342-B048-85BDC9FD1C3A}</a:tableStyleId>
              </a:tblPr>
              <a:tblGrid>
                <a:gridCol w="718457">
                  <a:extLst>
                    <a:ext uri="{9D8B030D-6E8A-4147-A177-3AD203B41FA5}">
                      <a16:colId xmlns:a16="http://schemas.microsoft.com/office/drawing/2014/main" val="2464330454"/>
                    </a:ext>
                  </a:extLst>
                </a:gridCol>
                <a:gridCol w="1796143">
                  <a:extLst>
                    <a:ext uri="{9D8B030D-6E8A-4147-A177-3AD203B41FA5}">
                      <a16:colId xmlns:a16="http://schemas.microsoft.com/office/drawing/2014/main" val="3691518524"/>
                    </a:ext>
                  </a:extLst>
                </a:gridCol>
              </a:tblGrid>
              <a:tr h="278384">
                <a:tc>
                  <a:txBody>
                    <a:bodyPr/>
                    <a:lstStyle/>
                    <a:p>
                      <a:r>
                        <a:rPr lang="en-US" sz="1200" dirty="0">
                          <a:solidFill>
                            <a:sysClr val="windowText" lastClr="000000"/>
                          </a:solidFill>
                        </a:rPr>
                        <a:t>Order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6213550"/>
                  </a:ext>
                </a:extLst>
              </a:tr>
              <a:tr h="278384">
                <a:tc>
                  <a:txBody>
                    <a:bodyPr/>
                    <a:lstStyle/>
                    <a:p>
                      <a:r>
                        <a:rPr lang="en-US" sz="1200" dirty="0">
                          <a:solidFill>
                            <a:sysClr val="windowText" lastClr="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6101066"/>
                  </a:ext>
                </a:extLst>
              </a:tr>
              <a:tr h="278384">
                <a:tc>
                  <a:txBody>
                    <a:bodyPr/>
                    <a:lstStyle/>
                    <a:p>
                      <a:r>
                        <a:rPr lang="en-US" sz="1200" dirty="0">
                          <a:solidFill>
                            <a:sysClr val="windowText" lastClr="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Protected UHR 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39108213"/>
                  </a:ext>
                </a:extLst>
              </a:tr>
              <a:tr h="278384">
                <a:tc>
                  <a:txBody>
                    <a:bodyPr/>
                    <a:lstStyle/>
                    <a:p>
                      <a:r>
                        <a:rPr lang="en-US" sz="1200" dirty="0">
                          <a:solidFill>
                            <a:sysClr val="windowText" lastClr="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6288238"/>
                  </a:ext>
                </a:extLst>
              </a:tr>
              <a:tr h="278384">
                <a:tc>
                  <a:txBody>
                    <a:bodyPr/>
                    <a:lstStyle/>
                    <a:p>
                      <a:r>
                        <a:rPr lang="en-US" sz="1200" dirty="0">
                          <a:solidFill>
                            <a:sysClr val="windowText" lastClr="000000"/>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NPCA Support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2911332"/>
                  </a:ext>
                </a:extLst>
              </a:tr>
            </a:tbl>
          </a:graphicData>
        </a:graphic>
      </p:graphicFrame>
      <p:graphicFrame>
        <p:nvGraphicFramePr>
          <p:cNvPr id="8" name="Table 7">
            <a:extLst>
              <a:ext uri="{FF2B5EF4-FFF2-40B4-BE49-F238E27FC236}">
                <a16:creationId xmlns:a16="http://schemas.microsoft.com/office/drawing/2014/main" id="{F9BC4B43-39BF-4CB0-8BDF-7DC6A03C3229}"/>
              </a:ext>
            </a:extLst>
          </p:cNvPr>
          <p:cNvGraphicFramePr>
            <a:graphicFrameLocks noGrp="1"/>
          </p:cNvGraphicFramePr>
          <p:nvPr>
            <p:extLst>
              <p:ext uri="{D42A27DB-BD31-4B8C-83A1-F6EECF244321}">
                <p14:modId xmlns:p14="http://schemas.microsoft.com/office/powerpoint/2010/main" val="3591822430"/>
              </p:ext>
            </p:extLst>
          </p:nvPr>
        </p:nvGraphicFramePr>
        <p:xfrm>
          <a:off x="2438401" y="4913448"/>
          <a:ext cx="4349884" cy="274320"/>
        </p:xfrm>
        <a:graphic>
          <a:graphicData uri="http://schemas.openxmlformats.org/drawingml/2006/table">
            <a:tbl>
              <a:tblPr firstRow="1" bandRow="1">
                <a:tableStyleId>{5C22544A-7EE6-4342-B048-85BDC9FD1C3A}</a:tableStyleId>
              </a:tblPr>
              <a:tblGrid>
                <a:gridCol w="1676399">
                  <a:extLst>
                    <a:ext uri="{9D8B030D-6E8A-4147-A177-3AD203B41FA5}">
                      <a16:colId xmlns:a16="http://schemas.microsoft.com/office/drawing/2014/main" val="286573541"/>
                    </a:ext>
                  </a:extLst>
                </a:gridCol>
                <a:gridCol w="2673485">
                  <a:extLst>
                    <a:ext uri="{9D8B030D-6E8A-4147-A177-3AD203B41FA5}">
                      <a16:colId xmlns:a16="http://schemas.microsoft.com/office/drawing/2014/main" val="2000595811"/>
                    </a:ext>
                  </a:extLst>
                </a:gridCol>
              </a:tblGrid>
              <a:tr h="0">
                <a:tc>
                  <a:txBody>
                    <a:bodyPr/>
                    <a:lstStyle/>
                    <a:p>
                      <a:pPr algn="ctr"/>
                      <a:r>
                        <a:rPr lang="en-US" sz="1200" b="0" dirty="0">
                          <a:solidFill>
                            <a:sysClr val="windowText" lastClr="000000"/>
                          </a:solidFill>
                        </a:rPr>
                        <a:t>NPCA Support 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a:solidFill>
                            <a:sysClr val="windowText" lastClr="000000"/>
                          </a:solidFill>
                        </a:rPr>
                        <a:t>STA-specific NPCA Trigger Conditions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sp>
        <p:nvSpPr>
          <p:cNvPr id="9" name="Left Brace 8">
            <a:extLst>
              <a:ext uri="{FF2B5EF4-FFF2-40B4-BE49-F238E27FC236}">
                <a16:creationId xmlns:a16="http://schemas.microsoft.com/office/drawing/2014/main" id="{A576A5C5-198D-448F-82F3-66AD8BDB15D8}"/>
              </a:ext>
            </a:extLst>
          </p:cNvPr>
          <p:cNvSpPr/>
          <p:nvPr/>
        </p:nvSpPr>
        <p:spPr bwMode="auto">
          <a:xfrm rot="5400000">
            <a:off x="4430211" y="2560230"/>
            <a:ext cx="359777" cy="4495800"/>
          </a:xfrm>
          <a:prstGeom prst="leftBrace">
            <a:avLst>
              <a:gd name="adj1" fmla="val 8333"/>
              <a:gd name="adj2" fmla="val 43808"/>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 name="Left Brace 10">
            <a:extLst>
              <a:ext uri="{FF2B5EF4-FFF2-40B4-BE49-F238E27FC236}">
                <a16:creationId xmlns:a16="http://schemas.microsoft.com/office/drawing/2014/main" id="{2183C66A-C5AD-47DF-819B-68E8323F813F}"/>
              </a:ext>
            </a:extLst>
          </p:cNvPr>
          <p:cNvSpPr/>
          <p:nvPr/>
        </p:nvSpPr>
        <p:spPr bwMode="auto">
          <a:xfrm rot="5400000">
            <a:off x="4909704" y="3633968"/>
            <a:ext cx="359777" cy="3397385"/>
          </a:xfrm>
          <a:prstGeom prst="leftBrace">
            <a:avLst>
              <a:gd name="adj1" fmla="val 8333"/>
              <a:gd name="adj2" fmla="val 44075"/>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aphicFrame>
        <p:nvGraphicFramePr>
          <p:cNvPr id="12" name="Table 11">
            <a:extLst>
              <a:ext uri="{FF2B5EF4-FFF2-40B4-BE49-F238E27FC236}">
                <a16:creationId xmlns:a16="http://schemas.microsoft.com/office/drawing/2014/main" id="{EF1A3F2B-DAE7-4B6A-B56D-17BCEF68320D}"/>
              </a:ext>
            </a:extLst>
          </p:cNvPr>
          <p:cNvGraphicFramePr>
            <a:graphicFrameLocks noGrp="1"/>
          </p:cNvGraphicFramePr>
          <p:nvPr>
            <p:extLst>
              <p:ext uri="{D42A27DB-BD31-4B8C-83A1-F6EECF244321}">
                <p14:modId xmlns:p14="http://schemas.microsoft.com/office/powerpoint/2010/main" val="1204046390"/>
              </p:ext>
            </p:extLst>
          </p:nvPr>
        </p:nvGraphicFramePr>
        <p:xfrm>
          <a:off x="3505200" y="5410200"/>
          <a:ext cx="3121187" cy="457200"/>
        </p:xfrm>
        <a:graphic>
          <a:graphicData uri="http://schemas.openxmlformats.org/drawingml/2006/table">
            <a:tbl>
              <a:tblPr firstRow="1" bandRow="1">
                <a:tableStyleId>{5C22544A-7EE6-4342-B048-85BDC9FD1C3A}</a:tableStyleId>
              </a:tblPr>
              <a:tblGrid>
                <a:gridCol w="1108842">
                  <a:extLst>
                    <a:ext uri="{9D8B030D-6E8A-4147-A177-3AD203B41FA5}">
                      <a16:colId xmlns:a16="http://schemas.microsoft.com/office/drawing/2014/main" val="2000595811"/>
                    </a:ext>
                  </a:extLst>
                </a:gridCol>
                <a:gridCol w="1026707">
                  <a:extLst>
                    <a:ext uri="{9D8B030D-6E8A-4147-A177-3AD203B41FA5}">
                      <a16:colId xmlns:a16="http://schemas.microsoft.com/office/drawing/2014/main" val="3959206858"/>
                    </a:ext>
                  </a:extLst>
                </a:gridCol>
                <a:gridCol w="985638">
                  <a:extLst>
                    <a:ext uri="{9D8B030D-6E8A-4147-A177-3AD203B41FA5}">
                      <a16:colId xmlns:a16="http://schemas.microsoft.com/office/drawing/2014/main" val="1076468473"/>
                    </a:ext>
                  </a:extLst>
                </a:gridCol>
              </a:tblGrid>
              <a:tr h="22718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Unavailability Windows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Max. PPDU version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Max. PPDU Bandwidth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spTree>
    <p:extLst>
      <p:ext uri="{BB962C8B-B14F-4D97-AF65-F5344CB8AC3E}">
        <p14:creationId xmlns:p14="http://schemas.microsoft.com/office/powerpoint/2010/main" val="2150432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09AE-57A3-4964-AF75-DF74AAD86B2B}"/>
              </a:ext>
            </a:extLst>
          </p:cNvPr>
          <p:cNvSpPr>
            <a:spLocks noGrp="1"/>
          </p:cNvSpPr>
          <p:nvPr>
            <p:ph type="title"/>
          </p:nvPr>
        </p:nvSpPr>
        <p:spPr/>
        <p:txBody>
          <a:bodyPr/>
          <a:lstStyle/>
          <a:p>
            <a:r>
              <a:rPr lang="en-US" dirty="0"/>
              <a:t>NPCA Trigger conditions at non-AP STA</a:t>
            </a:r>
          </a:p>
        </p:txBody>
      </p:sp>
      <p:sp>
        <p:nvSpPr>
          <p:cNvPr id="4" name="Slide Number Placeholder 3">
            <a:extLst>
              <a:ext uri="{FF2B5EF4-FFF2-40B4-BE49-F238E27FC236}">
                <a16:creationId xmlns:a16="http://schemas.microsoft.com/office/drawing/2014/main" id="{BA83810E-8215-4443-A8CA-47AD4EAAD18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3965427-601F-4F0E-B817-5789DDC26830}"/>
              </a:ext>
            </a:extLst>
          </p:cNvPr>
          <p:cNvSpPr>
            <a:spLocks noGrp="1"/>
          </p:cNvSpPr>
          <p:nvPr>
            <p:ph type="ftr" idx="14"/>
          </p:nvPr>
        </p:nvSpPr>
        <p:spPr/>
        <p:txBody>
          <a:bodyPr/>
          <a:lstStyle/>
          <a:p>
            <a:r>
              <a:rPr lang="en-GB"/>
              <a:t>Vishnu Ratnam, Samsung Electronics</a:t>
            </a:r>
            <a:endParaRPr lang="en-GB" dirty="0"/>
          </a:p>
        </p:txBody>
      </p:sp>
      <p:sp>
        <p:nvSpPr>
          <p:cNvPr id="6" name="Date Placeholder 5">
            <a:extLst>
              <a:ext uri="{FF2B5EF4-FFF2-40B4-BE49-F238E27FC236}">
                <a16:creationId xmlns:a16="http://schemas.microsoft.com/office/drawing/2014/main" id="{0B6AB618-9C0F-4E3D-A500-128D68FF2C86}"/>
              </a:ext>
            </a:extLst>
          </p:cNvPr>
          <p:cNvSpPr>
            <a:spLocks noGrp="1"/>
          </p:cNvSpPr>
          <p:nvPr>
            <p:ph type="dt" idx="15"/>
          </p:nvPr>
        </p:nvSpPr>
        <p:spPr/>
        <p:txBody>
          <a:bodyPr/>
          <a:lstStyle/>
          <a:p>
            <a:r>
              <a:rPr lang="en-US"/>
              <a:t>July, 2024</a:t>
            </a:r>
            <a:endParaRPr lang="en-GB" dirty="0"/>
          </a:p>
        </p:txBody>
      </p:sp>
      <p:grpSp>
        <p:nvGrpSpPr>
          <p:cNvPr id="183" name="Group 182">
            <a:extLst>
              <a:ext uri="{FF2B5EF4-FFF2-40B4-BE49-F238E27FC236}">
                <a16:creationId xmlns:a16="http://schemas.microsoft.com/office/drawing/2014/main" id="{5D9FA47E-69E4-4B7E-A5A5-31EB0AE36019}"/>
              </a:ext>
            </a:extLst>
          </p:cNvPr>
          <p:cNvGrpSpPr/>
          <p:nvPr/>
        </p:nvGrpSpPr>
        <p:grpSpPr>
          <a:xfrm>
            <a:off x="457200" y="1459350"/>
            <a:ext cx="8137613" cy="4560450"/>
            <a:chOff x="457200" y="1459350"/>
            <a:chExt cx="8137613" cy="4560450"/>
          </a:xfrm>
        </p:grpSpPr>
        <p:sp>
          <p:nvSpPr>
            <p:cNvPr id="137" name="Rectangle 136">
              <a:extLst>
                <a:ext uri="{FF2B5EF4-FFF2-40B4-BE49-F238E27FC236}">
                  <a16:creationId xmlns:a16="http://schemas.microsoft.com/office/drawing/2014/main" id="{F3865709-41D3-4F39-9F5F-3044E4CE1876}"/>
                </a:ext>
              </a:extLst>
            </p:cNvPr>
            <p:cNvSpPr/>
            <p:nvPr/>
          </p:nvSpPr>
          <p:spPr bwMode="auto">
            <a:xfrm rot="16200000">
              <a:off x="6160828" y="3588727"/>
              <a:ext cx="3034359" cy="2382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STA-specific Trigger conditions</a:t>
              </a:r>
            </a:p>
          </p:txBody>
        </p:sp>
        <p:cxnSp>
          <p:nvCxnSpPr>
            <p:cNvPr id="138" name="Straight Arrow Connector 137">
              <a:extLst>
                <a:ext uri="{FF2B5EF4-FFF2-40B4-BE49-F238E27FC236}">
                  <a16:creationId xmlns:a16="http://schemas.microsoft.com/office/drawing/2014/main" id="{97290974-042D-4295-AB12-381AF0724D9F}"/>
                </a:ext>
              </a:extLst>
            </p:cNvPr>
            <p:cNvCxnSpPr>
              <a:cxnSpLocks/>
              <a:stCxn id="137" idx="2"/>
              <a:endCxn id="161" idx="0"/>
            </p:cNvCxnSpPr>
            <p:nvPr/>
          </p:nvCxnSpPr>
          <p:spPr bwMode="auto">
            <a:xfrm>
              <a:off x="7797122" y="3707841"/>
              <a:ext cx="336026" cy="107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9" name="TextBox 138">
              <a:extLst>
                <a:ext uri="{FF2B5EF4-FFF2-40B4-BE49-F238E27FC236}">
                  <a16:creationId xmlns:a16="http://schemas.microsoft.com/office/drawing/2014/main" id="{010EE9E3-711F-4D83-B5BC-D3E2969D3B50}"/>
                </a:ext>
              </a:extLst>
            </p:cNvPr>
            <p:cNvSpPr txBox="1"/>
            <p:nvPr/>
          </p:nvSpPr>
          <p:spPr>
            <a:xfrm>
              <a:off x="7719985" y="3525342"/>
              <a:ext cx="381000" cy="230832"/>
            </a:xfrm>
            <a:prstGeom prst="rect">
              <a:avLst/>
            </a:prstGeom>
            <a:noFill/>
          </p:spPr>
          <p:txBody>
            <a:bodyPr wrap="square" rtlCol="0">
              <a:spAutoFit/>
            </a:bodyPr>
            <a:lstStyle/>
            <a:p>
              <a:r>
                <a:rPr lang="en-US" sz="900" dirty="0">
                  <a:solidFill>
                    <a:srgbClr val="00B050"/>
                  </a:solidFill>
                </a:rPr>
                <a:t>Yes</a:t>
              </a:r>
            </a:p>
          </p:txBody>
        </p:sp>
        <p:sp>
          <p:nvSpPr>
            <p:cNvPr id="141" name="Flowchart: Decision 140">
              <a:extLst>
                <a:ext uri="{FF2B5EF4-FFF2-40B4-BE49-F238E27FC236}">
                  <a16:creationId xmlns:a16="http://schemas.microsoft.com/office/drawing/2014/main" id="{E5EA10F6-8CEC-4C12-BA0E-126E99D6DFF1}"/>
                </a:ext>
              </a:extLst>
            </p:cNvPr>
            <p:cNvSpPr/>
            <p:nvPr/>
          </p:nvSpPr>
          <p:spPr bwMode="auto">
            <a:xfrm>
              <a:off x="1116152" y="1999052"/>
              <a:ext cx="1337219"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hangingPunct="0">
                <a:buClr>
                  <a:srgbClr val="000000"/>
                </a:buClr>
                <a:buSzPct val="100000"/>
              </a:pPr>
              <a:r>
                <a:rPr lang="en-US" sz="1100" dirty="0">
                  <a:solidFill>
                    <a:schemeClr val="tx1"/>
                  </a:solidFill>
                  <a:latin typeface="Times New Roman" pitchFamily="16" charset="0"/>
                  <a:ea typeface="MS Gothic" charset="-128"/>
                </a:rPr>
                <a:t>PPDU format = pre-HE</a:t>
              </a:r>
            </a:p>
          </p:txBody>
        </p:sp>
        <p:sp>
          <p:nvSpPr>
            <p:cNvPr id="142" name="Flowchart: Decision 141">
              <a:extLst>
                <a:ext uri="{FF2B5EF4-FFF2-40B4-BE49-F238E27FC236}">
                  <a16:creationId xmlns:a16="http://schemas.microsoft.com/office/drawing/2014/main" id="{2793FE9E-B6F0-40CD-ACBE-2D73706DC581}"/>
                </a:ext>
              </a:extLst>
            </p:cNvPr>
            <p:cNvSpPr/>
            <p:nvPr/>
          </p:nvSpPr>
          <p:spPr bwMode="auto">
            <a:xfrm>
              <a:off x="2726205" y="3223342"/>
              <a:ext cx="2025164" cy="990599"/>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hangingPunct="0">
                <a:buClr>
                  <a:srgbClr val="000000"/>
                </a:buClr>
                <a:buSzPct val="100000"/>
              </a:pPr>
              <a:r>
                <a:rPr lang="en-US" sz="1000" dirty="0">
                  <a:solidFill>
                    <a:schemeClr val="tx1"/>
                  </a:solidFill>
                  <a:latin typeface="Times New Roman" pitchFamily="16" charset="0"/>
                  <a:ea typeface="MS Gothic" charset="-128"/>
                </a:rPr>
                <a:t>PPDU duration – T* &gt; Thresh</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43" name="Connector: Elbow 142">
              <a:extLst>
                <a:ext uri="{FF2B5EF4-FFF2-40B4-BE49-F238E27FC236}">
                  <a16:creationId xmlns:a16="http://schemas.microsoft.com/office/drawing/2014/main" id="{644B8C3B-9626-4E1D-A68E-52AAE9279C26}"/>
                </a:ext>
              </a:extLst>
            </p:cNvPr>
            <p:cNvCxnSpPr>
              <a:cxnSpLocks/>
              <a:stCxn id="141" idx="2"/>
              <a:endCxn id="171" idx="1"/>
            </p:cNvCxnSpPr>
            <p:nvPr/>
          </p:nvCxnSpPr>
          <p:spPr bwMode="auto">
            <a:xfrm rot="16200000" flipH="1">
              <a:off x="1218562" y="3555851"/>
              <a:ext cx="2016487" cy="884087"/>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44" name="Flowchart: Decision 143">
              <a:extLst>
                <a:ext uri="{FF2B5EF4-FFF2-40B4-BE49-F238E27FC236}">
                  <a16:creationId xmlns:a16="http://schemas.microsoft.com/office/drawing/2014/main" id="{99A22D57-2831-4E91-8457-83CB1EC09378}"/>
                </a:ext>
              </a:extLst>
            </p:cNvPr>
            <p:cNvSpPr/>
            <p:nvPr/>
          </p:nvSpPr>
          <p:spPr bwMode="auto">
            <a:xfrm>
              <a:off x="2668849" y="1997825"/>
              <a:ext cx="2084328"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NAV duration + PPDU duration – T* &gt; Thresh.</a:t>
              </a:r>
            </a:p>
          </p:txBody>
        </p:sp>
        <p:cxnSp>
          <p:nvCxnSpPr>
            <p:cNvPr id="145" name="Straight Arrow Connector 144">
              <a:extLst>
                <a:ext uri="{FF2B5EF4-FFF2-40B4-BE49-F238E27FC236}">
                  <a16:creationId xmlns:a16="http://schemas.microsoft.com/office/drawing/2014/main" id="{3A2D950E-CCDE-4CD1-828F-7411115E73CF}"/>
                </a:ext>
              </a:extLst>
            </p:cNvPr>
            <p:cNvCxnSpPr>
              <a:cxnSpLocks/>
              <a:stCxn id="142" idx="3"/>
              <a:endCxn id="157" idx="0"/>
            </p:cNvCxnSpPr>
            <p:nvPr/>
          </p:nvCxnSpPr>
          <p:spPr bwMode="auto">
            <a:xfrm flipV="1">
              <a:off x="4751369" y="3707841"/>
              <a:ext cx="344981" cy="108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6" name="Straight Arrow Connector 145">
              <a:extLst>
                <a:ext uri="{FF2B5EF4-FFF2-40B4-BE49-F238E27FC236}">
                  <a16:creationId xmlns:a16="http://schemas.microsoft.com/office/drawing/2014/main" id="{C188F8E0-53C1-47CE-8FD6-907CA899E2EA}"/>
                </a:ext>
              </a:extLst>
            </p:cNvPr>
            <p:cNvCxnSpPr>
              <a:cxnSpLocks/>
              <a:stCxn id="155" idx="2"/>
              <a:endCxn id="141" idx="1"/>
            </p:cNvCxnSpPr>
            <p:nvPr/>
          </p:nvCxnSpPr>
          <p:spPr bwMode="auto">
            <a:xfrm flipV="1">
              <a:off x="734200" y="2494352"/>
              <a:ext cx="381952"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7" name="TextBox 146">
              <a:extLst>
                <a:ext uri="{FF2B5EF4-FFF2-40B4-BE49-F238E27FC236}">
                  <a16:creationId xmlns:a16="http://schemas.microsoft.com/office/drawing/2014/main" id="{AF4B398B-E35B-4FAD-9C98-5FBF9AAE7FAE}"/>
                </a:ext>
              </a:extLst>
            </p:cNvPr>
            <p:cNvSpPr txBox="1"/>
            <p:nvPr/>
          </p:nvSpPr>
          <p:spPr>
            <a:xfrm>
              <a:off x="1432476" y="2913643"/>
              <a:ext cx="381000" cy="230832"/>
            </a:xfrm>
            <a:prstGeom prst="rect">
              <a:avLst/>
            </a:prstGeom>
            <a:noFill/>
          </p:spPr>
          <p:txBody>
            <a:bodyPr wrap="square" rtlCol="0">
              <a:spAutoFit/>
            </a:bodyPr>
            <a:lstStyle/>
            <a:p>
              <a:r>
                <a:rPr lang="en-US" sz="900" dirty="0">
                  <a:solidFill>
                    <a:srgbClr val="00B050"/>
                  </a:solidFill>
                </a:rPr>
                <a:t>Yes</a:t>
              </a:r>
            </a:p>
          </p:txBody>
        </p:sp>
        <p:sp>
          <p:nvSpPr>
            <p:cNvPr id="148" name="TextBox 147">
              <a:extLst>
                <a:ext uri="{FF2B5EF4-FFF2-40B4-BE49-F238E27FC236}">
                  <a16:creationId xmlns:a16="http://schemas.microsoft.com/office/drawing/2014/main" id="{E66B2ABB-E466-4255-BF01-15A8557DE4C3}"/>
                </a:ext>
              </a:extLst>
            </p:cNvPr>
            <p:cNvSpPr txBox="1"/>
            <p:nvPr/>
          </p:nvSpPr>
          <p:spPr>
            <a:xfrm>
              <a:off x="4635070" y="3512323"/>
              <a:ext cx="381000" cy="230832"/>
            </a:xfrm>
            <a:prstGeom prst="rect">
              <a:avLst/>
            </a:prstGeom>
            <a:noFill/>
          </p:spPr>
          <p:txBody>
            <a:bodyPr wrap="square" rtlCol="0">
              <a:spAutoFit/>
            </a:bodyPr>
            <a:lstStyle/>
            <a:p>
              <a:r>
                <a:rPr lang="en-US" sz="900" dirty="0">
                  <a:solidFill>
                    <a:srgbClr val="00B050"/>
                  </a:solidFill>
                </a:rPr>
                <a:t>Yes</a:t>
              </a:r>
            </a:p>
          </p:txBody>
        </p:sp>
        <p:sp>
          <p:nvSpPr>
            <p:cNvPr id="149" name="TextBox 148">
              <a:extLst>
                <a:ext uri="{FF2B5EF4-FFF2-40B4-BE49-F238E27FC236}">
                  <a16:creationId xmlns:a16="http://schemas.microsoft.com/office/drawing/2014/main" id="{40A05223-3A05-47F6-A8BE-CD6A3BD8F50C}"/>
                </a:ext>
              </a:extLst>
            </p:cNvPr>
            <p:cNvSpPr txBox="1"/>
            <p:nvPr/>
          </p:nvSpPr>
          <p:spPr>
            <a:xfrm>
              <a:off x="4628958" y="2242763"/>
              <a:ext cx="381000" cy="230832"/>
            </a:xfrm>
            <a:prstGeom prst="rect">
              <a:avLst/>
            </a:prstGeom>
            <a:noFill/>
          </p:spPr>
          <p:txBody>
            <a:bodyPr wrap="square" rtlCol="0">
              <a:spAutoFit/>
            </a:bodyPr>
            <a:lstStyle/>
            <a:p>
              <a:r>
                <a:rPr lang="en-US" sz="900" dirty="0">
                  <a:solidFill>
                    <a:srgbClr val="00B050"/>
                  </a:solidFill>
                </a:rPr>
                <a:t>Yes</a:t>
              </a:r>
            </a:p>
          </p:txBody>
        </p:sp>
        <p:sp>
          <p:nvSpPr>
            <p:cNvPr id="150" name="TextBox 149">
              <a:extLst>
                <a:ext uri="{FF2B5EF4-FFF2-40B4-BE49-F238E27FC236}">
                  <a16:creationId xmlns:a16="http://schemas.microsoft.com/office/drawing/2014/main" id="{5B4DCC2A-63C8-4956-9535-5DB34421582F}"/>
                </a:ext>
              </a:extLst>
            </p:cNvPr>
            <p:cNvSpPr txBox="1"/>
            <p:nvPr/>
          </p:nvSpPr>
          <p:spPr>
            <a:xfrm>
              <a:off x="2400306" y="2209034"/>
              <a:ext cx="381000" cy="230832"/>
            </a:xfrm>
            <a:prstGeom prst="rect">
              <a:avLst/>
            </a:prstGeom>
            <a:noFill/>
          </p:spPr>
          <p:txBody>
            <a:bodyPr wrap="square" rtlCol="0">
              <a:spAutoFit/>
            </a:bodyPr>
            <a:lstStyle/>
            <a:p>
              <a:r>
                <a:rPr lang="en-US" sz="900" dirty="0">
                  <a:solidFill>
                    <a:srgbClr val="FF0000"/>
                  </a:solidFill>
                </a:rPr>
                <a:t>No</a:t>
              </a:r>
            </a:p>
          </p:txBody>
        </p:sp>
        <p:sp>
          <p:nvSpPr>
            <p:cNvPr id="151" name="TextBox 150">
              <a:extLst>
                <a:ext uri="{FF2B5EF4-FFF2-40B4-BE49-F238E27FC236}">
                  <a16:creationId xmlns:a16="http://schemas.microsoft.com/office/drawing/2014/main" id="{BCCFB58E-E0EE-428C-92DD-3C1CDAEF7BF1}"/>
                </a:ext>
              </a:extLst>
            </p:cNvPr>
            <p:cNvSpPr txBox="1"/>
            <p:nvPr/>
          </p:nvSpPr>
          <p:spPr>
            <a:xfrm>
              <a:off x="4635636" y="4738157"/>
              <a:ext cx="381000" cy="230832"/>
            </a:xfrm>
            <a:prstGeom prst="rect">
              <a:avLst/>
            </a:prstGeom>
            <a:noFill/>
          </p:spPr>
          <p:txBody>
            <a:bodyPr wrap="square" rtlCol="0">
              <a:spAutoFit/>
            </a:bodyPr>
            <a:lstStyle/>
            <a:p>
              <a:r>
                <a:rPr lang="en-US" sz="900" dirty="0">
                  <a:solidFill>
                    <a:srgbClr val="00B050"/>
                  </a:solidFill>
                </a:rPr>
                <a:t>Yes</a:t>
              </a:r>
            </a:p>
          </p:txBody>
        </p:sp>
        <p:cxnSp>
          <p:nvCxnSpPr>
            <p:cNvPr id="152" name="Straight Arrow Connector 151">
              <a:extLst>
                <a:ext uri="{FF2B5EF4-FFF2-40B4-BE49-F238E27FC236}">
                  <a16:creationId xmlns:a16="http://schemas.microsoft.com/office/drawing/2014/main" id="{CE99EFCA-9FE5-477A-9190-1D4572883DEF}"/>
                </a:ext>
              </a:extLst>
            </p:cNvPr>
            <p:cNvCxnSpPr>
              <a:cxnSpLocks/>
              <a:stCxn id="141" idx="3"/>
              <a:endCxn id="144" idx="1"/>
            </p:cNvCxnSpPr>
            <p:nvPr/>
          </p:nvCxnSpPr>
          <p:spPr bwMode="auto">
            <a:xfrm flipV="1">
              <a:off x="2453371" y="2493125"/>
              <a:ext cx="215478" cy="1227"/>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53" name="Straight Arrow Connector 152">
              <a:extLst>
                <a:ext uri="{FF2B5EF4-FFF2-40B4-BE49-F238E27FC236}">
                  <a16:creationId xmlns:a16="http://schemas.microsoft.com/office/drawing/2014/main" id="{55F632AC-2347-49E7-8138-0C6473A595C7}"/>
                </a:ext>
              </a:extLst>
            </p:cNvPr>
            <p:cNvCxnSpPr>
              <a:cxnSpLocks/>
              <a:stCxn id="144" idx="3"/>
            </p:cNvCxnSpPr>
            <p:nvPr/>
          </p:nvCxnSpPr>
          <p:spPr bwMode="auto">
            <a:xfrm>
              <a:off x="4753177" y="2493125"/>
              <a:ext cx="343171" cy="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54" name="Straight Arrow Connector 153">
              <a:extLst>
                <a:ext uri="{FF2B5EF4-FFF2-40B4-BE49-F238E27FC236}">
                  <a16:creationId xmlns:a16="http://schemas.microsoft.com/office/drawing/2014/main" id="{696E9A52-59AF-4E75-A8D9-1D746FBF8E87}"/>
                </a:ext>
              </a:extLst>
            </p:cNvPr>
            <p:cNvCxnSpPr>
              <a:cxnSpLocks/>
              <a:stCxn id="171" idx="3"/>
            </p:cNvCxnSpPr>
            <p:nvPr/>
          </p:nvCxnSpPr>
          <p:spPr bwMode="auto">
            <a:xfrm flipV="1">
              <a:off x="4753177" y="5000505"/>
              <a:ext cx="337765" cy="5634"/>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55" name="TextBox 154">
              <a:extLst>
                <a:ext uri="{FF2B5EF4-FFF2-40B4-BE49-F238E27FC236}">
                  <a16:creationId xmlns:a16="http://schemas.microsoft.com/office/drawing/2014/main" id="{78A6E97C-AAF5-48BB-82DD-EF64E643C0C5}"/>
                </a:ext>
              </a:extLst>
            </p:cNvPr>
            <p:cNvSpPr txBox="1"/>
            <p:nvPr/>
          </p:nvSpPr>
          <p:spPr>
            <a:xfrm rot="16200000">
              <a:off x="-313795" y="2355853"/>
              <a:ext cx="1818990" cy="276999"/>
            </a:xfrm>
            <a:prstGeom prst="rect">
              <a:avLst/>
            </a:prstGeom>
            <a:noFill/>
          </p:spPr>
          <p:txBody>
            <a:bodyPr wrap="square" rtlCol="0">
              <a:spAutoFit/>
            </a:bodyPr>
            <a:lstStyle/>
            <a:p>
              <a:pPr algn="ctr"/>
              <a:r>
                <a:rPr lang="en-US" sz="1200" dirty="0">
                  <a:solidFill>
                    <a:schemeClr val="tx1"/>
                  </a:solidFill>
                </a:rPr>
                <a:t>Detect preamble on PCH</a:t>
              </a:r>
            </a:p>
          </p:txBody>
        </p:sp>
        <p:sp>
          <p:nvSpPr>
            <p:cNvPr id="156" name="Rectangle 155">
              <a:extLst>
                <a:ext uri="{FF2B5EF4-FFF2-40B4-BE49-F238E27FC236}">
                  <a16:creationId xmlns:a16="http://schemas.microsoft.com/office/drawing/2014/main" id="{76F8AC3C-70D0-461D-AA03-4B0353800988}"/>
                </a:ext>
              </a:extLst>
            </p:cNvPr>
            <p:cNvSpPr/>
            <p:nvPr/>
          </p:nvSpPr>
          <p:spPr bwMode="auto">
            <a:xfrm rot="16200000">
              <a:off x="4354727" y="3594985"/>
              <a:ext cx="3034359" cy="2382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PPDU/MAC frame classified as inter-BSS by T*?</a:t>
              </a:r>
            </a:p>
          </p:txBody>
        </p:sp>
        <p:sp>
          <p:nvSpPr>
            <p:cNvPr id="157" name="Rectangle 156">
              <a:extLst>
                <a:ext uri="{FF2B5EF4-FFF2-40B4-BE49-F238E27FC236}">
                  <a16:creationId xmlns:a16="http://schemas.microsoft.com/office/drawing/2014/main" id="{EB03991B-E675-4E7F-9147-E9F5F1E28734}"/>
                </a:ext>
              </a:extLst>
            </p:cNvPr>
            <p:cNvSpPr/>
            <p:nvPr/>
          </p:nvSpPr>
          <p:spPr bwMode="auto">
            <a:xfrm rot="16200000">
              <a:off x="3698284" y="3588727"/>
              <a:ext cx="3034360" cy="2382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 BW non-overlapping with NPCA PCH by T*?</a:t>
              </a:r>
            </a:p>
          </p:txBody>
        </p:sp>
        <p:cxnSp>
          <p:nvCxnSpPr>
            <p:cNvPr id="158" name="Straight Arrow Connector 157">
              <a:extLst>
                <a:ext uri="{FF2B5EF4-FFF2-40B4-BE49-F238E27FC236}">
                  <a16:creationId xmlns:a16="http://schemas.microsoft.com/office/drawing/2014/main" id="{E7C23677-AB7E-44D7-B679-2CC4B91B42F3}"/>
                </a:ext>
              </a:extLst>
            </p:cNvPr>
            <p:cNvCxnSpPr>
              <a:cxnSpLocks/>
              <a:stCxn id="156" idx="2"/>
              <a:endCxn id="174" idx="0"/>
            </p:cNvCxnSpPr>
            <p:nvPr/>
          </p:nvCxnSpPr>
          <p:spPr bwMode="auto">
            <a:xfrm flipV="1">
              <a:off x="5991021" y="3713454"/>
              <a:ext cx="353672" cy="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9" name="Rectangle 158">
              <a:extLst>
                <a:ext uri="{FF2B5EF4-FFF2-40B4-BE49-F238E27FC236}">
                  <a16:creationId xmlns:a16="http://schemas.microsoft.com/office/drawing/2014/main" id="{0BEB5DE5-CB92-4844-8716-6FE5747B154D}"/>
                </a:ext>
              </a:extLst>
            </p:cNvPr>
            <p:cNvSpPr/>
            <p:nvPr/>
          </p:nvSpPr>
          <p:spPr bwMode="auto">
            <a:xfrm rot="16200000">
              <a:off x="5543422" y="3587074"/>
              <a:ext cx="3034359" cy="2528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AP configurable Trigger conditions</a:t>
              </a:r>
            </a:p>
          </p:txBody>
        </p:sp>
        <p:cxnSp>
          <p:nvCxnSpPr>
            <p:cNvPr id="160" name="Straight Arrow Connector 159">
              <a:extLst>
                <a:ext uri="{FF2B5EF4-FFF2-40B4-BE49-F238E27FC236}">
                  <a16:creationId xmlns:a16="http://schemas.microsoft.com/office/drawing/2014/main" id="{65041BF7-CF60-460C-BE17-88C2C1E90866}"/>
                </a:ext>
              </a:extLst>
            </p:cNvPr>
            <p:cNvCxnSpPr>
              <a:cxnSpLocks/>
              <a:stCxn id="157" idx="2"/>
              <a:endCxn id="156" idx="0"/>
            </p:cNvCxnSpPr>
            <p:nvPr/>
          </p:nvCxnSpPr>
          <p:spPr bwMode="auto">
            <a:xfrm>
              <a:off x="5334578" y="3707841"/>
              <a:ext cx="418214" cy="625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1" name="TextBox 160">
              <a:extLst>
                <a:ext uri="{FF2B5EF4-FFF2-40B4-BE49-F238E27FC236}">
                  <a16:creationId xmlns:a16="http://schemas.microsoft.com/office/drawing/2014/main" id="{97B808F6-E697-41CA-ACAE-C17155113D94}"/>
                </a:ext>
              </a:extLst>
            </p:cNvPr>
            <p:cNvSpPr txBox="1"/>
            <p:nvPr/>
          </p:nvSpPr>
          <p:spPr>
            <a:xfrm rot="16200000">
              <a:off x="7323709" y="3487808"/>
              <a:ext cx="2080543" cy="461665"/>
            </a:xfrm>
            <a:prstGeom prst="rect">
              <a:avLst/>
            </a:prstGeom>
            <a:noFill/>
          </p:spPr>
          <p:txBody>
            <a:bodyPr wrap="square" rtlCol="0">
              <a:spAutoFit/>
            </a:bodyPr>
            <a:lstStyle/>
            <a:p>
              <a:pPr algn="ctr"/>
              <a:r>
                <a:rPr lang="en-US" sz="1200" dirty="0">
                  <a:solidFill>
                    <a:schemeClr val="tx1"/>
                  </a:solidFill>
                </a:rPr>
                <a:t>Perform channel switch to NPCA PCH</a:t>
              </a:r>
            </a:p>
          </p:txBody>
        </p:sp>
        <p:cxnSp>
          <p:nvCxnSpPr>
            <p:cNvPr id="162" name="Straight Arrow Connector 161">
              <a:extLst>
                <a:ext uri="{FF2B5EF4-FFF2-40B4-BE49-F238E27FC236}">
                  <a16:creationId xmlns:a16="http://schemas.microsoft.com/office/drawing/2014/main" id="{EC543C62-CBB0-4D95-92B4-D3EC0C254F33}"/>
                </a:ext>
              </a:extLst>
            </p:cNvPr>
            <p:cNvCxnSpPr>
              <a:cxnSpLocks/>
              <a:stCxn id="159" idx="2"/>
              <a:endCxn id="137" idx="0"/>
            </p:cNvCxnSpPr>
            <p:nvPr/>
          </p:nvCxnSpPr>
          <p:spPr bwMode="auto">
            <a:xfrm flipV="1">
              <a:off x="7187003" y="3707841"/>
              <a:ext cx="371890" cy="56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3" name="TextBox 162">
              <a:extLst>
                <a:ext uri="{FF2B5EF4-FFF2-40B4-BE49-F238E27FC236}">
                  <a16:creationId xmlns:a16="http://schemas.microsoft.com/office/drawing/2014/main" id="{11069F6E-7572-4674-A456-B97616FF141D}"/>
                </a:ext>
              </a:extLst>
            </p:cNvPr>
            <p:cNvSpPr txBox="1"/>
            <p:nvPr/>
          </p:nvSpPr>
          <p:spPr>
            <a:xfrm>
              <a:off x="5918398" y="3536256"/>
              <a:ext cx="381000" cy="230832"/>
            </a:xfrm>
            <a:prstGeom prst="rect">
              <a:avLst/>
            </a:prstGeom>
            <a:noFill/>
          </p:spPr>
          <p:txBody>
            <a:bodyPr wrap="square" rtlCol="0">
              <a:spAutoFit/>
            </a:bodyPr>
            <a:lstStyle/>
            <a:p>
              <a:r>
                <a:rPr lang="en-US" sz="900" dirty="0">
                  <a:solidFill>
                    <a:srgbClr val="00B050"/>
                  </a:solidFill>
                </a:rPr>
                <a:t>Yes</a:t>
              </a:r>
            </a:p>
          </p:txBody>
        </p:sp>
        <p:sp>
          <p:nvSpPr>
            <p:cNvPr id="164" name="TextBox 163">
              <a:extLst>
                <a:ext uri="{FF2B5EF4-FFF2-40B4-BE49-F238E27FC236}">
                  <a16:creationId xmlns:a16="http://schemas.microsoft.com/office/drawing/2014/main" id="{C2A0C6E9-628E-4506-8D4E-654CE4D4216E}"/>
                </a:ext>
              </a:extLst>
            </p:cNvPr>
            <p:cNvSpPr txBox="1"/>
            <p:nvPr/>
          </p:nvSpPr>
          <p:spPr>
            <a:xfrm>
              <a:off x="7114200" y="3525342"/>
              <a:ext cx="381000" cy="230832"/>
            </a:xfrm>
            <a:prstGeom prst="rect">
              <a:avLst/>
            </a:prstGeom>
            <a:noFill/>
          </p:spPr>
          <p:txBody>
            <a:bodyPr wrap="square" rtlCol="0">
              <a:spAutoFit/>
            </a:bodyPr>
            <a:lstStyle/>
            <a:p>
              <a:r>
                <a:rPr lang="en-US" sz="900" dirty="0">
                  <a:solidFill>
                    <a:srgbClr val="00B050"/>
                  </a:solidFill>
                </a:rPr>
                <a:t>Yes</a:t>
              </a:r>
            </a:p>
          </p:txBody>
        </p:sp>
        <p:sp>
          <p:nvSpPr>
            <p:cNvPr id="165" name="Freeform: Shape 164">
              <a:extLst>
                <a:ext uri="{FF2B5EF4-FFF2-40B4-BE49-F238E27FC236}">
                  <a16:creationId xmlns:a16="http://schemas.microsoft.com/office/drawing/2014/main" id="{36F2243C-1931-44FB-9CD2-A7294EA251D6}"/>
                </a:ext>
              </a:extLst>
            </p:cNvPr>
            <p:cNvSpPr/>
            <p:nvPr/>
          </p:nvSpPr>
          <p:spPr bwMode="auto">
            <a:xfrm>
              <a:off x="4909279" y="1801492"/>
              <a:ext cx="312821" cy="668956"/>
            </a:xfrm>
            <a:custGeom>
              <a:avLst/>
              <a:gdLst>
                <a:gd name="connsiteX0" fmla="*/ 312821 w 312821"/>
                <a:gd name="connsiteY0" fmla="*/ 0 h 668956"/>
                <a:gd name="connsiteX1" fmla="*/ 91440 w 312821"/>
                <a:gd name="connsiteY1" fmla="*/ 206944 h 668956"/>
                <a:gd name="connsiteX2" fmla="*/ 0 w 312821"/>
                <a:gd name="connsiteY2" fmla="*/ 668956 h 668956"/>
              </a:gdLst>
              <a:ahLst/>
              <a:cxnLst>
                <a:cxn ang="0">
                  <a:pos x="connsiteX0" y="connsiteY0"/>
                </a:cxn>
                <a:cxn ang="0">
                  <a:pos x="connsiteX1" y="connsiteY1"/>
                </a:cxn>
                <a:cxn ang="0">
                  <a:pos x="connsiteX2" y="connsiteY2"/>
                </a:cxn>
              </a:cxnLst>
              <a:rect l="l" t="t" r="r" b="b"/>
              <a:pathLst>
                <a:path w="312821" h="668956">
                  <a:moveTo>
                    <a:pt x="312821" y="0"/>
                  </a:moveTo>
                  <a:cubicBezTo>
                    <a:pt x="228199" y="47725"/>
                    <a:pt x="143577" y="95451"/>
                    <a:pt x="91440" y="206944"/>
                  </a:cubicBezTo>
                  <a:cubicBezTo>
                    <a:pt x="39303" y="318437"/>
                    <a:pt x="19651" y="493696"/>
                    <a:pt x="0" y="668956"/>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6" name="Freeform: Shape 165">
              <a:extLst>
                <a:ext uri="{FF2B5EF4-FFF2-40B4-BE49-F238E27FC236}">
                  <a16:creationId xmlns:a16="http://schemas.microsoft.com/office/drawing/2014/main" id="{B49B633B-81FD-4834-B0FA-5E3C9267CD9E}"/>
                </a:ext>
              </a:extLst>
            </p:cNvPr>
            <p:cNvSpPr/>
            <p:nvPr/>
          </p:nvSpPr>
          <p:spPr bwMode="auto">
            <a:xfrm flipH="1" flipV="1">
              <a:off x="4128813" y="5024061"/>
              <a:ext cx="745740" cy="647866"/>
            </a:xfrm>
            <a:custGeom>
              <a:avLst/>
              <a:gdLst>
                <a:gd name="connsiteX0" fmla="*/ 569068 w 569068"/>
                <a:gd name="connsiteY0" fmla="*/ 0 h 3195536"/>
                <a:gd name="connsiteX1" fmla="*/ 121596 w 569068"/>
                <a:gd name="connsiteY1" fmla="*/ 1454285 h 3195536"/>
                <a:gd name="connsiteX2" fmla="*/ 0 w 569068"/>
                <a:gd name="connsiteY2" fmla="*/ 3195536 h 3195536"/>
              </a:gdLst>
              <a:ahLst/>
              <a:cxnLst>
                <a:cxn ang="0">
                  <a:pos x="connsiteX0" y="connsiteY0"/>
                </a:cxn>
                <a:cxn ang="0">
                  <a:pos x="connsiteX1" y="connsiteY1"/>
                </a:cxn>
                <a:cxn ang="0">
                  <a:pos x="connsiteX2" y="connsiteY2"/>
                </a:cxn>
              </a:cxnLst>
              <a:rect l="l" t="t" r="r" b="b"/>
              <a:pathLst>
                <a:path w="569068" h="3195536">
                  <a:moveTo>
                    <a:pt x="569068" y="0"/>
                  </a:moveTo>
                  <a:cubicBezTo>
                    <a:pt x="392754" y="460848"/>
                    <a:pt x="216441" y="921696"/>
                    <a:pt x="121596" y="1454285"/>
                  </a:cubicBezTo>
                  <a:cubicBezTo>
                    <a:pt x="26751" y="1986874"/>
                    <a:pt x="13375" y="2591205"/>
                    <a:pt x="0" y="3195536"/>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7" name="Freeform: Shape 166">
              <a:extLst>
                <a:ext uri="{FF2B5EF4-FFF2-40B4-BE49-F238E27FC236}">
                  <a16:creationId xmlns:a16="http://schemas.microsoft.com/office/drawing/2014/main" id="{59A62973-EC4C-4F8E-9388-359EF79379EF}"/>
                </a:ext>
              </a:extLst>
            </p:cNvPr>
            <p:cNvSpPr/>
            <p:nvPr/>
          </p:nvSpPr>
          <p:spPr bwMode="auto">
            <a:xfrm>
              <a:off x="4837761" y="3710828"/>
              <a:ext cx="578326" cy="1715161"/>
            </a:xfrm>
            <a:custGeom>
              <a:avLst/>
              <a:gdLst>
                <a:gd name="connsiteX0" fmla="*/ 773349 w 773349"/>
                <a:gd name="connsiteY0" fmla="*/ 1935805 h 1935805"/>
                <a:gd name="connsiteX1" fmla="*/ 257783 w 773349"/>
                <a:gd name="connsiteY1" fmla="*/ 1595336 h 1935805"/>
                <a:gd name="connsiteX2" fmla="*/ 0 w 773349"/>
                <a:gd name="connsiteY2" fmla="*/ 0 h 1935805"/>
              </a:gdLst>
              <a:ahLst/>
              <a:cxnLst>
                <a:cxn ang="0">
                  <a:pos x="connsiteX0" y="connsiteY0"/>
                </a:cxn>
                <a:cxn ang="0">
                  <a:pos x="connsiteX1" y="connsiteY1"/>
                </a:cxn>
                <a:cxn ang="0">
                  <a:pos x="connsiteX2" y="connsiteY2"/>
                </a:cxn>
              </a:cxnLst>
              <a:rect l="l" t="t" r="r" b="b"/>
              <a:pathLst>
                <a:path w="773349" h="1935805">
                  <a:moveTo>
                    <a:pt x="773349" y="1935805"/>
                  </a:moveTo>
                  <a:cubicBezTo>
                    <a:pt x="580011" y="1926887"/>
                    <a:pt x="386674" y="1917970"/>
                    <a:pt x="257783" y="1595336"/>
                  </a:cubicBezTo>
                  <a:cubicBezTo>
                    <a:pt x="128892" y="1272702"/>
                    <a:pt x="64446" y="636351"/>
                    <a:pt x="0" y="0"/>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8" name="Cloud 167">
              <a:extLst>
                <a:ext uri="{FF2B5EF4-FFF2-40B4-BE49-F238E27FC236}">
                  <a16:creationId xmlns:a16="http://schemas.microsoft.com/office/drawing/2014/main" id="{113A856E-75A6-4131-9441-8997445B88B5}"/>
                </a:ext>
              </a:extLst>
            </p:cNvPr>
            <p:cNvSpPr/>
            <p:nvPr/>
          </p:nvSpPr>
          <p:spPr bwMode="auto">
            <a:xfrm>
              <a:off x="4428784" y="1459350"/>
              <a:ext cx="2964465" cy="415137"/>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NAV duration based NPCA.</a:t>
              </a:r>
            </a:p>
          </p:txBody>
        </p:sp>
        <p:sp>
          <p:nvSpPr>
            <p:cNvPr id="169" name="Cloud 168">
              <a:extLst>
                <a:ext uri="{FF2B5EF4-FFF2-40B4-BE49-F238E27FC236}">
                  <a16:creationId xmlns:a16="http://schemas.microsoft.com/office/drawing/2014/main" id="{E1D1DA8A-0248-4D65-BD0F-43ADEFE9EB86}"/>
                </a:ext>
              </a:extLst>
            </p:cNvPr>
            <p:cNvSpPr/>
            <p:nvPr/>
          </p:nvSpPr>
          <p:spPr bwMode="auto">
            <a:xfrm>
              <a:off x="4878650" y="5388457"/>
              <a:ext cx="3124200" cy="415137"/>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PPDU duration based NPCA.</a:t>
              </a:r>
            </a:p>
          </p:txBody>
        </p:sp>
        <p:sp>
          <p:nvSpPr>
            <p:cNvPr id="170" name="Cloud 169">
              <a:extLst>
                <a:ext uri="{FF2B5EF4-FFF2-40B4-BE49-F238E27FC236}">
                  <a16:creationId xmlns:a16="http://schemas.microsoft.com/office/drawing/2014/main" id="{6D8BCAC9-1721-4210-99F8-7EFA6BA8366A}"/>
                </a:ext>
              </a:extLst>
            </p:cNvPr>
            <p:cNvSpPr/>
            <p:nvPr/>
          </p:nvSpPr>
          <p:spPr bwMode="auto">
            <a:xfrm>
              <a:off x="1536426" y="5656262"/>
              <a:ext cx="3016643" cy="363538"/>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NAV duration based NPCA.</a:t>
              </a:r>
            </a:p>
          </p:txBody>
        </p:sp>
        <p:sp>
          <p:nvSpPr>
            <p:cNvPr id="171" name="Flowchart: Decision 170">
              <a:extLst>
                <a:ext uri="{FF2B5EF4-FFF2-40B4-BE49-F238E27FC236}">
                  <a16:creationId xmlns:a16="http://schemas.microsoft.com/office/drawing/2014/main" id="{69A8F25C-295B-4558-BB92-F5F57532C95B}"/>
                </a:ext>
              </a:extLst>
            </p:cNvPr>
            <p:cNvSpPr/>
            <p:nvPr/>
          </p:nvSpPr>
          <p:spPr bwMode="auto">
            <a:xfrm>
              <a:off x="2668849" y="4510839"/>
              <a:ext cx="2084328"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NAV duration + PPDU duration – T* &gt; Thresh.</a:t>
              </a:r>
            </a:p>
          </p:txBody>
        </p:sp>
        <p:sp>
          <p:nvSpPr>
            <p:cNvPr id="172" name="TextBox 171">
              <a:extLst>
                <a:ext uri="{FF2B5EF4-FFF2-40B4-BE49-F238E27FC236}">
                  <a16:creationId xmlns:a16="http://schemas.microsoft.com/office/drawing/2014/main" id="{B3DABF33-658E-4CB2-BC5B-97923DFFDACE}"/>
                </a:ext>
              </a:extLst>
            </p:cNvPr>
            <p:cNvSpPr txBox="1"/>
            <p:nvPr/>
          </p:nvSpPr>
          <p:spPr>
            <a:xfrm>
              <a:off x="5252678" y="3525342"/>
              <a:ext cx="381000" cy="230832"/>
            </a:xfrm>
            <a:prstGeom prst="rect">
              <a:avLst/>
            </a:prstGeom>
            <a:noFill/>
          </p:spPr>
          <p:txBody>
            <a:bodyPr wrap="square" rtlCol="0">
              <a:spAutoFit/>
            </a:bodyPr>
            <a:lstStyle/>
            <a:p>
              <a:r>
                <a:rPr lang="en-US" sz="900" dirty="0">
                  <a:solidFill>
                    <a:srgbClr val="00B050"/>
                  </a:solidFill>
                </a:rPr>
                <a:t>Yes</a:t>
              </a:r>
            </a:p>
          </p:txBody>
        </p:sp>
        <p:cxnSp>
          <p:nvCxnSpPr>
            <p:cNvPr id="173" name="Connector: Elbow 172">
              <a:extLst>
                <a:ext uri="{FF2B5EF4-FFF2-40B4-BE49-F238E27FC236}">
                  <a16:creationId xmlns:a16="http://schemas.microsoft.com/office/drawing/2014/main" id="{F0581FB6-AE50-46D7-AD48-73CDEDC335BB}"/>
                </a:ext>
              </a:extLst>
            </p:cNvPr>
            <p:cNvCxnSpPr>
              <a:cxnSpLocks/>
              <a:stCxn id="141" idx="2"/>
              <a:endCxn id="142" idx="1"/>
            </p:cNvCxnSpPr>
            <p:nvPr/>
          </p:nvCxnSpPr>
          <p:spPr bwMode="auto">
            <a:xfrm rot="16200000" flipH="1">
              <a:off x="1890988" y="2883425"/>
              <a:ext cx="728990" cy="941443"/>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74" name="Rectangle 173">
              <a:extLst>
                <a:ext uri="{FF2B5EF4-FFF2-40B4-BE49-F238E27FC236}">
                  <a16:creationId xmlns:a16="http://schemas.microsoft.com/office/drawing/2014/main" id="{4B274575-C51D-464D-8571-75AF018BB20F}"/>
                </a:ext>
              </a:extLst>
            </p:cNvPr>
            <p:cNvSpPr/>
            <p:nvPr/>
          </p:nvSpPr>
          <p:spPr bwMode="auto">
            <a:xfrm rot="16200000">
              <a:off x="4953914" y="3587053"/>
              <a:ext cx="3034359" cy="2528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MAC frame specific conditions</a:t>
              </a:r>
            </a:p>
          </p:txBody>
        </p:sp>
        <p:cxnSp>
          <p:nvCxnSpPr>
            <p:cNvPr id="175" name="Straight Arrow Connector 174">
              <a:extLst>
                <a:ext uri="{FF2B5EF4-FFF2-40B4-BE49-F238E27FC236}">
                  <a16:creationId xmlns:a16="http://schemas.microsoft.com/office/drawing/2014/main" id="{FAFD5E3E-5E48-433F-BCEF-DBC9A9707DE6}"/>
                </a:ext>
              </a:extLst>
            </p:cNvPr>
            <p:cNvCxnSpPr>
              <a:cxnSpLocks/>
              <a:stCxn id="174" idx="2"/>
              <a:endCxn id="159" idx="0"/>
            </p:cNvCxnSpPr>
            <p:nvPr/>
          </p:nvCxnSpPr>
          <p:spPr bwMode="auto">
            <a:xfrm>
              <a:off x="6597495" y="3713454"/>
              <a:ext cx="336706" cy="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6" name="TextBox 175">
              <a:extLst>
                <a:ext uri="{FF2B5EF4-FFF2-40B4-BE49-F238E27FC236}">
                  <a16:creationId xmlns:a16="http://schemas.microsoft.com/office/drawing/2014/main" id="{BF3AE71B-74DC-4D8D-B988-060B5904063D}"/>
                </a:ext>
              </a:extLst>
            </p:cNvPr>
            <p:cNvSpPr txBox="1"/>
            <p:nvPr/>
          </p:nvSpPr>
          <p:spPr>
            <a:xfrm>
              <a:off x="6520804" y="3536256"/>
              <a:ext cx="381000" cy="230832"/>
            </a:xfrm>
            <a:prstGeom prst="rect">
              <a:avLst/>
            </a:prstGeom>
            <a:noFill/>
          </p:spPr>
          <p:txBody>
            <a:bodyPr wrap="square" rtlCol="0">
              <a:spAutoFit/>
            </a:bodyPr>
            <a:lstStyle/>
            <a:p>
              <a:r>
                <a:rPr lang="en-US" sz="900" dirty="0">
                  <a:solidFill>
                    <a:srgbClr val="00B050"/>
                  </a:solidFill>
                </a:rPr>
                <a:t>Yes</a:t>
              </a:r>
            </a:p>
          </p:txBody>
        </p:sp>
      </p:grpSp>
      <p:sp>
        <p:nvSpPr>
          <p:cNvPr id="184" name="TextBox 183">
            <a:extLst>
              <a:ext uri="{FF2B5EF4-FFF2-40B4-BE49-F238E27FC236}">
                <a16:creationId xmlns:a16="http://schemas.microsoft.com/office/drawing/2014/main" id="{2614CE46-B374-4F2D-B533-9725B248DC9D}"/>
              </a:ext>
            </a:extLst>
          </p:cNvPr>
          <p:cNvSpPr txBox="1"/>
          <p:nvPr/>
        </p:nvSpPr>
        <p:spPr>
          <a:xfrm>
            <a:off x="685801" y="6019800"/>
            <a:ext cx="7856537" cy="461665"/>
          </a:xfrm>
          <a:prstGeom prst="rect">
            <a:avLst/>
          </a:prstGeom>
          <a:noFill/>
        </p:spPr>
        <p:txBody>
          <a:bodyPr wrap="square" rtlCol="0">
            <a:spAutoFit/>
          </a:bodyPr>
          <a:lstStyle/>
          <a:p>
            <a:pPr algn="just"/>
            <a:r>
              <a:rPr lang="en-US" sz="1200" b="1" dirty="0">
                <a:solidFill>
                  <a:schemeClr val="tx1"/>
                </a:solidFill>
              </a:rPr>
              <a:t>Note:</a:t>
            </a:r>
            <a:r>
              <a:rPr lang="en-US" sz="1200" dirty="0">
                <a:solidFill>
                  <a:schemeClr val="tx1"/>
                </a:solidFill>
              </a:rPr>
              <a:t> The sequence of the rule checks here is for illustration only. The order of checks may be more complex and implementation dependent. Frame-specific conditions may apply for some frames e.g. NAV reset check for RTS frame.</a:t>
            </a:r>
          </a:p>
        </p:txBody>
      </p:sp>
    </p:spTree>
    <p:extLst>
      <p:ext uri="{BB962C8B-B14F-4D97-AF65-F5344CB8AC3E}">
        <p14:creationId xmlns:p14="http://schemas.microsoft.com/office/powerpoint/2010/main" val="373817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GB" sz="1500" dirty="0"/>
              <a:t>The spec may define requirements on the observed transmissions on the PCH, for triggering NPCA channel switch within the BSS. These requirements may depend on: </a:t>
            </a:r>
          </a:p>
          <a:p>
            <a:pPr marL="585788" lvl="1" indent="-285750" algn="just">
              <a:buFont typeface="Arial" panose="020B0604020202020204" pitchFamily="34" charset="0"/>
              <a:buChar char="•"/>
            </a:pPr>
            <a:r>
              <a:rPr lang="en-GB" sz="1200" dirty="0"/>
              <a:t>PPDU duration, </a:t>
            </a:r>
          </a:p>
          <a:p>
            <a:pPr marL="585788" lvl="1" indent="-285750" algn="just">
              <a:buFont typeface="Arial" panose="020B0604020202020204" pitchFamily="34" charset="0"/>
              <a:buChar char="•"/>
            </a:pPr>
            <a:r>
              <a:rPr lang="en-GB" sz="1200" dirty="0"/>
              <a:t>NAV duration, </a:t>
            </a:r>
          </a:p>
          <a:p>
            <a:pPr marL="585788" lvl="1" indent="-285750" algn="just">
              <a:buFont typeface="Arial" panose="020B0604020202020204" pitchFamily="34" charset="0"/>
              <a:buChar char="•"/>
            </a:pPr>
            <a:r>
              <a:rPr lang="en-GB" sz="1200" dirty="0"/>
              <a:t>Inter-BSS </a:t>
            </a:r>
            <a:r>
              <a:rPr lang="en-GB" sz="1200" dirty="0" err="1"/>
              <a:t>classifiability</a:t>
            </a:r>
            <a:r>
              <a:rPr lang="en-GB" sz="1200" dirty="0"/>
              <a:t>, </a:t>
            </a:r>
          </a:p>
          <a:p>
            <a:pPr marL="585788" lvl="1" indent="-285750" algn="just">
              <a:buFont typeface="Arial" panose="020B0604020202020204" pitchFamily="34" charset="0"/>
              <a:buChar char="•"/>
            </a:pPr>
            <a:r>
              <a:rPr lang="en-GB" sz="1200" dirty="0"/>
              <a:t>PPDU BW determinability,</a:t>
            </a:r>
          </a:p>
          <a:p>
            <a:pPr marL="585788" lvl="1" indent="-285750" algn="just">
              <a:buFont typeface="Arial" panose="020B0604020202020204" pitchFamily="34" charset="0"/>
              <a:buChar char="•"/>
            </a:pPr>
            <a:r>
              <a:rPr lang="en-GB" sz="1200" dirty="0"/>
              <a:t>Expected time of NPCA switch determination </a:t>
            </a:r>
            <a:r>
              <a:rPr lang="en-GB" sz="1200"/>
              <a:t>T*, etc.</a:t>
            </a:r>
            <a:endParaRPr lang="en-GB" sz="1200" dirty="0"/>
          </a:p>
          <a:p>
            <a:pPr marL="285750" indent="-285750" algn="just">
              <a:buFont typeface="Arial" panose="020B0604020202020204" pitchFamily="34" charset="0"/>
              <a:buChar char="•"/>
            </a:pPr>
            <a:r>
              <a:rPr lang="en-GB" sz="1500" dirty="0"/>
              <a:t>To allow varied implementations and deployment scenarios, some configurable trigger conditions may be indicated by the AP.</a:t>
            </a:r>
          </a:p>
          <a:p>
            <a:pPr marL="285750" indent="-285750" algn="just">
              <a:buFont typeface="Arial" panose="020B0604020202020204" pitchFamily="34" charset="0"/>
              <a:buChar char="•"/>
            </a:pPr>
            <a:r>
              <a:rPr lang="en-GB" sz="1500" dirty="0"/>
              <a:t>To support varied implementations and non-AP STA capabilities, some configurable STA-specific trigger conditions may be indicated by the non-AP STA.</a:t>
            </a:r>
          </a:p>
          <a:p>
            <a:pPr marL="285750" indent="-285750" algn="just">
              <a:buFont typeface="Arial" panose="020B0604020202020204" pitchFamily="34" charset="0"/>
              <a:buChar char="•"/>
            </a:pPr>
            <a:endParaRPr lang="en-GB" sz="1500" dirty="0"/>
          </a:p>
          <a:p>
            <a:pPr marL="285750" indent="-285750" algn="just">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Q and A</a:t>
            </a:r>
            <a:endParaRPr lang="en-GB" dirty="0"/>
          </a:p>
        </p:txBody>
      </p:sp>
      <p:sp>
        <p:nvSpPr>
          <p:cNvPr id="3" name="Content Placeholder 2"/>
          <p:cNvSpPr>
            <a:spLocks noGrp="1"/>
          </p:cNvSpPr>
          <p:nvPr>
            <p:ph idx="1"/>
          </p:nvPr>
        </p:nvSpPr>
        <p:spPr>
          <a:xfrm>
            <a:off x="685801" y="1524000"/>
            <a:ext cx="7770813" cy="3962399"/>
          </a:xfrm>
        </p:spPr>
        <p:txBody>
          <a:bodyPr/>
          <a:lstStyle/>
          <a:p>
            <a:pPr marL="285750" indent="-285750" algn="just">
              <a:buFont typeface="Arial" panose="020B0604020202020204" pitchFamily="34" charset="0"/>
              <a:buChar char="•"/>
            </a:pPr>
            <a:r>
              <a:rPr lang="en-GB" sz="1400" dirty="0"/>
              <a:t>Q) Why not restrict NPCA trigger conditions to non-HT control frames and HE+ PPDUs?</a:t>
            </a:r>
          </a:p>
          <a:p>
            <a:pPr marL="285750" indent="-285750" algn="just">
              <a:buFont typeface="Arial" panose="020B0604020202020204" pitchFamily="34" charset="0"/>
              <a:buChar char="•"/>
            </a:pPr>
            <a:r>
              <a:rPr lang="en-GB" sz="1400" b="0" dirty="0"/>
              <a:t>A) Many broadcast management frames, including beacons, and group addressed frames are sent in non-HT format. They consume significant airtime (low MCS) and are usually sent on a 20MHz BW. Thus, they are ideal candidates for NPCA use and should not be ignored.</a:t>
            </a:r>
          </a:p>
          <a:p>
            <a:pPr marL="285750" indent="-285750" algn="just">
              <a:buFont typeface="Arial" panose="020B0604020202020204" pitchFamily="34" charset="0"/>
              <a:buChar char="•"/>
            </a:pPr>
            <a:r>
              <a:rPr lang="en-GB" sz="1400" dirty="0"/>
              <a:t>Q) Pre-HE PPDUs don’t have NAV indication in the PHY header. NAV duration from MAC header can only be validated after FCS check. So how to use pre-HE PPDUs?</a:t>
            </a:r>
          </a:p>
          <a:p>
            <a:pPr marL="285750" indent="-285750" algn="just">
              <a:buFont typeface="Arial" panose="020B0604020202020204" pitchFamily="34" charset="0"/>
              <a:buChar char="•"/>
            </a:pPr>
            <a:r>
              <a:rPr lang="en-GB" sz="1400" b="0" dirty="0"/>
              <a:t>A) In the proposal, PPDU duration based NPCA is used for pre-HE OBSS PPDUs if PPDU duration is long. This information is available from L-SIG field in the PHY header. If PPDU duration is short and NAV duration is long (i.e., control frame) then NAV duration based NPCA can be used after the FCS check.</a:t>
            </a:r>
          </a:p>
          <a:p>
            <a:pPr marL="285750" indent="-285750" algn="just">
              <a:buFont typeface="Arial" panose="020B0604020202020204" pitchFamily="34" charset="0"/>
              <a:buChar char="•"/>
            </a:pPr>
            <a:r>
              <a:rPr lang="en-GB" sz="1400" dirty="0"/>
              <a:t>Q) MAC header fields are prone to higher PER since they may be sent at a higher MCS. Isn’t using them to trigger NPCA switch without FCS check risky?</a:t>
            </a:r>
          </a:p>
          <a:p>
            <a:pPr marL="285750" indent="-285750" algn="just">
              <a:buFont typeface="Arial" panose="020B0604020202020204" pitchFamily="34" charset="0"/>
              <a:buChar char="•"/>
            </a:pPr>
            <a:r>
              <a:rPr lang="en-GB" sz="1400" b="0" dirty="0"/>
              <a:t>A) In the proposal, only information from MAC header that may be used without FCS check is TA/RA information to determine if PPDU is inter-BSS PPDU, before performing PPDU duration-based NPCA. Even if there is an error in TA/RA reception, the medium will still be occupied for the PPDU duration, thus PPDU duration based NPCA can still be used. Furthermore, this higher PER concern is not applicable for non-HT frames, which are sent at low MCS.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graphicFrame>
        <p:nvGraphicFramePr>
          <p:cNvPr id="7" name="Table 6">
            <a:extLst>
              <a:ext uri="{FF2B5EF4-FFF2-40B4-BE49-F238E27FC236}">
                <a16:creationId xmlns:a16="http://schemas.microsoft.com/office/drawing/2014/main" id="{61FFF617-BE3F-435C-A904-DFD640741C33}"/>
              </a:ext>
            </a:extLst>
          </p:cNvPr>
          <p:cNvGraphicFramePr>
            <a:graphicFrameLocks noGrp="1"/>
          </p:cNvGraphicFramePr>
          <p:nvPr>
            <p:extLst>
              <p:ext uri="{D42A27DB-BD31-4B8C-83A1-F6EECF244321}">
                <p14:modId xmlns:p14="http://schemas.microsoft.com/office/powerpoint/2010/main" val="2913665889"/>
              </p:ext>
            </p:extLst>
          </p:nvPr>
        </p:nvGraphicFramePr>
        <p:xfrm>
          <a:off x="1673227" y="5619490"/>
          <a:ext cx="6400798" cy="457200"/>
        </p:xfrm>
        <a:graphic>
          <a:graphicData uri="http://schemas.openxmlformats.org/drawingml/2006/table">
            <a:tbl>
              <a:tblPr firstRow="1" bandRow="1">
                <a:tableStyleId>{5C22544A-7EE6-4342-B048-85BDC9FD1C3A}</a:tableStyleId>
              </a:tblPr>
              <a:tblGrid>
                <a:gridCol w="840827">
                  <a:extLst>
                    <a:ext uri="{9D8B030D-6E8A-4147-A177-3AD203B41FA5}">
                      <a16:colId xmlns:a16="http://schemas.microsoft.com/office/drawing/2014/main" val="1467965556"/>
                    </a:ext>
                  </a:extLst>
                </a:gridCol>
                <a:gridCol w="840827">
                  <a:extLst>
                    <a:ext uri="{9D8B030D-6E8A-4147-A177-3AD203B41FA5}">
                      <a16:colId xmlns:a16="http://schemas.microsoft.com/office/drawing/2014/main" val="3118129232"/>
                    </a:ext>
                  </a:extLst>
                </a:gridCol>
                <a:gridCol w="840827">
                  <a:extLst>
                    <a:ext uri="{9D8B030D-6E8A-4147-A177-3AD203B41FA5}">
                      <a16:colId xmlns:a16="http://schemas.microsoft.com/office/drawing/2014/main" val="2635982569"/>
                    </a:ext>
                  </a:extLst>
                </a:gridCol>
                <a:gridCol w="1355836">
                  <a:extLst>
                    <a:ext uri="{9D8B030D-6E8A-4147-A177-3AD203B41FA5}">
                      <a16:colId xmlns:a16="http://schemas.microsoft.com/office/drawing/2014/main" val="2867647892"/>
                    </a:ext>
                  </a:extLst>
                </a:gridCol>
                <a:gridCol w="840827">
                  <a:extLst>
                    <a:ext uri="{9D8B030D-6E8A-4147-A177-3AD203B41FA5}">
                      <a16:colId xmlns:a16="http://schemas.microsoft.com/office/drawing/2014/main" val="3277324368"/>
                    </a:ext>
                  </a:extLst>
                </a:gridCol>
                <a:gridCol w="840827">
                  <a:extLst>
                    <a:ext uri="{9D8B030D-6E8A-4147-A177-3AD203B41FA5}">
                      <a16:colId xmlns:a16="http://schemas.microsoft.com/office/drawing/2014/main" val="2323101587"/>
                    </a:ext>
                  </a:extLst>
                </a:gridCol>
                <a:gridCol w="840827">
                  <a:extLst>
                    <a:ext uri="{9D8B030D-6E8A-4147-A177-3AD203B41FA5}">
                      <a16:colId xmlns:a16="http://schemas.microsoft.com/office/drawing/2014/main" val="2068338272"/>
                    </a:ext>
                  </a:extLst>
                </a:gridCol>
              </a:tblGrid>
              <a:tr h="370840">
                <a:tc>
                  <a:txBody>
                    <a:bodyPr/>
                    <a:lstStyle/>
                    <a:p>
                      <a:pPr algn="ctr"/>
                      <a:r>
                        <a:rPr lang="en-US" sz="1200" b="0" dirty="0">
                          <a:solidFill>
                            <a:schemeClr val="tx1"/>
                          </a:solidFill>
                        </a:rPr>
                        <a:t>L-STF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L-LTF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L-SIG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HT/VHT 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Frame 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7250"/>
                  </a:ext>
                </a:extLst>
              </a:tr>
            </a:tbl>
          </a:graphicData>
        </a:graphic>
      </p:graphicFrame>
      <p:sp>
        <p:nvSpPr>
          <p:cNvPr id="8" name="TextBox 7">
            <a:extLst>
              <a:ext uri="{FF2B5EF4-FFF2-40B4-BE49-F238E27FC236}">
                <a16:creationId xmlns:a16="http://schemas.microsoft.com/office/drawing/2014/main" id="{D4E036AA-0378-4414-B8AC-BC70EB34A5FE}"/>
              </a:ext>
            </a:extLst>
          </p:cNvPr>
          <p:cNvSpPr txBox="1"/>
          <p:nvPr/>
        </p:nvSpPr>
        <p:spPr>
          <a:xfrm>
            <a:off x="3006726" y="6077059"/>
            <a:ext cx="3733800" cy="307777"/>
          </a:xfrm>
          <a:prstGeom prst="rect">
            <a:avLst/>
          </a:prstGeom>
          <a:noFill/>
        </p:spPr>
        <p:txBody>
          <a:bodyPr wrap="square" rtlCol="0">
            <a:spAutoFit/>
          </a:bodyPr>
          <a:lstStyle/>
          <a:p>
            <a:pPr algn="ctr"/>
            <a:r>
              <a:rPr lang="en-US" sz="1400" u="sng" dirty="0">
                <a:solidFill>
                  <a:schemeClr val="tx1"/>
                </a:solidFill>
              </a:rPr>
              <a:t>Pre-HT PPDU format</a:t>
            </a:r>
          </a:p>
        </p:txBody>
      </p:sp>
    </p:spTree>
    <p:extLst>
      <p:ext uri="{BB962C8B-B14F-4D97-AF65-F5344CB8AC3E}">
        <p14:creationId xmlns:p14="http://schemas.microsoft.com/office/powerpoint/2010/main" val="1607669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Q and A</a:t>
            </a:r>
            <a:endParaRPr lang="en-GB" dirty="0"/>
          </a:p>
        </p:txBody>
      </p:sp>
      <p:sp>
        <p:nvSpPr>
          <p:cNvPr id="3" name="Content Placeholder 2"/>
          <p:cNvSpPr>
            <a:spLocks noGrp="1"/>
          </p:cNvSpPr>
          <p:nvPr>
            <p:ph idx="1"/>
          </p:nvPr>
        </p:nvSpPr>
        <p:spPr>
          <a:xfrm>
            <a:off x="685801" y="1524000"/>
            <a:ext cx="7770813" cy="3962399"/>
          </a:xfrm>
        </p:spPr>
        <p:txBody>
          <a:bodyPr/>
          <a:lstStyle/>
          <a:p>
            <a:pPr marL="285750" indent="-285750" algn="just">
              <a:buFont typeface="Arial" panose="020B0604020202020204" pitchFamily="34" charset="0"/>
              <a:buChar char="•"/>
            </a:pPr>
            <a:r>
              <a:rPr lang="en-GB" sz="1400" dirty="0"/>
              <a:t>Q) How to abort the reception of a frame after the MAC header when MCS can be variable?</a:t>
            </a:r>
          </a:p>
          <a:p>
            <a:pPr marL="285750" indent="-285750" algn="just">
              <a:buFont typeface="Arial" panose="020B0604020202020204" pitchFamily="34" charset="0"/>
              <a:buChar char="•"/>
            </a:pPr>
            <a:r>
              <a:rPr lang="en-GB" sz="1400" b="0" dirty="0"/>
              <a:t>A) The PSDU data is forwarded by the PHY to the MAC layer via PHY-</a:t>
            </a:r>
            <a:r>
              <a:rPr lang="en-GB" sz="1400" b="0" dirty="0" err="1"/>
              <a:t>DATA.indication</a:t>
            </a:r>
            <a:r>
              <a:rPr lang="en-GB" sz="1400" b="0" dirty="0"/>
              <a:t>(DATA) primitives, each of which sends one octet of information. Thus, the aborting can be done after sufficient number of primitives are received by the MAC, that cover the required fields of the MAC header. Note that this mechanism is agnostic to the MCS used for the frame.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pic>
        <p:nvPicPr>
          <p:cNvPr id="9" name="Picture 8">
            <a:extLst>
              <a:ext uri="{FF2B5EF4-FFF2-40B4-BE49-F238E27FC236}">
                <a16:creationId xmlns:a16="http://schemas.microsoft.com/office/drawing/2014/main" id="{C0287ED6-75D3-41AC-B3DE-60786BA439F4}"/>
              </a:ext>
            </a:extLst>
          </p:cNvPr>
          <p:cNvPicPr>
            <a:picLocks noChangeAspect="1"/>
          </p:cNvPicPr>
          <p:nvPr/>
        </p:nvPicPr>
        <p:blipFill>
          <a:blip r:embed="rId3"/>
          <a:stretch>
            <a:fillRect/>
          </a:stretch>
        </p:blipFill>
        <p:spPr>
          <a:xfrm>
            <a:off x="3253512" y="3048000"/>
            <a:ext cx="2711589" cy="2533780"/>
          </a:xfrm>
          <a:prstGeom prst="rect">
            <a:avLst/>
          </a:prstGeom>
        </p:spPr>
      </p:pic>
    </p:spTree>
    <p:extLst>
      <p:ext uri="{BB962C8B-B14F-4D97-AF65-F5344CB8AC3E}">
        <p14:creationId xmlns:p14="http://schemas.microsoft.com/office/powerpoint/2010/main" val="8296899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 1</a:t>
            </a:r>
          </a:p>
        </p:txBody>
      </p:sp>
      <p:sp>
        <p:nvSpPr>
          <p:cNvPr id="2" name="Content Placeholder 1"/>
          <p:cNvSpPr>
            <a:spLocks noGrp="1"/>
          </p:cNvSpPr>
          <p:nvPr>
            <p:ph idx="1"/>
          </p:nvPr>
        </p:nvSpPr>
        <p:spPr>
          <a:xfrm>
            <a:off x="685801" y="1828800"/>
            <a:ext cx="7770813" cy="4419600"/>
          </a:xfrm>
        </p:spPr>
        <p:txBody>
          <a:bodyPr/>
          <a:lstStyle/>
          <a:p>
            <a:pPr marL="285750" indent="-285750" algn="just">
              <a:buFont typeface="Arial" panose="020B0604020202020204" pitchFamily="34" charset="0"/>
              <a:buChar char="•"/>
            </a:pPr>
            <a:r>
              <a:rPr lang="en-US" dirty="0"/>
              <a:t>In 802.11bn, the event that triggers switching to the NPCA primary channel shall include the detection of an inter-BSS PPDU on the PCH, where PPDU format is (</a:t>
            </a:r>
            <a:r>
              <a:rPr lang="en-US" dirty="0" err="1"/>
              <a:t>i</a:t>
            </a:r>
            <a:r>
              <a:rPr lang="en-US" dirty="0"/>
              <a:t>) non-HT PPDU or (ii) non-HT duplicate PPDU (iii) HE/EHT/UHR PPDU. </a:t>
            </a:r>
          </a:p>
          <a:p>
            <a:pPr marL="285750" indent="-285750" algn="just">
              <a:buFont typeface="Arial" panose="020B0604020202020204" pitchFamily="34" charset="0"/>
              <a:buChar char="•"/>
            </a:pPr>
            <a:r>
              <a:rPr lang="en-US" b="0" dirty="0"/>
              <a:t>Note 1: Additional restrictions may be applicable.</a:t>
            </a:r>
          </a:p>
          <a:p>
            <a:pPr marL="285750" indent="-285750" algn="just">
              <a:buFont typeface="Arial" panose="020B0604020202020204" pitchFamily="34" charset="0"/>
              <a:buChar char="•"/>
            </a:pPr>
            <a:r>
              <a:rPr lang="en-US" b="0" dirty="0"/>
              <a:t>Note 2: Triggering by HT/VHT PPDUs is TBD.</a:t>
            </a:r>
          </a:p>
          <a:p>
            <a:pPr marL="585788" lvl="1" indent="-285750" algn="just">
              <a:buFont typeface="Arial" panose="020B0604020202020204" pitchFamily="34" charset="0"/>
              <a:buChar char="•"/>
            </a:pPr>
            <a:r>
              <a:rPr lang="en-GB" dirty="0"/>
              <a:t>Yes</a:t>
            </a:r>
          </a:p>
          <a:p>
            <a:pPr marL="585788" lvl="1" indent="-285750" algn="just">
              <a:buFont typeface="Arial" panose="020B0604020202020204" pitchFamily="34" charset="0"/>
              <a:buChar char="•"/>
            </a:pPr>
            <a:r>
              <a:rPr lang="en-GB" dirty="0"/>
              <a:t>No</a:t>
            </a:r>
          </a:p>
          <a:p>
            <a:pPr marL="585788" lvl="1" indent="-285750" algn="just">
              <a:buFont typeface="Arial" panose="020B0604020202020204" pitchFamily="34" charset="0"/>
              <a:buChar char="•"/>
            </a:pPr>
            <a:r>
              <a:rPr lang="en-GB" dirty="0"/>
              <a:t>Abstain</a:t>
            </a:r>
            <a:endParaRPr lang="en-US" sz="1800" dirty="0"/>
          </a:p>
          <a:p>
            <a:pPr marL="285750" indent="-285750" algn="just">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28892693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 2</a:t>
            </a:r>
          </a:p>
        </p:txBody>
      </p:sp>
      <p:sp>
        <p:nvSpPr>
          <p:cNvPr id="2" name="Content Placeholder 1"/>
          <p:cNvSpPr>
            <a:spLocks noGrp="1"/>
          </p:cNvSpPr>
          <p:nvPr>
            <p:ph idx="1"/>
          </p:nvPr>
        </p:nvSpPr>
        <p:spPr>
          <a:xfrm>
            <a:off x="685801" y="1828800"/>
            <a:ext cx="7770813" cy="4419600"/>
          </a:xfrm>
        </p:spPr>
        <p:txBody>
          <a:bodyPr/>
          <a:lstStyle/>
          <a:p>
            <a:pPr marL="285750" indent="-285750" algn="just">
              <a:buFont typeface="Arial" panose="020B0604020202020204" pitchFamily="34" charset="0"/>
              <a:buChar char="•"/>
            </a:pPr>
            <a:r>
              <a:rPr lang="en-US" sz="1800" dirty="0"/>
              <a:t>Do you agree to </a:t>
            </a:r>
            <a:r>
              <a:rPr lang="en-US" dirty="0"/>
              <a:t>allow </a:t>
            </a:r>
            <a:r>
              <a:rPr lang="en-US" sz="1800" dirty="0"/>
              <a:t>an NPCA AP to indicate some trigger conditions for performing the NPCA channel switch in the BSS.</a:t>
            </a:r>
            <a:endParaRPr lang="en-US" dirty="0"/>
          </a:p>
          <a:p>
            <a:pPr marL="585788" lvl="1" indent="-285750" algn="just">
              <a:buFont typeface="Arial" panose="020B0604020202020204" pitchFamily="34" charset="0"/>
              <a:buChar char="•"/>
            </a:pPr>
            <a:r>
              <a:rPr lang="en-GB" dirty="0"/>
              <a:t>Yes</a:t>
            </a:r>
          </a:p>
          <a:p>
            <a:pPr marL="585788" lvl="1" indent="-285750" algn="just">
              <a:buFont typeface="Arial" panose="020B0604020202020204" pitchFamily="34" charset="0"/>
              <a:buChar char="•"/>
            </a:pPr>
            <a:r>
              <a:rPr lang="en-GB" dirty="0"/>
              <a:t>No</a:t>
            </a:r>
          </a:p>
          <a:p>
            <a:pPr marL="585788" lvl="1" indent="-285750" algn="just">
              <a:buFont typeface="Arial" panose="020B0604020202020204" pitchFamily="34" charset="0"/>
              <a:buChar char="•"/>
            </a:pPr>
            <a:r>
              <a:rPr lang="en-GB" dirty="0"/>
              <a:t>Abstain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648144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 3</a:t>
            </a:r>
          </a:p>
        </p:txBody>
      </p:sp>
      <p:sp>
        <p:nvSpPr>
          <p:cNvPr id="2" name="Content Placeholder 1"/>
          <p:cNvSpPr>
            <a:spLocks noGrp="1"/>
          </p:cNvSpPr>
          <p:nvPr>
            <p:ph idx="1"/>
          </p:nvPr>
        </p:nvSpPr>
        <p:spPr>
          <a:xfrm>
            <a:off x="685801" y="1828800"/>
            <a:ext cx="7770813" cy="4419600"/>
          </a:xfrm>
        </p:spPr>
        <p:txBody>
          <a:bodyPr/>
          <a:lstStyle/>
          <a:p>
            <a:pPr marL="285750" indent="-285750" algn="just">
              <a:buFont typeface="Arial" panose="020B0604020202020204" pitchFamily="34" charset="0"/>
              <a:buChar char="•"/>
            </a:pPr>
            <a:r>
              <a:rPr lang="en-US" dirty="0"/>
              <a:t>Do you agree to allow an NPCA non-AP STA to indicate some STA-specific trigger conditions for performing the NPCA channel switch.</a:t>
            </a:r>
            <a:endParaRPr lang="en-US" sz="1800" dirty="0"/>
          </a:p>
          <a:p>
            <a:pPr marL="585788" lvl="1" indent="-285750" algn="just">
              <a:buFont typeface="Arial" panose="020B0604020202020204" pitchFamily="34" charset="0"/>
              <a:buChar char="•"/>
            </a:pPr>
            <a:r>
              <a:rPr lang="en-GB" dirty="0"/>
              <a:t>Yes</a:t>
            </a:r>
          </a:p>
          <a:p>
            <a:pPr marL="585788" lvl="1" indent="-285750" algn="just">
              <a:buFont typeface="Arial" panose="020B0604020202020204" pitchFamily="34" charset="0"/>
              <a:buChar char="•"/>
            </a:pPr>
            <a:r>
              <a:rPr lang="en-GB" dirty="0"/>
              <a:t>No</a:t>
            </a:r>
          </a:p>
          <a:p>
            <a:pPr marL="585788" lvl="1" indent="-285750" algn="just">
              <a:buFont typeface="Arial" panose="020B0604020202020204" pitchFamily="34" charset="0"/>
              <a:buChar char="•"/>
            </a:pPr>
            <a:r>
              <a:rPr lang="en-GB" dirty="0"/>
              <a:t>Abstain</a:t>
            </a:r>
          </a:p>
          <a:p>
            <a:pPr marL="285750" indent="-285750" algn="just">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26937358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342900" indent="-342900">
              <a:buFont typeface="+mj-lt"/>
              <a:buAutoNum type="arabicPeriod"/>
            </a:pPr>
            <a:r>
              <a:rPr lang="en-US" sz="1500" dirty="0"/>
              <a:t>11-23/1288r0 Non-primary channel utilization - follow-up (Sindhu Verma, Broadcom)</a:t>
            </a:r>
          </a:p>
          <a:p>
            <a:pPr marL="342900" indent="-342900">
              <a:buFont typeface="+mj-lt"/>
              <a:buAutoNum type="arabicPeriod"/>
            </a:pPr>
            <a:r>
              <a:rPr lang="en-US" sz="1500" dirty="0"/>
              <a:t>11-23/2005r1 Non-primary channel access (NPCA) (Minyoung Park, Intel)</a:t>
            </a:r>
          </a:p>
          <a:p>
            <a:pPr marL="342900" indent="-342900">
              <a:buFont typeface="+mj-lt"/>
              <a:buAutoNum type="arabicPeriod"/>
            </a:pPr>
            <a:r>
              <a:rPr lang="en-US" sz="1500" dirty="0"/>
              <a:t>11-24/0070r2 Some details about non-primary channel access (</a:t>
            </a:r>
            <a:r>
              <a:rPr lang="en-US" sz="1500" dirty="0" err="1"/>
              <a:t>Yunbo</a:t>
            </a:r>
            <a:r>
              <a:rPr lang="en-US" sz="1500" dirty="0"/>
              <a:t> Li, Huawei)</a:t>
            </a:r>
          </a:p>
          <a:p>
            <a:pPr marL="342900" indent="-342900">
              <a:buFont typeface="+mj-lt"/>
              <a:buAutoNum type="arabicPeriod"/>
            </a:pPr>
            <a:r>
              <a:rPr lang="en-US" sz="1500" dirty="0"/>
              <a:t>11-24/0426r0 EDCA for Non-Primary Channel Access (</a:t>
            </a:r>
            <a:r>
              <a:rPr lang="en-US" sz="1500" dirty="0" err="1"/>
              <a:t>Dongju</a:t>
            </a:r>
            <a:r>
              <a:rPr lang="en-US" sz="1500" dirty="0"/>
              <a:t> Cha, LGE)</a:t>
            </a:r>
          </a:p>
          <a:p>
            <a:pPr marL="342900" indent="-342900">
              <a:buFont typeface="+mj-lt"/>
              <a:buAutoNum type="arabicPeriod"/>
            </a:pPr>
            <a:r>
              <a:rPr lang="en-US" sz="1500" dirty="0"/>
              <a:t>11-24/0427r0 Enabling Non-Primary Channel Access (</a:t>
            </a:r>
            <a:r>
              <a:rPr lang="en-US" sz="1500" dirty="0" err="1"/>
              <a:t>Dongju</a:t>
            </a:r>
            <a:r>
              <a:rPr lang="en-US" sz="1500" dirty="0"/>
              <a:t> Cha, LGE)</a:t>
            </a:r>
          </a:p>
          <a:p>
            <a:pPr marL="342900" indent="-342900">
              <a:buFont typeface="+mj-lt"/>
              <a:buAutoNum type="arabicPeriod"/>
            </a:pPr>
            <a:r>
              <a:rPr lang="en-US" sz="1500" dirty="0"/>
              <a:t>11-24/0458r2 Considerations on Non-Primary Channel Access (Salvatore </a:t>
            </a:r>
            <a:r>
              <a:rPr lang="en-US" sz="1500" dirty="0" err="1"/>
              <a:t>Talarico</a:t>
            </a:r>
            <a:r>
              <a:rPr lang="en-US" sz="1500" dirty="0"/>
              <a:t>, Sony)</a:t>
            </a:r>
          </a:p>
          <a:p>
            <a:pPr marL="342900" indent="-342900">
              <a:buFont typeface="+mj-lt"/>
              <a:buAutoNum type="arabicPeriod"/>
            </a:pPr>
            <a:r>
              <a:rPr lang="en-US" sz="1500" dirty="0"/>
              <a:t>11-24/0496r1 Secondary Channel Usage Follow Up (Liwen Chu, NXP)</a:t>
            </a:r>
          </a:p>
          <a:p>
            <a:pPr marL="342900" indent="-342900">
              <a:buFont typeface="+mj-lt"/>
              <a:buAutoNum type="arabicPeriod"/>
            </a:pPr>
            <a:r>
              <a:rPr lang="en-US" sz="1500" dirty="0"/>
              <a:t>11-24/0498r0 Non-Primary Channel Access (NPCA) – Follow Up (Minyoung Park, Intel)</a:t>
            </a:r>
          </a:p>
          <a:p>
            <a:pPr marL="342900" indent="-342900">
              <a:buFont typeface="+mj-lt"/>
              <a:buAutoNum type="arabicPeriod"/>
            </a:pPr>
            <a:endParaRPr lang="en-GB" sz="15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proposes mechanisms for an AP with NPCA operation enabled, and an NPCA supporting non-AP STA to indicate the trigger conditions under which the switch to the NPCA backup primary channel (PCH) will be performed.</a:t>
            </a:r>
          </a:p>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Non-primary Channel Access - Recap</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285750" indent="-285750" algn="just">
              <a:buFont typeface="Arial" panose="020B0604020202020204" pitchFamily="34" charset="0"/>
              <a:buChar char="•"/>
            </a:pPr>
            <a:r>
              <a:rPr lang="en-US" sz="1500" dirty="0"/>
              <a:t>Per baseline, if the primary channel (PCH) is busy due to an OBSS transmission, then no BSS transmissions are possible even if there is a secondary channel that is idle. </a:t>
            </a:r>
          </a:p>
          <a:p>
            <a:pPr marL="285750" indent="-285750" algn="just">
              <a:buFont typeface="Arial" panose="020B0604020202020204" pitchFamily="34" charset="0"/>
              <a:buChar char="•"/>
            </a:pPr>
            <a:r>
              <a:rPr lang="en-US" sz="1500" dirty="0"/>
              <a:t>As a solution, non-primary channel access (NPCA) mechanism has been proposed [1-8]. </a:t>
            </a:r>
          </a:p>
          <a:p>
            <a:pPr marL="285750" indent="-285750" algn="just">
              <a:buFont typeface="Arial" panose="020B0604020202020204" pitchFamily="34" charset="0"/>
              <a:buChar char="•"/>
            </a:pPr>
            <a:r>
              <a:rPr lang="en-US" sz="1500" dirty="0"/>
              <a:t>In NPCA operation, NPCA AP defines an NPCA backup PCH. </a:t>
            </a:r>
          </a:p>
          <a:p>
            <a:pPr marL="285750" indent="-285750" algn="just">
              <a:buFont typeface="Arial" panose="020B0604020202020204" pitchFamily="34" charset="0"/>
              <a:buChar char="•"/>
            </a:pPr>
            <a:r>
              <a:rPr lang="en-US" sz="1500" dirty="0"/>
              <a:t>If an OBSS transmission occupies the PCH of the AP, the AP and associated NPCA supporting non-AP STAs switch to the NPCA backup PCH for frame exchanges. </a:t>
            </a:r>
          </a:p>
          <a:p>
            <a:pPr marL="285750" indent="-285750" algn="just">
              <a:buFont typeface="Arial" panose="020B0604020202020204" pitchFamily="34" charset="0"/>
              <a:buChar char="•"/>
            </a:pPr>
            <a:r>
              <a:rPr lang="en-US" sz="1500" dirty="0"/>
              <a:t>The frame exchanges are performed while treating that backup PCH as the temporary PCH. These exchanges may continue till either: </a:t>
            </a:r>
          </a:p>
          <a:p>
            <a:pPr marL="585788" lvl="1" indent="-285750" algn="just">
              <a:buFont typeface="Arial" panose="020B0604020202020204" pitchFamily="34" charset="0"/>
              <a:buChar char="•"/>
            </a:pPr>
            <a:r>
              <a:rPr lang="en-US" sz="1400" dirty="0"/>
              <a:t>The end of the PPDU duration set by the OBSS transmission on the PCH [6]. We refer to this as </a:t>
            </a:r>
            <a:r>
              <a:rPr lang="en-US" sz="1400" i="1" dirty="0"/>
              <a:t>PPDU duration based NPCA</a:t>
            </a:r>
            <a:r>
              <a:rPr lang="en-US" sz="1400" dirty="0"/>
              <a:t>.</a:t>
            </a:r>
          </a:p>
          <a:p>
            <a:pPr marL="585788" lvl="1" indent="-285750" algn="just">
              <a:buFont typeface="Arial" panose="020B0604020202020204" pitchFamily="34" charset="0"/>
              <a:buChar char="•"/>
            </a:pPr>
            <a:r>
              <a:rPr lang="en-US" sz="1400" dirty="0"/>
              <a:t>The end of the NAV duration set by the OBSS transmission on PCH [1-2]. We refer to this as </a:t>
            </a:r>
            <a:r>
              <a:rPr lang="en-US" sz="1400" i="1" dirty="0"/>
              <a:t>NAV duration based NPCA</a:t>
            </a:r>
            <a:r>
              <a:rPr lang="en-US" sz="1400" dirty="0"/>
              <a:t>. </a:t>
            </a:r>
          </a:p>
          <a:p>
            <a:pPr marL="285750" indent="-285750" algn="just">
              <a:buFont typeface="Arial" panose="020B0604020202020204" pitchFamily="34" charset="0"/>
              <a:buChar char="•"/>
            </a:pPr>
            <a:r>
              <a:rPr lang="en-US" sz="1500" dirty="0"/>
              <a:t>The AP and non-AP STAs return to the PCH at the end of the duration.</a:t>
            </a:r>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pic>
        <p:nvPicPr>
          <p:cNvPr id="8" name="그림 7">
            <a:extLst>
              <a:ext uri="{FF2B5EF4-FFF2-40B4-BE49-F238E27FC236}">
                <a16:creationId xmlns:a16="http://schemas.microsoft.com/office/drawing/2014/main" id="{BB2072F6-AB19-4027-A8D3-B09BE7168301}"/>
              </a:ext>
            </a:extLst>
          </p:cNvPr>
          <p:cNvPicPr>
            <a:picLocks noChangeAspect="1"/>
          </p:cNvPicPr>
          <p:nvPr/>
        </p:nvPicPr>
        <p:blipFill>
          <a:blip r:embed="rId3"/>
          <a:stretch>
            <a:fillRect/>
          </a:stretch>
        </p:blipFill>
        <p:spPr>
          <a:xfrm>
            <a:off x="2438400" y="4924425"/>
            <a:ext cx="4153711" cy="16002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NPCA channel switch triggering conditions</a:t>
            </a:r>
            <a:endParaRPr lang="en-GB" dirty="0"/>
          </a:p>
        </p:txBody>
      </p:sp>
      <p:sp>
        <p:nvSpPr>
          <p:cNvPr id="3" name="Content Placeholder 2"/>
          <p:cNvSpPr>
            <a:spLocks noGrp="1"/>
          </p:cNvSpPr>
          <p:nvPr>
            <p:ph idx="1"/>
          </p:nvPr>
        </p:nvSpPr>
        <p:spPr>
          <a:xfrm>
            <a:off x="685801" y="1676400"/>
            <a:ext cx="8131784" cy="4799014"/>
          </a:xfrm>
        </p:spPr>
        <p:txBody>
          <a:bodyPr/>
          <a:lstStyle/>
          <a:p>
            <a:pPr marL="500062" indent="-342900" algn="just">
              <a:buFont typeface="Arial" panose="020B0604020202020204" pitchFamily="34" charset="0"/>
              <a:buChar char="•"/>
            </a:pPr>
            <a:r>
              <a:rPr lang="en-US" sz="1500" dirty="0">
                <a:solidFill>
                  <a:schemeClr val="tx1"/>
                </a:solidFill>
              </a:rPr>
              <a:t>When the PCH is occupied by a transmission, several conditions may be imposed on the transmission to determine whether it is eligible to trigger the AP and NPCA supporting STAs should perform the switch to the NPCA backup PCH.</a:t>
            </a:r>
          </a:p>
          <a:p>
            <a:pPr marL="500062" indent="-342900" algn="just">
              <a:buFont typeface="Arial" panose="020B0604020202020204" pitchFamily="34" charset="0"/>
              <a:buChar char="•"/>
            </a:pPr>
            <a:r>
              <a:rPr lang="en-US" sz="1500" dirty="0">
                <a:solidFill>
                  <a:schemeClr val="tx1"/>
                </a:solidFill>
              </a:rPr>
              <a:t>Such triggering conditions may be of three types:</a:t>
            </a:r>
          </a:p>
          <a:p>
            <a:pPr marL="800100" lvl="1" indent="-342900" algn="just">
              <a:buFont typeface="+mj-lt"/>
              <a:buAutoNum type="arabicPeriod"/>
            </a:pPr>
            <a:r>
              <a:rPr lang="en-US" sz="1400" dirty="0">
                <a:solidFill>
                  <a:schemeClr val="tx1"/>
                </a:solidFill>
              </a:rPr>
              <a:t>Spec-defined trigger conditions: These include non-configurable conditions imposed by the spec.</a:t>
            </a:r>
          </a:p>
          <a:p>
            <a:pPr marL="800100" lvl="1" indent="-342900" algn="just">
              <a:buFont typeface="+mj-lt"/>
              <a:buAutoNum type="arabicPeriod"/>
            </a:pPr>
            <a:r>
              <a:rPr lang="en-US" sz="1400" dirty="0">
                <a:solidFill>
                  <a:schemeClr val="tx1"/>
                </a:solidFill>
              </a:rPr>
              <a:t>AP-configurable trigger conditions: These are additional configurable trigger conditions/restrictions imposed by the NPCA AP for its BSS, based on the need.</a:t>
            </a:r>
          </a:p>
          <a:p>
            <a:pPr marL="800100" lvl="1" indent="-342900" algn="just">
              <a:buFont typeface="+mj-lt"/>
              <a:buAutoNum type="arabicPeriod"/>
            </a:pPr>
            <a:r>
              <a:rPr lang="en-US" sz="1400" dirty="0">
                <a:solidFill>
                  <a:schemeClr val="tx1"/>
                </a:solidFill>
              </a:rPr>
              <a:t>STA-configurable trigger conditions: These are additional configurable trigger conditions/restrictions that are indicated by a non-AP STA and are only applicable to the non-AP STA.</a:t>
            </a:r>
          </a:p>
          <a:p>
            <a:pPr marL="500062" indent="-342900" algn="just">
              <a:buFont typeface="Arial" panose="020B0604020202020204" pitchFamily="34" charset="0"/>
              <a:buChar char="•"/>
            </a:pPr>
            <a:r>
              <a:rPr lang="en-US" sz="1500" dirty="0">
                <a:solidFill>
                  <a:schemeClr val="tx1"/>
                </a:solidFill>
              </a:rPr>
              <a:t>The purpose of these configurable trigger conditions can be to accommodate for a variety of deployment scenarios and AP/non-AP STA implementations.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584259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3"/>
            <a:ext cx="7770813" cy="609598"/>
          </a:xfrm>
        </p:spPr>
        <p:txBody>
          <a:bodyPr/>
          <a:lstStyle/>
          <a:p>
            <a:r>
              <a:rPr lang="en-US" dirty="0"/>
              <a:t>1. Spec defined triggering conditions</a:t>
            </a:r>
            <a:endParaRPr lang="en-GB" dirty="0"/>
          </a:p>
        </p:txBody>
      </p:sp>
      <p:sp>
        <p:nvSpPr>
          <p:cNvPr id="3" name="Content Placeholder 2"/>
          <p:cNvSpPr>
            <a:spLocks noGrp="1"/>
          </p:cNvSpPr>
          <p:nvPr>
            <p:ph idx="1"/>
          </p:nvPr>
        </p:nvSpPr>
        <p:spPr>
          <a:xfrm>
            <a:off x="257590" y="1171833"/>
            <a:ext cx="8465101" cy="580767"/>
          </a:xfrm>
        </p:spPr>
        <p:txBody>
          <a:bodyPr/>
          <a:lstStyle/>
          <a:p>
            <a:pPr marL="500062" indent="-342900" algn="just">
              <a:buFont typeface="Arial" panose="020B0604020202020204" pitchFamily="34" charset="0"/>
              <a:buChar char="•"/>
            </a:pPr>
            <a:r>
              <a:rPr lang="en-US" sz="1500" dirty="0">
                <a:solidFill>
                  <a:schemeClr val="tx1"/>
                </a:solidFill>
              </a:rPr>
              <a:t>The spec may define some non-configurable triggering conditions for the NPCA channel switch when a transmission is observed to occupy the PCH of the AP/BSS.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dirty="0"/>
              <a:t>Vishnu Ratnam, Samsung Electronics</a:t>
            </a:r>
          </a:p>
        </p:txBody>
      </p:sp>
      <p:sp>
        <p:nvSpPr>
          <p:cNvPr id="4" name="Date Placeholder 3"/>
          <p:cNvSpPr>
            <a:spLocks noGrp="1"/>
          </p:cNvSpPr>
          <p:nvPr>
            <p:ph type="dt" idx="15"/>
          </p:nvPr>
        </p:nvSpPr>
        <p:spPr/>
        <p:txBody>
          <a:bodyPr/>
          <a:lstStyle/>
          <a:p>
            <a:r>
              <a:rPr lang="en-US"/>
              <a:t>July, 2024</a:t>
            </a:r>
            <a:endParaRPr lang="en-GB"/>
          </a:p>
        </p:txBody>
      </p:sp>
      <p:graphicFrame>
        <p:nvGraphicFramePr>
          <p:cNvPr id="12" name="Table 11">
            <a:extLst>
              <a:ext uri="{FF2B5EF4-FFF2-40B4-BE49-F238E27FC236}">
                <a16:creationId xmlns:a16="http://schemas.microsoft.com/office/drawing/2014/main" id="{FD2BE97A-35EA-47C2-A571-2E97E4BBD7DB}"/>
              </a:ext>
            </a:extLst>
          </p:cNvPr>
          <p:cNvGraphicFramePr>
            <a:graphicFrameLocks noGrp="1"/>
          </p:cNvGraphicFramePr>
          <p:nvPr>
            <p:extLst>
              <p:ext uri="{D42A27DB-BD31-4B8C-83A1-F6EECF244321}">
                <p14:modId xmlns:p14="http://schemas.microsoft.com/office/powerpoint/2010/main" val="840647121"/>
              </p:ext>
            </p:extLst>
          </p:nvPr>
        </p:nvGraphicFramePr>
        <p:xfrm>
          <a:off x="7287618" y="2606204"/>
          <a:ext cx="1142998" cy="274320"/>
        </p:xfrm>
        <a:graphic>
          <a:graphicData uri="http://schemas.openxmlformats.org/drawingml/2006/table">
            <a:tbl>
              <a:tblPr firstRow="1" bandRow="1">
                <a:tableStyleId>{5C22544A-7EE6-4342-B048-85BDC9FD1C3A}</a:tableStyleId>
              </a:tblPr>
              <a:tblGrid>
                <a:gridCol w="380999">
                  <a:extLst>
                    <a:ext uri="{9D8B030D-6E8A-4147-A177-3AD203B41FA5}">
                      <a16:colId xmlns:a16="http://schemas.microsoft.com/office/drawing/2014/main" val="1467965556"/>
                    </a:ext>
                  </a:extLst>
                </a:gridCol>
                <a:gridCol w="381000">
                  <a:extLst>
                    <a:ext uri="{9D8B030D-6E8A-4147-A177-3AD203B41FA5}">
                      <a16:colId xmlns:a16="http://schemas.microsoft.com/office/drawing/2014/main" val="3118129232"/>
                    </a:ext>
                  </a:extLst>
                </a:gridCol>
                <a:gridCol w="380999">
                  <a:extLst>
                    <a:ext uri="{9D8B030D-6E8A-4147-A177-3AD203B41FA5}">
                      <a16:colId xmlns:a16="http://schemas.microsoft.com/office/drawing/2014/main" val="2635982569"/>
                    </a:ext>
                  </a:extLst>
                </a:gridCol>
              </a:tblGrid>
              <a:tr h="0">
                <a:tc>
                  <a:txBody>
                    <a:bodyPr/>
                    <a:lstStyle/>
                    <a:p>
                      <a:pPr algn="ctr"/>
                      <a:r>
                        <a:rPr lang="en-US" sz="600" b="0" dirty="0">
                          <a:solidFill>
                            <a:schemeClr val="tx1"/>
                          </a:solidFill>
                        </a:rPr>
                        <a:t>PHY </a:t>
                      </a:r>
                      <a:r>
                        <a:rPr lang="en-US" sz="600" b="0" dirty="0" err="1">
                          <a:solidFill>
                            <a:schemeClr val="tx1"/>
                          </a:solidFill>
                        </a:rPr>
                        <a:t>Hdr</a:t>
                      </a:r>
                      <a:endParaRPr lang="en-US" sz="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0" dirty="0">
                          <a:solidFill>
                            <a:schemeClr val="tx1"/>
                          </a:solidFill>
                        </a:rPr>
                        <a:t>MAC </a:t>
                      </a:r>
                      <a:r>
                        <a:rPr lang="en-US" sz="600" b="0" dirty="0" err="1">
                          <a:solidFill>
                            <a:schemeClr val="tx1"/>
                          </a:solidFill>
                        </a:rPr>
                        <a:t>Hdr</a:t>
                      </a:r>
                      <a:endParaRPr lang="en-US" sz="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0" dirty="0">
                          <a:solidFill>
                            <a:schemeClr val="tx1"/>
                          </a:solidFill>
                        </a:rPr>
                        <a:t>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7250"/>
                  </a:ext>
                </a:extLst>
              </a:tr>
            </a:tbl>
          </a:graphicData>
        </a:graphic>
      </p:graphicFrame>
      <p:cxnSp>
        <p:nvCxnSpPr>
          <p:cNvPr id="14" name="Straight Arrow Connector 13">
            <a:extLst>
              <a:ext uri="{FF2B5EF4-FFF2-40B4-BE49-F238E27FC236}">
                <a16:creationId xmlns:a16="http://schemas.microsoft.com/office/drawing/2014/main" id="{8E485C5B-3CE4-4EE2-AFAF-911F90C939CD}"/>
              </a:ext>
            </a:extLst>
          </p:cNvPr>
          <p:cNvCxnSpPr/>
          <p:nvPr/>
        </p:nvCxnSpPr>
        <p:spPr bwMode="auto">
          <a:xfrm>
            <a:off x="8430616" y="2880524"/>
            <a:ext cx="533400" cy="0"/>
          </a:xfrm>
          <a:prstGeom prst="straightConnector1">
            <a:avLst/>
          </a:prstGeom>
          <a:solidFill>
            <a:srgbClr val="00B8FF"/>
          </a:solidFill>
          <a:ln w="9525" cap="flat" cmpd="sng" algn="ctr">
            <a:solidFill>
              <a:srgbClr val="0070C0"/>
            </a:solidFill>
            <a:prstDash val="dash"/>
            <a:round/>
            <a:headEnd type="none" w="med" len="med"/>
            <a:tailEnd type="triangle"/>
          </a:ln>
          <a:effectLst/>
        </p:spPr>
      </p:cxnSp>
      <p:sp>
        <p:nvSpPr>
          <p:cNvPr id="15" name="TextBox 14">
            <a:extLst>
              <a:ext uri="{FF2B5EF4-FFF2-40B4-BE49-F238E27FC236}">
                <a16:creationId xmlns:a16="http://schemas.microsoft.com/office/drawing/2014/main" id="{7A9597FC-9D3C-4F05-80D1-C27443AB8AAA}"/>
              </a:ext>
            </a:extLst>
          </p:cNvPr>
          <p:cNvSpPr txBox="1"/>
          <p:nvPr/>
        </p:nvSpPr>
        <p:spPr>
          <a:xfrm>
            <a:off x="8430615" y="2718569"/>
            <a:ext cx="526917" cy="307777"/>
          </a:xfrm>
          <a:prstGeom prst="rect">
            <a:avLst/>
          </a:prstGeom>
          <a:noFill/>
        </p:spPr>
        <p:txBody>
          <a:bodyPr wrap="square" rtlCol="0">
            <a:spAutoFit/>
          </a:bodyPr>
          <a:lstStyle/>
          <a:p>
            <a:r>
              <a:rPr lang="en-US" sz="700" dirty="0">
                <a:solidFill>
                  <a:srgbClr val="0070C0"/>
                </a:solidFill>
              </a:rPr>
              <a:t>Nav duration</a:t>
            </a:r>
          </a:p>
        </p:txBody>
      </p:sp>
      <p:sp>
        <p:nvSpPr>
          <p:cNvPr id="16" name="TextBox 15">
            <a:extLst>
              <a:ext uri="{FF2B5EF4-FFF2-40B4-BE49-F238E27FC236}">
                <a16:creationId xmlns:a16="http://schemas.microsoft.com/office/drawing/2014/main" id="{DB202820-3717-4AB5-985A-37A302A0F640}"/>
              </a:ext>
            </a:extLst>
          </p:cNvPr>
          <p:cNvSpPr txBox="1"/>
          <p:nvPr/>
        </p:nvSpPr>
        <p:spPr>
          <a:xfrm>
            <a:off x="7759544" y="2293470"/>
            <a:ext cx="1239314" cy="200055"/>
          </a:xfrm>
          <a:prstGeom prst="rect">
            <a:avLst/>
          </a:prstGeom>
          <a:noFill/>
        </p:spPr>
        <p:txBody>
          <a:bodyPr wrap="square" rtlCol="0">
            <a:spAutoFit/>
          </a:bodyPr>
          <a:lstStyle/>
          <a:p>
            <a:r>
              <a:rPr lang="en-US" sz="700" dirty="0">
                <a:solidFill>
                  <a:schemeClr val="tx1"/>
                </a:solidFill>
              </a:rPr>
              <a:t>NAV duration based NPCA</a:t>
            </a:r>
          </a:p>
        </p:txBody>
      </p:sp>
      <p:sp>
        <p:nvSpPr>
          <p:cNvPr id="17" name="Freeform: Shape 16">
            <a:extLst>
              <a:ext uri="{FF2B5EF4-FFF2-40B4-BE49-F238E27FC236}">
                <a16:creationId xmlns:a16="http://schemas.microsoft.com/office/drawing/2014/main" id="{592165D0-3D79-4798-BC09-B7B4805BD37D}"/>
              </a:ext>
            </a:extLst>
          </p:cNvPr>
          <p:cNvSpPr/>
          <p:nvPr/>
        </p:nvSpPr>
        <p:spPr bwMode="auto">
          <a:xfrm>
            <a:off x="7668618" y="2439011"/>
            <a:ext cx="1288915" cy="410384"/>
          </a:xfrm>
          <a:custGeom>
            <a:avLst/>
            <a:gdLst>
              <a:gd name="connsiteX0" fmla="*/ 0 w 1288915"/>
              <a:gd name="connsiteY0" fmla="*/ 176921 h 410384"/>
              <a:gd name="connsiteX1" fmla="*/ 330740 w 1288915"/>
              <a:gd name="connsiteY1" fmla="*/ 31006 h 410384"/>
              <a:gd name="connsiteX2" fmla="*/ 875489 w 1288915"/>
              <a:gd name="connsiteY2" fmla="*/ 35870 h 410384"/>
              <a:gd name="connsiteX3" fmla="*/ 1288915 w 1288915"/>
              <a:gd name="connsiteY3" fmla="*/ 410384 h 410384"/>
            </a:gdLst>
            <a:ahLst/>
            <a:cxnLst>
              <a:cxn ang="0">
                <a:pos x="connsiteX0" y="connsiteY0"/>
              </a:cxn>
              <a:cxn ang="0">
                <a:pos x="connsiteX1" y="connsiteY1"/>
              </a:cxn>
              <a:cxn ang="0">
                <a:pos x="connsiteX2" y="connsiteY2"/>
              </a:cxn>
              <a:cxn ang="0">
                <a:pos x="connsiteX3" y="connsiteY3"/>
              </a:cxn>
            </a:cxnLst>
            <a:rect l="l" t="t" r="r" b="b"/>
            <a:pathLst>
              <a:path w="1288915" h="410384">
                <a:moveTo>
                  <a:pt x="0" y="176921"/>
                </a:moveTo>
                <a:cubicBezTo>
                  <a:pt x="92412" y="115718"/>
                  <a:pt x="184825" y="54515"/>
                  <a:pt x="330740" y="31006"/>
                </a:cubicBezTo>
                <a:cubicBezTo>
                  <a:pt x="476655" y="7497"/>
                  <a:pt x="715793" y="-27360"/>
                  <a:pt x="875489" y="35870"/>
                </a:cubicBezTo>
                <a:cubicBezTo>
                  <a:pt x="1035185" y="99100"/>
                  <a:pt x="1162050" y="254742"/>
                  <a:pt x="1288915" y="410384"/>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aphicFrame>
        <p:nvGraphicFramePr>
          <p:cNvPr id="18" name="Table 17">
            <a:extLst>
              <a:ext uri="{FF2B5EF4-FFF2-40B4-BE49-F238E27FC236}">
                <a16:creationId xmlns:a16="http://schemas.microsoft.com/office/drawing/2014/main" id="{1A768E5E-19C4-4E53-98D2-63E24BFEDBEB}"/>
              </a:ext>
            </a:extLst>
          </p:cNvPr>
          <p:cNvGraphicFramePr>
            <a:graphicFrameLocks noGrp="1"/>
          </p:cNvGraphicFramePr>
          <p:nvPr>
            <p:extLst>
              <p:ext uri="{D42A27DB-BD31-4B8C-83A1-F6EECF244321}">
                <p14:modId xmlns:p14="http://schemas.microsoft.com/office/powerpoint/2010/main" val="2346980799"/>
              </p:ext>
            </p:extLst>
          </p:nvPr>
        </p:nvGraphicFramePr>
        <p:xfrm>
          <a:off x="7283022" y="3211542"/>
          <a:ext cx="1142998" cy="274320"/>
        </p:xfrm>
        <a:graphic>
          <a:graphicData uri="http://schemas.openxmlformats.org/drawingml/2006/table">
            <a:tbl>
              <a:tblPr firstRow="1" bandRow="1">
                <a:tableStyleId>{5C22544A-7EE6-4342-B048-85BDC9FD1C3A}</a:tableStyleId>
              </a:tblPr>
              <a:tblGrid>
                <a:gridCol w="380999">
                  <a:extLst>
                    <a:ext uri="{9D8B030D-6E8A-4147-A177-3AD203B41FA5}">
                      <a16:colId xmlns:a16="http://schemas.microsoft.com/office/drawing/2014/main" val="1467965556"/>
                    </a:ext>
                  </a:extLst>
                </a:gridCol>
                <a:gridCol w="381000">
                  <a:extLst>
                    <a:ext uri="{9D8B030D-6E8A-4147-A177-3AD203B41FA5}">
                      <a16:colId xmlns:a16="http://schemas.microsoft.com/office/drawing/2014/main" val="3118129232"/>
                    </a:ext>
                  </a:extLst>
                </a:gridCol>
                <a:gridCol w="380999">
                  <a:extLst>
                    <a:ext uri="{9D8B030D-6E8A-4147-A177-3AD203B41FA5}">
                      <a16:colId xmlns:a16="http://schemas.microsoft.com/office/drawing/2014/main" val="2635982569"/>
                    </a:ext>
                  </a:extLst>
                </a:gridCol>
              </a:tblGrid>
              <a:tr h="0">
                <a:tc>
                  <a:txBody>
                    <a:bodyPr/>
                    <a:lstStyle/>
                    <a:p>
                      <a:pPr algn="ctr"/>
                      <a:r>
                        <a:rPr lang="en-US" sz="600" b="0" dirty="0">
                          <a:solidFill>
                            <a:schemeClr val="tx1"/>
                          </a:solidFill>
                        </a:rPr>
                        <a:t>PHY </a:t>
                      </a:r>
                      <a:r>
                        <a:rPr lang="en-US" sz="600" b="0" dirty="0" err="1">
                          <a:solidFill>
                            <a:schemeClr val="tx1"/>
                          </a:solidFill>
                        </a:rPr>
                        <a:t>Hdr</a:t>
                      </a:r>
                      <a:endParaRPr lang="en-US" sz="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0" dirty="0">
                          <a:solidFill>
                            <a:schemeClr val="tx1"/>
                          </a:solidFill>
                        </a:rPr>
                        <a:t>MAC </a:t>
                      </a:r>
                      <a:r>
                        <a:rPr lang="en-US" sz="600" b="0" dirty="0" err="1">
                          <a:solidFill>
                            <a:schemeClr val="tx1"/>
                          </a:solidFill>
                        </a:rPr>
                        <a:t>Hdr</a:t>
                      </a:r>
                      <a:endParaRPr lang="en-US" sz="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0" dirty="0">
                          <a:solidFill>
                            <a:schemeClr val="tx1"/>
                          </a:solidFill>
                        </a:rPr>
                        <a:t>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7250"/>
                  </a:ext>
                </a:extLst>
              </a:tr>
            </a:tbl>
          </a:graphicData>
        </a:graphic>
      </p:graphicFrame>
      <p:cxnSp>
        <p:nvCxnSpPr>
          <p:cNvPr id="19" name="Straight Arrow Connector 18">
            <a:extLst>
              <a:ext uri="{FF2B5EF4-FFF2-40B4-BE49-F238E27FC236}">
                <a16:creationId xmlns:a16="http://schemas.microsoft.com/office/drawing/2014/main" id="{F6A8F001-BFC0-4BC9-ACD1-D799791D9868}"/>
              </a:ext>
            </a:extLst>
          </p:cNvPr>
          <p:cNvCxnSpPr/>
          <p:nvPr/>
        </p:nvCxnSpPr>
        <p:spPr bwMode="auto">
          <a:xfrm>
            <a:off x="8426020" y="3485862"/>
            <a:ext cx="533400" cy="0"/>
          </a:xfrm>
          <a:prstGeom prst="straightConnector1">
            <a:avLst/>
          </a:prstGeom>
          <a:solidFill>
            <a:srgbClr val="00B8FF"/>
          </a:solidFill>
          <a:ln w="9525" cap="flat" cmpd="sng" algn="ctr">
            <a:solidFill>
              <a:srgbClr val="0070C0"/>
            </a:solidFill>
            <a:prstDash val="dash"/>
            <a:round/>
            <a:headEnd type="none" w="med" len="med"/>
            <a:tailEnd type="triangle"/>
          </a:ln>
          <a:effectLst/>
        </p:spPr>
      </p:cxnSp>
      <p:sp>
        <p:nvSpPr>
          <p:cNvPr id="20" name="TextBox 19">
            <a:extLst>
              <a:ext uri="{FF2B5EF4-FFF2-40B4-BE49-F238E27FC236}">
                <a16:creationId xmlns:a16="http://schemas.microsoft.com/office/drawing/2014/main" id="{04A09FDE-6F8A-4DB4-960F-E80C3466859E}"/>
              </a:ext>
            </a:extLst>
          </p:cNvPr>
          <p:cNvSpPr txBox="1"/>
          <p:nvPr/>
        </p:nvSpPr>
        <p:spPr>
          <a:xfrm>
            <a:off x="8426020" y="3323907"/>
            <a:ext cx="556098" cy="307777"/>
          </a:xfrm>
          <a:prstGeom prst="rect">
            <a:avLst/>
          </a:prstGeom>
          <a:noFill/>
        </p:spPr>
        <p:txBody>
          <a:bodyPr wrap="square" rtlCol="0">
            <a:spAutoFit/>
          </a:bodyPr>
          <a:lstStyle/>
          <a:p>
            <a:r>
              <a:rPr lang="en-US" sz="700" dirty="0">
                <a:solidFill>
                  <a:srgbClr val="0070C0"/>
                </a:solidFill>
              </a:rPr>
              <a:t>Nav duration</a:t>
            </a:r>
          </a:p>
        </p:txBody>
      </p:sp>
      <p:sp>
        <p:nvSpPr>
          <p:cNvPr id="21" name="TextBox 20">
            <a:extLst>
              <a:ext uri="{FF2B5EF4-FFF2-40B4-BE49-F238E27FC236}">
                <a16:creationId xmlns:a16="http://schemas.microsoft.com/office/drawing/2014/main" id="{53431DCB-B5D7-40F8-95BF-BB8F7A658794}"/>
              </a:ext>
            </a:extLst>
          </p:cNvPr>
          <p:cNvSpPr txBox="1"/>
          <p:nvPr/>
        </p:nvSpPr>
        <p:spPr>
          <a:xfrm>
            <a:off x="8436144" y="3044348"/>
            <a:ext cx="707856" cy="307777"/>
          </a:xfrm>
          <a:prstGeom prst="rect">
            <a:avLst/>
          </a:prstGeom>
          <a:noFill/>
        </p:spPr>
        <p:txBody>
          <a:bodyPr wrap="square" rtlCol="0">
            <a:spAutoFit/>
          </a:bodyPr>
          <a:lstStyle/>
          <a:p>
            <a:r>
              <a:rPr lang="en-US" sz="700" dirty="0">
                <a:solidFill>
                  <a:schemeClr val="tx1"/>
                </a:solidFill>
              </a:rPr>
              <a:t>NAV duration based NPCA</a:t>
            </a:r>
          </a:p>
        </p:txBody>
      </p:sp>
      <p:sp>
        <p:nvSpPr>
          <p:cNvPr id="22" name="Freeform: Shape 21">
            <a:extLst>
              <a:ext uri="{FF2B5EF4-FFF2-40B4-BE49-F238E27FC236}">
                <a16:creationId xmlns:a16="http://schemas.microsoft.com/office/drawing/2014/main" id="{C2FFCBF9-EA90-4325-BD4E-A665191994D5}"/>
              </a:ext>
            </a:extLst>
          </p:cNvPr>
          <p:cNvSpPr/>
          <p:nvPr/>
        </p:nvSpPr>
        <p:spPr bwMode="auto">
          <a:xfrm>
            <a:off x="8396839" y="3044349"/>
            <a:ext cx="556098" cy="410384"/>
          </a:xfrm>
          <a:custGeom>
            <a:avLst/>
            <a:gdLst>
              <a:gd name="connsiteX0" fmla="*/ 0 w 1288915"/>
              <a:gd name="connsiteY0" fmla="*/ 176921 h 410384"/>
              <a:gd name="connsiteX1" fmla="*/ 330740 w 1288915"/>
              <a:gd name="connsiteY1" fmla="*/ 31006 h 410384"/>
              <a:gd name="connsiteX2" fmla="*/ 875489 w 1288915"/>
              <a:gd name="connsiteY2" fmla="*/ 35870 h 410384"/>
              <a:gd name="connsiteX3" fmla="*/ 1288915 w 1288915"/>
              <a:gd name="connsiteY3" fmla="*/ 410384 h 410384"/>
            </a:gdLst>
            <a:ahLst/>
            <a:cxnLst>
              <a:cxn ang="0">
                <a:pos x="connsiteX0" y="connsiteY0"/>
              </a:cxn>
              <a:cxn ang="0">
                <a:pos x="connsiteX1" y="connsiteY1"/>
              </a:cxn>
              <a:cxn ang="0">
                <a:pos x="connsiteX2" y="connsiteY2"/>
              </a:cxn>
              <a:cxn ang="0">
                <a:pos x="connsiteX3" y="connsiteY3"/>
              </a:cxn>
            </a:cxnLst>
            <a:rect l="l" t="t" r="r" b="b"/>
            <a:pathLst>
              <a:path w="1288915" h="410384">
                <a:moveTo>
                  <a:pt x="0" y="176921"/>
                </a:moveTo>
                <a:cubicBezTo>
                  <a:pt x="92412" y="115718"/>
                  <a:pt x="184825" y="54515"/>
                  <a:pt x="330740" y="31006"/>
                </a:cubicBezTo>
                <a:cubicBezTo>
                  <a:pt x="476655" y="7497"/>
                  <a:pt x="715793" y="-27360"/>
                  <a:pt x="875489" y="35870"/>
                </a:cubicBezTo>
                <a:cubicBezTo>
                  <a:pt x="1035185" y="99100"/>
                  <a:pt x="1162050" y="254742"/>
                  <a:pt x="1288915" y="410384"/>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aphicFrame>
        <p:nvGraphicFramePr>
          <p:cNvPr id="23" name="Table 22">
            <a:extLst>
              <a:ext uri="{FF2B5EF4-FFF2-40B4-BE49-F238E27FC236}">
                <a16:creationId xmlns:a16="http://schemas.microsoft.com/office/drawing/2014/main" id="{FB23DC3D-460F-47BF-9960-A88B5C96B643}"/>
              </a:ext>
            </a:extLst>
          </p:cNvPr>
          <p:cNvGraphicFramePr>
            <a:graphicFrameLocks noGrp="1"/>
          </p:cNvGraphicFramePr>
          <p:nvPr>
            <p:extLst>
              <p:ext uri="{D42A27DB-BD31-4B8C-83A1-F6EECF244321}">
                <p14:modId xmlns:p14="http://schemas.microsoft.com/office/powerpoint/2010/main" val="2652998158"/>
              </p:ext>
            </p:extLst>
          </p:nvPr>
        </p:nvGraphicFramePr>
        <p:xfrm>
          <a:off x="7283901" y="3856892"/>
          <a:ext cx="1172713" cy="274320"/>
        </p:xfrm>
        <a:graphic>
          <a:graphicData uri="http://schemas.openxmlformats.org/drawingml/2006/table">
            <a:tbl>
              <a:tblPr firstRow="1" bandRow="1">
                <a:tableStyleId>{5C22544A-7EE6-4342-B048-85BDC9FD1C3A}</a:tableStyleId>
              </a:tblPr>
              <a:tblGrid>
                <a:gridCol w="390904">
                  <a:extLst>
                    <a:ext uri="{9D8B030D-6E8A-4147-A177-3AD203B41FA5}">
                      <a16:colId xmlns:a16="http://schemas.microsoft.com/office/drawing/2014/main" val="1467965556"/>
                    </a:ext>
                  </a:extLst>
                </a:gridCol>
                <a:gridCol w="390905">
                  <a:extLst>
                    <a:ext uri="{9D8B030D-6E8A-4147-A177-3AD203B41FA5}">
                      <a16:colId xmlns:a16="http://schemas.microsoft.com/office/drawing/2014/main" val="3118129232"/>
                    </a:ext>
                  </a:extLst>
                </a:gridCol>
                <a:gridCol w="390904">
                  <a:extLst>
                    <a:ext uri="{9D8B030D-6E8A-4147-A177-3AD203B41FA5}">
                      <a16:colId xmlns:a16="http://schemas.microsoft.com/office/drawing/2014/main" val="2635982569"/>
                    </a:ext>
                  </a:extLst>
                </a:gridCol>
              </a:tblGrid>
              <a:tr h="0">
                <a:tc>
                  <a:txBody>
                    <a:bodyPr/>
                    <a:lstStyle/>
                    <a:p>
                      <a:pPr algn="ctr"/>
                      <a:r>
                        <a:rPr lang="en-US" sz="600" b="0" dirty="0">
                          <a:solidFill>
                            <a:schemeClr val="tx1"/>
                          </a:solidFill>
                        </a:rPr>
                        <a:t>PHY </a:t>
                      </a:r>
                      <a:r>
                        <a:rPr lang="en-US" sz="600" b="0" dirty="0" err="1">
                          <a:solidFill>
                            <a:schemeClr val="tx1"/>
                          </a:solidFill>
                        </a:rPr>
                        <a:t>Hdr</a:t>
                      </a:r>
                      <a:endParaRPr lang="en-US" sz="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0" dirty="0">
                          <a:solidFill>
                            <a:schemeClr val="tx1"/>
                          </a:solidFill>
                        </a:rPr>
                        <a:t>MAC </a:t>
                      </a:r>
                      <a:r>
                        <a:rPr lang="en-US" sz="600" b="0" dirty="0" err="1">
                          <a:solidFill>
                            <a:schemeClr val="tx1"/>
                          </a:solidFill>
                        </a:rPr>
                        <a:t>Hdr</a:t>
                      </a:r>
                      <a:endParaRPr lang="en-US" sz="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0" dirty="0">
                          <a:solidFill>
                            <a:schemeClr val="tx1"/>
                          </a:solidFill>
                        </a:rPr>
                        <a:t>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7250"/>
                  </a:ext>
                </a:extLst>
              </a:tr>
            </a:tbl>
          </a:graphicData>
        </a:graphic>
      </p:graphicFrame>
      <p:cxnSp>
        <p:nvCxnSpPr>
          <p:cNvPr id="24" name="Straight Arrow Connector 23">
            <a:extLst>
              <a:ext uri="{FF2B5EF4-FFF2-40B4-BE49-F238E27FC236}">
                <a16:creationId xmlns:a16="http://schemas.microsoft.com/office/drawing/2014/main" id="{2802E528-B0DA-43E6-89DA-42AC18969AB9}"/>
              </a:ext>
            </a:extLst>
          </p:cNvPr>
          <p:cNvCxnSpPr>
            <a:cxnSpLocks/>
          </p:cNvCxnSpPr>
          <p:nvPr/>
        </p:nvCxnSpPr>
        <p:spPr bwMode="auto">
          <a:xfrm>
            <a:off x="8426900" y="4131212"/>
            <a:ext cx="547267" cy="0"/>
          </a:xfrm>
          <a:prstGeom prst="straightConnector1">
            <a:avLst/>
          </a:prstGeom>
          <a:solidFill>
            <a:srgbClr val="00B8FF"/>
          </a:solidFill>
          <a:ln w="9525" cap="flat" cmpd="sng" algn="ctr">
            <a:solidFill>
              <a:srgbClr val="0070C0"/>
            </a:solidFill>
            <a:prstDash val="dash"/>
            <a:round/>
            <a:headEnd type="none" w="med" len="med"/>
            <a:tailEnd type="triangle"/>
          </a:ln>
          <a:effectLst/>
        </p:spPr>
      </p:cxnSp>
      <p:sp>
        <p:nvSpPr>
          <p:cNvPr id="25" name="TextBox 24">
            <a:extLst>
              <a:ext uri="{FF2B5EF4-FFF2-40B4-BE49-F238E27FC236}">
                <a16:creationId xmlns:a16="http://schemas.microsoft.com/office/drawing/2014/main" id="{762AEE98-0595-4E07-8837-65C5C988FF35}"/>
              </a:ext>
            </a:extLst>
          </p:cNvPr>
          <p:cNvSpPr txBox="1"/>
          <p:nvPr/>
        </p:nvSpPr>
        <p:spPr>
          <a:xfrm>
            <a:off x="8426899" y="3969257"/>
            <a:ext cx="593743" cy="307777"/>
          </a:xfrm>
          <a:prstGeom prst="rect">
            <a:avLst/>
          </a:prstGeom>
          <a:noFill/>
        </p:spPr>
        <p:txBody>
          <a:bodyPr wrap="square" rtlCol="0">
            <a:spAutoFit/>
          </a:bodyPr>
          <a:lstStyle/>
          <a:p>
            <a:r>
              <a:rPr lang="en-US" sz="700" dirty="0">
                <a:solidFill>
                  <a:srgbClr val="0070C0"/>
                </a:solidFill>
              </a:rPr>
              <a:t>Nav duration</a:t>
            </a:r>
          </a:p>
        </p:txBody>
      </p:sp>
      <p:sp>
        <p:nvSpPr>
          <p:cNvPr id="26" name="TextBox 25">
            <a:extLst>
              <a:ext uri="{FF2B5EF4-FFF2-40B4-BE49-F238E27FC236}">
                <a16:creationId xmlns:a16="http://schemas.microsoft.com/office/drawing/2014/main" id="{1114B6AB-363F-49FC-8797-1996FB70D0D0}"/>
              </a:ext>
            </a:extLst>
          </p:cNvPr>
          <p:cNvSpPr txBox="1"/>
          <p:nvPr/>
        </p:nvSpPr>
        <p:spPr>
          <a:xfrm>
            <a:off x="7629075" y="3565079"/>
            <a:ext cx="1296047" cy="200055"/>
          </a:xfrm>
          <a:prstGeom prst="rect">
            <a:avLst/>
          </a:prstGeom>
          <a:noFill/>
        </p:spPr>
        <p:txBody>
          <a:bodyPr wrap="square" rtlCol="0">
            <a:spAutoFit/>
          </a:bodyPr>
          <a:lstStyle/>
          <a:p>
            <a:r>
              <a:rPr lang="en-US" sz="700" dirty="0">
                <a:solidFill>
                  <a:schemeClr val="tx1"/>
                </a:solidFill>
              </a:rPr>
              <a:t>PPDU duration based NPCA</a:t>
            </a:r>
          </a:p>
        </p:txBody>
      </p:sp>
      <p:sp>
        <p:nvSpPr>
          <p:cNvPr id="27" name="Freeform: Shape 26">
            <a:extLst>
              <a:ext uri="{FF2B5EF4-FFF2-40B4-BE49-F238E27FC236}">
                <a16:creationId xmlns:a16="http://schemas.microsoft.com/office/drawing/2014/main" id="{AE5427E0-73C6-4452-87AD-B5592910A47B}"/>
              </a:ext>
            </a:extLst>
          </p:cNvPr>
          <p:cNvSpPr/>
          <p:nvPr/>
        </p:nvSpPr>
        <p:spPr bwMode="auto">
          <a:xfrm>
            <a:off x="8049145" y="3707065"/>
            <a:ext cx="384250" cy="140693"/>
          </a:xfrm>
          <a:custGeom>
            <a:avLst/>
            <a:gdLst>
              <a:gd name="connsiteX0" fmla="*/ 0 w 374514"/>
              <a:gd name="connsiteY0" fmla="*/ 140693 h 140693"/>
              <a:gd name="connsiteX1" fmla="*/ 92412 w 374514"/>
              <a:gd name="connsiteY1" fmla="*/ 9369 h 140693"/>
              <a:gd name="connsiteX2" fmla="*/ 291829 w 374514"/>
              <a:gd name="connsiteY2" fmla="*/ 23961 h 140693"/>
              <a:gd name="connsiteX3" fmla="*/ 374514 w 374514"/>
              <a:gd name="connsiteY3" fmla="*/ 130965 h 140693"/>
            </a:gdLst>
            <a:ahLst/>
            <a:cxnLst>
              <a:cxn ang="0">
                <a:pos x="connsiteX0" y="connsiteY0"/>
              </a:cxn>
              <a:cxn ang="0">
                <a:pos x="connsiteX1" y="connsiteY1"/>
              </a:cxn>
              <a:cxn ang="0">
                <a:pos x="connsiteX2" y="connsiteY2"/>
              </a:cxn>
              <a:cxn ang="0">
                <a:pos x="connsiteX3" y="connsiteY3"/>
              </a:cxn>
            </a:cxnLst>
            <a:rect l="l" t="t" r="r" b="b"/>
            <a:pathLst>
              <a:path w="374514" h="140693">
                <a:moveTo>
                  <a:pt x="0" y="140693"/>
                </a:moveTo>
                <a:cubicBezTo>
                  <a:pt x="21887" y="84758"/>
                  <a:pt x="43774" y="28824"/>
                  <a:pt x="92412" y="9369"/>
                </a:cubicBezTo>
                <a:cubicBezTo>
                  <a:pt x="141050" y="-10086"/>
                  <a:pt x="244812" y="3695"/>
                  <a:pt x="291829" y="23961"/>
                </a:cubicBezTo>
                <a:cubicBezTo>
                  <a:pt x="338846" y="44227"/>
                  <a:pt x="356680" y="87596"/>
                  <a:pt x="374514" y="130965"/>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C0641CB5-9D2A-44E6-8BD5-8298E31C4554}"/>
              </a:ext>
            </a:extLst>
          </p:cNvPr>
          <p:cNvSpPr txBox="1"/>
          <p:nvPr/>
        </p:nvSpPr>
        <p:spPr>
          <a:xfrm>
            <a:off x="7366094" y="2349179"/>
            <a:ext cx="307009" cy="200055"/>
          </a:xfrm>
          <a:prstGeom prst="rect">
            <a:avLst/>
          </a:prstGeom>
          <a:noFill/>
        </p:spPr>
        <p:txBody>
          <a:bodyPr wrap="square" rtlCol="0">
            <a:spAutoFit/>
          </a:bodyPr>
          <a:lstStyle/>
          <a:p>
            <a:r>
              <a:rPr lang="en-US" sz="700" dirty="0">
                <a:solidFill>
                  <a:srgbClr val="00B050"/>
                </a:solidFill>
              </a:rPr>
              <a:t>T*</a:t>
            </a:r>
          </a:p>
        </p:txBody>
      </p:sp>
      <p:cxnSp>
        <p:nvCxnSpPr>
          <p:cNvPr id="29" name="Straight Arrow Connector 28">
            <a:extLst>
              <a:ext uri="{FF2B5EF4-FFF2-40B4-BE49-F238E27FC236}">
                <a16:creationId xmlns:a16="http://schemas.microsoft.com/office/drawing/2014/main" id="{E12DD340-EF14-489E-802F-52B87350B59F}"/>
              </a:ext>
            </a:extLst>
          </p:cNvPr>
          <p:cNvCxnSpPr>
            <a:cxnSpLocks/>
          </p:cNvCxnSpPr>
          <p:nvPr/>
        </p:nvCxnSpPr>
        <p:spPr bwMode="auto">
          <a:xfrm>
            <a:off x="7287618" y="2530516"/>
            <a:ext cx="381000" cy="0"/>
          </a:xfrm>
          <a:prstGeom prst="straightConnector1">
            <a:avLst/>
          </a:prstGeom>
          <a:solidFill>
            <a:srgbClr val="00B8FF"/>
          </a:solidFill>
          <a:ln w="9525" cap="flat" cmpd="sng" algn="ctr">
            <a:solidFill>
              <a:srgbClr val="00B050"/>
            </a:solidFill>
            <a:prstDash val="solid"/>
            <a:round/>
            <a:headEnd type="triangle"/>
            <a:tailEnd type="triangle"/>
          </a:ln>
          <a:effectLst/>
        </p:spPr>
      </p:cxnSp>
      <p:cxnSp>
        <p:nvCxnSpPr>
          <p:cNvPr id="30" name="Straight Arrow Connector 29">
            <a:extLst>
              <a:ext uri="{FF2B5EF4-FFF2-40B4-BE49-F238E27FC236}">
                <a16:creationId xmlns:a16="http://schemas.microsoft.com/office/drawing/2014/main" id="{78822B32-0DC0-46EB-AC0F-CFE2310A1340}"/>
              </a:ext>
            </a:extLst>
          </p:cNvPr>
          <p:cNvCxnSpPr>
            <a:cxnSpLocks/>
          </p:cNvCxnSpPr>
          <p:nvPr/>
        </p:nvCxnSpPr>
        <p:spPr bwMode="auto">
          <a:xfrm flipV="1">
            <a:off x="7264239" y="3163300"/>
            <a:ext cx="1132600" cy="5664"/>
          </a:xfrm>
          <a:prstGeom prst="straightConnector1">
            <a:avLst/>
          </a:prstGeom>
          <a:solidFill>
            <a:srgbClr val="00B8FF"/>
          </a:solidFill>
          <a:ln w="9525" cap="flat" cmpd="sng" algn="ctr">
            <a:solidFill>
              <a:srgbClr val="00B050"/>
            </a:solidFill>
            <a:prstDash val="solid"/>
            <a:round/>
            <a:headEnd type="triangle"/>
            <a:tailEnd type="triangle"/>
          </a:ln>
          <a:effectLst/>
        </p:spPr>
      </p:cxnSp>
      <p:cxnSp>
        <p:nvCxnSpPr>
          <p:cNvPr id="31" name="Straight Arrow Connector 30">
            <a:extLst>
              <a:ext uri="{FF2B5EF4-FFF2-40B4-BE49-F238E27FC236}">
                <a16:creationId xmlns:a16="http://schemas.microsoft.com/office/drawing/2014/main" id="{8A68C53D-C9F2-4D02-9A79-06F3C0BDF688}"/>
              </a:ext>
            </a:extLst>
          </p:cNvPr>
          <p:cNvCxnSpPr>
            <a:cxnSpLocks/>
          </p:cNvCxnSpPr>
          <p:nvPr/>
        </p:nvCxnSpPr>
        <p:spPr bwMode="auto">
          <a:xfrm>
            <a:off x="7269448" y="3813728"/>
            <a:ext cx="799967" cy="0"/>
          </a:xfrm>
          <a:prstGeom prst="straightConnector1">
            <a:avLst/>
          </a:prstGeom>
          <a:solidFill>
            <a:srgbClr val="00B8FF"/>
          </a:solidFill>
          <a:ln w="9525" cap="flat" cmpd="sng" algn="ctr">
            <a:solidFill>
              <a:srgbClr val="00B050"/>
            </a:solidFill>
            <a:prstDash val="solid"/>
            <a:round/>
            <a:headEnd type="triangle"/>
            <a:tailEnd type="triangle"/>
          </a:ln>
          <a:effectLst/>
        </p:spPr>
      </p:cxnSp>
      <p:sp>
        <p:nvSpPr>
          <p:cNvPr id="32" name="TextBox 31">
            <a:extLst>
              <a:ext uri="{FF2B5EF4-FFF2-40B4-BE49-F238E27FC236}">
                <a16:creationId xmlns:a16="http://schemas.microsoft.com/office/drawing/2014/main" id="{71703E0B-3BD0-43B6-8040-D116518D0FDE}"/>
              </a:ext>
            </a:extLst>
          </p:cNvPr>
          <p:cNvSpPr txBox="1"/>
          <p:nvPr/>
        </p:nvSpPr>
        <p:spPr>
          <a:xfrm>
            <a:off x="7669626" y="3011486"/>
            <a:ext cx="307009" cy="200055"/>
          </a:xfrm>
          <a:prstGeom prst="rect">
            <a:avLst/>
          </a:prstGeom>
          <a:noFill/>
        </p:spPr>
        <p:txBody>
          <a:bodyPr wrap="square" rtlCol="0">
            <a:spAutoFit/>
          </a:bodyPr>
          <a:lstStyle/>
          <a:p>
            <a:r>
              <a:rPr lang="en-US" sz="700" dirty="0">
                <a:solidFill>
                  <a:srgbClr val="00B050"/>
                </a:solidFill>
              </a:rPr>
              <a:t>T*</a:t>
            </a:r>
          </a:p>
        </p:txBody>
      </p:sp>
      <p:sp>
        <p:nvSpPr>
          <p:cNvPr id="33" name="TextBox 32">
            <a:extLst>
              <a:ext uri="{FF2B5EF4-FFF2-40B4-BE49-F238E27FC236}">
                <a16:creationId xmlns:a16="http://schemas.microsoft.com/office/drawing/2014/main" id="{4DA5B115-8460-49B5-BEFF-382FB868623F}"/>
              </a:ext>
            </a:extLst>
          </p:cNvPr>
          <p:cNvSpPr txBox="1"/>
          <p:nvPr/>
        </p:nvSpPr>
        <p:spPr>
          <a:xfrm>
            <a:off x="7496510" y="3658174"/>
            <a:ext cx="307009" cy="200055"/>
          </a:xfrm>
          <a:prstGeom prst="rect">
            <a:avLst/>
          </a:prstGeom>
          <a:noFill/>
        </p:spPr>
        <p:txBody>
          <a:bodyPr wrap="square" rtlCol="0">
            <a:spAutoFit/>
          </a:bodyPr>
          <a:lstStyle/>
          <a:p>
            <a:r>
              <a:rPr lang="en-US" sz="700" dirty="0">
                <a:solidFill>
                  <a:srgbClr val="00B050"/>
                </a:solidFill>
              </a:rPr>
              <a:t>T*</a:t>
            </a:r>
          </a:p>
        </p:txBody>
      </p:sp>
      <p:sp>
        <p:nvSpPr>
          <p:cNvPr id="35" name="Content Placeholder 2">
            <a:extLst>
              <a:ext uri="{FF2B5EF4-FFF2-40B4-BE49-F238E27FC236}">
                <a16:creationId xmlns:a16="http://schemas.microsoft.com/office/drawing/2014/main" id="{5DA86F9E-889C-48A3-9F9C-C6F319F8A898}"/>
              </a:ext>
            </a:extLst>
          </p:cNvPr>
          <p:cNvSpPr txBox="1">
            <a:spLocks/>
          </p:cNvSpPr>
          <p:nvPr/>
        </p:nvSpPr>
        <p:spPr bwMode="auto">
          <a:xfrm>
            <a:off x="257590" y="4362191"/>
            <a:ext cx="8465101" cy="21472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800100" lvl="1" indent="-342900" algn="just">
              <a:buFont typeface="+mj-lt"/>
              <a:buAutoNum type="arabicPeriod" startAt="2"/>
            </a:pPr>
            <a:r>
              <a:rPr lang="en-US" sz="1400" kern="0" dirty="0">
                <a:solidFill>
                  <a:schemeClr val="tx1"/>
                </a:solidFill>
              </a:rPr>
              <a:t>Requirement that the PPDU transmission BW should not overlap with the NPCA backup PCH.</a:t>
            </a:r>
          </a:p>
          <a:p>
            <a:pPr marL="1100137" lvl="2" indent="-342900" algn="just">
              <a:buFont typeface="Arial" panose="020B0604020202020204" pitchFamily="34" charset="0"/>
              <a:buChar char="•"/>
            </a:pPr>
            <a:r>
              <a:rPr lang="en-US" sz="1200" kern="0" dirty="0">
                <a:solidFill>
                  <a:schemeClr val="tx1"/>
                </a:solidFill>
              </a:rPr>
              <a:t>If the transmission is in a non-HT duplicate format, bandwidth signaling is required by T* time. </a:t>
            </a:r>
          </a:p>
          <a:p>
            <a:pPr marL="1443037" lvl="3" indent="-342900" algn="just">
              <a:buFont typeface="Arial" panose="020B0604020202020204" pitchFamily="34" charset="0"/>
              <a:buChar char="•"/>
            </a:pPr>
            <a:r>
              <a:rPr lang="en-US" sz="1050" kern="0" dirty="0">
                <a:solidFill>
                  <a:schemeClr val="tx1"/>
                </a:solidFill>
              </a:rPr>
              <a:t>Note: For CTS (without RTS observed) may not know if RX parameter </a:t>
            </a:r>
            <a:r>
              <a:rPr lang="de-DE" sz="1050" kern="0" dirty="0">
                <a:solidFill>
                  <a:schemeClr val="tx1"/>
                </a:solidFill>
              </a:rPr>
              <a:t>CH_BANDWIDTH_IN_NON_HT is valid.</a:t>
            </a:r>
            <a:endParaRPr lang="en-US" sz="1050" kern="0" dirty="0">
              <a:solidFill>
                <a:schemeClr val="tx1"/>
              </a:solidFill>
            </a:endParaRPr>
          </a:p>
          <a:p>
            <a:pPr marL="800100" lvl="1" indent="-342900" algn="just">
              <a:buFont typeface="+mj-lt"/>
              <a:buAutoNum type="arabicPeriod" startAt="2"/>
            </a:pPr>
            <a:r>
              <a:rPr lang="en-US" sz="1400" kern="0" dirty="0">
                <a:solidFill>
                  <a:schemeClr val="tx1"/>
                </a:solidFill>
              </a:rPr>
              <a:t>Requirements on the TA/RA/BSS Color of PPDU observed on the PCH:</a:t>
            </a:r>
          </a:p>
          <a:p>
            <a:pPr marL="1100137" lvl="2" indent="-342900" algn="just">
              <a:buFont typeface="Arial" panose="020B0604020202020204" pitchFamily="34" charset="0"/>
              <a:buChar char="•"/>
            </a:pPr>
            <a:r>
              <a:rPr lang="en-US" sz="1200" kern="0" dirty="0">
                <a:solidFill>
                  <a:schemeClr val="tx1"/>
                </a:solidFill>
              </a:rPr>
              <a:t>The PPDU should be classified as inter-BSS PPDU by T* time. If PPDU is in pre-HE format, neither TA nor RA of the PPDU should match the BSSID of the BSS or any of the other BSSs in the same multiple BSSID set or co-hosted BSSID set to which its BSS belongs or the wildcard BSSID. If the PPDU is in HE+ format, BSS color should not match that of the BSS.</a:t>
            </a:r>
          </a:p>
          <a:p>
            <a:pPr marL="1443037" lvl="3" indent="-342900" algn="just">
              <a:buFont typeface="Arial" panose="020B0604020202020204" pitchFamily="34" charset="0"/>
              <a:buChar char="•"/>
            </a:pPr>
            <a:r>
              <a:rPr lang="en-US" sz="1050" kern="0" dirty="0">
                <a:solidFill>
                  <a:schemeClr val="tx1"/>
                </a:solidFill>
              </a:rPr>
              <a:t>Note1: Checking for intra-BSS NAV=0 is not sufficient.</a:t>
            </a:r>
          </a:p>
          <a:p>
            <a:pPr marL="1443037" lvl="3" indent="-342900" algn="just">
              <a:buFont typeface="Arial" panose="020B0604020202020204" pitchFamily="34" charset="0"/>
              <a:buChar char="•"/>
            </a:pPr>
            <a:r>
              <a:rPr lang="en-US" sz="1050" kern="0" dirty="0">
                <a:solidFill>
                  <a:schemeClr val="tx1"/>
                </a:solidFill>
              </a:rPr>
              <a:t>Note2: CTS/CTS-to-self may not be classifiable as inter/intra BSS PPDU in some cases</a:t>
            </a:r>
            <a:r>
              <a:rPr lang="en-US" sz="1100" kern="0" dirty="0">
                <a:solidFill>
                  <a:schemeClr val="tx1"/>
                </a:solidFill>
              </a:rPr>
              <a:t>. </a:t>
            </a:r>
          </a:p>
        </p:txBody>
      </p:sp>
      <p:sp>
        <p:nvSpPr>
          <p:cNvPr id="36" name="Content Placeholder 2">
            <a:extLst>
              <a:ext uri="{FF2B5EF4-FFF2-40B4-BE49-F238E27FC236}">
                <a16:creationId xmlns:a16="http://schemas.microsoft.com/office/drawing/2014/main" id="{50E38244-9EAE-4F2A-8786-6D6302396787}"/>
              </a:ext>
            </a:extLst>
          </p:cNvPr>
          <p:cNvSpPr txBox="1">
            <a:spLocks/>
          </p:cNvSpPr>
          <p:nvPr/>
        </p:nvSpPr>
        <p:spPr bwMode="auto">
          <a:xfrm>
            <a:off x="243469" y="1676400"/>
            <a:ext cx="7013868" cy="273439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500062" indent="-342900" algn="just">
              <a:buFont typeface="Arial" panose="020B0604020202020204" pitchFamily="34" charset="0"/>
              <a:buChar char="•"/>
            </a:pPr>
            <a:r>
              <a:rPr lang="en-US" sz="1500" kern="0" dirty="0">
                <a:solidFill>
                  <a:schemeClr val="tx1"/>
                </a:solidFill>
              </a:rPr>
              <a:t>Such triggering conditions may include:</a:t>
            </a:r>
          </a:p>
          <a:p>
            <a:pPr marL="800100" lvl="1" indent="-342900" algn="just">
              <a:buFont typeface="+mj-lt"/>
              <a:buAutoNum type="arabicPeriod"/>
            </a:pPr>
            <a:r>
              <a:rPr lang="en-US" sz="1400" kern="0" dirty="0">
                <a:solidFill>
                  <a:schemeClr val="tx1"/>
                </a:solidFill>
              </a:rPr>
              <a:t>Requirements on PPDU duration or NAV duration of the PPDU observed on the PCH: </a:t>
            </a:r>
          </a:p>
          <a:p>
            <a:pPr marL="1100137" lvl="2" indent="-342900" algn="just">
              <a:buFont typeface="Arial" panose="020B0604020202020204" pitchFamily="34" charset="0"/>
              <a:buChar char="•"/>
            </a:pPr>
            <a:r>
              <a:rPr lang="en-US" sz="1200" kern="0" dirty="0">
                <a:solidFill>
                  <a:schemeClr val="tx1"/>
                </a:solidFill>
              </a:rPr>
              <a:t>If PPDU is in HE+ format and NAV duration + PPDU duration – T* &gt; Threshold, or</a:t>
            </a:r>
          </a:p>
          <a:p>
            <a:pPr marL="1443037" lvl="3" indent="-342900" algn="just">
              <a:buFont typeface="Arial" panose="020B0604020202020204" pitchFamily="34" charset="0"/>
              <a:buChar char="•"/>
            </a:pPr>
            <a:r>
              <a:rPr lang="en-US" sz="1050" kern="0" dirty="0">
                <a:solidFill>
                  <a:schemeClr val="tx1"/>
                </a:solidFill>
              </a:rPr>
              <a:t>Here NAV duration based NPCA is used, where NAV is from TXOP subfield. T* (viz., time of switch determination) = PHY header duration. </a:t>
            </a:r>
          </a:p>
          <a:p>
            <a:pPr marL="1100137" lvl="2" indent="-342900" algn="just">
              <a:buFont typeface="Arial" panose="020B0604020202020204" pitchFamily="34" charset="0"/>
              <a:buChar char="•"/>
            </a:pPr>
            <a:r>
              <a:rPr lang="en-US" sz="1200" kern="0" dirty="0">
                <a:solidFill>
                  <a:schemeClr val="tx1"/>
                </a:solidFill>
              </a:rPr>
              <a:t>If PPDU is in pre-HE format and NAV duration + PPDU duration – T* &gt; Threshold, or</a:t>
            </a:r>
          </a:p>
          <a:p>
            <a:pPr marL="1443037" lvl="3" indent="-342900" algn="just">
              <a:buFont typeface="Arial" panose="020B0604020202020204" pitchFamily="34" charset="0"/>
              <a:buChar char="•"/>
            </a:pPr>
            <a:r>
              <a:rPr lang="en-US" sz="1050" kern="0" dirty="0">
                <a:solidFill>
                  <a:schemeClr val="tx1"/>
                </a:solidFill>
              </a:rPr>
              <a:t>Here NAV duration based NPCA is used, where NAV is from Duration field. T* (viz., time of switch determination) = PPDU duration. </a:t>
            </a:r>
          </a:p>
          <a:p>
            <a:pPr marL="1100137" lvl="2" indent="-342900" algn="just">
              <a:buFont typeface="Arial" panose="020B0604020202020204" pitchFamily="34" charset="0"/>
              <a:buChar char="•"/>
            </a:pPr>
            <a:r>
              <a:rPr lang="en-US" sz="1200" kern="0" dirty="0">
                <a:solidFill>
                  <a:schemeClr val="tx1"/>
                </a:solidFill>
              </a:rPr>
              <a:t>If PPDU is in pre-HE format and PPDU duration – T* &gt; Threshold.</a:t>
            </a:r>
          </a:p>
          <a:p>
            <a:pPr marL="1443037" lvl="3" indent="-342900" algn="just">
              <a:buFont typeface="Arial" panose="020B0604020202020204" pitchFamily="34" charset="0"/>
              <a:buChar char="•"/>
            </a:pPr>
            <a:r>
              <a:rPr lang="en-US" sz="1050" kern="0" dirty="0">
                <a:solidFill>
                  <a:schemeClr val="tx1"/>
                </a:solidFill>
              </a:rPr>
              <a:t>Here PPDU duration based NPCA is used based on L-SIG field. T* (viz., time of switch determination) = PHY header duration + MAC header duration. </a:t>
            </a:r>
          </a:p>
          <a:p>
            <a:pPr marL="1100137" lvl="2" indent="-342900" algn="just">
              <a:buFont typeface="Arial" panose="020B0604020202020204" pitchFamily="34" charset="0"/>
              <a:buChar char="•"/>
            </a:pPr>
            <a:r>
              <a:rPr lang="en-US" sz="1200" b="1" kern="0" dirty="0">
                <a:solidFill>
                  <a:schemeClr val="tx1"/>
                </a:solidFill>
              </a:rPr>
              <a:t>Note:</a:t>
            </a:r>
            <a:r>
              <a:rPr lang="en-US" sz="1200" kern="0" dirty="0">
                <a:solidFill>
                  <a:schemeClr val="tx1"/>
                </a:solidFill>
              </a:rPr>
              <a:t> For pre-HE, can restrict to non-HT/ low MCS cases, for low PER. [TBD] </a:t>
            </a:r>
            <a:endParaRPr lang="en-US" sz="1400" kern="0" dirty="0">
              <a:solidFill>
                <a:schemeClr val="tx1"/>
              </a:solidFill>
            </a:endParaRPr>
          </a:p>
        </p:txBody>
      </p:sp>
    </p:spTree>
    <p:extLst>
      <p:ext uri="{BB962C8B-B14F-4D97-AF65-F5344CB8AC3E}">
        <p14:creationId xmlns:p14="http://schemas.microsoft.com/office/powerpoint/2010/main" val="1967509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09AE-57A3-4964-AF75-DF74AAD86B2B}"/>
              </a:ext>
            </a:extLst>
          </p:cNvPr>
          <p:cNvSpPr>
            <a:spLocks noGrp="1"/>
          </p:cNvSpPr>
          <p:nvPr>
            <p:ph type="title"/>
          </p:nvPr>
        </p:nvSpPr>
        <p:spPr/>
        <p:txBody>
          <a:bodyPr/>
          <a:lstStyle/>
          <a:p>
            <a:r>
              <a:rPr lang="en-US" dirty="0"/>
              <a:t>NPCA Trigger conditions at AP</a:t>
            </a:r>
          </a:p>
        </p:txBody>
      </p:sp>
      <p:sp>
        <p:nvSpPr>
          <p:cNvPr id="4" name="Slide Number Placeholder 3">
            <a:extLst>
              <a:ext uri="{FF2B5EF4-FFF2-40B4-BE49-F238E27FC236}">
                <a16:creationId xmlns:a16="http://schemas.microsoft.com/office/drawing/2014/main" id="{BA83810E-8215-4443-A8CA-47AD4EAAD18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3965427-601F-4F0E-B817-5789DDC26830}"/>
              </a:ext>
            </a:extLst>
          </p:cNvPr>
          <p:cNvSpPr>
            <a:spLocks noGrp="1"/>
          </p:cNvSpPr>
          <p:nvPr>
            <p:ph type="ftr" idx="14"/>
          </p:nvPr>
        </p:nvSpPr>
        <p:spPr/>
        <p:txBody>
          <a:bodyPr/>
          <a:lstStyle/>
          <a:p>
            <a:r>
              <a:rPr lang="en-GB"/>
              <a:t>Vishnu Ratnam, Samsung Electronics</a:t>
            </a:r>
            <a:endParaRPr lang="en-GB" dirty="0"/>
          </a:p>
        </p:txBody>
      </p:sp>
      <p:sp>
        <p:nvSpPr>
          <p:cNvPr id="6" name="Date Placeholder 5">
            <a:extLst>
              <a:ext uri="{FF2B5EF4-FFF2-40B4-BE49-F238E27FC236}">
                <a16:creationId xmlns:a16="http://schemas.microsoft.com/office/drawing/2014/main" id="{0B6AB618-9C0F-4E3D-A500-128D68FF2C86}"/>
              </a:ext>
            </a:extLst>
          </p:cNvPr>
          <p:cNvSpPr>
            <a:spLocks noGrp="1"/>
          </p:cNvSpPr>
          <p:nvPr>
            <p:ph type="dt" idx="15"/>
          </p:nvPr>
        </p:nvSpPr>
        <p:spPr/>
        <p:txBody>
          <a:bodyPr/>
          <a:lstStyle/>
          <a:p>
            <a:r>
              <a:rPr lang="en-US"/>
              <a:t>July, 2024</a:t>
            </a:r>
            <a:endParaRPr lang="en-GB" dirty="0"/>
          </a:p>
        </p:txBody>
      </p:sp>
      <p:sp>
        <p:nvSpPr>
          <p:cNvPr id="70" name="TextBox 69">
            <a:extLst>
              <a:ext uri="{FF2B5EF4-FFF2-40B4-BE49-F238E27FC236}">
                <a16:creationId xmlns:a16="http://schemas.microsoft.com/office/drawing/2014/main" id="{F1396EEC-BDE6-4716-BB86-D85F60152D72}"/>
              </a:ext>
            </a:extLst>
          </p:cNvPr>
          <p:cNvSpPr txBox="1"/>
          <p:nvPr/>
        </p:nvSpPr>
        <p:spPr>
          <a:xfrm>
            <a:off x="685801" y="6019800"/>
            <a:ext cx="7856537" cy="461665"/>
          </a:xfrm>
          <a:prstGeom prst="rect">
            <a:avLst/>
          </a:prstGeom>
          <a:noFill/>
        </p:spPr>
        <p:txBody>
          <a:bodyPr wrap="square" rtlCol="0">
            <a:spAutoFit/>
          </a:bodyPr>
          <a:lstStyle/>
          <a:p>
            <a:pPr algn="just"/>
            <a:r>
              <a:rPr lang="en-US" sz="1200" b="1" dirty="0">
                <a:solidFill>
                  <a:schemeClr val="tx1"/>
                </a:solidFill>
              </a:rPr>
              <a:t>Note:</a:t>
            </a:r>
            <a:r>
              <a:rPr lang="en-US" sz="1200" dirty="0">
                <a:solidFill>
                  <a:schemeClr val="tx1"/>
                </a:solidFill>
              </a:rPr>
              <a:t> The sequence of the rule checks here is for illustration only. The order of checks may be more complex and implementation dependent. Frame-specific conditions may apply for some frames e.g. NAV reset check for RTS frame.</a:t>
            </a:r>
          </a:p>
        </p:txBody>
      </p:sp>
      <p:grpSp>
        <p:nvGrpSpPr>
          <p:cNvPr id="118" name="Group 117">
            <a:extLst>
              <a:ext uri="{FF2B5EF4-FFF2-40B4-BE49-F238E27FC236}">
                <a16:creationId xmlns:a16="http://schemas.microsoft.com/office/drawing/2014/main" id="{E54ED6C3-F26A-4267-8D8C-5D0E1BDB2C6F}"/>
              </a:ext>
            </a:extLst>
          </p:cNvPr>
          <p:cNvGrpSpPr/>
          <p:nvPr/>
        </p:nvGrpSpPr>
        <p:grpSpPr>
          <a:xfrm>
            <a:off x="457200" y="1459350"/>
            <a:ext cx="7548265" cy="4560450"/>
            <a:chOff x="457200" y="1459350"/>
            <a:chExt cx="7548265" cy="4560450"/>
          </a:xfrm>
        </p:grpSpPr>
        <p:sp>
          <p:nvSpPr>
            <p:cNvPr id="7" name="Flowchart: Decision 6">
              <a:extLst>
                <a:ext uri="{FF2B5EF4-FFF2-40B4-BE49-F238E27FC236}">
                  <a16:creationId xmlns:a16="http://schemas.microsoft.com/office/drawing/2014/main" id="{6856CBED-48A9-403E-84E9-17BC86E7A94F}"/>
                </a:ext>
              </a:extLst>
            </p:cNvPr>
            <p:cNvSpPr/>
            <p:nvPr/>
          </p:nvSpPr>
          <p:spPr bwMode="auto">
            <a:xfrm>
              <a:off x="1116152" y="1999052"/>
              <a:ext cx="1337219"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hangingPunct="0">
                <a:buClr>
                  <a:srgbClr val="000000"/>
                </a:buClr>
                <a:buSzPct val="100000"/>
              </a:pPr>
              <a:r>
                <a:rPr lang="en-US" sz="1100" dirty="0">
                  <a:solidFill>
                    <a:schemeClr val="tx1"/>
                  </a:solidFill>
                  <a:latin typeface="Times New Roman" pitchFamily="16" charset="0"/>
                  <a:ea typeface="MS Gothic" charset="-128"/>
                </a:rPr>
                <a:t>PPDU format = pre-HE</a:t>
              </a:r>
            </a:p>
          </p:txBody>
        </p:sp>
        <p:sp>
          <p:nvSpPr>
            <p:cNvPr id="8" name="Flowchart: Decision 7">
              <a:extLst>
                <a:ext uri="{FF2B5EF4-FFF2-40B4-BE49-F238E27FC236}">
                  <a16:creationId xmlns:a16="http://schemas.microsoft.com/office/drawing/2014/main" id="{272507AD-1881-4E0D-8BB5-544AB4DDE263}"/>
                </a:ext>
              </a:extLst>
            </p:cNvPr>
            <p:cNvSpPr/>
            <p:nvPr/>
          </p:nvSpPr>
          <p:spPr bwMode="auto">
            <a:xfrm>
              <a:off x="2726205" y="3223342"/>
              <a:ext cx="2025164" cy="990599"/>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hangingPunct="0">
                <a:buClr>
                  <a:srgbClr val="000000"/>
                </a:buClr>
                <a:buSzPct val="100000"/>
              </a:pPr>
              <a:r>
                <a:rPr lang="en-US" sz="1000" dirty="0">
                  <a:solidFill>
                    <a:schemeClr val="tx1"/>
                  </a:solidFill>
                  <a:latin typeface="Times New Roman" pitchFamily="16" charset="0"/>
                  <a:ea typeface="MS Gothic" charset="-128"/>
                </a:rPr>
                <a:t>PPDU duration – T* &gt; Thresh</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0" name="Connector: Elbow 9">
              <a:extLst>
                <a:ext uri="{FF2B5EF4-FFF2-40B4-BE49-F238E27FC236}">
                  <a16:creationId xmlns:a16="http://schemas.microsoft.com/office/drawing/2014/main" id="{732069B5-A44E-40D9-9053-2152AC90FBB8}"/>
                </a:ext>
              </a:extLst>
            </p:cNvPr>
            <p:cNvCxnSpPr>
              <a:cxnSpLocks/>
              <a:stCxn id="7" idx="2"/>
              <a:endCxn id="71" idx="1"/>
            </p:cNvCxnSpPr>
            <p:nvPr/>
          </p:nvCxnSpPr>
          <p:spPr bwMode="auto">
            <a:xfrm rot="16200000" flipH="1">
              <a:off x="1218562" y="3555851"/>
              <a:ext cx="2016487" cy="884087"/>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1" name="Flowchart: Decision 10">
              <a:extLst>
                <a:ext uri="{FF2B5EF4-FFF2-40B4-BE49-F238E27FC236}">
                  <a16:creationId xmlns:a16="http://schemas.microsoft.com/office/drawing/2014/main" id="{7E43E002-88D8-42B8-B7D0-1AAC2B2D44D2}"/>
                </a:ext>
              </a:extLst>
            </p:cNvPr>
            <p:cNvSpPr/>
            <p:nvPr/>
          </p:nvSpPr>
          <p:spPr bwMode="auto">
            <a:xfrm>
              <a:off x="2668849" y="1997825"/>
              <a:ext cx="2084328"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NAV duration + PPDU duration – T* &gt; Thresh.</a:t>
              </a:r>
            </a:p>
          </p:txBody>
        </p:sp>
        <p:cxnSp>
          <p:nvCxnSpPr>
            <p:cNvPr id="13" name="Straight Arrow Connector 12">
              <a:extLst>
                <a:ext uri="{FF2B5EF4-FFF2-40B4-BE49-F238E27FC236}">
                  <a16:creationId xmlns:a16="http://schemas.microsoft.com/office/drawing/2014/main" id="{4F36926B-38CD-4844-B1A5-9A70EFB3ED71}"/>
                </a:ext>
              </a:extLst>
            </p:cNvPr>
            <p:cNvCxnSpPr>
              <a:cxnSpLocks/>
              <a:stCxn id="8" idx="3"/>
              <a:endCxn id="38" idx="0"/>
            </p:cNvCxnSpPr>
            <p:nvPr/>
          </p:nvCxnSpPr>
          <p:spPr bwMode="auto">
            <a:xfrm flipV="1">
              <a:off x="4751369" y="3707841"/>
              <a:ext cx="344981" cy="108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99597B45-354A-4485-8E76-62A59CB71E45}"/>
                </a:ext>
              </a:extLst>
            </p:cNvPr>
            <p:cNvCxnSpPr>
              <a:cxnSpLocks/>
              <a:stCxn id="36" idx="2"/>
              <a:endCxn id="7" idx="1"/>
            </p:cNvCxnSpPr>
            <p:nvPr/>
          </p:nvCxnSpPr>
          <p:spPr bwMode="auto">
            <a:xfrm flipV="1">
              <a:off x="734200" y="2494352"/>
              <a:ext cx="381952"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TextBox 14">
              <a:extLst>
                <a:ext uri="{FF2B5EF4-FFF2-40B4-BE49-F238E27FC236}">
                  <a16:creationId xmlns:a16="http://schemas.microsoft.com/office/drawing/2014/main" id="{7C893D46-42B3-4371-B027-E473CC1327E5}"/>
                </a:ext>
              </a:extLst>
            </p:cNvPr>
            <p:cNvSpPr txBox="1"/>
            <p:nvPr/>
          </p:nvSpPr>
          <p:spPr>
            <a:xfrm>
              <a:off x="1432476" y="2913643"/>
              <a:ext cx="381000" cy="230832"/>
            </a:xfrm>
            <a:prstGeom prst="rect">
              <a:avLst/>
            </a:prstGeom>
            <a:noFill/>
          </p:spPr>
          <p:txBody>
            <a:bodyPr wrap="square" rtlCol="0">
              <a:spAutoFit/>
            </a:bodyPr>
            <a:lstStyle/>
            <a:p>
              <a:r>
                <a:rPr lang="en-US" sz="900" dirty="0">
                  <a:solidFill>
                    <a:srgbClr val="00B050"/>
                  </a:solidFill>
                </a:rPr>
                <a:t>Yes</a:t>
              </a:r>
            </a:p>
          </p:txBody>
        </p:sp>
        <p:sp>
          <p:nvSpPr>
            <p:cNvPr id="16" name="TextBox 15">
              <a:extLst>
                <a:ext uri="{FF2B5EF4-FFF2-40B4-BE49-F238E27FC236}">
                  <a16:creationId xmlns:a16="http://schemas.microsoft.com/office/drawing/2014/main" id="{F5C5122D-9745-487D-BF2F-F9C467204DFA}"/>
                </a:ext>
              </a:extLst>
            </p:cNvPr>
            <p:cNvSpPr txBox="1"/>
            <p:nvPr/>
          </p:nvSpPr>
          <p:spPr>
            <a:xfrm>
              <a:off x="4635070" y="3512323"/>
              <a:ext cx="381000" cy="230832"/>
            </a:xfrm>
            <a:prstGeom prst="rect">
              <a:avLst/>
            </a:prstGeom>
            <a:noFill/>
          </p:spPr>
          <p:txBody>
            <a:bodyPr wrap="square" rtlCol="0">
              <a:spAutoFit/>
            </a:bodyPr>
            <a:lstStyle/>
            <a:p>
              <a:r>
                <a:rPr lang="en-US" sz="900" dirty="0">
                  <a:solidFill>
                    <a:srgbClr val="00B050"/>
                  </a:solidFill>
                </a:rPr>
                <a:t>Yes</a:t>
              </a:r>
            </a:p>
          </p:txBody>
        </p:sp>
        <p:sp>
          <p:nvSpPr>
            <p:cNvPr id="17" name="TextBox 16">
              <a:extLst>
                <a:ext uri="{FF2B5EF4-FFF2-40B4-BE49-F238E27FC236}">
                  <a16:creationId xmlns:a16="http://schemas.microsoft.com/office/drawing/2014/main" id="{A8204EE2-2850-49AA-A92F-944C24104FE4}"/>
                </a:ext>
              </a:extLst>
            </p:cNvPr>
            <p:cNvSpPr txBox="1"/>
            <p:nvPr/>
          </p:nvSpPr>
          <p:spPr>
            <a:xfrm>
              <a:off x="4628958" y="2242763"/>
              <a:ext cx="381000" cy="230832"/>
            </a:xfrm>
            <a:prstGeom prst="rect">
              <a:avLst/>
            </a:prstGeom>
            <a:noFill/>
          </p:spPr>
          <p:txBody>
            <a:bodyPr wrap="square" rtlCol="0">
              <a:spAutoFit/>
            </a:bodyPr>
            <a:lstStyle/>
            <a:p>
              <a:r>
                <a:rPr lang="en-US" sz="900" dirty="0">
                  <a:solidFill>
                    <a:srgbClr val="00B050"/>
                  </a:solidFill>
                </a:rPr>
                <a:t>Yes</a:t>
              </a:r>
            </a:p>
          </p:txBody>
        </p:sp>
        <p:sp>
          <p:nvSpPr>
            <p:cNvPr id="19" name="TextBox 18">
              <a:extLst>
                <a:ext uri="{FF2B5EF4-FFF2-40B4-BE49-F238E27FC236}">
                  <a16:creationId xmlns:a16="http://schemas.microsoft.com/office/drawing/2014/main" id="{35A46EA2-E5A6-43DF-B4EF-0BCD2C2DC55A}"/>
                </a:ext>
              </a:extLst>
            </p:cNvPr>
            <p:cNvSpPr txBox="1"/>
            <p:nvPr/>
          </p:nvSpPr>
          <p:spPr>
            <a:xfrm>
              <a:off x="2400306" y="2209034"/>
              <a:ext cx="381000" cy="230832"/>
            </a:xfrm>
            <a:prstGeom prst="rect">
              <a:avLst/>
            </a:prstGeom>
            <a:noFill/>
          </p:spPr>
          <p:txBody>
            <a:bodyPr wrap="square" rtlCol="0">
              <a:spAutoFit/>
            </a:bodyPr>
            <a:lstStyle/>
            <a:p>
              <a:r>
                <a:rPr lang="en-US" sz="900" dirty="0">
                  <a:solidFill>
                    <a:srgbClr val="FF0000"/>
                  </a:solidFill>
                </a:rPr>
                <a:t>No</a:t>
              </a:r>
            </a:p>
          </p:txBody>
        </p:sp>
        <p:sp>
          <p:nvSpPr>
            <p:cNvPr id="21" name="TextBox 20">
              <a:extLst>
                <a:ext uri="{FF2B5EF4-FFF2-40B4-BE49-F238E27FC236}">
                  <a16:creationId xmlns:a16="http://schemas.microsoft.com/office/drawing/2014/main" id="{82B4ECCA-879E-45CF-B44A-487DE7A882B1}"/>
                </a:ext>
              </a:extLst>
            </p:cNvPr>
            <p:cNvSpPr txBox="1"/>
            <p:nvPr/>
          </p:nvSpPr>
          <p:spPr>
            <a:xfrm>
              <a:off x="4635636" y="4738157"/>
              <a:ext cx="381000" cy="230832"/>
            </a:xfrm>
            <a:prstGeom prst="rect">
              <a:avLst/>
            </a:prstGeom>
            <a:noFill/>
          </p:spPr>
          <p:txBody>
            <a:bodyPr wrap="square" rtlCol="0">
              <a:spAutoFit/>
            </a:bodyPr>
            <a:lstStyle/>
            <a:p>
              <a:r>
                <a:rPr lang="en-US" sz="900" dirty="0">
                  <a:solidFill>
                    <a:srgbClr val="00B050"/>
                  </a:solidFill>
                </a:rPr>
                <a:t>Yes</a:t>
              </a:r>
            </a:p>
          </p:txBody>
        </p:sp>
        <p:cxnSp>
          <p:nvCxnSpPr>
            <p:cNvPr id="23" name="Straight Arrow Connector 22">
              <a:extLst>
                <a:ext uri="{FF2B5EF4-FFF2-40B4-BE49-F238E27FC236}">
                  <a16:creationId xmlns:a16="http://schemas.microsoft.com/office/drawing/2014/main" id="{CF32EB4B-F1DE-4A34-B1E5-6F98583915A2}"/>
                </a:ext>
              </a:extLst>
            </p:cNvPr>
            <p:cNvCxnSpPr>
              <a:cxnSpLocks/>
              <a:stCxn id="7" idx="3"/>
              <a:endCxn id="11" idx="1"/>
            </p:cNvCxnSpPr>
            <p:nvPr/>
          </p:nvCxnSpPr>
          <p:spPr bwMode="auto">
            <a:xfrm flipV="1">
              <a:off x="2453371" y="2493125"/>
              <a:ext cx="215478" cy="1227"/>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5" name="Straight Arrow Connector 24">
              <a:extLst>
                <a:ext uri="{FF2B5EF4-FFF2-40B4-BE49-F238E27FC236}">
                  <a16:creationId xmlns:a16="http://schemas.microsoft.com/office/drawing/2014/main" id="{9E9636BD-9757-47D7-A987-C6CC167FEFE0}"/>
                </a:ext>
              </a:extLst>
            </p:cNvPr>
            <p:cNvCxnSpPr>
              <a:cxnSpLocks/>
              <a:stCxn id="11" idx="3"/>
            </p:cNvCxnSpPr>
            <p:nvPr/>
          </p:nvCxnSpPr>
          <p:spPr bwMode="auto">
            <a:xfrm>
              <a:off x="4753177" y="2493125"/>
              <a:ext cx="343171" cy="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9" name="Straight Arrow Connector 28">
              <a:extLst>
                <a:ext uri="{FF2B5EF4-FFF2-40B4-BE49-F238E27FC236}">
                  <a16:creationId xmlns:a16="http://schemas.microsoft.com/office/drawing/2014/main" id="{6BF2B97D-5AE7-481D-9C81-80DC7E3950C9}"/>
                </a:ext>
              </a:extLst>
            </p:cNvPr>
            <p:cNvCxnSpPr>
              <a:cxnSpLocks/>
              <a:stCxn id="71" idx="3"/>
            </p:cNvCxnSpPr>
            <p:nvPr/>
          </p:nvCxnSpPr>
          <p:spPr bwMode="auto">
            <a:xfrm flipV="1">
              <a:off x="4753177" y="5000505"/>
              <a:ext cx="337765" cy="5634"/>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6" name="TextBox 35">
              <a:extLst>
                <a:ext uri="{FF2B5EF4-FFF2-40B4-BE49-F238E27FC236}">
                  <a16:creationId xmlns:a16="http://schemas.microsoft.com/office/drawing/2014/main" id="{F40B40DF-4CFA-4173-B17D-30F91BCA2E7A}"/>
                </a:ext>
              </a:extLst>
            </p:cNvPr>
            <p:cNvSpPr txBox="1"/>
            <p:nvPr/>
          </p:nvSpPr>
          <p:spPr>
            <a:xfrm rot="16200000">
              <a:off x="-313795" y="2355853"/>
              <a:ext cx="1818990" cy="276999"/>
            </a:xfrm>
            <a:prstGeom prst="rect">
              <a:avLst/>
            </a:prstGeom>
            <a:noFill/>
          </p:spPr>
          <p:txBody>
            <a:bodyPr wrap="square" rtlCol="0">
              <a:spAutoFit/>
            </a:bodyPr>
            <a:lstStyle/>
            <a:p>
              <a:pPr algn="ctr"/>
              <a:r>
                <a:rPr lang="en-US" sz="1200" dirty="0">
                  <a:solidFill>
                    <a:schemeClr val="tx1"/>
                  </a:solidFill>
                </a:rPr>
                <a:t>Detect preamble on PCH</a:t>
              </a:r>
            </a:p>
          </p:txBody>
        </p:sp>
        <p:sp>
          <p:nvSpPr>
            <p:cNvPr id="37" name="Rectangle 36">
              <a:extLst>
                <a:ext uri="{FF2B5EF4-FFF2-40B4-BE49-F238E27FC236}">
                  <a16:creationId xmlns:a16="http://schemas.microsoft.com/office/drawing/2014/main" id="{26802BFA-3374-4466-9927-B3571A6CACE4}"/>
                </a:ext>
              </a:extLst>
            </p:cNvPr>
            <p:cNvSpPr/>
            <p:nvPr/>
          </p:nvSpPr>
          <p:spPr bwMode="auto">
            <a:xfrm rot="16200000">
              <a:off x="4354727" y="3594985"/>
              <a:ext cx="3034359" cy="2382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PPDU/MAC frame classified as inter-BSS by T*?</a:t>
              </a:r>
            </a:p>
          </p:txBody>
        </p:sp>
        <p:sp>
          <p:nvSpPr>
            <p:cNvPr id="38" name="Rectangle 37">
              <a:extLst>
                <a:ext uri="{FF2B5EF4-FFF2-40B4-BE49-F238E27FC236}">
                  <a16:creationId xmlns:a16="http://schemas.microsoft.com/office/drawing/2014/main" id="{60268FDD-3249-4D81-A51A-5B18A1A53743}"/>
                </a:ext>
              </a:extLst>
            </p:cNvPr>
            <p:cNvSpPr/>
            <p:nvPr/>
          </p:nvSpPr>
          <p:spPr bwMode="auto">
            <a:xfrm rot="16200000">
              <a:off x="3698284" y="3588727"/>
              <a:ext cx="3034360" cy="2382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 BW non-overlapping with NPCA PCH by T*?</a:t>
              </a:r>
            </a:p>
          </p:txBody>
        </p:sp>
        <p:cxnSp>
          <p:nvCxnSpPr>
            <p:cNvPr id="39" name="Straight Arrow Connector 38">
              <a:extLst>
                <a:ext uri="{FF2B5EF4-FFF2-40B4-BE49-F238E27FC236}">
                  <a16:creationId xmlns:a16="http://schemas.microsoft.com/office/drawing/2014/main" id="{86A2AE88-21D7-4415-A0B4-6AADB66934BC}"/>
                </a:ext>
              </a:extLst>
            </p:cNvPr>
            <p:cNvCxnSpPr>
              <a:cxnSpLocks/>
              <a:stCxn id="37" idx="2"/>
              <a:endCxn id="111" idx="0"/>
            </p:cNvCxnSpPr>
            <p:nvPr/>
          </p:nvCxnSpPr>
          <p:spPr bwMode="auto">
            <a:xfrm flipV="1">
              <a:off x="5991021" y="3713454"/>
              <a:ext cx="353672" cy="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Rectangle 39">
              <a:extLst>
                <a:ext uri="{FF2B5EF4-FFF2-40B4-BE49-F238E27FC236}">
                  <a16:creationId xmlns:a16="http://schemas.microsoft.com/office/drawing/2014/main" id="{29714340-62F6-425B-BC3C-2E279F08FC6F}"/>
                </a:ext>
              </a:extLst>
            </p:cNvPr>
            <p:cNvSpPr/>
            <p:nvPr/>
          </p:nvSpPr>
          <p:spPr bwMode="auto">
            <a:xfrm rot="16200000">
              <a:off x="5543422" y="3587074"/>
              <a:ext cx="3034359" cy="2528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AP configurable Trigger conditions</a:t>
              </a:r>
            </a:p>
          </p:txBody>
        </p:sp>
        <p:cxnSp>
          <p:nvCxnSpPr>
            <p:cNvPr id="41" name="Straight Arrow Connector 40">
              <a:extLst>
                <a:ext uri="{FF2B5EF4-FFF2-40B4-BE49-F238E27FC236}">
                  <a16:creationId xmlns:a16="http://schemas.microsoft.com/office/drawing/2014/main" id="{FEA95D6F-5ECA-48C8-9EAE-F3F32092F61F}"/>
                </a:ext>
              </a:extLst>
            </p:cNvPr>
            <p:cNvCxnSpPr>
              <a:cxnSpLocks/>
              <a:stCxn id="38" idx="2"/>
              <a:endCxn id="37" idx="0"/>
            </p:cNvCxnSpPr>
            <p:nvPr/>
          </p:nvCxnSpPr>
          <p:spPr bwMode="auto">
            <a:xfrm>
              <a:off x="5334578" y="3707841"/>
              <a:ext cx="418214" cy="625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a:extLst>
                <a:ext uri="{FF2B5EF4-FFF2-40B4-BE49-F238E27FC236}">
                  <a16:creationId xmlns:a16="http://schemas.microsoft.com/office/drawing/2014/main" id="{7DD8E268-B023-4945-9700-F517D2D9FA81}"/>
                </a:ext>
              </a:extLst>
            </p:cNvPr>
            <p:cNvSpPr txBox="1"/>
            <p:nvPr/>
          </p:nvSpPr>
          <p:spPr>
            <a:xfrm rot="16200000">
              <a:off x="6734361" y="3488277"/>
              <a:ext cx="2080543" cy="461665"/>
            </a:xfrm>
            <a:prstGeom prst="rect">
              <a:avLst/>
            </a:prstGeom>
            <a:noFill/>
          </p:spPr>
          <p:txBody>
            <a:bodyPr wrap="square" rtlCol="0">
              <a:spAutoFit/>
            </a:bodyPr>
            <a:lstStyle/>
            <a:p>
              <a:pPr algn="ctr"/>
              <a:r>
                <a:rPr lang="en-US" sz="1200" dirty="0">
                  <a:solidFill>
                    <a:schemeClr val="tx1"/>
                  </a:solidFill>
                </a:rPr>
                <a:t>Perform channel switch to NPCA PCH</a:t>
              </a:r>
            </a:p>
          </p:txBody>
        </p:sp>
        <p:cxnSp>
          <p:nvCxnSpPr>
            <p:cNvPr id="43" name="Straight Arrow Connector 42">
              <a:extLst>
                <a:ext uri="{FF2B5EF4-FFF2-40B4-BE49-F238E27FC236}">
                  <a16:creationId xmlns:a16="http://schemas.microsoft.com/office/drawing/2014/main" id="{85F805C9-18EC-413D-A3C4-9B51BFC0603B}"/>
                </a:ext>
              </a:extLst>
            </p:cNvPr>
            <p:cNvCxnSpPr>
              <a:cxnSpLocks/>
              <a:stCxn id="40" idx="2"/>
              <a:endCxn id="42" idx="0"/>
            </p:cNvCxnSpPr>
            <p:nvPr/>
          </p:nvCxnSpPr>
          <p:spPr bwMode="auto">
            <a:xfrm>
              <a:off x="7187003" y="3713475"/>
              <a:ext cx="356797" cy="56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a:extLst>
                <a:ext uri="{FF2B5EF4-FFF2-40B4-BE49-F238E27FC236}">
                  <a16:creationId xmlns:a16="http://schemas.microsoft.com/office/drawing/2014/main" id="{B1D7B300-955D-45B3-A4AD-A14107B4B1DC}"/>
                </a:ext>
              </a:extLst>
            </p:cNvPr>
            <p:cNvSpPr txBox="1"/>
            <p:nvPr/>
          </p:nvSpPr>
          <p:spPr>
            <a:xfrm>
              <a:off x="5918398" y="3536256"/>
              <a:ext cx="381000" cy="230832"/>
            </a:xfrm>
            <a:prstGeom prst="rect">
              <a:avLst/>
            </a:prstGeom>
            <a:noFill/>
          </p:spPr>
          <p:txBody>
            <a:bodyPr wrap="square" rtlCol="0">
              <a:spAutoFit/>
            </a:bodyPr>
            <a:lstStyle/>
            <a:p>
              <a:r>
                <a:rPr lang="en-US" sz="900" dirty="0">
                  <a:solidFill>
                    <a:srgbClr val="00B050"/>
                  </a:solidFill>
                </a:rPr>
                <a:t>Yes</a:t>
              </a:r>
            </a:p>
          </p:txBody>
        </p:sp>
        <p:sp>
          <p:nvSpPr>
            <p:cNvPr id="45" name="TextBox 44">
              <a:extLst>
                <a:ext uri="{FF2B5EF4-FFF2-40B4-BE49-F238E27FC236}">
                  <a16:creationId xmlns:a16="http://schemas.microsoft.com/office/drawing/2014/main" id="{8F68F622-7CEB-4D92-A54E-5EC44017535C}"/>
                </a:ext>
              </a:extLst>
            </p:cNvPr>
            <p:cNvSpPr txBox="1"/>
            <p:nvPr/>
          </p:nvSpPr>
          <p:spPr>
            <a:xfrm>
              <a:off x="7125191" y="3530217"/>
              <a:ext cx="381000" cy="230832"/>
            </a:xfrm>
            <a:prstGeom prst="rect">
              <a:avLst/>
            </a:prstGeom>
            <a:noFill/>
          </p:spPr>
          <p:txBody>
            <a:bodyPr wrap="square" rtlCol="0">
              <a:spAutoFit/>
            </a:bodyPr>
            <a:lstStyle/>
            <a:p>
              <a:r>
                <a:rPr lang="en-US" sz="900" dirty="0">
                  <a:solidFill>
                    <a:srgbClr val="00B050"/>
                  </a:solidFill>
                </a:rPr>
                <a:t>Yes</a:t>
              </a:r>
            </a:p>
          </p:txBody>
        </p:sp>
        <p:sp>
          <p:nvSpPr>
            <p:cNvPr id="52" name="Freeform: Shape 51">
              <a:extLst>
                <a:ext uri="{FF2B5EF4-FFF2-40B4-BE49-F238E27FC236}">
                  <a16:creationId xmlns:a16="http://schemas.microsoft.com/office/drawing/2014/main" id="{414E05E5-0614-4414-8C2A-3A88ACF4B31A}"/>
                </a:ext>
              </a:extLst>
            </p:cNvPr>
            <p:cNvSpPr/>
            <p:nvPr/>
          </p:nvSpPr>
          <p:spPr bwMode="auto">
            <a:xfrm>
              <a:off x="4909279" y="1801492"/>
              <a:ext cx="312821" cy="668956"/>
            </a:xfrm>
            <a:custGeom>
              <a:avLst/>
              <a:gdLst>
                <a:gd name="connsiteX0" fmla="*/ 312821 w 312821"/>
                <a:gd name="connsiteY0" fmla="*/ 0 h 668956"/>
                <a:gd name="connsiteX1" fmla="*/ 91440 w 312821"/>
                <a:gd name="connsiteY1" fmla="*/ 206944 h 668956"/>
                <a:gd name="connsiteX2" fmla="*/ 0 w 312821"/>
                <a:gd name="connsiteY2" fmla="*/ 668956 h 668956"/>
              </a:gdLst>
              <a:ahLst/>
              <a:cxnLst>
                <a:cxn ang="0">
                  <a:pos x="connsiteX0" y="connsiteY0"/>
                </a:cxn>
                <a:cxn ang="0">
                  <a:pos x="connsiteX1" y="connsiteY1"/>
                </a:cxn>
                <a:cxn ang="0">
                  <a:pos x="connsiteX2" y="connsiteY2"/>
                </a:cxn>
              </a:cxnLst>
              <a:rect l="l" t="t" r="r" b="b"/>
              <a:pathLst>
                <a:path w="312821" h="668956">
                  <a:moveTo>
                    <a:pt x="312821" y="0"/>
                  </a:moveTo>
                  <a:cubicBezTo>
                    <a:pt x="228199" y="47725"/>
                    <a:pt x="143577" y="95451"/>
                    <a:pt x="91440" y="206944"/>
                  </a:cubicBezTo>
                  <a:cubicBezTo>
                    <a:pt x="39303" y="318437"/>
                    <a:pt x="19651" y="493696"/>
                    <a:pt x="0" y="668956"/>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Freeform: Shape 52">
              <a:extLst>
                <a:ext uri="{FF2B5EF4-FFF2-40B4-BE49-F238E27FC236}">
                  <a16:creationId xmlns:a16="http://schemas.microsoft.com/office/drawing/2014/main" id="{445D4EEF-A1D6-4CB8-8584-72C9D8413F39}"/>
                </a:ext>
              </a:extLst>
            </p:cNvPr>
            <p:cNvSpPr/>
            <p:nvPr/>
          </p:nvSpPr>
          <p:spPr bwMode="auto">
            <a:xfrm flipH="1" flipV="1">
              <a:off x="4128813" y="5024061"/>
              <a:ext cx="745740" cy="647866"/>
            </a:xfrm>
            <a:custGeom>
              <a:avLst/>
              <a:gdLst>
                <a:gd name="connsiteX0" fmla="*/ 569068 w 569068"/>
                <a:gd name="connsiteY0" fmla="*/ 0 h 3195536"/>
                <a:gd name="connsiteX1" fmla="*/ 121596 w 569068"/>
                <a:gd name="connsiteY1" fmla="*/ 1454285 h 3195536"/>
                <a:gd name="connsiteX2" fmla="*/ 0 w 569068"/>
                <a:gd name="connsiteY2" fmla="*/ 3195536 h 3195536"/>
              </a:gdLst>
              <a:ahLst/>
              <a:cxnLst>
                <a:cxn ang="0">
                  <a:pos x="connsiteX0" y="connsiteY0"/>
                </a:cxn>
                <a:cxn ang="0">
                  <a:pos x="connsiteX1" y="connsiteY1"/>
                </a:cxn>
                <a:cxn ang="0">
                  <a:pos x="connsiteX2" y="connsiteY2"/>
                </a:cxn>
              </a:cxnLst>
              <a:rect l="l" t="t" r="r" b="b"/>
              <a:pathLst>
                <a:path w="569068" h="3195536">
                  <a:moveTo>
                    <a:pt x="569068" y="0"/>
                  </a:moveTo>
                  <a:cubicBezTo>
                    <a:pt x="392754" y="460848"/>
                    <a:pt x="216441" y="921696"/>
                    <a:pt x="121596" y="1454285"/>
                  </a:cubicBezTo>
                  <a:cubicBezTo>
                    <a:pt x="26751" y="1986874"/>
                    <a:pt x="13375" y="2591205"/>
                    <a:pt x="0" y="3195536"/>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Freeform: Shape 53">
              <a:extLst>
                <a:ext uri="{FF2B5EF4-FFF2-40B4-BE49-F238E27FC236}">
                  <a16:creationId xmlns:a16="http://schemas.microsoft.com/office/drawing/2014/main" id="{8AC5E2B5-F0F5-425D-90A1-397E08087378}"/>
                </a:ext>
              </a:extLst>
            </p:cNvPr>
            <p:cNvSpPr/>
            <p:nvPr/>
          </p:nvSpPr>
          <p:spPr bwMode="auto">
            <a:xfrm>
              <a:off x="4823992" y="3710828"/>
              <a:ext cx="610292" cy="1730399"/>
            </a:xfrm>
            <a:custGeom>
              <a:avLst/>
              <a:gdLst>
                <a:gd name="connsiteX0" fmla="*/ 773349 w 773349"/>
                <a:gd name="connsiteY0" fmla="*/ 1935805 h 1935805"/>
                <a:gd name="connsiteX1" fmla="*/ 257783 w 773349"/>
                <a:gd name="connsiteY1" fmla="*/ 1595336 h 1935805"/>
                <a:gd name="connsiteX2" fmla="*/ 0 w 773349"/>
                <a:gd name="connsiteY2" fmla="*/ 0 h 1935805"/>
              </a:gdLst>
              <a:ahLst/>
              <a:cxnLst>
                <a:cxn ang="0">
                  <a:pos x="connsiteX0" y="connsiteY0"/>
                </a:cxn>
                <a:cxn ang="0">
                  <a:pos x="connsiteX1" y="connsiteY1"/>
                </a:cxn>
                <a:cxn ang="0">
                  <a:pos x="connsiteX2" y="connsiteY2"/>
                </a:cxn>
              </a:cxnLst>
              <a:rect l="l" t="t" r="r" b="b"/>
              <a:pathLst>
                <a:path w="773349" h="1935805">
                  <a:moveTo>
                    <a:pt x="773349" y="1935805"/>
                  </a:moveTo>
                  <a:cubicBezTo>
                    <a:pt x="580011" y="1926887"/>
                    <a:pt x="386674" y="1917970"/>
                    <a:pt x="257783" y="1595336"/>
                  </a:cubicBezTo>
                  <a:cubicBezTo>
                    <a:pt x="128892" y="1272702"/>
                    <a:pt x="64446" y="636351"/>
                    <a:pt x="0" y="0"/>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Cloud 46">
              <a:extLst>
                <a:ext uri="{FF2B5EF4-FFF2-40B4-BE49-F238E27FC236}">
                  <a16:creationId xmlns:a16="http://schemas.microsoft.com/office/drawing/2014/main" id="{20CE1BDD-A134-47EE-B033-1D6C0CE009F2}"/>
                </a:ext>
              </a:extLst>
            </p:cNvPr>
            <p:cNvSpPr/>
            <p:nvPr/>
          </p:nvSpPr>
          <p:spPr bwMode="auto">
            <a:xfrm>
              <a:off x="4428784" y="1459350"/>
              <a:ext cx="2964465" cy="415137"/>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NAV duration based NPCA.</a:t>
              </a:r>
            </a:p>
          </p:txBody>
        </p:sp>
        <p:sp>
          <p:nvSpPr>
            <p:cNvPr id="48" name="Cloud 47">
              <a:extLst>
                <a:ext uri="{FF2B5EF4-FFF2-40B4-BE49-F238E27FC236}">
                  <a16:creationId xmlns:a16="http://schemas.microsoft.com/office/drawing/2014/main" id="{6688D150-F64E-49D5-835F-251E68C05F0F}"/>
                </a:ext>
              </a:extLst>
            </p:cNvPr>
            <p:cNvSpPr/>
            <p:nvPr/>
          </p:nvSpPr>
          <p:spPr bwMode="auto">
            <a:xfrm>
              <a:off x="4878650" y="5388457"/>
              <a:ext cx="3124200" cy="415137"/>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PPDU duration based NPCA.</a:t>
              </a:r>
            </a:p>
          </p:txBody>
        </p:sp>
        <p:sp>
          <p:nvSpPr>
            <p:cNvPr id="57" name="Cloud 56">
              <a:extLst>
                <a:ext uri="{FF2B5EF4-FFF2-40B4-BE49-F238E27FC236}">
                  <a16:creationId xmlns:a16="http://schemas.microsoft.com/office/drawing/2014/main" id="{B5835236-D9B5-4BE3-8EB4-C948B6F8C9C8}"/>
                </a:ext>
              </a:extLst>
            </p:cNvPr>
            <p:cNvSpPr/>
            <p:nvPr/>
          </p:nvSpPr>
          <p:spPr bwMode="auto">
            <a:xfrm>
              <a:off x="1536426" y="5656262"/>
              <a:ext cx="3016643" cy="363538"/>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NAV duration based NPCA.</a:t>
              </a:r>
            </a:p>
          </p:txBody>
        </p:sp>
        <p:sp>
          <p:nvSpPr>
            <p:cNvPr id="71" name="Flowchart: Decision 70">
              <a:extLst>
                <a:ext uri="{FF2B5EF4-FFF2-40B4-BE49-F238E27FC236}">
                  <a16:creationId xmlns:a16="http://schemas.microsoft.com/office/drawing/2014/main" id="{69C65B2A-1929-44CF-96AF-CA4568638D30}"/>
                </a:ext>
              </a:extLst>
            </p:cNvPr>
            <p:cNvSpPr/>
            <p:nvPr/>
          </p:nvSpPr>
          <p:spPr bwMode="auto">
            <a:xfrm>
              <a:off x="2668849" y="4510839"/>
              <a:ext cx="2084328"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NAV duration + PPDU duration – T* &gt; Thresh.</a:t>
              </a:r>
            </a:p>
          </p:txBody>
        </p:sp>
        <p:sp>
          <p:nvSpPr>
            <p:cNvPr id="92" name="TextBox 91">
              <a:extLst>
                <a:ext uri="{FF2B5EF4-FFF2-40B4-BE49-F238E27FC236}">
                  <a16:creationId xmlns:a16="http://schemas.microsoft.com/office/drawing/2014/main" id="{2C7FBC09-9241-40CF-82BB-5220DB6DC9E9}"/>
                </a:ext>
              </a:extLst>
            </p:cNvPr>
            <p:cNvSpPr txBox="1"/>
            <p:nvPr/>
          </p:nvSpPr>
          <p:spPr>
            <a:xfrm>
              <a:off x="5252678" y="3525342"/>
              <a:ext cx="381000" cy="230832"/>
            </a:xfrm>
            <a:prstGeom prst="rect">
              <a:avLst/>
            </a:prstGeom>
            <a:noFill/>
          </p:spPr>
          <p:txBody>
            <a:bodyPr wrap="square" rtlCol="0">
              <a:spAutoFit/>
            </a:bodyPr>
            <a:lstStyle/>
            <a:p>
              <a:r>
                <a:rPr lang="en-US" sz="900" dirty="0">
                  <a:solidFill>
                    <a:srgbClr val="00B050"/>
                  </a:solidFill>
                </a:rPr>
                <a:t>Yes</a:t>
              </a:r>
            </a:p>
          </p:txBody>
        </p:sp>
        <p:cxnSp>
          <p:nvCxnSpPr>
            <p:cNvPr id="100" name="Connector: Elbow 99">
              <a:extLst>
                <a:ext uri="{FF2B5EF4-FFF2-40B4-BE49-F238E27FC236}">
                  <a16:creationId xmlns:a16="http://schemas.microsoft.com/office/drawing/2014/main" id="{D3418A13-95D8-4397-8E1A-4302406F3736}"/>
                </a:ext>
              </a:extLst>
            </p:cNvPr>
            <p:cNvCxnSpPr>
              <a:cxnSpLocks/>
              <a:stCxn id="7" idx="2"/>
              <a:endCxn id="8" idx="1"/>
            </p:cNvCxnSpPr>
            <p:nvPr/>
          </p:nvCxnSpPr>
          <p:spPr bwMode="auto">
            <a:xfrm rot="16200000" flipH="1">
              <a:off x="1890988" y="2883425"/>
              <a:ext cx="728990" cy="941443"/>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11" name="Rectangle 110">
              <a:extLst>
                <a:ext uri="{FF2B5EF4-FFF2-40B4-BE49-F238E27FC236}">
                  <a16:creationId xmlns:a16="http://schemas.microsoft.com/office/drawing/2014/main" id="{570F591D-8F44-428A-8C8C-CD89F4444989}"/>
                </a:ext>
              </a:extLst>
            </p:cNvPr>
            <p:cNvSpPr/>
            <p:nvPr/>
          </p:nvSpPr>
          <p:spPr bwMode="auto">
            <a:xfrm rot="16200000">
              <a:off x="4953914" y="3587053"/>
              <a:ext cx="3034359" cy="2528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MAC frame specific conditions</a:t>
              </a:r>
            </a:p>
          </p:txBody>
        </p:sp>
        <p:cxnSp>
          <p:nvCxnSpPr>
            <p:cNvPr id="114" name="Straight Arrow Connector 113">
              <a:extLst>
                <a:ext uri="{FF2B5EF4-FFF2-40B4-BE49-F238E27FC236}">
                  <a16:creationId xmlns:a16="http://schemas.microsoft.com/office/drawing/2014/main" id="{56E1CF30-B270-4D79-ADBB-B9E36BD465B5}"/>
                </a:ext>
              </a:extLst>
            </p:cNvPr>
            <p:cNvCxnSpPr>
              <a:cxnSpLocks/>
              <a:stCxn id="111" idx="2"/>
              <a:endCxn id="40" idx="0"/>
            </p:cNvCxnSpPr>
            <p:nvPr/>
          </p:nvCxnSpPr>
          <p:spPr bwMode="auto">
            <a:xfrm>
              <a:off x="6597495" y="3713454"/>
              <a:ext cx="336706" cy="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7" name="TextBox 116">
              <a:extLst>
                <a:ext uri="{FF2B5EF4-FFF2-40B4-BE49-F238E27FC236}">
                  <a16:creationId xmlns:a16="http://schemas.microsoft.com/office/drawing/2014/main" id="{12DF6C75-5712-4640-8945-58BA23448B76}"/>
                </a:ext>
              </a:extLst>
            </p:cNvPr>
            <p:cNvSpPr txBox="1"/>
            <p:nvPr/>
          </p:nvSpPr>
          <p:spPr>
            <a:xfrm>
              <a:off x="6520804" y="3536256"/>
              <a:ext cx="381000" cy="230832"/>
            </a:xfrm>
            <a:prstGeom prst="rect">
              <a:avLst/>
            </a:prstGeom>
            <a:noFill/>
          </p:spPr>
          <p:txBody>
            <a:bodyPr wrap="square" rtlCol="0">
              <a:spAutoFit/>
            </a:bodyPr>
            <a:lstStyle/>
            <a:p>
              <a:r>
                <a:rPr lang="en-US" sz="900" dirty="0">
                  <a:solidFill>
                    <a:srgbClr val="00B050"/>
                  </a:solidFill>
                </a:rPr>
                <a:t>Yes</a:t>
              </a:r>
            </a:p>
          </p:txBody>
        </p:sp>
      </p:grpSp>
    </p:spTree>
    <p:extLst>
      <p:ext uri="{BB962C8B-B14F-4D97-AF65-F5344CB8AC3E}">
        <p14:creationId xmlns:p14="http://schemas.microsoft.com/office/powerpoint/2010/main" val="379912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AP configurable triggering conditions (1/2)</a:t>
            </a:r>
            <a:endParaRPr lang="en-GB" dirty="0"/>
          </a:p>
        </p:txBody>
      </p:sp>
      <p:sp>
        <p:nvSpPr>
          <p:cNvPr id="3" name="Content Placeholder 2"/>
          <p:cNvSpPr>
            <a:spLocks noGrp="1"/>
          </p:cNvSpPr>
          <p:nvPr>
            <p:ph idx="1"/>
          </p:nvPr>
        </p:nvSpPr>
        <p:spPr>
          <a:xfrm>
            <a:off x="685801" y="1573555"/>
            <a:ext cx="8131784" cy="4827245"/>
          </a:xfrm>
        </p:spPr>
        <p:txBody>
          <a:bodyPr/>
          <a:lstStyle/>
          <a:p>
            <a:pPr marL="500062" indent="-342900" algn="just">
              <a:buFont typeface="Arial" panose="020B0604020202020204" pitchFamily="34" charset="0"/>
              <a:buChar char="•"/>
            </a:pPr>
            <a:r>
              <a:rPr lang="en-US" sz="1500" dirty="0">
                <a:solidFill>
                  <a:schemeClr val="tx1"/>
                </a:solidFill>
              </a:rPr>
              <a:t>To accommodate a variety of deployment scenarios, AP should be allowed to configure some additional  “BSS-specific” NPCA triggering conditions.</a:t>
            </a:r>
          </a:p>
          <a:p>
            <a:pPr marL="500062" indent="-342900" algn="just">
              <a:buFont typeface="Arial" panose="020B0604020202020204" pitchFamily="34" charset="0"/>
              <a:buChar char="•"/>
            </a:pPr>
            <a:r>
              <a:rPr lang="en-US" sz="1500" dirty="0">
                <a:solidFill>
                  <a:schemeClr val="tx1"/>
                </a:solidFill>
              </a:rPr>
              <a:t>The configurable triggering conditions may include an indication of:</a:t>
            </a:r>
          </a:p>
          <a:p>
            <a:pPr marL="800100" lvl="1" indent="-342900" algn="just">
              <a:buFont typeface="+mj-lt"/>
              <a:buAutoNum type="arabicPeriod"/>
            </a:pPr>
            <a:r>
              <a:rPr lang="en-US" sz="1400" dirty="0">
                <a:solidFill>
                  <a:schemeClr val="tx1"/>
                </a:solidFill>
              </a:rPr>
              <a:t>Unavailability windows, where NPCA will not be used. Unavailability can be due to Co-Ex issues or due to C-RTWT or other multi-AP negotiations with a neighboring AP.</a:t>
            </a:r>
          </a:p>
          <a:p>
            <a:pPr marL="800100" lvl="1" indent="-342900" algn="just">
              <a:buFont typeface="+mj-lt"/>
              <a:buAutoNum type="arabicPeriod"/>
            </a:pPr>
            <a:r>
              <a:rPr lang="en-US" sz="1400" dirty="0">
                <a:solidFill>
                  <a:schemeClr val="tx1"/>
                </a:solidFill>
              </a:rPr>
              <a:t>Formats of OBSS PPDUs that can be used as NPCA triggers. For example, AP in low capability mode (DPS) may only allow NPCA over NAV set by OBSS non-HT PPDUs.</a:t>
            </a:r>
          </a:p>
          <a:p>
            <a:pPr marL="800100" lvl="1" indent="-342900" algn="just">
              <a:buFont typeface="+mj-lt"/>
              <a:buAutoNum type="arabicPeriod"/>
            </a:pPr>
            <a:r>
              <a:rPr lang="en-US" sz="1400" dirty="0">
                <a:solidFill>
                  <a:schemeClr val="tx1"/>
                </a:solidFill>
              </a:rPr>
              <a:t>Restrictions on RA/TA or BSS Color of the NAV-setting OBSS PPDUs. This can be to resolve the hidden node issues [8].</a:t>
            </a:r>
          </a:p>
          <a:p>
            <a:pPr marL="800100" lvl="1" indent="-342900" algn="just">
              <a:buFont typeface="+mj-lt"/>
              <a:buAutoNum type="arabicPeriod"/>
            </a:pPr>
            <a:r>
              <a:rPr lang="en-US" sz="1400" dirty="0">
                <a:solidFill>
                  <a:schemeClr val="tx1"/>
                </a:solidFill>
              </a:rPr>
              <a:t>Maximum bandwidth of the OBSS PPDU. This can be to ensure that sufficient RUs remain after switch to NPCA backup PCH.</a:t>
            </a:r>
          </a:p>
          <a:p>
            <a:pPr marL="800100" lvl="1" indent="-342900" algn="just">
              <a:buFont typeface="+mj-lt"/>
              <a:buAutoNum type="arabicPeriod"/>
            </a:pPr>
            <a:r>
              <a:rPr lang="en-US" sz="1400" dirty="0">
                <a:solidFill>
                  <a:schemeClr val="tx1"/>
                </a:solidFill>
              </a:rPr>
              <a:t>Requirement on the RSSI of the OBSS PPDU &gt; Threshold.</a:t>
            </a:r>
          </a:p>
          <a:p>
            <a:pPr marL="442912" indent="-285750" algn="just">
              <a:buFont typeface="Arial" panose="020B0604020202020204" pitchFamily="34" charset="0"/>
              <a:buChar char="•"/>
            </a:pPr>
            <a:r>
              <a:rPr lang="en-US" sz="1500" dirty="0">
                <a:solidFill>
                  <a:schemeClr val="tx1"/>
                </a:solidFill>
              </a:rPr>
              <a:t>These conditions may be indicated in an NPCA Control element included by the AP in Beacon, Probe Response, Association Response frames it transmits.</a:t>
            </a:r>
          </a:p>
          <a:p>
            <a:pPr marL="742950" lvl="1" indent="-285750" algn="just">
              <a:buFont typeface="Arial" panose="020B0604020202020204" pitchFamily="34" charset="0"/>
              <a:buChar char="•"/>
            </a:pPr>
            <a:r>
              <a:rPr lang="en-US" sz="1400" dirty="0">
                <a:solidFill>
                  <a:schemeClr val="tx1"/>
                </a:solidFill>
              </a:rPr>
              <a:t>The Control element may include a Status field, TBTT Count field, and one or more NPCA Information fields (which carry the trigger condition parameters), as illustrated in the next slide.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AP configurable triggering conditions (2/2)</a:t>
            </a:r>
            <a:endParaRPr lang="en-GB" dirty="0"/>
          </a:p>
        </p:txBody>
      </p:sp>
      <p:sp>
        <p:nvSpPr>
          <p:cNvPr id="3" name="Content Placeholder 2"/>
          <p:cNvSpPr>
            <a:spLocks noGrp="1"/>
          </p:cNvSpPr>
          <p:nvPr>
            <p:ph idx="1"/>
          </p:nvPr>
        </p:nvSpPr>
        <p:spPr>
          <a:xfrm>
            <a:off x="685801" y="1573556"/>
            <a:ext cx="8131784" cy="2713012"/>
          </a:xfrm>
        </p:spPr>
        <p:txBody>
          <a:bodyPr/>
          <a:lstStyle/>
          <a:p>
            <a:pPr marL="442912" indent="-285750" algn="just">
              <a:buFont typeface="Arial" panose="020B0604020202020204" pitchFamily="34" charset="0"/>
              <a:buChar char="•"/>
            </a:pPr>
            <a:r>
              <a:rPr lang="en-US" sz="1500" dirty="0">
                <a:solidFill>
                  <a:schemeClr val="tx1"/>
                </a:solidFill>
              </a:rPr>
              <a:t>These trigger conditions may also be updated by the AP over time.</a:t>
            </a:r>
          </a:p>
          <a:p>
            <a:pPr marL="742950" lvl="1" indent="-285750" algn="just">
              <a:buFont typeface="Arial" panose="020B0604020202020204" pitchFamily="34" charset="0"/>
              <a:buChar char="•"/>
            </a:pPr>
            <a:r>
              <a:rPr lang="en-US" sz="1400" dirty="0">
                <a:solidFill>
                  <a:schemeClr val="tx1"/>
                </a:solidFill>
              </a:rPr>
              <a:t>The NPCA Status field may be set to ‘Update’ to indicate an update of parameters.</a:t>
            </a:r>
          </a:p>
          <a:p>
            <a:pPr marL="742950" lvl="1" indent="-285750" algn="just">
              <a:buFont typeface="Arial" panose="020B0604020202020204" pitchFamily="34" charset="0"/>
              <a:buChar char="•"/>
            </a:pPr>
            <a:r>
              <a:rPr lang="en-US" sz="1400" dirty="0">
                <a:solidFill>
                  <a:schemeClr val="tx1"/>
                </a:solidFill>
              </a:rPr>
              <a:t>Two sets of NPCA trigger condition parameter sets may be present, one first one indicating the currently applicable NPCA parameter set and the second one indicating the new NPCA parameters to be applied.</a:t>
            </a:r>
          </a:p>
          <a:p>
            <a:pPr marL="742950" lvl="1" indent="-285750" algn="just">
              <a:buFont typeface="Arial" panose="020B0604020202020204" pitchFamily="34" charset="0"/>
              <a:buChar char="•"/>
            </a:pPr>
            <a:r>
              <a:rPr lang="en-US" sz="1400" dirty="0">
                <a:solidFill>
                  <a:schemeClr val="tx1"/>
                </a:solidFill>
              </a:rPr>
              <a:t>The number of beacons after which the new parameters are applicable are indicated in TBTT Count field.</a:t>
            </a:r>
          </a:p>
          <a:p>
            <a:pPr marL="442912" indent="-285750" algn="just">
              <a:buFont typeface="Arial" panose="020B0604020202020204" pitchFamily="34" charset="0"/>
              <a:buChar char="•"/>
            </a:pPr>
            <a:r>
              <a:rPr lang="en-US" sz="1500" dirty="0">
                <a:solidFill>
                  <a:schemeClr val="tx1"/>
                </a:solidFill>
              </a:rPr>
              <a:t>The NPCA Control element may also be used to enable/disable NPCA operation by an AP.</a:t>
            </a:r>
          </a:p>
          <a:p>
            <a:pPr marL="742950" lvl="1" indent="-285750" algn="just">
              <a:buFont typeface="Arial" panose="020B0604020202020204" pitchFamily="34" charset="0"/>
              <a:buChar char="•"/>
            </a:pPr>
            <a:r>
              <a:rPr lang="en-US" sz="1400" dirty="0">
                <a:solidFill>
                  <a:schemeClr val="tx1"/>
                </a:solidFill>
              </a:rPr>
              <a:t>The NPCA Status field may be set  to Enable/Disable. The new NPCA status that will be applicable after a number of beacon intervals, indicated in the TBTT Count field.</a:t>
            </a:r>
          </a:p>
          <a:p>
            <a:pPr marL="442912" indent="-285750" algn="just">
              <a:buFont typeface="Arial" panose="020B0604020202020204" pitchFamily="34" charset="0"/>
              <a:buChar char="•"/>
            </a:pPr>
            <a:endParaRPr lang="en-US" sz="1500" dirty="0">
              <a:solidFill>
                <a:schemeClr val="tx1"/>
              </a:solidFill>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graphicFrame>
        <p:nvGraphicFramePr>
          <p:cNvPr id="7" name="Table 6">
            <a:extLst>
              <a:ext uri="{FF2B5EF4-FFF2-40B4-BE49-F238E27FC236}">
                <a16:creationId xmlns:a16="http://schemas.microsoft.com/office/drawing/2014/main" id="{48CD38F8-7D3D-4D35-BDF9-103E80EAE81F}"/>
              </a:ext>
            </a:extLst>
          </p:cNvPr>
          <p:cNvGraphicFramePr>
            <a:graphicFrameLocks noGrp="1"/>
          </p:cNvGraphicFramePr>
          <p:nvPr>
            <p:extLst>
              <p:ext uri="{D42A27DB-BD31-4B8C-83A1-F6EECF244321}">
                <p14:modId xmlns:p14="http://schemas.microsoft.com/office/powerpoint/2010/main" val="1708349736"/>
              </p:ext>
            </p:extLst>
          </p:nvPr>
        </p:nvGraphicFramePr>
        <p:xfrm>
          <a:off x="2223978" y="4495800"/>
          <a:ext cx="4772244" cy="457200"/>
        </p:xfrm>
        <a:graphic>
          <a:graphicData uri="http://schemas.openxmlformats.org/drawingml/2006/table">
            <a:tbl>
              <a:tblPr firstRow="1" bandRow="1">
                <a:tableStyleId>{5C22544A-7EE6-4342-B048-85BDC9FD1C3A}</a:tableStyleId>
              </a:tblPr>
              <a:tblGrid>
                <a:gridCol w="965471">
                  <a:extLst>
                    <a:ext uri="{9D8B030D-6E8A-4147-A177-3AD203B41FA5}">
                      <a16:colId xmlns:a16="http://schemas.microsoft.com/office/drawing/2014/main" val="286573541"/>
                    </a:ext>
                  </a:extLst>
                </a:gridCol>
                <a:gridCol w="965471">
                  <a:extLst>
                    <a:ext uri="{9D8B030D-6E8A-4147-A177-3AD203B41FA5}">
                      <a16:colId xmlns:a16="http://schemas.microsoft.com/office/drawing/2014/main" val="717436221"/>
                    </a:ext>
                  </a:extLst>
                </a:gridCol>
                <a:gridCol w="1420651">
                  <a:extLst>
                    <a:ext uri="{9D8B030D-6E8A-4147-A177-3AD203B41FA5}">
                      <a16:colId xmlns:a16="http://schemas.microsoft.com/office/drawing/2014/main" val="2000595811"/>
                    </a:ext>
                  </a:extLst>
                </a:gridCol>
                <a:gridCol w="1420651">
                  <a:extLst>
                    <a:ext uri="{9D8B030D-6E8A-4147-A177-3AD203B41FA5}">
                      <a16:colId xmlns:a16="http://schemas.microsoft.com/office/drawing/2014/main" val="1209573038"/>
                    </a:ext>
                  </a:extLst>
                </a:gridCol>
              </a:tblGrid>
              <a:tr h="370840">
                <a:tc>
                  <a:txBody>
                    <a:bodyPr/>
                    <a:lstStyle/>
                    <a:p>
                      <a:pPr algn="ctr"/>
                      <a:r>
                        <a:rPr lang="en-US" sz="1200" b="0" dirty="0">
                          <a:solidFill>
                            <a:sysClr val="windowText" lastClr="000000"/>
                          </a:solidFill>
                        </a:rPr>
                        <a:t>NPCA 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a:solidFill>
                            <a:sysClr val="windowText" lastClr="000000"/>
                          </a:solidFill>
                        </a:rPr>
                        <a:t>TBTT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a:solidFill>
                            <a:sysClr val="windowText" lastClr="000000"/>
                          </a:solidFill>
                        </a:rPr>
                        <a:t>NPCA Info field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NPCA Info field 2</a:t>
                      </a:r>
                      <a:br>
                        <a:rPr lang="en-US" sz="1200" b="0" dirty="0">
                          <a:solidFill>
                            <a:sysClr val="windowText" lastClr="000000"/>
                          </a:solidFill>
                        </a:rPr>
                      </a:br>
                      <a:r>
                        <a:rPr lang="en-US" sz="1200" b="0" dirty="0">
                          <a:solidFill>
                            <a:sysClr val="windowText" lastClr="000000"/>
                          </a:solidFill>
                        </a:rPr>
                        <a:t>(optional)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graphicFrame>
        <p:nvGraphicFramePr>
          <p:cNvPr id="9" name="Table 8">
            <a:extLst>
              <a:ext uri="{FF2B5EF4-FFF2-40B4-BE49-F238E27FC236}">
                <a16:creationId xmlns:a16="http://schemas.microsoft.com/office/drawing/2014/main" id="{0279C1A2-2DF1-4CF3-A754-6C792034B404}"/>
              </a:ext>
            </a:extLst>
          </p:cNvPr>
          <p:cNvGraphicFramePr>
            <a:graphicFrameLocks noGrp="1"/>
          </p:cNvGraphicFramePr>
          <p:nvPr>
            <p:extLst>
              <p:ext uri="{D42A27DB-BD31-4B8C-83A1-F6EECF244321}">
                <p14:modId xmlns:p14="http://schemas.microsoft.com/office/powerpoint/2010/main" val="1570997303"/>
              </p:ext>
            </p:extLst>
          </p:nvPr>
        </p:nvGraphicFramePr>
        <p:xfrm>
          <a:off x="3124200" y="5158198"/>
          <a:ext cx="3349542" cy="29464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595811"/>
                    </a:ext>
                  </a:extLst>
                </a:gridCol>
                <a:gridCol w="1901742">
                  <a:extLst>
                    <a:ext uri="{9D8B030D-6E8A-4147-A177-3AD203B41FA5}">
                      <a16:colId xmlns:a16="http://schemas.microsoft.com/office/drawing/2014/main" val="1209573038"/>
                    </a:ext>
                  </a:extLst>
                </a:gridCol>
              </a:tblGrid>
              <a:tr h="294640">
                <a:tc>
                  <a:txBody>
                    <a:bodyPr/>
                    <a:lstStyle/>
                    <a:p>
                      <a:pPr algn="ctr"/>
                      <a:r>
                        <a:rPr lang="en-US" sz="1200" b="0" dirty="0">
                          <a:solidFill>
                            <a:sysClr val="windowText" lastClr="000000"/>
                          </a:solidFill>
                        </a:rPr>
                        <a:t>NPCA PCH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NPCA Trigger Conditions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sp>
        <p:nvSpPr>
          <p:cNvPr id="10" name="Left Brace 9">
            <a:extLst>
              <a:ext uri="{FF2B5EF4-FFF2-40B4-BE49-F238E27FC236}">
                <a16:creationId xmlns:a16="http://schemas.microsoft.com/office/drawing/2014/main" id="{3494F0C8-9683-4BD2-A922-E77A0CDBBC47}"/>
              </a:ext>
            </a:extLst>
          </p:cNvPr>
          <p:cNvSpPr/>
          <p:nvPr/>
        </p:nvSpPr>
        <p:spPr bwMode="auto">
          <a:xfrm rot="5400000">
            <a:off x="4620711" y="3298415"/>
            <a:ext cx="359777" cy="3505201"/>
          </a:xfrm>
          <a:prstGeom prst="leftBrace">
            <a:avLst>
              <a:gd name="adj1" fmla="val 8333"/>
              <a:gd name="adj2" fmla="val 43976"/>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12" name="Table 11">
            <a:extLst>
              <a:ext uri="{FF2B5EF4-FFF2-40B4-BE49-F238E27FC236}">
                <a16:creationId xmlns:a16="http://schemas.microsoft.com/office/drawing/2014/main" id="{43981D45-7225-4CD9-AC51-29BA724070F1}"/>
              </a:ext>
            </a:extLst>
          </p:cNvPr>
          <p:cNvGraphicFramePr>
            <a:graphicFrameLocks noGrp="1"/>
          </p:cNvGraphicFramePr>
          <p:nvPr>
            <p:extLst>
              <p:ext uri="{D42A27DB-BD31-4B8C-83A1-F6EECF244321}">
                <p14:modId xmlns:p14="http://schemas.microsoft.com/office/powerpoint/2010/main" val="552208348"/>
              </p:ext>
            </p:extLst>
          </p:nvPr>
        </p:nvGraphicFramePr>
        <p:xfrm>
          <a:off x="1466546" y="5662071"/>
          <a:ext cx="6096000" cy="457200"/>
        </p:xfrm>
        <a:graphic>
          <a:graphicData uri="http://schemas.openxmlformats.org/drawingml/2006/table">
            <a:tbl>
              <a:tblPr firstRow="1" bandRow="1">
                <a:tableStyleId>{5C22544A-7EE6-4342-B048-85BDC9FD1C3A}</a:tableStyleId>
              </a:tblPr>
              <a:tblGrid>
                <a:gridCol w="1055077">
                  <a:extLst>
                    <a:ext uri="{9D8B030D-6E8A-4147-A177-3AD203B41FA5}">
                      <a16:colId xmlns:a16="http://schemas.microsoft.com/office/drawing/2014/main" val="2000595811"/>
                    </a:ext>
                  </a:extLst>
                </a:gridCol>
                <a:gridCol w="976924">
                  <a:extLst>
                    <a:ext uri="{9D8B030D-6E8A-4147-A177-3AD203B41FA5}">
                      <a16:colId xmlns:a16="http://schemas.microsoft.com/office/drawing/2014/main" val="3959206858"/>
                    </a:ext>
                  </a:extLst>
                </a:gridCol>
                <a:gridCol w="1133230">
                  <a:extLst>
                    <a:ext uri="{9D8B030D-6E8A-4147-A177-3AD203B41FA5}">
                      <a16:colId xmlns:a16="http://schemas.microsoft.com/office/drawing/2014/main" val="1941512392"/>
                    </a:ext>
                  </a:extLst>
                </a:gridCol>
                <a:gridCol w="1055077">
                  <a:extLst>
                    <a:ext uri="{9D8B030D-6E8A-4147-A177-3AD203B41FA5}">
                      <a16:colId xmlns:a16="http://schemas.microsoft.com/office/drawing/2014/main" val="1209573038"/>
                    </a:ext>
                  </a:extLst>
                </a:gridCol>
                <a:gridCol w="937846">
                  <a:extLst>
                    <a:ext uri="{9D8B030D-6E8A-4147-A177-3AD203B41FA5}">
                      <a16:colId xmlns:a16="http://schemas.microsoft.com/office/drawing/2014/main" val="1076468473"/>
                    </a:ext>
                  </a:extLst>
                </a:gridCol>
                <a:gridCol w="937846">
                  <a:extLst>
                    <a:ext uri="{9D8B030D-6E8A-4147-A177-3AD203B41FA5}">
                      <a16:colId xmlns:a16="http://schemas.microsoft.com/office/drawing/2014/main" val="1867409784"/>
                    </a:ext>
                  </a:extLst>
                </a:gridCol>
              </a:tblGrid>
              <a:tr h="22718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Unavailability Windows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Max. PPDU version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a:solidFill>
                            <a:sysClr val="windowText" lastClr="000000"/>
                          </a:solidFill>
                        </a:rPr>
                        <a:t>MAC Address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BSS Color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Max. PPDU Bandwidth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RSSI Threshold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sp>
        <p:nvSpPr>
          <p:cNvPr id="13" name="Left Brace 12">
            <a:extLst>
              <a:ext uri="{FF2B5EF4-FFF2-40B4-BE49-F238E27FC236}">
                <a16:creationId xmlns:a16="http://schemas.microsoft.com/office/drawing/2014/main" id="{1525D408-0349-459E-9511-F038E23F4DA8}"/>
              </a:ext>
            </a:extLst>
          </p:cNvPr>
          <p:cNvSpPr/>
          <p:nvPr/>
        </p:nvSpPr>
        <p:spPr bwMode="auto">
          <a:xfrm rot="5400000">
            <a:off x="4325284" y="2423883"/>
            <a:ext cx="359777" cy="6267144"/>
          </a:xfrm>
          <a:prstGeom prst="leftBrace">
            <a:avLst>
              <a:gd name="adj1" fmla="val 8333"/>
              <a:gd name="adj2" fmla="val 33715"/>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2820915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2"/>
            <a:ext cx="8000999" cy="1065213"/>
          </a:xfrm>
        </p:spPr>
        <p:txBody>
          <a:bodyPr/>
          <a:lstStyle/>
          <a:p>
            <a:r>
              <a:rPr lang="en-US" dirty="0"/>
              <a:t>3. Non-AP configurable triggering conditions (1/2)</a:t>
            </a:r>
            <a:endParaRPr lang="en-GB" dirty="0"/>
          </a:p>
        </p:txBody>
      </p:sp>
      <p:sp>
        <p:nvSpPr>
          <p:cNvPr id="3" name="Content Placeholder 2"/>
          <p:cNvSpPr>
            <a:spLocks noGrp="1"/>
          </p:cNvSpPr>
          <p:nvPr>
            <p:ph idx="1"/>
          </p:nvPr>
        </p:nvSpPr>
        <p:spPr>
          <a:xfrm>
            <a:off x="685801" y="1725955"/>
            <a:ext cx="8131784" cy="4141445"/>
          </a:xfrm>
        </p:spPr>
        <p:txBody>
          <a:bodyPr/>
          <a:lstStyle/>
          <a:p>
            <a:pPr marL="500062" indent="-342900" algn="just">
              <a:buFont typeface="Arial" panose="020B0604020202020204" pitchFamily="34" charset="0"/>
              <a:buChar char="•"/>
            </a:pPr>
            <a:r>
              <a:rPr lang="en-US" sz="1500" dirty="0">
                <a:solidFill>
                  <a:schemeClr val="tx1"/>
                </a:solidFill>
              </a:rPr>
              <a:t>To accommodate different non-AP implementations, a non-AP STA should be allowed to indicate some additional “STA-specific” NPCA triggering conditions.</a:t>
            </a:r>
          </a:p>
          <a:p>
            <a:pPr marL="500062" indent="-342900" algn="just">
              <a:buFont typeface="Arial" panose="020B0604020202020204" pitchFamily="34" charset="0"/>
              <a:buChar char="•"/>
            </a:pPr>
            <a:r>
              <a:rPr lang="en-US" sz="1500" dirty="0">
                <a:solidFill>
                  <a:schemeClr val="tx1"/>
                </a:solidFill>
              </a:rPr>
              <a:t>The AP shall not expect the NPCA capable STA to be available on the NPCA backup PCH if the STA-specific trigger conditions corresponding to the STA are not satisfied.</a:t>
            </a:r>
          </a:p>
          <a:p>
            <a:pPr marL="500062" indent="-342900" algn="just">
              <a:buFont typeface="Arial" panose="020B0604020202020204" pitchFamily="34" charset="0"/>
              <a:buChar char="•"/>
            </a:pPr>
            <a:r>
              <a:rPr lang="en-US" sz="1500" dirty="0">
                <a:solidFill>
                  <a:schemeClr val="tx1"/>
                </a:solidFill>
              </a:rPr>
              <a:t>The configurable triggering conditions may include indication of:</a:t>
            </a:r>
          </a:p>
          <a:p>
            <a:pPr marL="800100" lvl="1" indent="-342900" algn="just">
              <a:buFont typeface="+mj-lt"/>
              <a:buAutoNum type="arabicPeriod"/>
            </a:pPr>
            <a:r>
              <a:rPr lang="en-US" sz="1400" dirty="0">
                <a:solidFill>
                  <a:schemeClr val="tx1"/>
                </a:solidFill>
              </a:rPr>
              <a:t>Unavailability windows, where NPCA will not be used by the STA. Unavailability can be due to, for example, Co-Ex issues.</a:t>
            </a:r>
          </a:p>
          <a:p>
            <a:pPr marL="800100" lvl="1" indent="-342900" algn="just">
              <a:buFont typeface="+mj-lt"/>
              <a:buAutoNum type="arabicPeriod"/>
            </a:pPr>
            <a:r>
              <a:rPr lang="en-US" sz="1400" dirty="0">
                <a:solidFill>
                  <a:schemeClr val="tx1"/>
                </a:solidFill>
              </a:rPr>
              <a:t>Formats of NAV-setting OBSS PPDUs that can be used as NPCA triggers. For example, a non-AP STA in EMLSR mode may chose to only perform NPCA switch over OBSS initial control frames.</a:t>
            </a:r>
          </a:p>
          <a:p>
            <a:pPr marL="800100" lvl="1" indent="-342900" algn="just">
              <a:buFont typeface="+mj-lt"/>
              <a:buAutoNum type="arabicPeriod"/>
            </a:pPr>
            <a:r>
              <a:rPr lang="en-US" sz="1400" dirty="0">
                <a:solidFill>
                  <a:schemeClr val="tx1"/>
                </a:solidFill>
              </a:rPr>
              <a:t>Maximum bandwidth of the OBSS PPDU. This can be to ensure that sufficient RUs remain after switch to NPCA backup PCH.</a:t>
            </a:r>
          </a:p>
          <a:p>
            <a:pPr marL="500062" indent="-342900" algn="just">
              <a:buFont typeface="Arial" panose="020B0604020202020204" pitchFamily="34" charset="0"/>
              <a:buChar char="•"/>
            </a:pPr>
            <a:r>
              <a:rPr lang="en-US" sz="1500" dirty="0">
                <a:solidFill>
                  <a:schemeClr val="tx1"/>
                </a:solidFill>
              </a:rPr>
              <a:t>These conditions can be indicated in an NPCA Support Notification frame sent by a non-AP STA to the AP. </a:t>
            </a:r>
          </a:p>
          <a:p>
            <a:pPr marL="500062" indent="-342900" algn="just">
              <a:buFont typeface="Arial" panose="020B0604020202020204" pitchFamily="34" charset="0"/>
              <a:buChar char="•"/>
            </a:pPr>
            <a:r>
              <a:rPr lang="en-US" sz="1500" dirty="0">
                <a:solidFill>
                  <a:schemeClr val="tx1"/>
                </a:solidFill>
              </a:rPr>
              <a:t>The same Notification frame can also be used to enable/disable NPCA support.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33633103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3181</TotalTime>
  <Words>2969</Words>
  <Application>Microsoft Office PowerPoint</Application>
  <PresentationFormat>On-screen Show (4:3)</PresentationFormat>
  <Paragraphs>344</Paragraphs>
  <Slides>19</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MS Gothic</vt:lpstr>
      <vt:lpstr>Arial</vt:lpstr>
      <vt:lpstr>Arial Unicode MS</vt:lpstr>
      <vt:lpstr>Times New Roman</vt:lpstr>
      <vt:lpstr>Office Theme</vt:lpstr>
      <vt:lpstr>Document</vt:lpstr>
      <vt:lpstr>Channel Switching Rules for NPCA</vt:lpstr>
      <vt:lpstr>Abstract</vt:lpstr>
      <vt:lpstr>Non-primary Channel Access - Recap</vt:lpstr>
      <vt:lpstr>NPCA channel switch triggering conditions</vt:lpstr>
      <vt:lpstr>1. Spec defined triggering conditions</vt:lpstr>
      <vt:lpstr>NPCA Trigger conditions at AP</vt:lpstr>
      <vt:lpstr>2. AP configurable triggering conditions (1/2)</vt:lpstr>
      <vt:lpstr>2. AP configurable triggering conditions (2/2)</vt:lpstr>
      <vt:lpstr>3. Non-AP configurable triggering conditions (1/2)</vt:lpstr>
      <vt:lpstr>3. Non-AP configurable triggering conditions (2/2)</vt:lpstr>
      <vt:lpstr>NPCA Trigger conditions at non-AP STA</vt:lpstr>
      <vt:lpstr>Conclusion</vt:lpstr>
      <vt:lpstr>Q and A</vt:lpstr>
      <vt:lpstr>Q and A</vt:lpstr>
      <vt:lpstr>Straw poll 1</vt:lpstr>
      <vt:lpstr>Straw poll 2</vt:lpstr>
      <vt:lpstr>Straw poll 3</vt:lpstr>
      <vt:lpstr>References</vt:lpstr>
      <vt:lpstr>Backup slides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switching rules for NPCA</dc:title>
  <dc:creator>Vishnu Vardhan Ratnam</dc:creator>
  <cp:lastModifiedBy>Vishnu Vardhan Ratnam</cp:lastModifiedBy>
  <cp:revision>266</cp:revision>
  <cp:lastPrinted>1601-01-01T00:00:00Z</cp:lastPrinted>
  <dcterms:created xsi:type="dcterms:W3CDTF">2023-10-26T23:59:45Z</dcterms:created>
  <dcterms:modified xsi:type="dcterms:W3CDTF">2024-08-30T06:20:33Z</dcterms:modified>
</cp:coreProperties>
</file>