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229" r:id="rId3"/>
    <p:sldId id="1225" r:id="rId4"/>
    <p:sldId id="1260" r:id="rId5"/>
    <p:sldId id="1255" r:id="rId6"/>
    <p:sldId id="1261" r:id="rId7"/>
    <p:sldId id="1256" r:id="rId8"/>
    <p:sldId id="1263" r:id="rId9"/>
    <p:sldId id="1262" r:id="rId10"/>
    <p:sldId id="1180" r:id="rId11"/>
    <p:sldId id="1243" r:id="rId12"/>
    <p:sldId id="1135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8908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864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3216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41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802.11-24/1109r1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in-device-coexistence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2024-07-16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A44D54DE-C662-3EC2-BF1E-642DC43E2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52818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use case for</a:t>
            </a:r>
            <a:r>
              <a:rPr lang="ko-KR" altLang="en-US" sz="1800" dirty="0"/>
              <a:t> </a:t>
            </a:r>
            <a:r>
              <a:rPr lang="en-US" altLang="ko-KR" sz="1800" dirty="0"/>
              <a:t>the timing change of periodic IDC events is discussed</a:t>
            </a:r>
          </a:p>
          <a:p>
            <a:endParaRPr lang="en-US" altLang="ko-KR" sz="1800" dirty="0"/>
          </a:p>
          <a:p>
            <a:r>
              <a:rPr lang="en-US" altLang="ko-KR" sz="1800" dirty="0"/>
              <a:t>To handle the timing change of periodic IDC events, aperiodic IDC signaling method such as Trigger frame response(A-control) and/or BA may be utilized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information of periodic IDC events can be updated using periodic IDC signaling methods such as the IDC TWT element</a:t>
            </a:r>
          </a:p>
          <a:p>
            <a:endParaRPr lang="en-US" altLang="ko-KR" sz="1800" dirty="0"/>
          </a:p>
          <a:p>
            <a:r>
              <a:rPr lang="en-US" altLang="ko-KR" sz="1800" dirty="0"/>
              <a:t>Additional IDC information, such as IDC ID and Periodicity change indication, should be considered to handle the timing change of periodic IDC events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 a mechanism so that a non-AP STA that is a TXOP responder can indicate an unexpected change(e.g. a change due to clock drift in the non-AP STA) of a periodic unavailability time?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[9] 11-24/831r0, Periodic IDC use cases and considerations for signaling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/>
              <a:t>[10] 11-24/834r0, Some Details on In-Device Coexistence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Periodic and aperiodic IDC use cases and signaling methods to carry IDC information(IDC Info) are discussed in our previous contributions[9][</a:t>
            </a:r>
            <a:r>
              <a:rPr lang="en-US" altLang="ko-KR" sz="2000"/>
              <a:t>10]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some specific cases, there may be timing changes for periodic IDC events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a method how to handle timing changes for periodic IDC events by combining periodic and aperiodic signaling methods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 in-device-coexistence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interference may be predictable [1]</a:t>
            </a:r>
          </a:p>
          <a:p>
            <a:pPr lvl="1"/>
            <a:r>
              <a:rPr lang="en-US" altLang="ko-KR" sz="1800" dirty="0"/>
              <a:t>For such interference, tools are needed in order to define properly the period during which the interference occurs, and possibly characterize the interference</a:t>
            </a:r>
          </a:p>
          <a:p>
            <a:pPr lvl="2"/>
            <a:r>
              <a:rPr lang="en-US" altLang="ko-KR" sz="1600" dirty="0">
                <a:solidFill>
                  <a:schemeClr val="tx1"/>
                </a:solidFill>
              </a:rPr>
              <a:t>Some BT can be scheduled in some cases</a:t>
            </a:r>
          </a:p>
          <a:p>
            <a:pPr lvl="1"/>
            <a:endParaRPr lang="en-US" altLang="ko-KR" sz="2000" u="sng" dirty="0"/>
          </a:p>
          <a:p>
            <a:r>
              <a:rPr lang="en-US" altLang="ko-KR" sz="2000" dirty="0"/>
              <a:t>The IDC info may be provided </a:t>
            </a:r>
            <a:r>
              <a:rPr lang="en-US" altLang="ko-KR" sz="2000"/>
              <a:t>by the reused </a:t>
            </a:r>
            <a:r>
              <a:rPr lang="en-US" altLang="ko-KR" sz="2000" dirty="0"/>
              <a:t>TWT element [9]</a:t>
            </a:r>
          </a:p>
          <a:p>
            <a:endParaRPr lang="en-US" altLang="ko-KR" u="sng" dirty="0"/>
          </a:p>
          <a:p>
            <a:r>
              <a:rPr lang="en-US" altLang="ko-KR" sz="2000" dirty="0"/>
              <a:t>The IDC TWT element may be signaled through the TWT Setup frame and/or the Channel Usage Request/Response frame [6][9]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Aperiodic in-device-coexistence [10]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 can be informed by TXOP holder and/or TXOP responder dynamically after it happened, and can be carried in </a:t>
            </a:r>
          </a:p>
          <a:p>
            <a:pPr lvl="1"/>
            <a:r>
              <a:rPr lang="en-US" altLang="ko-KR" sz="1600" dirty="0"/>
              <a:t>ICF/ICR at the beginning of TXOP</a:t>
            </a:r>
          </a:p>
          <a:p>
            <a:pPr lvl="2"/>
            <a:r>
              <a:rPr lang="en-US" altLang="ko-KR" sz="1400" dirty="0"/>
              <a:t>It would depend on several technologies (e.g., (MU-)RTS/CTS, DPS, EMLSR)</a:t>
            </a:r>
          </a:p>
          <a:p>
            <a:pPr lvl="1"/>
            <a:r>
              <a:rPr lang="en-US" altLang="ko-KR" sz="1600" dirty="0"/>
              <a:t>Several frames (e.g., QoS Data, BA) during TXOP</a:t>
            </a:r>
          </a:p>
          <a:p>
            <a:pPr lvl="1"/>
            <a:endParaRPr lang="en-US" altLang="ko-KR" sz="1600" u="sng" dirty="0"/>
          </a:p>
          <a:p>
            <a:r>
              <a:rPr lang="en-US" altLang="ko-KR" sz="2000" dirty="0"/>
              <a:t>Contents of Aperiodic IDC Info regarding unavailability</a:t>
            </a:r>
          </a:p>
          <a:p>
            <a:pPr lvl="1"/>
            <a:r>
              <a:rPr lang="en-US" altLang="ko-KR" sz="1600" dirty="0"/>
              <a:t>They should be simply characterized due to overhead</a:t>
            </a:r>
          </a:p>
          <a:p>
            <a:pPr lvl="1"/>
            <a:r>
              <a:rPr lang="en-US" altLang="ko-KR" sz="1600" dirty="0"/>
              <a:t>Time constraints (IDC start time and/or duration)</a:t>
            </a:r>
          </a:p>
          <a:p>
            <a:pPr lvl="2"/>
            <a:r>
              <a:rPr lang="en-US" altLang="ko-KR" sz="1400" dirty="0"/>
              <a:t>We may simply include time-related Info only, which means that during the time, STA is fully unavailable</a:t>
            </a:r>
          </a:p>
          <a:p>
            <a:pPr lvl="2"/>
            <a:r>
              <a:rPr lang="en-US" altLang="ko-KR" sz="1400" dirty="0"/>
              <a:t>IDC start time may be indicated only in Duration field [1][3]</a:t>
            </a:r>
          </a:p>
          <a:p>
            <a:pPr lvl="1"/>
            <a:r>
              <a:rPr lang="en-US" altLang="ko-KR" sz="1600" dirty="0"/>
              <a:t>If needed, Frequency constraints (IDC subchannels) could be considered</a:t>
            </a:r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304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Aperiodic event during</a:t>
            </a:r>
            <a:br>
              <a:rPr lang="en-US" altLang="ko-KR" dirty="0"/>
            </a:br>
            <a:r>
              <a:rPr lang="en-US" altLang="ko-KR" dirty="0"/>
              <a:t>Periodic IDC SP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There are some reasons that the timing of a periodic event is unexpectedly changed in a smart device. For example;</a:t>
            </a:r>
          </a:p>
          <a:p>
            <a:pPr lvl="1"/>
            <a:r>
              <a:rPr lang="en-US" altLang="ko-KR" sz="1600" dirty="0"/>
              <a:t>Clock drift causes changes or jitter in the timing of events</a:t>
            </a:r>
          </a:p>
          <a:p>
            <a:pPr lvl="2"/>
            <a:r>
              <a:rPr lang="en-US" altLang="ko-KR" sz="1400" dirty="0"/>
              <a:t>This leads to the misalignment of time synchronization between the local and the peer devices</a:t>
            </a:r>
          </a:p>
          <a:p>
            <a:pPr lvl="2"/>
            <a:r>
              <a:rPr lang="en-US" altLang="ko-KR" sz="1400" dirty="0"/>
              <a:t>On top of this, Periodic IDC SPs occur at different time from the initially notified time</a:t>
            </a:r>
          </a:p>
          <a:p>
            <a:pPr lvl="2"/>
            <a:r>
              <a:rPr lang="en-US" altLang="ko-KR" sz="1400" dirty="0"/>
              <a:t>The duration and/or interval of periodic IDC SP events may be changed in this case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There may be aperiodic events in periodic IDC SPs due to certain conditions. For example;</a:t>
            </a:r>
          </a:p>
          <a:p>
            <a:pPr lvl="1"/>
            <a:r>
              <a:rPr lang="en-US" altLang="ko-KR" sz="1600" dirty="0"/>
              <a:t>Bluetooth A2DP streaming retransmission</a:t>
            </a:r>
          </a:p>
          <a:p>
            <a:pPr lvl="2"/>
            <a:r>
              <a:rPr lang="en-US" altLang="ko-KR" sz="1400" dirty="0"/>
              <a:t>Transmission delays may be occurred under any circumstances, leading to retransmission requests from the A2DP sink device to the A2DP </a:t>
            </a:r>
            <a:r>
              <a:rPr lang="en-US" altLang="ko-KR" sz="1400" dirty="0" err="1"/>
              <a:t>Src</a:t>
            </a:r>
            <a:r>
              <a:rPr lang="en-US" altLang="ko-KR" sz="1400" dirty="0"/>
              <a:t> device</a:t>
            </a:r>
          </a:p>
          <a:p>
            <a:pPr lvl="2"/>
            <a:r>
              <a:rPr lang="en-US" altLang="ko-KR" sz="1400" dirty="0"/>
              <a:t>An A2DP retransmission event could be occurred </a:t>
            </a:r>
            <a:r>
              <a:rPr lang="en-US" altLang="ko-KR" sz="1400" dirty="0" err="1"/>
              <a:t>aperiodically</a:t>
            </a:r>
            <a:r>
              <a:rPr lang="en-US" altLang="ko-KR" sz="1400" dirty="0"/>
              <a:t> in the A2DP </a:t>
            </a:r>
            <a:r>
              <a:rPr lang="en-US" altLang="ko-KR" sz="1400" dirty="0" err="1"/>
              <a:t>Src</a:t>
            </a:r>
            <a:r>
              <a:rPr lang="en-US" altLang="ko-KR" sz="1400" dirty="0"/>
              <a:t> device, which is a non-AP STA</a:t>
            </a:r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Aperiodic event during</a:t>
            </a:r>
            <a:br>
              <a:rPr lang="en-US" altLang="ko-KR" dirty="0"/>
            </a:br>
            <a:r>
              <a:rPr lang="en-US" altLang="ko-KR" dirty="0"/>
              <a:t>Periodic IDC SP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8199009" cy="4343400"/>
          </a:xfrm>
        </p:spPr>
        <p:txBody>
          <a:bodyPr/>
          <a:lstStyle/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1600" dirty="0"/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STA1 notifies IDC SP to AP when the periodic IDC event is started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AP knows unavailability periods of STA1 and do nothing to STA1 during the period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Clock drift or retransmission is occurred during an IDC SP in STA1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Next IDC SP timing is changed and AP doesn’t know this information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AP tries to send RTS for frame exchange based on the information for STA1’s unavailability period, however it cannot be received by STA1 because unavailable time period is changed</a:t>
            </a:r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FE921-F014-6584-2BE7-2042BD9F620B}"/>
              </a:ext>
            </a:extLst>
          </p:cNvPr>
          <p:cNvSpPr txBox="1"/>
          <p:nvPr/>
        </p:nvSpPr>
        <p:spPr>
          <a:xfrm>
            <a:off x="467544" y="223921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1DE369-D4DB-6512-16FF-436C8C84FCD4}"/>
              </a:ext>
            </a:extLst>
          </p:cNvPr>
          <p:cNvSpPr txBox="1"/>
          <p:nvPr/>
        </p:nvSpPr>
        <p:spPr>
          <a:xfrm>
            <a:off x="467544" y="325175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STA 1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2EFDAF5-EA24-12B2-8588-93AFCB82059E}"/>
              </a:ext>
            </a:extLst>
          </p:cNvPr>
          <p:cNvSpPr/>
          <p:nvPr/>
        </p:nvSpPr>
        <p:spPr bwMode="auto">
          <a:xfrm>
            <a:off x="1028090" y="2908709"/>
            <a:ext cx="162536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B89AED6-0F6E-6B21-F754-C00371BF294B}"/>
              </a:ext>
            </a:extLst>
          </p:cNvPr>
          <p:cNvCxnSpPr/>
          <p:nvPr/>
        </p:nvCxnSpPr>
        <p:spPr bwMode="auto">
          <a:xfrm>
            <a:off x="2988104" y="2023144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6D75AFF-EDE4-FE0F-8DDE-6016A1E6379C}"/>
              </a:ext>
            </a:extLst>
          </p:cNvPr>
          <p:cNvCxnSpPr/>
          <p:nvPr/>
        </p:nvCxnSpPr>
        <p:spPr bwMode="auto">
          <a:xfrm>
            <a:off x="971600" y="3413019"/>
            <a:ext cx="79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D7BD4BA-C542-5C6F-DD83-6F2B276C405A}"/>
              </a:ext>
            </a:extLst>
          </p:cNvPr>
          <p:cNvSpPr/>
          <p:nvPr/>
        </p:nvSpPr>
        <p:spPr bwMode="auto">
          <a:xfrm>
            <a:off x="2983844" y="3270073"/>
            <a:ext cx="17748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D09495-9652-B102-4D83-B2C9932255F0}"/>
              </a:ext>
            </a:extLst>
          </p:cNvPr>
          <p:cNvSpPr txBox="1"/>
          <p:nvPr/>
        </p:nvSpPr>
        <p:spPr>
          <a:xfrm>
            <a:off x="3304866" y="3543341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B4D93D-4685-61ED-E649-3F8F1435B318}"/>
              </a:ext>
            </a:extLst>
          </p:cNvPr>
          <p:cNvSpPr txBox="1"/>
          <p:nvPr/>
        </p:nvSpPr>
        <p:spPr>
          <a:xfrm>
            <a:off x="765031" y="2654479"/>
            <a:ext cx="8707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IDC SP req.</a:t>
            </a:r>
            <a:endParaRPr lang="ko-KR" altLang="en-US" sz="1100" dirty="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91D9598-09AD-3D79-08DF-CC587FAA417A}"/>
              </a:ext>
            </a:extLst>
          </p:cNvPr>
          <p:cNvCxnSpPr>
            <a:cxnSpLocks/>
          </p:cNvCxnSpPr>
          <p:nvPr/>
        </p:nvCxnSpPr>
        <p:spPr bwMode="auto">
          <a:xfrm>
            <a:off x="1191646" y="2523608"/>
            <a:ext cx="0" cy="39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4A78A3EF-75AF-6728-ED72-43C46AC0610E}"/>
              </a:ext>
            </a:extLst>
          </p:cNvPr>
          <p:cNvCxnSpPr/>
          <p:nvPr/>
        </p:nvCxnSpPr>
        <p:spPr bwMode="auto">
          <a:xfrm>
            <a:off x="2988104" y="2007375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C97DA21A-EDF3-B168-9589-0C067FE40546}"/>
              </a:ext>
            </a:extLst>
          </p:cNvPr>
          <p:cNvCxnSpPr/>
          <p:nvPr/>
        </p:nvCxnSpPr>
        <p:spPr bwMode="auto">
          <a:xfrm>
            <a:off x="4762671" y="2014931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12DA5B1-E08F-56F4-8723-6654260E47BE}"/>
              </a:ext>
            </a:extLst>
          </p:cNvPr>
          <p:cNvSpPr txBox="1"/>
          <p:nvPr/>
        </p:nvSpPr>
        <p:spPr>
          <a:xfrm>
            <a:off x="3609648" y="174740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IDC SP</a:t>
            </a:r>
            <a:endParaRPr lang="ko-KR" altLang="en-US" dirty="0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FA1C1905-CC76-3A98-2CD7-F1650EFB2427}"/>
              </a:ext>
            </a:extLst>
          </p:cNvPr>
          <p:cNvCxnSpPr/>
          <p:nvPr/>
        </p:nvCxnSpPr>
        <p:spPr bwMode="auto">
          <a:xfrm>
            <a:off x="1191492" y="2604280"/>
            <a:ext cx="180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49636B0-6F66-C8A6-CC74-7F8B2C6E0C77}"/>
              </a:ext>
            </a:extLst>
          </p:cNvPr>
          <p:cNvSpPr txBox="1"/>
          <p:nvPr/>
        </p:nvSpPr>
        <p:spPr>
          <a:xfrm>
            <a:off x="1626850" y="2229614"/>
            <a:ext cx="10791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Next IDC TWT</a:t>
            </a:r>
            <a:endParaRPr lang="ko-KR" altLang="en-US" sz="1100" dirty="0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4E1DF488-8A67-4D2C-7956-FB9779B3435A}"/>
              </a:ext>
            </a:extLst>
          </p:cNvPr>
          <p:cNvCxnSpPr/>
          <p:nvPr/>
        </p:nvCxnSpPr>
        <p:spPr bwMode="auto">
          <a:xfrm>
            <a:off x="4788304" y="3416639"/>
            <a:ext cx="144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A3F1EF2-E15B-8A50-190F-1145B322C60A}"/>
              </a:ext>
            </a:extLst>
          </p:cNvPr>
          <p:cNvSpPr txBox="1"/>
          <p:nvPr/>
        </p:nvSpPr>
        <p:spPr>
          <a:xfrm>
            <a:off x="5175520" y="3522960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Interval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81E18A-EBFE-A4D5-1B1D-7FD41B34CFBB}"/>
              </a:ext>
            </a:extLst>
          </p:cNvPr>
          <p:cNvSpPr txBox="1"/>
          <p:nvPr/>
        </p:nvSpPr>
        <p:spPr>
          <a:xfrm>
            <a:off x="6833178" y="3551554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1BAA7C60-9CBD-68FE-9DA4-D2D396A25B88}"/>
              </a:ext>
            </a:extLst>
          </p:cNvPr>
          <p:cNvCxnSpPr/>
          <p:nvPr/>
        </p:nvCxnSpPr>
        <p:spPr bwMode="auto">
          <a:xfrm>
            <a:off x="6222843" y="2015588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D76E872B-6EA6-4112-C97D-50AB2EE6508A}"/>
              </a:ext>
            </a:extLst>
          </p:cNvPr>
          <p:cNvCxnSpPr/>
          <p:nvPr/>
        </p:nvCxnSpPr>
        <p:spPr bwMode="auto">
          <a:xfrm>
            <a:off x="7997410" y="2023144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5849299-9787-EDB6-EC7D-26DA5FDE8FB7}"/>
              </a:ext>
            </a:extLst>
          </p:cNvPr>
          <p:cNvSpPr txBox="1"/>
          <p:nvPr/>
        </p:nvSpPr>
        <p:spPr>
          <a:xfrm>
            <a:off x="6827056" y="1746145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IDC SP</a:t>
            </a:r>
            <a:endParaRPr lang="ko-KR" altLang="en-US" dirty="0"/>
          </a:p>
        </p:txBody>
      </p:sp>
      <p:sp>
        <p:nvSpPr>
          <p:cNvPr id="30" name="곱하기 기호 29">
            <a:extLst>
              <a:ext uri="{FF2B5EF4-FFF2-40B4-BE49-F238E27FC236}">
                <a16:creationId xmlns:a16="http://schemas.microsoft.com/office/drawing/2014/main" id="{41AEE320-540B-753F-5E5F-7A912BA5A9FA}"/>
              </a:ext>
            </a:extLst>
          </p:cNvPr>
          <p:cNvSpPr/>
          <p:nvPr/>
        </p:nvSpPr>
        <p:spPr bwMode="auto">
          <a:xfrm>
            <a:off x="4237710" y="2869924"/>
            <a:ext cx="258022" cy="216021"/>
          </a:xfrm>
          <a:prstGeom prst="mathMultiply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650C42-0F7D-9A3F-17D2-51C29CE4183A}"/>
              </a:ext>
            </a:extLst>
          </p:cNvPr>
          <p:cNvSpPr txBox="1"/>
          <p:nvPr/>
        </p:nvSpPr>
        <p:spPr>
          <a:xfrm>
            <a:off x="3090403" y="3033590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>
                <a:solidFill>
                  <a:srgbClr val="FF0000"/>
                </a:solidFill>
              </a:rPr>
              <a:t>Clock</a:t>
            </a:r>
            <a:r>
              <a:rPr lang="ko-KR" altLang="en-US" sz="1100" dirty="0">
                <a:solidFill>
                  <a:srgbClr val="FF0000"/>
                </a:solidFill>
              </a:rPr>
              <a:t> </a:t>
            </a:r>
            <a:r>
              <a:rPr lang="en-US" altLang="ko-KR" sz="1100" dirty="0">
                <a:solidFill>
                  <a:srgbClr val="FF0000"/>
                </a:solidFill>
              </a:rPr>
              <a:t>drift,, retransmission, </a:t>
            </a:r>
            <a:r>
              <a:rPr lang="en-US" altLang="ko-KR" sz="1100" dirty="0" err="1">
                <a:solidFill>
                  <a:srgbClr val="FF0000"/>
                </a:solidFill>
              </a:rPr>
              <a:t>etc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A9082C3A-8E7E-4611-8F18-7ACC57B99C16}"/>
              </a:ext>
            </a:extLst>
          </p:cNvPr>
          <p:cNvSpPr/>
          <p:nvPr/>
        </p:nvSpPr>
        <p:spPr bwMode="auto">
          <a:xfrm>
            <a:off x="6512156" y="3278286"/>
            <a:ext cx="17748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F4E4784-2150-4393-37EB-EF394DEA97C0}"/>
              </a:ext>
            </a:extLst>
          </p:cNvPr>
          <p:cNvSpPr/>
          <p:nvPr/>
        </p:nvSpPr>
        <p:spPr bwMode="auto">
          <a:xfrm>
            <a:off x="6245829" y="2031357"/>
            <a:ext cx="253064" cy="1388892"/>
          </a:xfrm>
          <a:prstGeom prst="rect">
            <a:avLst/>
          </a:prstGeom>
          <a:pattFill prst="pct25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D6F8FA4F-7DC2-92DB-DE7F-0B84072BC18B}"/>
              </a:ext>
            </a:extLst>
          </p:cNvPr>
          <p:cNvSpPr/>
          <p:nvPr/>
        </p:nvSpPr>
        <p:spPr bwMode="auto">
          <a:xfrm>
            <a:off x="8023419" y="2037731"/>
            <a:ext cx="253064" cy="1388892"/>
          </a:xfrm>
          <a:prstGeom prst="rect">
            <a:avLst/>
          </a:prstGeom>
          <a:pattFill prst="pct25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4384128-278F-9C6D-0336-790027B3F416}"/>
              </a:ext>
            </a:extLst>
          </p:cNvPr>
          <p:cNvCxnSpPr/>
          <p:nvPr/>
        </p:nvCxnSpPr>
        <p:spPr bwMode="auto">
          <a:xfrm flipV="1">
            <a:off x="5714032" y="3412697"/>
            <a:ext cx="508811" cy="803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11F39D8-480A-4CAF-B029-112E3D9BBFCE}"/>
              </a:ext>
            </a:extLst>
          </p:cNvPr>
          <p:cNvSpPr txBox="1"/>
          <p:nvPr/>
        </p:nvSpPr>
        <p:spPr>
          <a:xfrm>
            <a:off x="5175520" y="418380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Expected Start Time</a:t>
            </a:r>
          </a:p>
          <a:p>
            <a:r>
              <a:rPr lang="en-US" altLang="ko-KR" sz="900" dirty="0">
                <a:solidFill>
                  <a:srgbClr val="FF0000"/>
                </a:solidFill>
              </a:rPr>
              <a:t>for next IDC SP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1854EDA0-F059-5B9C-815D-D493157F9FB4}"/>
              </a:ext>
            </a:extLst>
          </p:cNvPr>
          <p:cNvCxnSpPr>
            <a:cxnSpLocks/>
          </p:cNvCxnSpPr>
          <p:nvPr/>
        </p:nvCxnSpPr>
        <p:spPr bwMode="auto">
          <a:xfrm flipV="1">
            <a:off x="7567706" y="3162556"/>
            <a:ext cx="405805" cy="10722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93E48D-D452-C3AA-A872-C96370F47635}"/>
              </a:ext>
            </a:extLst>
          </p:cNvPr>
          <p:cNvSpPr txBox="1"/>
          <p:nvPr/>
        </p:nvSpPr>
        <p:spPr>
          <a:xfrm>
            <a:off x="7029194" y="4202668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Expected End Time</a:t>
            </a:r>
          </a:p>
          <a:p>
            <a:r>
              <a:rPr lang="en-US" altLang="ko-KR" sz="900" dirty="0">
                <a:solidFill>
                  <a:srgbClr val="FF0000"/>
                </a:solidFill>
              </a:rPr>
              <a:t>for next IDC SP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CEEE0E90-1FED-B141-2EEB-14A2A9E77C96}"/>
              </a:ext>
            </a:extLst>
          </p:cNvPr>
          <p:cNvSpPr/>
          <p:nvPr/>
        </p:nvSpPr>
        <p:spPr bwMode="auto">
          <a:xfrm>
            <a:off x="8195215" y="2011220"/>
            <a:ext cx="162536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7C9CD8-1C3F-22EE-6B33-7686C4978E18}"/>
              </a:ext>
            </a:extLst>
          </p:cNvPr>
          <p:cNvSpPr txBox="1"/>
          <p:nvPr/>
        </p:nvSpPr>
        <p:spPr>
          <a:xfrm>
            <a:off x="8154904" y="1733326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RTS</a:t>
            </a:r>
            <a:endParaRPr lang="ko-KR" altLang="en-US" sz="1100" dirty="0"/>
          </a:p>
        </p:txBody>
      </p:sp>
      <p:sp>
        <p:nvSpPr>
          <p:cNvPr id="41" name="곱하기 기호 40">
            <a:extLst>
              <a:ext uri="{FF2B5EF4-FFF2-40B4-BE49-F238E27FC236}">
                <a16:creationId xmlns:a16="http://schemas.microsoft.com/office/drawing/2014/main" id="{803414F3-C383-FAA5-7414-DA1A72C3AF89}"/>
              </a:ext>
            </a:extLst>
          </p:cNvPr>
          <p:cNvSpPr/>
          <p:nvPr/>
        </p:nvSpPr>
        <p:spPr bwMode="auto">
          <a:xfrm>
            <a:off x="8239782" y="2127734"/>
            <a:ext cx="258022" cy="216021"/>
          </a:xfrm>
          <a:prstGeom prst="mathMultiply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2043258-C935-6690-5773-4890C4A64A88}"/>
              </a:ext>
            </a:extLst>
          </p:cNvPr>
          <p:cNvCxnSpPr/>
          <p:nvPr/>
        </p:nvCxnSpPr>
        <p:spPr bwMode="auto">
          <a:xfrm>
            <a:off x="964809" y="2518987"/>
            <a:ext cx="79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E4868E6A-8715-EA94-4C79-EDBC28803E8C}"/>
              </a:ext>
            </a:extLst>
          </p:cNvPr>
          <p:cNvCxnSpPr/>
          <p:nvPr/>
        </p:nvCxnSpPr>
        <p:spPr bwMode="auto">
          <a:xfrm>
            <a:off x="6201000" y="2031357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8511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Info in BA to correct the changed information of periodic IDC SPs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BA, including the changed IDC info, may be used to notify the timing change of the periodic IDC SPs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BA</a:t>
            </a:r>
            <a:r>
              <a:rPr lang="ko-KR" altLang="en-US" sz="1600" dirty="0"/>
              <a:t> </a:t>
            </a:r>
            <a:r>
              <a:rPr lang="en-US" altLang="ko-KR" sz="1600" dirty="0"/>
              <a:t>including</a:t>
            </a:r>
            <a:r>
              <a:rPr lang="ko-KR" altLang="en-US" sz="1600" dirty="0"/>
              <a:t> </a:t>
            </a:r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changed</a:t>
            </a:r>
            <a:r>
              <a:rPr lang="ko-KR" altLang="en-US" sz="1600" dirty="0"/>
              <a:t> </a:t>
            </a:r>
            <a:r>
              <a:rPr lang="en-US" altLang="ko-KR" sz="1600" dirty="0"/>
              <a:t>IDC</a:t>
            </a:r>
            <a:r>
              <a:rPr lang="ko-KR" altLang="en-US" sz="1600" dirty="0"/>
              <a:t> </a:t>
            </a:r>
            <a:r>
              <a:rPr lang="en-US" altLang="ko-KR" sz="1600" dirty="0"/>
              <a:t>info</a:t>
            </a:r>
            <a:r>
              <a:rPr lang="ko-KR" altLang="en-US" sz="1600" dirty="0"/>
              <a:t> </a:t>
            </a:r>
            <a:r>
              <a:rPr lang="en-US" altLang="ko-KR" sz="1600" dirty="0"/>
              <a:t>could</a:t>
            </a:r>
            <a:r>
              <a:rPr lang="ko-KR" altLang="en-US" sz="1600" dirty="0"/>
              <a:t> </a:t>
            </a:r>
            <a:r>
              <a:rPr lang="en-US" altLang="ko-KR" sz="1600" dirty="0"/>
              <a:t>be</a:t>
            </a:r>
            <a:r>
              <a:rPr lang="ko-KR" altLang="en-US" sz="1600" dirty="0"/>
              <a:t> </a:t>
            </a:r>
            <a:r>
              <a:rPr lang="en-US" altLang="ko-KR" sz="1600" dirty="0"/>
              <a:t>signaled</a:t>
            </a:r>
            <a:r>
              <a:rPr lang="ko-KR" altLang="en-US" sz="1600" dirty="0"/>
              <a:t> </a:t>
            </a:r>
            <a:r>
              <a:rPr lang="en-US" altLang="ko-KR" sz="1600" dirty="0"/>
              <a:t>until the updated periodic IDC info is provided by a periodic signaling method such as the IDC TWT element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1771A94-1308-3AB4-7880-18F05BC22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67000"/>
            <a:ext cx="8639175" cy="247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Info in TF Response to correct the changed information of periodic IDC SPs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Trigger frame(TF) response, including the changed IDC info, may be used to notify the timing change of the periodic IDC SPs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TF response(A-Control)</a:t>
            </a:r>
            <a:r>
              <a:rPr lang="ko-KR" altLang="en-US" sz="1600" dirty="0"/>
              <a:t> </a:t>
            </a:r>
            <a:r>
              <a:rPr lang="en-US" altLang="ko-KR" sz="1600" dirty="0"/>
              <a:t>including</a:t>
            </a:r>
            <a:r>
              <a:rPr lang="ko-KR" altLang="en-US" sz="1600" dirty="0"/>
              <a:t> </a:t>
            </a:r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changed</a:t>
            </a:r>
            <a:r>
              <a:rPr lang="ko-KR" altLang="en-US" sz="1600" dirty="0"/>
              <a:t> </a:t>
            </a:r>
            <a:r>
              <a:rPr lang="en-US" altLang="ko-KR" sz="1600" dirty="0"/>
              <a:t>IDC</a:t>
            </a:r>
            <a:r>
              <a:rPr lang="ko-KR" altLang="en-US" sz="1600" dirty="0"/>
              <a:t> </a:t>
            </a:r>
            <a:r>
              <a:rPr lang="en-US" altLang="ko-KR" sz="1600" dirty="0"/>
              <a:t>info</a:t>
            </a:r>
            <a:r>
              <a:rPr lang="ko-KR" altLang="en-US" sz="1600" dirty="0"/>
              <a:t> </a:t>
            </a:r>
            <a:r>
              <a:rPr lang="en-US" altLang="ko-KR" sz="1600" dirty="0"/>
              <a:t>could</a:t>
            </a:r>
            <a:r>
              <a:rPr lang="ko-KR" altLang="en-US" sz="1600" dirty="0"/>
              <a:t> </a:t>
            </a:r>
            <a:r>
              <a:rPr lang="en-US" altLang="ko-KR" sz="1600" dirty="0"/>
              <a:t>be</a:t>
            </a:r>
            <a:r>
              <a:rPr lang="ko-KR" altLang="en-US" sz="1600" dirty="0"/>
              <a:t> </a:t>
            </a:r>
            <a:r>
              <a:rPr lang="en-US" altLang="ko-KR" sz="1600" dirty="0"/>
              <a:t>signaled</a:t>
            </a:r>
            <a:r>
              <a:rPr lang="ko-KR" altLang="en-US" sz="1600" dirty="0"/>
              <a:t> </a:t>
            </a:r>
            <a:r>
              <a:rPr lang="en-US" altLang="ko-KR" sz="1600" dirty="0"/>
              <a:t>until the updated periodic IDC info is provided by a periodic signaling method such as the IDC TWT element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26407F4-E4C2-6BF4-B7F9-9DAB0739BD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05" y="2688821"/>
            <a:ext cx="8437995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Timing change of periodic IDC SP</a:t>
            </a:r>
            <a:br>
              <a:rPr lang="en-US" altLang="ko-KR" dirty="0"/>
            </a:br>
            <a:r>
              <a:rPr lang="en-US" altLang="ko-KR" dirty="0"/>
              <a:t>signaling consideration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Information(IDC Info)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ID(Identification of the IDC SP)</a:t>
            </a:r>
          </a:p>
          <a:p>
            <a:pPr lvl="1"/>
            <a:r>
              <a:rPr lang="en-US" altLang="ko-KR" sz="1600" dirty="0"/>
              <a:t>Unavailable time(start time, duration, interval)</a:t>
            </a:r>
          </a:p>
          <a:p>
            <a:pPr lvl="1"/>
            <a:r>
              <a:rPr lang="en-US" altLang="ko-KR" sz="1600" dirty="0"/>
              <a:t>Frequency / Channel(unavailable (or available) channels during IDC duration)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Periodicity change indication(due to the time change of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Number of Spatial Stream can be considered information to avoid IDC situation</a:t>
            </a:r>
          </a:p>
          <a:p>
            <a:r>
              <a:rPr lang="en-US" altLang="ko-KR" sz="2000" dirty="0"/>
              <a:t>Procedural behavior</a:t>
            </a:r>
          </a:p>
          <a:p>
            <a:pPr lvl="1"/>
            <a:r>
              <a:rPr lang="en-US" altLang="ko-KR" sz="1600" dirty="0"/>
              <a:t>Once the timing of the periodic IDC SP is changed in a STA(e.g. non-AP STA), the changed periodic IDC information is reported to an another STA(e.g. AP STA) immediately using aperiodic IDC signaling method</a:t>
            </a:r>
          </a:p>
          <a:p>
            <a:pPr lvl="1"/>
            <a:r>
              <a:rPr lang="en-US" altLang="ko-KR" sz="1600" dirty="0"/>
              <a:t>Keep reporting using aperiodic IDC signaling methods until periodic IDC information is updated by a STA(e.g. non-AP STA)</a:t>
            </a:r>
          </a:p>
          <a:p>
            <a:pPr lvl="1"/>
            <a:r>
              <a:rPr lang="en-US" altLang="ko-KR" sz="1600" dirty="0"/>
              <a:t>After updating periodic IDC information(e.g.</a:t>
            </a:r>
            <a:r>
              <a:rPr lang="ko-KR" altLang="en-US" sz="1600" dirty="0"/>
              <a:t> </a:t>
            </a:r>
            <a:r>
              <a:rPr lang="en-US" altLang="ko-KR" sz="1600" dirty="0"/>
              <a:t>using IDC</a:t>
            </a:r>
            <a:r>
              <a:rPr lang="ko-KR" altLang="en-US" sz="1600" dirty="0"/>
              <a:t> </a:t>
            </a:r>
            <a:r>
              <a:rPr lang="en-US" altLang="ko-KR" sz="1600" dirty="0"/>
              <a:t>TWT</a:t>
            </a:r>
            <a:r>
              <a:rPr lang="ko-KR" altLang="en-US" sz="1600" dirty="0"/>
              <a:t> </a:t>
            </a:r>
            <a:r>
              <a:rPr lang="en-US" altLang="ko-KR" sz="1600" dirty="0"/>
              <a:t>element), aperiodic IDC signaling for the timing change can be terminated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92284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297120</TotalTime>
  <Words>1614</Words>
  <Application>Microsoft Office PowerPoint</Application>
  <PresentationFormat>화면 슬라이드 쇼(4:3)</PresentationFormat>
  <Paragraphs>230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굴림</vt:lpstr>
      <vt:lpstr>Arial</vt:lpstr>
      <vt:lpstr>Times New Roman</vt:lpstr>
      <vt:lpstr>802-11-Submission</vt:lpstr>
      <vt:lpstr>More consideration for in-device-coexistence</vt:lpstr>
      <vt:lpstr>Introduction</vt:lpstr>
      <vt:lpstr>Recap: Periodic in-device-coexistence</vt:lpstr>
      <vt:lpstr>Recap: Aperiodic in-device-coexistence [10]</vt:lpstr>
      <vt:lpstr>Aperiodic event during Periodic IDC SP</vt:lpstr>
      <vt:lpstr>Aperiodic event during Periodic IDC SP example</vt:lpstr>
      <vt:lpstr>IDC Info in BA to correct the changed information of periodic IDC SPs</vt:lpstr>
      <vt:lpstr>IDC Info in TF Response to correct the changed information of periodic IDC SPs</vt:lpstr>
      <vt:lpstr>Timing change of periodic IDC SP signaling consideration</vt:lpstr>
      <vt:lpstr>Conclusion</vt:lpstr>
      <vt:lpstr>Straw Poll 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17641</cp:revision>
  <cp:lastPrinted>2018-10-31T23:27:01Z</cp:lastPrinted>
  <dcterms:created xsi:type="dcterms:W3CDTF">2007-05-21T21:00:37Z</dcterms:created>
  <dcterms:modified xsi:type="dcterms:W3CDTF">2024-07-16T10:35:38Z</dcterms:modified>
</cp:coreProperties>
</file>