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45"/>
  </p:notesMasterIdLst>
  <p:handoutMasterIdLst>
    <p:handoutMasterId r:id="rId46"/>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8" r:id="rId15"/>
    <p:sldId id="1279" r:id="rId16"/>
    <p:sldId id="1310" r:id="rId17"/>
    <p:sldId id="1296" r:id="rId18"/>
    <p:sldId id="1283" r:id="rId19"/>
    <p:sldId id="1284" r:id="rId20"/>
    <p:sldId id="1366" r:id="rId21"/>
    <p:sldId id="1361" r:id="rId22"/>
    <p:sldId id="1287" r:id="rId23"/>
    <p:sldId id="1362" r:id="rId24"/>
    <p:sldId id="1336" r:id="rId25"/>
    <p:sldId id="1363" r:id="rId26"/>
    <p:sldId id="1313" r:id="rId27"/>
    <p:sldId id="1368" r:id="rId28"/>
    <p:sldId id="1369" r:id="rId29"/>
    <p:sldId id="1365" r:id="rId30"/>
    <p:sldId id="1367" r:id="rId31"/>
    <p:sldId id="1364" r:id="rId32"/>
    <p:sldId id="1291" r:id="rId33"/>
    <p:sldId id="1374" r:id="rId34"/>
    <p:sldId id="1376" r:id="rId35"/>
    <p:sldId id="1370" r:id="rId36"/>
    <p:sldId id="1371" r:id="rId37"/>
    <p:sldId id="1372" r:id="rId38"/>
    <p:sldId id="1373" r:id="rId39"/>
    <p:sldId id="1375" r:id="rId40"/>
    <p:sldId id="1377" r:id="rId41"/>
    <p:sldId id="1378" r:id="rId42"/>
    <p:sldId id="1346" r:id="rId43"/>
    <p:sldId id="134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79" d="100"/>
          <a:sy n="79" d="100"/>
        </p:scale>
        <p:origin x="324" y="68"/>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1066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r6</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16"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57200" indent="-457200">
              <a:buAutoNum type="arabicPeriod"/>
            </a:pPr>
            <a:r>
              <a:rPr lang="en-US" altLang="zh-CN" sz="2000" dirty="0"/>
              <a:t>One central laptop/computer per meeting connects at head table.</a:t>
            </a:r>
          </a:p>
          <a:p>
            <a:pPr marL="457200" indent="-457200">
              <a:buAutoNum type="arabicPeriod"/>
            </a:pPr>
            <a:r>
              <a:rPr lang="en-US" altLang="zh-CN" sz="2000" dirty="0"/>
              <a:t>Local speakers queue/speak only at a microphone when called on.</a:t>
            </a:r>
          </a:p>
          <a:p>
            <a:pPr marL="457200" indent="-457200">
              <a:buAutoNum type="arabicPeriod"/>
            </a:pPr>
            <a:r>
              <a:rPr lang="en-US" altLang="zh-CN" sz="2000" dirty="0"/>
              <a:t>Remote speakers request to speak via chat window and only speak when called on.</a:t>
            </a:r>
          </a:p>
          <a:p>
            <a:pPr marL="457200" indent="-457200">
              <a:buAutoNum type="arabicPeriod"/>
            </a:pPr>
            <a:r>
              <a:rPr lang="en-US" altLang="zh-CN" sz="2000" dirty="0"/>
              <a:t>Presenters share the presentation via conferencing tool or have chair (central laptop) present for them.</a:t>
            </a:r>
          </a:p>
          <a:p>
            <a:pPr marL="457200" indent="-457200">
              <a:buAutoNum type="arabicPeriod"/>
            </a:pPr>
            <a:r>
              <a:rPr lang="en-US" altLang="zh-CN" sz="2000" dirty="0"/>
              <a:t>Local attendees when logged into WebEx </a:t>
            </a:r>
            <a:r>
              <a:rPr lang="en-US" altLang="zh-CN" sz="2000" dirty="0">
                <a:solidFill>
                  <a:srgbClr val="FF0000"/>
                </a:solidFill>
              </a:rPr>
              <a:t>SHALL</a:t>
            </a:r>
            <a:r>
              <a:rPr lang="en-US" altLang="zh-CN" sz="2000" dirty="0"/>
              <a:t> </a:t>
            </a:r>
            <a:r>
              <a:rPr lang="en-US" altLang="zh-CN" sz="2000" dirty="0">
                <a:solidFill>
                  <a:srgbClr val="C00000"/>
                </a:solidFill>
              </a:rPr>
              <a:t>NOT connect Audio.</a:t>
            </a:r>
          </a:p>
          <a:p>
            <a:pPr marL="457200" indent="-457200">
              <a:buAutoNum type="arabicPeriod"/>
            </a:pPr>
            <a:r>
              <a:rPr lang="en-US" altLang="zh-CN" sz="2000" dirty="0">
                <a:solidFill>
                  <a:schemeClr val="tx1"/>
                </a:solidFill>
              </a:rPr>
              <a:t>When Starting a meeting the host should do the following:</a:t>
            </a:r>
          </a:p>
          <a:p>
            <a:pPr marL="857250" lvl="1" indent="-457200">
              <a:buAutoNum type="arabicPeriod"/>
            </a:pPr>
            <a:r>
              <a:rPr lang="en-US" altLang="zh-CN" sz="1800" dirty="0">
                <a:solidFill>
                  <a:schemeClr val="tx1"/>
                </a:solidFill>
              </a:rPr>
              <a:t>Select “Meeting” -&gt; “Meeting Options” -&gt; [Disable] “Allow Participant to turn on Video”</a:t>
            </a:r>
          </a:p>
          <a:p>
            <a:pPr marL="857250" lvl="1" indent="-457200">
              <a:buAutoNum type="arabicPeriod"/>
            </a:pPr>
            <a:r>
              <a:rPr lang="en-US" altLang="zh-CN" sz="1800" dirty="0">
                <a:solidFill>
                  <a:schemeClr val="tx1"/>
                </a:solidFill>
              </a:rPr>
              <a:t>Select “Participant” -&gt; [Enable] “Mute on Entry”.</a:t>
            </a:r>
          </a:p>
          <a:p>
            <a:pPr marL="457200" indent="-457200">
              <a:buAutoNum type="arabicPeriod"/>
            </a:pPr>
            <a:r>
              <a:rPr lang="en-US" altLang="zh-CN" sz="2000" dirty="0">
                <a:solidFill>
                  <a:schemeClr val="tx1"/>
                </a:solidFill>
              </a:rPr>
              <a:t>For those Remote Attendees connecting to </a:t>
            </a:r>
            <a:r>
              <a:rPr lang="en-US" altLang="zh-CN" sz="2000" dirty="0" err="1">
                <a:solidFill>
                  <a:schemeClr val="tx1"/>
                </a:solidFill>
              </a:rPr>
              <a:t>Webex</a:t>
            </a:r>
            <a:r>
              <a:rPr lang="en-US" altLang="zh-CN" sz="2000" dirty="0">
                <a:solidFill>
                  <a:schemeClr val="tx1"/>
                </a:solidFill>
              </a:rPr>
              <a:t>, Configure </a:t>
            </a:r>
            <a:r>
              <a:rPr lang="en-US" altLang="zh-CN" sz="2000" dirty="0" err="1">
                <a:solidFill>
                  <a:schemeClr val="tx1"/>
                </a:solidFill>
              </a:rPr>
              <a:t>Webex</a:t>
            </a:r>
            <a:r>
              <a:rPr lang="en-US" altLang="zh-CN" sz="2000" dirty="0">
                <a:solidFill>
                  <a:schemeClr val="tx1"/>
                </a:solidFill>
              </a:rPr>
              <a:t> Audio to use “Music Mode”.</a:t>
            </a:r>
          </a:p>
          <a:p>
            <a:pPr marL="457200" indent="-457200">
              <a:buAutoNum type="arabicPeriod"/>
            </a:pPr>
            <a:r>
              <a:rPr lang="en-US" altLang="zh-CN" sz="2000" dirty="0">
                <a:solidFill>
                  <a:schemeClr val="tx1"/>
                </a:solidFill>
              </a:rPr>
              <a:t>Treat All Microphones as hot and live – Conversations in a room may be heard online.</a:t>
            </a:r>
          </a:p>
          <a:p>
            <a:pPr>
              <a:lnSpc>
                <a:spcPct val="120000"/>
              </a:lnSpc>
            </a:pPr>
            <a:endParaRPr lang="en-US" altLang="zh-CN" sz="2100" kern="0" dirty="0" smtClean="0"/>
          </a:p>
          <a:p>
            <a:pPr>
              <a:lnSpc>
                <a:spcPct val="120000"/>
              </a:lnSpc>
            </a:pPr>
            <a:r>
              <a:rPr lang="en-US" altLang="zh-CN" sz="2100" kern="0" dirty="0" smtClean="0"/>
              <a:t>Reference:</a:t>
            </a:r>
          </a:p>
          <a:p>
            <a:pPr marL="99695" indent="0">
              <a:lnSpc>
                <a:spcPct val="120000"/>
              </a:lnSpc>
            </a:pPr>
            <a:r>
              <a:rPr lang="en-US" altLang="zh-CN" sz="1800" b="0" u="sng" kern="0" dirty="0"/>
              <a:t>https://</a:t>
            </a:r>
            <a:r>
              <a:rPr lang="en-US" altLang="zh-CN" sz="1800" b="0" u="sng" kern="0" dirty="0" smtClean="0"/>
              <a:t>mentor.ieee.org/802-ec/dcn/24/ec-24-0101-00-WCSG-2024-may-802w-mixed-mode-interim-session-av-training-warsaw.pptx</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July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July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https://cvent.me/dkO9BB</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(Call for submissions)</a:t>
            </a:r>
            <a:endParaRPr lang="en-US" altLang="zh-CN" sz="3200" kern="0" dirty="0"/>
          </a:p>
        </p:txBody>
      </p:sp>
      <p:sp>
        <p:nvSpPr>
          <p:cNvPr id="8" name="文本占位符 2"/>
          <p:cNvSpPr txBox="1"/>
          <p:nvPr/>
        </p:nvSpPr>
        <p:spPr>
          <a:xfrm>
            <a:off x="928688" y="1447852"/>
            <a:ext cx="10210532" cy="5029068"/>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11-24/0897, TGbp selection procedure, Bo Sun (</a:t>
            </a:r>
            <a:r>
              <a:rPr lang="en-US" altLang="en-US" sz="1600" kern="0" dirty="0" err="1">
                <a:solidFill>
                  <a:srgbClr val="00B050"/>
                </a:solidFill>
                <a:latin typeface="Calibri" panose="020F0502020204030204" pitchFamily="34" charset="0"/>
                <a:cs typeface="Calibri" panose="020F0502020204030204" pitchFamily="34" charset="0"/>
              </a:rPr>
              <a:t>Sanechips</a:t>
            </a:r>
            <a:r>
              <a:rPr lang="en-US" altLang="en-US"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11-24/0900, </a:t>
            </a:r>
            <a:r>
              <a:rPr lang="en-US" altLang="zh-CN" sz="1600" kern="0" dirty="0">
                <a:solidFill>
                  <a:srgbClr val="00B050"/>
                </a:solidFill>
                <a:latin typeface="Calibri" panose="020F0502020204030204" pitchFamily="34" charset="0"/>
                <a:cs typeface="Calibri" panose="020F0502020204030204" pitchFamily="34" charset="0"/>
              </a:rPr>
              <a:t>Wireless Power Transfer and Frequency Regulation, </a:t>
            </a:r>
            <a:r>
              <a:rPr lang="en-US" altLang="zh-CN" sz="1600" kern="0" dirty="0" err="1">
                <a:solidFill>
                  <a:srgbClr val="00B050"/>
                </a:solidFill>
                <a:latin typeface="Calibri" panose="020F0502020204030204" pitchFamily="34" charset="0"/>
                <a:cs typeface="Calibri" panose="020F0502020204030204" pitchFamily="34" charset="0"/>
              </a:rPr>
              <a:t>Joerg</a:t>
            </a:r>
            <a:r>
              <a:rPr lang="en-US" altLang="zh-CN" sz="1600" kern="0" dirty="0">
                <a:solidFill>
                  <a:srgbClr val="00B050"/>
                </a:solidFill>
                <a:latin typeface="Calibri" panose="020F0502020204030204" pitchFamily="34" charset="0"/>
                <a:cs typeface="Calibri" panose="020F0502020204030204" pitchFamily="34" charset="0"/>
              </a:rPr>
              <a:t> Robert (TU </a:t>
            </a:r>
            <a:r>
              <a:rPr lang="en-US" altLang="zh-CN" sz="1600" kern="0" dirty="0" err="1" smtClean="0">
                <a:solidFill>
                  <a:srgbClr val="00B050"/>
                </a:solidFill>
                <a:latin typeface="Calibri" panose="020F0502020204030204" pitchFamily="34" charset="0"/>
                <a:cs typeface="Calibri" panose="020F0502020204030204" pitchFamily="34" charset="0"/>
              </a:rPr>
              <a:t>Ilmenau</a:t>
            </a:r>
            <a:r>
              <a:rPr lang="en-US" altLang="zh-CN" sz="1600" kern="0" dirty="0" smtClean="0">
                <a:solidFill>
                  <a:srgbClr val="00B050"/>
                </a:solidFill>
                <a:latin typeface="Calibri" panose="020F0502020204030204" pitchFamily="34" charset="0"/>
                <a:cs typeface="Calibri" panose="020F0502020204030204" pitchFamily="34" charset="0"/>
              </a:rPr>
              <a:t>/</a:t>
            </a:r>
            <a:r>
              <a:rPr lang="en-US" altLang="zh-CN" sz="1600" kern="0" dirty="0" err="1" smtClean="0">
                <a:solidFill>
                  <a:srgbClr val="00B050"/>
                </a:solidFill>
                <a:latin typeface="Calibri" panose="020F0502020204030204" pitchFamily="34" charset="0"/>
                <a:cs typeface="Calibri" panose="020F0502020204030204" pitchFamily="34" charset="0"/>
              </a:rPr>
              <a:t>Fraunhofer</a:t>
            </a:r>
            <a:r>
              <a:rPr lang="en-US" altLang="zh-CN" sz="1600" kern="0" dirty="0" smtClean="0">
                <a:solidFill>
                  <a:srgbClr val="00B050"/>
                </a:solidFill>
                <a:latin typeface="Calibri" panose="020F0502020204030204" pitchFamily="34" charset="0"/>
                <a:cs typeface="Calibri" panose="020F0502020204030204" pitchFamily="34" charset="0"/>
              </a:rPr>
              <a:t> </a:t>
            </a:r>
            <a:r>
              <a:rPr lang="en-US" altLang="zh-CN" sz="1600" kern="0" dirty="0">
                <a:solidFill>
                  <a:srgbClr val="00B050"/>
                </a:solidFill>
                <a:latin typeface="Calibri" panose="020F0502020204030204" pitchFamily="34" charset="0"/>
                <a:cs typeface="Calibri" panose="020F0502020204030204" pitchFamily="34" charset="0"/>
              </a:rPr>
              <a:t>IIS</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11-24/1163</a:t>
            </a:r>
            <a:r>
              <a:rPr lang="en-US" altLang="en-US" sz="1600" kern="0" dirty="0">
                <a:solidFill>
                  <a:srgbClr val="00B050"/>
                </a:solidFill>
                <a:latin typeface="Calibri" panose="020F0502020204030204" pitchFamily="34" charset="0"/>
                <a:cs typeface="Calibri" panose="020F0502020204030204" pitchFamily="34" charset="0"/>
              </a:rPr>
              <a:t>,</a:t>
            </a:r>
            <a:r>
              <a:rPr lang="zh-CN" altLang="en-US" sz="1600" kern="0" dirty="0" smtClean="0">
                <a:solidFill>
                  <a:srgbClr val="00B050"/>
                </a:solidFill>
                <a:latin typeface="Calibri" panose="020F0502020204030204" pitchFamily="34" charset="0"/>
                <a:cs typeface="Calibri" panose="020F0502020204030204" pitchFamily="34" charset="0"/>
              </a:rPr>
              <a:t> </a:t>
            </a:r>
            <a:r>
              <a:rPr lang="en-US" altLang="zh-CN" sz="1600" kern="0" dirty="0" smtClean="0">
                <a:solidFill>
                  <a:srgbClr val="00B050"/>
                </a:solidFill>
                <a:latin typeface="Calibri" panose="020F0502020204030204" pitchFamily="34" charset="0"/>
                <a:cs typeface="Calibri" panose="020F0502020204030204" pitchFamily="34" charset="0"/>
              </a:rPr>
              <a:t>WUR for Integrated Energizer Case, Steve </a:t>
            </a:r>
            <a:r>
              <a:rPr lang="en-US" altLang="zh-CN" sz="1600" kern="0" dirty="0" err="1" smtClean="0">
                <a:solidFill>
                  <a:srgbClr val="00B050"/>
                </a:solidFill>
                <a:latin typeface="Calibri" panose="020F0502020204030204" pitchFamily="34" charset="0"/>
                <a:cs typeface="Calibri" panose="020F0502020204030204" pitchFamily="34" charset="0"/>
              </a:rPr>
              <a:t>Shellhammer</a:t>
            </a:r>
            <a:r>
              <a:rPr lang="en-US" altLang="zh-CN" sz="1600" kern="0" dirty="0" smtClean="0">
                <a:solidFill>
                  <a:srgbClr val="00B050"/>
                </a:solidFill>
                <a:latin typeface="Calibri" panose="020F0502020204030204" pitchFamily="34" charset="0"/>
                <a:cs typeface="Calibri" panose="020F0502020204030204" pitchFamily="34" charset="0"/>
              </a:rPr>
              <a:t> (Qualcomm), &lt;Mon PM1, Tue AM2&gt;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11-24/1180, </a:t>
            </a:r>
            <a:r>
              <a:rPr lang="en-US" altLang="zh-CN" sz="1600" kern="0" dirty="0">
                <a:solidFill>
                  <a:srgbClr val="00B050"/>
                </a:solidFill>
                <a:latin typeface="Calibri" panose="020F0502020204030204" pitchFamily="34" charset="0"/>
                <a:cs typeface="Calibri" panose="020F0502020204030204" pitchFamily="34" charset="0"/>
              </a:rPr>
              <a:t>reference model of AMP only IOT devices, Solomon </a:t>
            </a:r>
            <a:r>
              <a:rPr lang="en-US" altLang="zh-CN" sz="1600" kern="0" dirty="0" err="1">
                <a:solidFill>
                  <a:srgbClr val="00B050"/>
                </a:solidFill>
                <a:latin typeface="Calibri" panose="020F0502020204030204" pitchFamily="34" charset="0"/>
                <a:cs typeface="Calibri" panose="020F0502020204030204" pitchFamily="34" charset="0"/>
              </a:rPr>
              <a:t>Trainin</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a:solidFill>
                  <a:srgbClr val="00B050"/>
                </a:solidFill>
                <a:latin typeface="Calibri" panose="020F0502020204030204" pitchFamily="34" charset="0"/>
                <a:cs typeface="Calibri" panose="020F0502020204030204" pitchFamily="34" charset="0"/>
              </a:rPr>
              <a:t>),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11-24/1194, </a:t>
            </a:r>
            <a:r>
              <a:rPr lang="en-US" altLang="zh-CN" sz="1600" kern="0" dirty="0">
                <a:solidFill>
                  <a:srgbClr val="00B050"/>
                </a:solidFill>
                <a:latin typeface="Calibri" panose="020F0502020204030204" pitchFamily="34" charset="0"/>
                <a:cs typeface="Calibri" panose="020F0502020204030204" pitchFamily="34" charset="0"/>
              </a:rPr>
              <a:t>Capability report for AMP STA, </a:t>
            </a:r>
            <a:r>
              <a:rPr lang="en-US" altLang="zh-CN" sz="1600" kern="0" dirty="0" err="1">
                <a:solidFill>
                  <a:srgbClr val="00B050"/>
                </a:solidFill>
                <a:latin typeface="Calibri" panose="020F0502020204030204" pitchFamily="34" charset="0"/>
                <a:cs typeface="Calibri" panose="020F0502020204030204" pitchFamily="34" charset="0"/>
              </a:rPr>
              <a:t>Zhanjing</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Bao</a:t>
            </a:r>
            <a:r>
              <a:rPr lang="en-US" altLang="zh-CN" sz="1600" kern="0" dirty="0">
                <a:solidFill>
                  <a:srgbClr val="00B050"/>
                </a:solidFill>
                <a:latin typeface="Calibri" panose="020F0502020204030204" pitchFamily="34" charset="0"/>
                <a:cs typeface="Calibri" panose="020F0502020204030204" pitchFamily="34" charset="0"/>
              </a:rPr>
              <a:t> (TCL),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11-24/1197, Consideration on AMP Coexistence, </a:t>
            </a:r>
            <a:r>
              <a:rPr lang="en-US" altLang="en-US" sz="1600" kern="0" dirty="0" err="1">
                <a:solidFill>
                  <a:srgbClr val="00B050"/>
                </a:solidFill>
                <a:latin typeface="Calibri" panose="020F0502020204030204" pitchFamily="34" charset="0"/>
                <a:cs typeface="Calibri" panose="020F0502020204030204" pitchFamily="34" charset="0"/>
              </a:rPr>
              <a:t>Panan</a:t>
            </a:r>
            <a:r>
              <a:rPr lang="en-US" altLang="en-US" sz="1600" kern="0" dirty="0">
                <a:solidFill>
                  <a:srgbClr val="00B050"/>
                </a:solidFill>
                <a:latin typeface="Calibri" panose="020F0502020204030204" pitchFamily="34" charset="0"/>
                <a:cs typeface="Calibri" panose="020F0502020204030204" pitchFamily="34" charset="0"/>
              </a:rPr>
              <a:t> Li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11-24/1198, UL Data Rate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11-24/1199, PHY Design for AMP,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11-24/1200, Follow up on Transmission Modes, </a:t>
            </a:r>
            <a:r>
              <a:rPr lang="en-US" altLang="en-US" sz="1600" kern="0" dirty="0" err="1">
                <a:solidFill>
                  <a:srgbClr val="00B050"/>
                </a:solidFill>
                <a:latin typeface="Calibri" panose="020F0502020204030204" pitchFamily="34" charset="0"/>
                <a:cs typeface="Calibri" panose="020F0502020204030204" pitchFamily="34" charset="0"/>
              </a:rPr>
              <a:t>Yinan</a:t>
            </a:r>
            <a:r>
              <a:rPr lang="en-US" altLang="en-US" sz="1600" kern="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11-24/1201, Time and frequency synchronization for AMP, </a:t>
            </a:r>
            <a:r>
              <a:rPr lang="en-US" altLang="en-US" sz="1600" kern="0" dirty="0" err="1">
                <a:solidFill>
                  <a:srgbClr val="00B050"/>
                </a:solidFill>
                <a:latin typeface="Calibri" panose="020F0502020204030204" pitchFamily="34" charset="0"/>
                <a:cs typeface="Calibri" panose="020F0502020204030204" pitchFamily="34" charset="0"/>
              </a:rPr>
              <a:t>Jinyu</a:t>
            </a:r>
            <a:r>
              <a:rPr lang="en-US" altLang="en-US" sz="1600" kern="0" dirty="0">
                <a:solidFill>
                  <a:srgbClr val="00B050"/>
                </a:solidFill>
                <a:latin typeface="Calibri" panose="020F0502020204030204" pitchFamily="34" charset="0"/>
                <a:cs typeface="Calibri" panose="020F0502020204030204" pitchFamily="34" charset="0"/>
              </a:rPr>
              <a:t> Zhang (OPPO),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11-24/1202, Scanning and discovery for AMP </a:t>
            </a:r>
            <a:r>
              <a:rPr lang="en-US" altLang="en-US" sz="1600" kern="0" dirty="0" err="1">
                <a:solidFill>
                  <a:srgbClr val="00B050"/>
                </a:solidFill>
                <a:latin typeface="Calibri" panose="020F0502020204030204" pitchFamily="34" charset="0"/>
                <a:cs typeface="Calibri" panose="020F0502020204030204" pitchFamily="34" charset="0"/>
              </a:rPr>
              <a:t>IoT</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Weijie</a:t>
            </a:r>
            <a:r>
              <a:rPr lang="en-US" altLang="en-US" sz="1600" kern="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11-24/1203, Authentication and Security transaction for AMP, </a:t>
            </a:r>
            <a:r>
              <a:rPr lang="en-US" altLang="en-US" sz="1600" kern="0" dirty="0" err="1">
                <a:solidFill>
                  <a:srgbClr val="00B050"/>
                </a:solidFill>
                <a:latin typeface="Calibri" panose="020F0502020204030204" pitchFamily="34" charset="0"/>
                <a:cs typeface="Calibri" panose="020F0502020204030204" pitchFamily="34" charset="0"/>
              </a:rPr>
              <a:t>Chuanfeng</a:t>
            </a:r>
            <a:r>
              <a:rPr lang="en-US" altLang="en-US" sz="1600" kern="0" dirty="0">
                <a:solidFill>
                  <a:srgbClr val="00B050"/>
                </a:solidFill>
                <a:latin typeface="Calibri" panose="020F0502020204030204" pitchFamily="34" charset="0"/>
                <a:cs typeface="Calibri" panose="020F0502020204030204" pitchFamily="34" charset="0"/>
              </a:rPr>
              <a:t> He, (OPPO),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11-24/1208, </a:t>
            </a:r>
            <a:r>
              <a:rPr lang="en-US" altLang="zh-CN" sz="1600" kern="0" dirty="0">
                <a:solidFill>
                  <a:srgbClr val="00B050"/>
                </a:solidFill>
                <a:latin typeface="Calibri" panose="020F0502020204030204" pitchFamily="34" charset="0"/>
                <a:cs typeface="Calibri" panose="020F0502020204030204" pitchFamily="34" charset="0"/>
              </a:rPr>
              <a:t>Thoughts on the AMP WPT protocol, Ian Bajaj (Huawei), &lt;</a:t>
            </a:r>
            <a:r>
              <a:rPr lang="en-US" altLang="en-US" sz="1600" kern="0" dirty="0">
                <a:solidFill>
                  <a:srgbClr val="00B050"/>
                </a:solidFill>
                <a:latin typeface="Calibri" panose="020F0502020204030204" pitchFamily="34" charset="0"/>
                <a:cs typeface="Calibri" panose="020F0502020204030204" pitchFamily="34" charset="0"/>
              </a:rPr>
              <a: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11-24/1210, 802.11 Features Re-use, </a:t>
            </a:r>
            <a:r>
              <a:rPr lang="en-US" altLang="en-US" sz="1600" kern="0" dirty="0" err="1">
                <a:solidFill>
                  <a:srgbClr val="00B050"/>
                </a:solidFill>
                <a:latin typeface="Calibri" panose="020F0502020204030204" pitchFamily="34" charset="0"/>
                <a:cs typeface="Calibri" panose="020F0502020204030204" pitchFamily="34" charset="0"/>
              </a:rPr>
              <a:t>Vytas</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Kezyz</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HaiLa</a:t>
            </a:r>
            <a:r>
              <a:rPr lang="en-US" altLang="en-US" sz="1600" kern="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11-24/1212, Discussion on AMP Channel access, </a:t>
            </a:r>
            <a:r>
              <a:rPr lang="en-US" altLang="en-US" sz="1600" kern="0" dirty="0" err="1">
                <a:solidFill>
                  <a:srgbClr val="00B050"/>
                </a:solidFill>
                <a:latin typeface="Calibri" panose="020F0502020204030204" pitchFamily="34" charset="0"/>
                <a:cs typeface="Calibri" panose="020F0502020204030204" pitchFamily="34" charset="0"/>
              </a:rPr>
              <a:t>Rojan</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err="1">
                <a:solidFill>
                  <a:srgbClr val="00B050"/>
                </a:solidFill>
                <a:latin typeface="Calibri" panose="020F0502020204030204" pitchFamily="34" charset="0"/>
                <a:cs typeface="Calibri" panose="020F0502020204030204" pitchFamily="34" charset="0"/>
              </a:rPr>
              <a:t>Chitrakar</a:t>
            </a:r>
            <a:r>
              <a:rPr lang="en-US" altLang="en-US" sz="1600" kern="0" dirty="0">
                <a:solidFill>
                  <a:srgbClr val="00B050"/>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11-24/1213, 2.4 GHz Downlink AMP PPDU Follow up, Bin Qian (Huawei)</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11-24/1214, Carrier PPDU Discussion for Long-range Backscatter Operation, Bin Qian (Huawei)</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11-24/1215, Feasibility study on long range backscatter operation, </a:t>
            </a:r>
            <a:r>
              <a:rPr lang="en-US" altLang="en-US" sz="1600" kern="0" dirty="0" err="1">
                <a:solidFill>
                  <a:srgbClr val="00B050"/>
                </a:solidFill>
                <a:latin typeface="Calibri" panose="020F0502020204030204" pitchFamily="34" charset="0"/>
                <a:cs typeface="Calibri" panose="020F0502020204030204" pitchFamily="34" charset="0"/>
              </a:rPr>
              <a:t>Weilin</a:t>
            </a:r>
            <a:r>
              <a:rPr lang="en-US" altLang="en-US" sz="1600" kern="0" dirty="0">
                <a:solidFill>
                  <a:srgbClr val="00B050"/>
                </a:solidFill>
                <a:latin typeface="Calibri" panose="020F0502020204030204" pitchFamily="34" charset="0"/>
                <a:cs typeface="Calibri" panose="020F0502020204030204" pitchFamily="34" charset="0"/>
              </a:rPr>
              <a:t> (Huawei), &lt;AM&gt;</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11-24/1236, </a:t>
            </a:r>
            <a:r>
              <a:rPr lang="en-US" altLang="zh-CN" sz="1600" kern="0" dirty="0">
                <a:solidFill>
                  <a:srgbClr val="00B050"/>
                </a:solidFill>
                <a:latin typeface="Calibri" panose="020F0502020204030204" pitchFamily="34" charset="0"/>
                <a:cs typeface="Calibri" panose="020F0502020204030204" pitchFamily="34" charset="0"/>
              </a:rPr>
              <a:t>Close-Range Backscattering Waveform and Modulation, </a:t>
            </a:r>
            <a:r>
              <a:rPr lang="en-US" altLang="zh-CN" sz="1600" kern="0" dirty="0" err="1">
                <a:solidFill>
                  <a:srgbClr val="00B050"/>
                </a:solidFill>
                <a:latin typeface="Calibri" panose="020F0502020204030204" pitchFamily="34" charset="0"/>
                <a:cs typeface="Calibri" panose="020F0502020204030204" pitchFamily="34" charset="0"/>
              </a:rPr>
              <a:t>Rui</a:t>
            </a:r>
            <a:r>
              <a:rPr lang="en-US" altLang="zh-CN" sz="1600" kern="0" dirty="0">
                <a:solidFill>
                  <a:srgbClr val="00B050"/>
                </a:solidFill>
                <a:latin typeface="Calibri" panose="020F0502020204030204" pitchFamily="34" charset="0"/>
                <a:cs typeface="Calibri" panose="020F0502020204030204" pitchFamily="34" charset="0"/>
              </a:rPr>
              <a:t> Cao (NXP)</a:t>
            </a:r>
            <a:endParaRPr lang="en-US" altLang="en-US" sz="16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FFC000"/>
                </a:solidFill>
                <a:latin typeface="Calibri" panose="020F0502020204030204" pitchFamily="34" charset="0"/>
                <a:cs typeface="Calibri" panose="020F0502020204030204" pitchFamily="34" charset="0"/>
              </a:rPr>
              <a:t>11-24/1237, </a:t>
            </a:r>
            <a:r>
              <a:rPr lang="en-US" altLang="zh-CN" sz="1600" kern="0" dirty="0">
                <a:solidFill>
                  <a:srgbClr val="FFC000"/>
                </a:solidFill>
                <a:latin typeface="Calibri" panose="020F0502020204030204" pitchFamily="34" charset="0"/>
                <a:cs typeface="Calibri" panose="020F0502020204030204" pitchFamily="34" charset="0"/>
              </a:rPr>
              <a:t>AMP Tag-STA Requirements for Close-Range Backscattering, </a:t>
            </a:r>
            <a:r>
              <a:rPr lang="en-US" altLang="zh-CN" sz="1600" kern="0" dirty="0" err="1">
                <a:solidFill>
                  <a:srgbClr val="FFC000"/>
                </a:solidFill>
                <a:latin typeface="Calibri" panose="020F0502020204030204" pitchFamily="34" charset="0"/>
                <a:cs typeface="Calibri" panose="020F0502020204030204" pitchFamily="34" charset="0"/>
              </a:rPr>
              <a:t>Rui</a:t>
            </a:r>
            <a:r>
              <a:rPr lang="en-US" altLang="zh-CN" sz="1600" kern="0" dirty="0">
                <a:solidFill>
                  <a:srgbClr val="FFC000"/>
                </a:solidFill>
                <a:latin typeface="Calibri" panose="020F0502020204030204" pitchFamily="34" charset="0"/>
                <a:cs typeface="Calibri" panose="020F0502020204030204" pitchFamily="34" charset="0"/>
              </a:rPr>
              <a:t> Cao (NXP)</a:t>
            </a:r>
            <a:endParaRPr lang="en-US" altLang="en-US" sz="1600" kern="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11-24/1242, AMP Security Transaction Methods Using Random MAC Address for Privacy, Hui Luo (Infineon Technologies)</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rPr>
              <a:t>11-24/1253, </a:t>
            </a:r>
            <a:r>
              <a:rPr lang="en-US" altLang="zh-CN" sz="1600" kern="0" dirty="0">
                <a:solidFill>
                  <a:srgbClr val="00B050"/>
                </a:solidFill>
                <a:latin typeface="Calibri" panose="020F0502020204030204" pitchFamily="34" charset="0"/>
                <a:cs typeface="Calibri" panose="020F0502020204030204" pitchFamily="34" charset="0"/>
              </a:rPr>
              <a:t>Ultra Low Power Features For Active Devices, </a:t>
            </a:r>
            <a:r>
              <a:rPr lang="en-US" altLang="zh-CN" sz="1600" kern="0" dirty="0" err="1">
                <a:solidFill>
                  <a:srgbClr val="00B050"/>
                </a:solidFill>
                <a:latin typeface="Calibri" panose="020F0502020204030204" pitchFamily="34" charset="0"/>
                <a:cs typeface="Calibri" panose="020F0502020204030204" pitchFamily="34" charset="0"/>
              </a:rPr>
              <a:t>Amichai</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Sanderovich</a:t>
            </a:r>
            <a:r>
              <a:rPr lang="en-US" altLang="zh-CN" sz="1600" kern="0" dirty="0">
                <a:solidFill>
                  <a:srgbClr val="00B050"/>
                </a:solidFill>
                <a:latin typeface="Calibri" panose="020F0502020204030204" pitchFamily="34" charset="0"/>
                <a:cs typeface="Calibri" panose="020F0502020204030204" pitchFamily="34" charset="0"/>
              </a:rPr>
              <a:t> (</a:t>
            </a:r>
            <a:r>
              <a:rPr lang="en-US" altLang="zh-CN" sz="1600" kern="0" dirty="0" err="1">
                <a:solidFill>
                  <a:srgbClr val="00B050"/>
                </a:solidFill>
                <a:latin typeface="Calibri" panose="020F0502020204030204" pitchFamily="34" charset="0"/>
                <a:cs typeface="Calibri" panose="020F0502020204030204" pitchFamily="34" charset="0"/>
              </a:rPr>
              <a:t>Wiliot</a:t>
            </a:r>
            <a:r>
              <a:rPr lang="en-US" altLang="zh-CN" sz="16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11-24/1263, AMP Supported Legacy Mode, </a:t>
            </a:r>
            <a:r>
              <a:rPr lang="en-US" altLang="en-US" sz="1600" kern="0" dirty="0" err="1" smtClean="0">
                <a:solidFill>
                  <a:srgbClr val="00B050"/>
                </a:solidFill>
                <a:latin typeface="Calibri" panose="020F0502020204030204" pitchFamily="34" charset="0"/>
                <a:cs typeface="Calibri" panose="020F0502020204030204" pitchFamily="34" charset="0"/>
              </a:rPr>
              <a:t>Pooria</a:t>
            </a:r>
            <a:r>
              <a:rPr lang="en-US" altLang="en-US" sz="1600" kern="0" dirty="0" smtClean="0">
                <a:solidFill>
                  <a:srgbClr val="00B050"/>
                </a:solidFill>
                <a:latin typeface="Calibri" panose="020F0502020204030204" pitchFamily="34" charset="0"/>
                <a:cs typeface="Calibri" panose="020F0502020204030204" pitchFamily="34" charset="0"/>
              </a:rPr>
              <a:t> </a:t>
            </a:r>
            <a:r>
              <a:rPr lang="en-US" altLang="en-US" sz="1600" kern="0" dirty="0" err="1" smtClean="0">
                <a:solidFill>
                  <a:srgbClr val="00B050"/>
                </a:solidFill>
                <a:latin typeface="Calibri" panose="020F0502020204030204" pitchFamily="34" charset="0"/>
                <a:cs typeface="Calibri" panose="020F0502020204030204" pitchFamily="34" charset="0"/>
              </a:rPr>
              <a:t>Pakrooh</a:t>
            </a:r>
            <a:r>
              <a:rPr lang="en-US" altLang="en-US" sz="1600" kern="0" dirty="0">
                <a:solidFill>
                  <a:srgbClr val="00B050"/>
                </a:solidFill>
                <a:latin typeface="Calibri" panose="020F0502020204030204" pitchFamily="34" charset="0"/>
                <a:cs typeface="Calibri" panose="020F0502020204030204" pitchFamily="34" charset="0"/>
              </a:rPr>
              <a:t> </a:t>
            </a:r>
            <a:r>
              <a:rPr lang="en-US" altLang="en-US" sz="1600" kern="0" dirty="0" smtClean="0">
                <a:solidFill>
                  <a:srgbClr val="00B050"/>
                </a:solidFill>
                <a:latin typeface="Calibri" panose="020F0502020204030204" pitchFamily="34" charset="0"/>
                <a:cs typeface="Calibri" panose="020F0502020204030204" pitchFamily="34" charset="0"/>
              </a:rPr>
              <a:t>(Qualcomm), &lt;Tue AM2, Thu AM1</a:t>
            </a:r>
            <a:r>
              <a:rPr lang="en-US" altLang="en-US" sz="1600" kern="0" dirty="0" smtClean="0">
                <a:solidFill>
                  <a:srgbClr val="00B050"/>
                </a:solidFill>
                <a:latin typeface="Calibri" panose="020F0502020204030204" pitchFamily="34" charset="0"/>
                <a:cs typeface="Calibri" panose="020F0502020204030204" pitchFamily="34" charset="0"/>
              </a:rPr>
              <a:t>&gt;</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11-24/1307, Proposed </a:t>
            </a:r>
            <a:r>
              <a:rPr lang="en-US" altLang="en-US" sz="1600" kern="0" dirty="0" err="1" smtClean="0">
                <a:solidFill>
                  <a:srgbClr val="00B050"/>
                </a:solidFill>
                <a:latin typeface="Calibri" panose="020F0502020204030204" pitchFamily="34" charset="0"/>
                <a:cs typeface="Calibri" panose="020F0502020204030204" pitchFamily="34" charset="0"/>
              </a:rPr>
              <a:t>tgbp</a:t>
            </a:r>
            <a:r>
              <a:rPr lang="en-US" altLang="en-US" sz="1600" kern="0" dirty="0" smtClean="0">
                <a:solidFill>
                  <a:srgbClr val="00B050"/>
                </a:solidFill>
                <a:latin typeface="Calibri" panose="020F0502020204030204" pitchFamily="34" charset="0"/>
                <a:cs typeface="Calibri" panose="020F0502020204030204" pitchFamily="34" charset="0"/>
              </a:rPr>
              <a:t> functional requirements, Bin Qian (Huawei)</a:t>
            </a:r>
            <a:endParaRPr lang="en-US" altLang="en-US" sz="1600" kern="0" dirty="0">
              <a:solidFill>
                <a:srgbClr val="00B050"/>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813883" y="1667440"/>
            <a:ext cx="3263265" cy="482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a:sym typeface="+mn-ea"/>
              </a:rPr>
              <a:t>Tuesday</a:t>
            </a:r>
            <a:r>
              <a:rPr lang="en-GB" altLang="en-US" sz="1600" u="sng" dirty="0">
                <a:sym typeface="+mn-ea"/>
              </a:rPr>
              <a:t> (</a:t>
            </a:r>
            <a:r>
              <a:rPr lang="en-US" altLang="en-GB" sz="1600" u="sng" dirty="0">
                <a:sym typeface="+mn-ea"/>
              </a:rPr>
              <a:t>AM2,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lvl="0" eaLnBrk="0" hangingPunct="0">
              <a:spcBef>
                <a:spcPts val="0"/>
              </a:spcBef>
              <a:defRPr/>
            </a:pPr>
            <a:r>
              <a:rPr lang="en-US" altLang="en-GB" sz="1600" dirty="0">
                <a:sym typeface="+mn-ea"/>
              </a:rPr>
              <a:t>Contribution discussion</a:t>
            </a:r>
          </a:p>
          <a:p>
            <a:pPr lvl="0" eaLnBrk="0" hangingPunct="0">
              <a:spcBef>
                <a:spcPts val="0"/>
              </a:spcBef>
              <a:defRPr/>
            </a:pPr>
            <a:r>
              <a:rPr lang="en-US" altLang="en-GB" sz="1600" dirty="0">
                <a:sym typeface="+mn-ea"/>
              </a:rPr>
              <a:t>Recess</a:t>
            </a:r>
          </a:p>
          <a:p>
            <a:pPr marL="0" lvl="0" indent="0" eaLnBrk="0" hangingPunct="0">
              <a:spcBef>
                <a:spcPts val="0"/>
              </a:spcBef>
              <a:buNone/>
              <a:defRPr/>
            </a:pPr>
            <a:endParaRPr lang="en-US" altLang="en-GB" sz="1600" u="sng" dirty="0" smtClean="0">
              <a:sym typeface="+mn-ea"/>
            </a:endParaRPr>
          </a:p>
          <a:p>
            <a:pPr marL="0" lvl="0" indent="0" eaLnBrk="0" hangingPunct="0">
              <a:spcBef>
                <a:spcPts val="0"/>
              </a:spcBef>
              <a:buNone/>
              <a:defRPr/>
            </a:pPr>
            <a:r>
              <a:rPr lang="en-US" altLang="en-GB" sz="1600" u="sng" dirty="0" smtClean="0">
                <a:sym typeface="+mn-ea"/>
              </a:rPr>
              <a:t>Wednesday</a:t>
            </a:r>
            <a:r>
              <a:rPr lang="en-GB" altLang="en-US" sz="1600" u="sng" dirty="0" smtClean="0">
                <a:sym typeface="+mn-ea"/>
              </a:rPr>
              <a:t> </a:t>
            </a:r>
            <a:r>
              <a:rPr lang="en-GB" altLang="en-US" sz="1600" u="sng" dirty="0">
                <a:sym typeface="+mn-ea"/>
              </a:rPr>
              <a:t>(AM</a:t>
            </a:r>
            <a:r>
              <a:rPr lang="en-US" altLang="en-GB" sz="1600" u="sng" dirty="0">
                <a:sym typeface="+mn-ea"/>
              </a:rPr>
              <a:t>1</a:t>
            </a:r>
            <a:r>
              <a:rPr lang="en-US" altLang="en-US" sz="1600" u="sng" dirty="0">
                <a:sym typeface="+mn-ea"/>
              </a:rPr>
              <a:t>, </a:t>
            </a:r>
            <a:r>
              <a:rPr lang="en-US" altLang="en-GB" sz="1600" u="sng" dirty="0" err="1"/>
              <a:t>Drumond</a:t>
            </a:r>
            <a:r>
              <a:rPr lang="en-US" altLang="en-GB" sz="1600" u="sng" dirty="0"/>
              <a:t> Est</a:t>
            </a:r>
            <a:r>
              <a:rPr lang="en-GB" altLang="en-US" sz="1600" u="sng" dirty="0">
                <a:sym typeface="+mn-ea"/>
              </a:rPr>
              <a:t>)</a:t>
            </a:r>
            <a:endParaRPr lang="en-GB" altLang="en-US" sz="1600" u="sng" dirty="0"/>
          </a:p>
          <a:p>
            <a:pPr lvl="0" eaLnBrk="0" hangingPunct="0">
              <a:spcBef>
                <a:spcPts val="0"/>
              </a:spcBef>
              <a:defRPr/>
            </a:pPr>
            <a:r>
              <a:rPr lang="en-US" altLang="zh-CN" sz="1600" dirty="0">
                <a:sym typeface="+mn-ea"/>
              </a:rPr>
              <a:t>Regular items</a:t>
            </a:r>
          </a:p>
          <a:p>
            <a:pPr eaLnBrk="0" hangingPunct="0">
              <a:spcBef>
                <a:spcPts val="0"/>
              </a:spcBef>
              <a:defRPr/>
            </a:pPr>
            <a:r>
              <a:rPr lang="en-US" altLang="en-GB" sz="1600" dirty="0">
                <a:sym typeface="+mn-ea"/>
              </a:rPr>
              <a:t>Contribution discussion</a:t>
            </a:r>
            <a:endParaRPr lang="en-US" altLang="en-GB" sz="1600" dirty="0"/>
          </a:p>
          <a:p>
            <a:pPr lvl="0" eaLnBrk="0" hangingPunct="0">
              <a:spcBef>
                <a:spcPts val="0"/>
              </a:spcBef>
              <a:defRPr/>
            </a:pPr>
            <a:r>
              <a:rPr lang="en-GB" altLang="en-US" sz="1600" dirty="0" smtClean="0">
                <a:sym typeface="+mn-ea"/>
              </a:rPr>
              <a:t>Recess</a:t>
            </a:r>
            <a:endParaRPr lang="en-GB" altLang="en-US" sz="1600" dirty="0">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spcBef>
                <a:spcPts val="0"/>
              </a:spcBef>
              <a:buNone/>
              <a:defRPr/>
            </a:pPr>
            <a:r>
              <a:rPr lang="en-US" altLang="en-GB" sz="1600" u="sng" dirty="0">
                <a:solidFill>
                  <a:srgbClr val="0070C0"/>
                </a:solidFill>
                <a:sym typeface="+mn-ea"/>
              </a:rPr>
              <a:t>Wednesday</a:t>
            </a:r>
            <a:r>
              <a:rPr lang="en-GB" altLang="en-US" sz="1600" u="sng" dirty="0">
                <a:solidFill>
                  <a:srgbClr val="0070C0"/>
                </a:solidFill>
                <a:sym typeface="+mn-ea"/>
              </a:rPr>
              <a:t> </a:t>
            </a:r>
            <a:r>
              <a:rPr lang="en-GB" altLang="en-US" sz="1600" u="sng" dirty="0" smtClean="0">
                <a:solidFill>
                  <a:srgbClr val="0070C0"/>
                </a:solidFill>
                <a:sym typeface="+mn-ea"/>
              </a:rPr>
              <a:t>(PM2</a:t>
            </a:r>
            <a:r>
              <a:rPr lang="en-US" altLang="en-US" sz="1600" u="sng" dirty="0" smtClean="0">
                <a:solidFill>
                  <a:srgbClr val="0070C0"/>
                </a:solidFill>
                <a:sym typeface="+mn-ea"/>
              </a:rPr>
              <a:t>, </a:t>
            </a:r>
            <a:r>
              <a:rPr lang="en-US" altLang="en-GB" sz="1600" u="sng" dirty="0" smtClean="0">
                <a:solidFill>
                  <a:srgbClr val="0070C0"/>
                </a:solidFill>
              </a:rPr>
              <a:t>TBD</a:t>
            </a:r>
            <a:r>
              <a:rPr lang="en-GB" altLang="en-US" sz="1600" u="sng" dirty="0" smtClean="0">
                <a:solidFill>
                  <a:srgbClr val="0070C0"/>
                </a:solidFill>
                <a:sym typeface="+mn-ea"/>
              </a:rPr>
              <a:t>)</a:t>
            </a:r>
            <a:endParaRPr lang="en-GB" altLang="en-US" sz="1600" u="sng" dirty="0">
              <a:solidFill>
                <a:srgbClr val="0070C0"/>
              </a:solidFill>
            </a:endParaRPr>
          </a:p>
          <a:p>
            <a:pPr lvl="0" eaLnBrk="0" hangingPunct="0">
              <a:spcBef>
                <a:spcPts val="0"/>
              </a:spcBef>
              <a:defRPr/>
            </a:pPr>
            <a:r>
              <a:rPr lang="en-US" altLang="zh-CN" sz="1600" dirty="0">
                <a:solidFill>
                  <a:srgbClr val="0070C0"/>
                </a:solidFill>
                <a:sym typeface="+mn-ea"/>
              </a:rPr>
              <a:t>Regular items</a:t>
            </a:r>
          </a:p>
          <a:p>
            <a:pPr eaLnBrk="0" hangingPunct="0">
              <a:spcBef>
                <a:spcPts val="0"/>
              </a:spcBef>
              <a:defRPr/>
            </a:pPr>
            <a:r>
              <a:rPr lang="en-US" altLang="en-GB" sz="1600" dirty="0">
                <a:solidFill>
                  <a:srgbClr val="0070C0"/>
                </a:solidFill>
                <a:sym typeface="+mn-ea"/>
              </a:rPr>
              <a:t>Contribution discussion</a:t>
            </a:r>
            <a:endParaRPr lang="en-US" altLang="en-GB" sz="1600" dirty="0">
              <a:solidFill>
                <a:srgbClr val="0070C0"/>
              </a:solidFill>
            </a:endParaRPr>
          </a:p>
          <a:p>
            <a:pPr lvl="0" eaLnBrk="0" hangingPunct="0">
              <a:spcBef>
                <a:spcPts val="0"/>
              </a:spcBef>
              <a:defRPr/>
            </a:pPr>
            <a:r>
              <a:rPr lang="en-GB" altLang="en-US" sz="1600" dirty="0" smtClean="0">
                <a:solidFill>
                  <a:srgbClr val="0070C0"/>
                </a:solidFill>
                <a:sym typeface="+mn-ea"/>
              </a:rPr>
              <a:t>Recess</a:t>
            </a:r>
            <a:endParaRPr lang="en-US" altLang="en-GB" sz="1600" dirty="0" smtClean="0">
              <a:solidFill>
                <a:srgbClr val="0070C0"/>
              </a:solidFill>
              <a:sym typeface="+mn-ea"/>
            </a:endParaRPr>
          </a:p>
        </p:txBody>
      </p:sp>
      <p:sp>
        <p:nvSpPr>
          <p:cNvPr id="7" name="Rectangle 3"/>
          <p:cNvSpPr txBox="1">
            <a:spLocks noChangeArrowheads="1"/>
          </p:cNvSpPr>
          <p:nvPr/>
        </p:nvSpPr>
        <p:spPr bwMode="auto">
          <a:xfrm>
            <a:off x="8292734" y="1667440"/>
            <a:ext cx="3289522"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600" u="sng" dirty="0" smtClean="0">
                <a:sym typeface="+mn-ea"/>
              </a:rPr>
              <a:t>Thursday</a:t>
            </a:r>
            <a:r>
              <a:rPr lang="en-GB" altLang="en-US" sz="1600" u="sng" dirty="0" smtClean="0">
                <a:sym typeface="+mn-ea"/>
              </a:rPr>
              <a:t> </a:t>
            </a:r>
            <a:r>
              <a:rPr lang="en-GB" altLang="en-US" sz="1600" u="sng" dirty="0" smtClean="0">
                <a:sym typeface="+mn-ea"/>
              </a:rPr>
              <a:t>(AM</a:t>
            </a:r>
            <a:r>
              <a:rPr lang="en-US" altLang="en-GB" sz="1600" u="sng" dirty="0" smtClean="0">
                <a:sym typeface="+mn-ea"/>
              </a:rPr>
              <a:t>1</a:t>
            </a:r>
            <a:r>
              <a:rPr lang="en-US" altLang="en-US" sz="1600" u="sng" dirty="0" smtClean="0">
                <a:sym typeface="+mn-ea"/>
              </a:rPr>
              <a:t>,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sz="1600" dirty="0" smtClean="0">
                <a:sym typeface="+mn-ea"/>
              </a:rPr>
              <a:t>Regular items</a:t>
            </a:r>
          </a:p>
          <a:p>
            <a:pPr eaLnBrk="0" hangingPunct="0">
              <a:spcBef>
                <a:spcPts val="0"/>
              </a:spcBef>
              <a:defRPr/>
            </a:pPr>
            <a:r>
              <a:rPr lang="en-US" altLang="en-GB" sz="1600" dirty="0" smtClean="0">
                <a:sym typeface="+mn-ea"/>
              </a:rPr>
              <a:t>Contribution </a:t>
            </a:r>
            <a:r>
              <a:rPr lang="en-US" altLang="en-GB" sz="1600" dirty="0">
                <a:sym typeface="+mn-ea"/>
              </a:rPr>
              <a:t>discussion</a:t>
            </a:r>
            <a:endParaRPr lang="en-US" altLang="en-GB" sz="1600" dirty="0">
              <a:solidFill>
                <a:schemeClr val="tx1"/>
              </a:solidFill>
            </a:endParaRPr>
          </a:p>
          <a:p>
            <a:pPr lvl="0" eaLnBrk="0" hangingPunct="0">
              <a:spcBef>
                <a:spcPts val="0"/>
              </a:spcBef>
              <a:defRPr/>
            </a:pPr>
            <a:r>
              <a:rPr lang="en-GB" altLang="en-US" sz="1600" dirty="0" smtClean="0">
                <a:sym typeface="+mn-ea"/>
              </a:rPr>
              <a:t>Recess</a:t>
            </a:r>
            <a:endParaRPr lang="en-GB" altLang="en-US" sz="1600" dirty="0" smtClean="0">
              <a:solidFill>
                <a:schemeClr val="tx1"/>
              </a:solidFill>
              <a:sym typeface="+mn-ea"/>
            </a:endParaRPr>
          </a:p>
          <a:p>
            <a:pPr lvl="0" eaLnBrk="0" hangingPunct="0">
              <a:spcBef>
                <a:spcPts val="0"/>
              </a:spcBef>
              <a:defRPr/>
            </a:pPr>
            <a:endParaRPr lang="en-GB" altLang="en-US" sz="1600" dirty="0" smtClean="0">
              <a:solidFill>
                <a:schemeClr val="tx1"/>
              </a:solidFill>
              <a:sym typeface="+mn-ea"/>
            </a:endParaRPr>
          </a:p>
          <a:p>
            <a:pPr marL="0" lvl="0" indent="0" eaLnBrk="0" hangingPunct="0">
              <a:spcBef>
                <a:spcPts val="0"/>
              </a:spcBef>
              <a:buNone/>
              <a:defRPr/>
            </a:pPr>
            <a:r>
              <a:rPr lang="en-GB" altLang="en-US" sz="1600" u="sng" dirty="0" smtClean="0">
                <a:sym typeface="+mn-ea"/>
              </a:rPr>
              <a:t>Thursday (</a:t>
            </a:r>
            <a:r>
              <a:rPr lang="en-US" altLang="en-GB" sz="1600" u="sng" dirty="0" smtClean="0">
                <a:sym typeface="+mn-ea"/>
              </a:rPr>
              <a:t>P</a:t>
            </a:r>
            <a:r>
              <a:rPr lang="en-GB" altLang="en-US" sz="1600" u="sng" dirty="0" smtClean="0">
                <a:sym typeface="+mn-ea"/>
              </a:rPr>
              <a:t>M1, </a:t>
            </a:r>
            <a:r>
              <a:rPr lang="en-US" altLang="en-GB" sz="1600" u="sng" dirty="0" err="1"/>
              <a:t>Drumond</a:t>
            </a:r>
            <a:r>
              <a:rPr lang="en-US" altLang="en-GB" sz="1600" u="sng" dirty="0"/>
              <a:t> Est</a:t>
            </a:r>
            <a:r>
              <a:rPr lang="en-GB" altLang="en-US" sz="1600" u="sng" dirty="0" smtClean="0">
                <a:sym typeface="+mn-ea"/>
              </a:rPr>
              <a:t>)</a:t>
            </a:r>
            <a:endParaRPr lang="en-GB" altLang="en-US" sz="1600" u="sng" dirty="0" smtClean="0">
              <a:solidFill>
                <a:schemeClr val="tx1"/>
              </a:solidFill>
            </a:endParaRPr>
          </a:p>
          <a:p>
            <a:pPr eaLnBrk="0" hangingPunct="0">
              <a:spcBef>
                <a:spcPts val="0"/>
              </a:spcBef>
              <a:defRPr/>
            </a:pPr>
            <a:r>
              <a:rPr lang="en-US" altLang="en-GB" sz="1600" dirty="0" smtClean="0">
                <a:sym typeface="+mn-ea"/>
              </a:rPr>
              <a:t>Regular items</a:t>
            </a:r>
          </a:p>
          <a:p>
            <a:pPr eaLnBrk="0" hangingPunct="0">
              <a:spcBef>
                <a:spcPts val="0"/>
              </a:spcBef>
              <a:defRPr/>
            </a:pPr>
            <a:r>
              <a:rPr lang="en-US" altLang="en-GB" sz="1600" dirty="0" smtClean="0">
                <a:sym typeface="+mn-ea"/>
              </a:rPr>
              <a:t>Selection Procedure Motion</a:t>
            </a:r>
          </a:p>
          <a:p>
            <a:pPr eaLnBrk="0" hangingPunct="0">
              <a:spcBef>
                <a:spcPts val="0"/>
              </a:spcBef>
              <a:defRPr/>
            </a:pPr>
            <a:r>
              <a:rPr lang="en-US" altLang="en-GB" sz="1600" dirty="0" smtClean="0">
                <a:sym typeface="+mn-ea"/>
              </a:rPr>
              <a:t>Functional requirements baseline and motion</a:t>
            </a:r>
          </a:p>
          <a:p>
            <a:pPr eaLnBrk="0" hangingPunct="0">
              <a:spcBef>
                <a:spcPts val="0"/>
              </a:spcBef>
              <a:defRPr/>
            </a:pPr>
            <a:r>
              <a:rPr lang="en-US" altLang="en-GB" sz="1600" dirty="0">
                <a:sym typeface="+mn-ea"/>
              </a:rPr>
              <a:t>SPs and Motions</a:t>
            </a:r>
          </a:p>
          <a:p>
            <a:pPr eaLnBrk="0" hangingPunct="0">
              <a:spcBef>
                <a:spcPts val="0"/>
              </a:spcBef>
              <a:defRPr/>
            </a:pPr>
            <a:r>
              <a:rPr lang="en-US" altLang="en-GB" sz="1600" dirty="0" smtClean="0">
                <a:sym typeface="+mn-ea"/>
              </a:rPr>
              <a:t>Contribution </a:t>
            </a:r>
            <a:r>
              <a:rPr lang="en-US" altLang="en-GB" sz="1600" dirty="0" smtClean="0">
                <a:sym typeface="+mn-ea"/>
              </a:rPr>
              <a:t>discussion</a:t>
            </a:r>
          </a:p>
          <a:p>
            <a:pPr eaLnBrk="0" hangingPunct="0">
              <a:spcBef>
                <a:spcPts val="0"/>
              </a:spcBef>
              <a:defRPr/>
            </a:pPr>
            <a:r>
              <a:rPr lang="en-US" altLang="en-GB" sz="1600" dirty="0" smtClean="0">
                <a:sym typeface="+mn-ea"/>
              </a:rPr>
              <a:t>Timeline </a:t>
            </a:r>
            <a:r>
              <a:rPr lang="en-US" altLang="en-GB" sz="1600" dirty="0" smtClean="0">
                <a:sym typeface="+mn-ea"/>
              </a:rPr>
              <a:t>Review</a:t>
            </a:r>
          </a:p>
          <a:p>
            <a:pPr eaLnBrk="0" hangingPunct="0">
              <a:spcBef>
                <a:spcPts val="0"/>
              </a:spcBef>
              <a:defRPr/>
            </a:pPr>
            <a:r>
              <a:rPr lang="en-US" altLang="en-GB" sz="1600" dirty="0" smtClean="0">
                <a:sym typeface="+mn-ea"/>
              </a:rPr>
              <a:t>Teleconference Plan</a:t>
            </a:r>
            <a:endParaRPr lang="en-US" altLang="en-GB" sz="1600" dirty="0" smtClean="0">
              <a:solidFill>
                <a:schemeClr val="tx1"/>
              </a:solidFill>
            </a:endParaRPr>
          </a:p>
          <a:p>
            <a:pPr lvl="0" eaLnBrk="0" hangingPunct="0">
              <a:spcBef>
                <a:spcPts val="0"/>
              </a:spcBef>
              <a:defRPr/>
            </a:pPr>
            <a:r>
              <a:rPr lang="en-US" altLang="en-GB" sz="1600" dirty="0" smtClean="0">
                <a:sym typeface="+mn-ea"/>
              </a:rPr>
              <a:t>Adjourn</a:t>
            </a:r>
            <a:endParaRPr lang="en-US" altLang="en-GB" sz="16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
        <p:nvSpPr>
          <p:cNvPr id="3" name="文本框 2"/>
          <p:cNvSpPr txBox="1"/>
          <p:nvPr/>
        </p:nvSpPr>
        <p:spPr>
          <a:xfrm>
            <a:off x="838200" y="5561965"/>
            <a:ext cx="6096000" cy="975995"/>
          </a:xfrm>
          <a:prstGeom prst="rect">
            <a:avLst/>
          </a:prstGeom>
          <a:noFill/>
        </p:spPr>
        <p:txBody>
          <a:bodyPr wrap="square" rtlCol="0" anchor="t">
            <a:spAutoFit/>
          </a:bodyPr>
          <a:lstStyle/>
          <a:p>
            <a:pPr lvl="0" eaLnBrk="0" hangingPunct="0">
              <a:lnSpc>
                <a:spcPct val="120000"/>
              </a:lnSpc>
              <a:spcBef>
                <a:spcPts val="0"/>
              </a:spcBef>
              <a:defRPr/>
            </a:pPr>
            <a:r>
              <a:rPr lang="en-US" altLang="en-GB" b="1" i="1" dirty="0" smtClean="0">
                <a:sym typeface="+mn-ea"/>
              </a:rPr>
              <a:t>Note, the “Regular items” include:</a:t>
            </a:r>
          </a:p>
          <a:p>
            <a:pPr marL="171450" lvl="0" indent="-171450" eaLnBrk="0" hangingPunct="0">
              <a:lnSpc>
                <a:spcPct val="120000"/>
              </a:lnSpc>
              <a:spcBef>
                <a:spcPts val="0"/>
              </a:spcBef>
              <a:buFont typeface="Arial" panose="020B0604020202020204" pitchFamily="34" charset="0"/>
              <a:buChar char="•"/>
              <a:defRPr/>
            </a:pPr>
            <a:r>
              <a:rPr lang="en-GB" altLang="en-US" b="1" i="1" dirty="0" smtClean="0">
                <a:sym typeface="+mn-ea"/>
              </a:rPr>
              <a:t>Call </a:t>
            </a:r>
            <a:r>
              <a:rPr lang="en-US" altLang="en-GB" b="1" i="1" dirty="0">
                <a:sym typeface="+mn-ea"/>
              </a:rPr>
              <a:t>meeting to order and remind the group to record </a:t>
            </a:r>
            <a:r>
              <a:rPr lang="en-US" altLang="en-GB" b="1" i="1" dirty="0" smtClean="0">
                <a:sym typeface="+mn-ea"/>
              </a:rPr>
              <a:t>attendance </a:t>
            </a:r>
            <a:r>
              <a:rPr lang="en-US" altLang="en-GB" b="1" i="1" dirty="0">
                <a:sym typeface="+mn-ea"/>
              </a:rPr>
              <a:t>on imat.ieee.org</a:t>
            </a:r>
            <a:endParaRPr lang="en-GB" altLang="en-US"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b="1" i="1" dirty="0">
                <a:sym typeface="+mn-ea"/>
              </a:rPr>
              <a:t>IEEE-SA IPR policies </a:t>
            </a:r>
            <a:r>
              <a:rPr lang="en-US" altLang="en-GB" b="1" i="1" dirty="0">
                <a:sym typeface="+mn-ea"/>
              </a:rPr>
              <a:t>and meeting rules</a:t>
            </a:r>
            <a:endParaRPr lang="en-US" altLang="en-GB"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b="1" i="1" dirty="0" smtClean="0">
                <a:sym typeface="+mn-ea"/>
              </a:rPr>
              <a:t>Approve meeting </a:t>
            </a:r>
            <a:r>
              <a:rPr lang="en-GB" altLang="en-US" b="1" i="1" dirty="0" smtClean="0">
                <a:sym typeface="+mn-ea"/>
              </a:rPr>
              <a:t>agenda</a:t>
            </a:r>
          </a:p>
        </p:txBody>
      </p:sp>
      <p:sp>
        <p:nvSpPr>
          <p:cNvPr id="9" name="Rectangle 3"/>
          <p:cNvSpPr txBox="1">
            <a:spLocks noChangeArrowheads="1"/>
          </p:cNvSpPr>
          <p:nvPr/>
        </p:nvSpPr>
        <p:spPr bwMode="auto">
          <a:xfrm>
            <a:off x="1447922" y="1667440"/>
            <a:ext cx="3263265" cy="391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600" u="sng" dirty="0" smtClean="0">
                <a:solidFill>
                  <a:schemeClr val="tx1"/>
                </a:solidFill>
              </a:rPr>
              <a:t>Monday</a:t>
            </a:r>
            <a:r>
              <a:rPr lang="en-GB" altLang="en-US" sz="1600" u="sng" dirty="0" smtClean="0">
                <a:solidFill>
                  <a:schemeClr val="tx1"/>
                </a:solidFill>
              </a:rPr>
              <a:t> (AM</a:t>
            </a:r>
            <a:r>
              <a:rPr lang="en-US" altLang="en-GB" sz="1600" u="sng" dirty="0" smtClean="0">
                <a:solidFill>
                  <a:schemeClr val="tx1"/>
                </a:solidFill>
              </a:rPr>
              <a:t>1, </a:t>
            </a:r>
            <a:r>
              <a:rPr lang="en-US" altLang="en-GB" sz="1600" u="sng" dirty="0" err="1" smtClean="0">
                <a:solidFill>
                  <a:schemeClr val="tx1"/>
                </a:solidFill>
              </a:rPr>
              <a:t>Drumond</a:t>
            </a:r>
            <a:r>
              <a:rPr lang="en-US" altLang="en-GB" sz="1600" u="sng" dirty="0" smtClean="0">
                <a:solidFill>
                  <a:schemeClr val="tx1"/>
                </a:solidFill>
              </a:rPr>
              <a:t> Est</a:t>
            </a:r>
            <a:r>
              <a:rPr lang="en-GB" altLang="en-US" sz="1600" u="sng" dirty="0" smtClean="0">
                <a:solidFill>
                  <a:schemeClr val="tx1"/>
                </a:solidFill>
              </a:rPr>
              <a:t>)</a:t>
            </a:r>
          </a:p>
          <a:p>
            <a:pPr lvl="0" eaLnBrk="0" hangingPunct="0">
              <a:lnSpc>
                <a:spcPct val="100000"/>
              </a:lnSpc>
              <a:spcBef>
                <a:spcPts val="0"/>
              </a:spcBef>
              <a:defRPr/>
            </a:pPr>
            <a:r>
              <a:rPr lang="en-US" sz="1600" dirty="0" smtClean="0">
                <a:solidFill>
                  <a:schemeClr val="tx1"/>
                </a:solidFill>
              </a:rPr>
              <a:t>Regular items</a:t>
            </a:r>
          </a:p>
          <a:p>
            <a:pPr lvl="0" eaLnBrk="0" hangingPunct="0">
              <a:lnSpc>
                <a:spcPct val="100000"/>
              </a:lnSpc>
              <a:spcBef>
                <a:spcPts val="0"/>
              </a:spcBef>
              <a:defRPr/>
            </a:pPr>
            <a:r>
              <a:rPr lang="en-US" sz="1600" dirty="0" smtClean="0">
                <a:solidFill>
                  <a:schemeClr val="tx1"/>
                </a:solidFill>
              </a:rPr>
              <a:t>Approve TG minutes</a:t>
            </a:r>
          </a:p>
          <a:p>
            <a:pPr eaLnBrk="0" hangingPunct="0">
              <a:lnSpc>
                <a:spcPct val="100000"/>
              </a:lnSpc>
              <a:spcBef>
                <a:spcPts val="0"/>
              </a:spcBef>
              <a:defRPr/>
            </a:pPr>
            <a:r>
              <a:rPr lang="en-US" altLang="en-GB" sz="1600" dirty="0" smtClean="0">
                <a:solidFill>
                  <a:schemeClr val="tx1"/>
                </a:solidFill>
              </a:rPr>
              <a:t>Contribution discussion</a:t>
            </a:r>
          </a:p>
          <a:p>
            <a:pPr lvl="0" eaLnBrk="0" hangingPunct="0">
              <a:lnSpc>
                <a:spcPct val="100000"/>
              </a:lnSpc>
              <a:spcBef>
                <a:spcPts val="0"/>
              </a:spcBef>
              <a:defRPr/>
            </a:pPr>
            <a:r>
              <a:rPr lang="en-GB" altLang="en-US" sz="1600" dirty="0" smtClean="0">
                <a:solidFill>
                  <a:schemeClr val="tx1"/>
                </a:solidFill>
                <a:sym typeface="+mn-ea"/>
              </a:rPr>
              <a:t>Recess</a:t>
            </a:r>
            <a:endParaRPr lang="en-GB" altLang="en-US" sz="1600" dirty="0">
              <a:solidFill>
                <a:schemeClr val="tx1"/>
              </a:solidFill>
              <a:sym typeface="+mn-ea"/>
            </a:endParaRPr>
          </a:p>
          <a:p>
            <a:pPr lvl="0" eaLnBrk="0" hangingPunct="0">
              <a:lnSpc>
                <a:spcPct val="100000"/>
              </a:lnSpc>
              <a:spcBef>
                <a:spcPts val="0"/>
              </a:spcBef>
              <a:defRPr/>
            </a:pPr>
            <a:endParaRPr lang="en-GB" altLang="en-US" sz="1600" dirty="0">
              <a:solidFill>
                <a:schemeClr val="tx1"/>
              </a:solidFill>
              <a:sym typeface="+mn-ea"/>
            </a:endParaRPr>
          </a:p>
          <a:p>
            <a:pPr marL="0" lvl="0" indent="0" eaLnBrk="0" hangingPunct="0">
              <a:lnSpc>
                <a:spcPct val="100000"/>
              </a:lnSpc>
              <a:spcBef>
                <a:spcPts val="0"/>
              </a:spcBef>
              <a:buNone/>
              <a:defRPr/>
            </a:pPr>
            <a:r>
              <a:rPr lang="en-US" altLang="en-GB" sz="1600" u="sng" dirty="0" smtClean="0">
                <a:sym typeface="+mn-ea"/>
              </a:rPr>
              <a:t>Monday</a:t>
            </a:r>
            <a:r>
              <a:rPr lang="en-GB" altLang="en-US" sz="1600" u="sng" dirty="0" smtClean="0">
                <a:sym typeface="+mn-ea"/>
              </a:rPr>
              <a:t> (</a:t>
            </a:r>
            <a:r>
              <a:rPr lang="en-US" altLang="en-GB" sz="1600" u="sng" dirty="0" smtClean="0">
                <a:sym typeface="+mn-ea"/>
              </a:rPr>
              <a:t>PM1, </a:t>
            </a:r>
            <a:r>
              <a:rPr lang="en-US" altLang="en-GB" sz="1600" u="sng" dirty="0" err="1" smtClean="0">
                <a:sym typeface="+mn-ea"/>
              </a:rPr>
              <a:t>Drumond</a:t>
            </a:r>
            <a:r>
              <a:rPr lang="en-US" altLang="en-GB" sz="1600" u="sng" dirty="0" smtClean="0">
                <a:sym typeface="+mn-ea"/>
              </a:rPr>
              <a:t> Oust Centre</a:t>
            </a:r>
            <a:r>
              <a:rPr lang="en-GB" altLang="en-US" sz="1600" u="sng" dirty="0" smtClean="0">
                <a:sym typeface="+mn-ea"/>
              </a:rPr>
              <a:t>)</a:t>
            </a:r>
            <a:endParaRPr lang="en-GB" altLang="en-US" sz="1600" u="sng" dirty="0" smtClean="0">
              <a:solidFill>
                <a:schemeClr val="tx1"/>
              </a:solidFill>
            </a:endParaRPr>
          </a:p>
          <a:p>
            <a:pPr lvl="0" eaLnBrk="0" hangingPunct="0">
              <a:lnSpc>
                <a:spcPct val="100000"/>
              </a:lnSpc>
              <a:spcBef>
                <a:spcPts val="0"/>
              </a:spcBef>
              <a:defRPr/>
            </a:pPr>
            <a:r>
              <a:rPr lang="en-US" altLang="en-GB" sz="1600" dirty="0" smtClean="0">
                <a:sym typeface="+mn-ea"/>
              </a:rPr>
              <a:t>Regular items</a:t>
            </a:r>
          </a:p>
          <a:p>
            <a:pPr lvl="0" eaLnBrk="0" hangingPunct="0">
              <a:lnSpc>
                <a:spcPct val="100000"/>
              </a:lnSpc>
              <a:spcBef>
                <a:spcPts val="0"/>
              </a:spcBef>
              <a:defRPr/>
            </a:pPr>
            <a:r>
              <a:rPr lang="en-US" altLang="en-GB" sz="1600" dirty="0" smtClean="0">
                <a:sym typeface="+mn-ea"/>
              </a:rPr>
              <a:t>Contribution discussion</a:t>
            </a:r>
          </a:p>
          <a:p>
            <a:pPr lvl="0" eaLnBrk="0" hangingPunct="0">
              <a:lnSpc>
                <a:spcPct val="100000"/>
              </a:lnSpc>
              <a:spcBef>
                <a:spcPts val="0"/>
              </a:spcBef>
              <a:defRPr/>
            </a:pPr>
            <a:r>
              <a:rPr lang="en-US" altLang="en-GB" sz="1600" dirty="0" smtClean="0">
                <a:sym typeface="+mn-ea"/>
              </a:rPr>
              <a:t>Recess</a:t>
            </a:r>
            <a:endParaRPr lang="en-US" altLang="en-GB" sz="1600" dirty="0" smtClean="0">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adhoc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week,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Approve TG minutes</a:t>
            </a:r>
            <a:endParaRPr lang="en-GB" altLang="en-US" dirty="0" smtClean="0"/>
          </a:p>
          <a:p>
            <a:pPr eaLnBrk="0" hangingPunct="0">
              <a:defRPr/>
            </a:pPr>
            <a:r>
              <a:rPr lang="en-GB" altLang="en-US" dirty="0" smtClean="0"/>
              <a:t>Contribution discussion</a:t>
            </a:r>
          </a:p>
          <a:p>
            <a:pPr lvl="1" eaLnBrk="0" hangingPunct="0">
              <a:defRPr/>
            </a:pPr>
            <a:r>
              <a:rPr lang="en-US" altLang="en-US" sz="2100" dirty="0" smtClean="0">
                <a:solidFill>
                  <a:srgbClr val="00B050"/>
                </a:solidFill>
              </a:rPr>
              <a:t>11-24/0897</a:t>
            </a:r>
            <a:r>
              <a:rPr lang="en-US" altLang="en-US" sz="2100" dirty="0">
                <a:solidFill>
                  <a:srgbClr val="00B050"/>
                </a:solidFill>
              </a:rPr>
              <a:t>, </a:t>
            </a:r>
            <a:r>
              <a:rPr lang="en-US" altLang="en-US" sz="2100" dirty="0" err="1">
                <a:solidFill>
                  <a:srgbClr val="00B050"/>
                </a:solidFill>
              </a:rPr>
              <a:t>TGbp</a:t>
            </a:r>
            <a:r>
              <a:rPr lang="en-US" altLang="en-US" sz="2100" dirty="0">
                <a:solidFill>
                  <a:srgbClr val="00B050"/>
                </a:solidFill>
              </a:rPr>
              <a:t> selection procedure, Bo Sun (</a:t>
            </a:r>
            <a:r>
              <a:rPr lang="en-US" altLang="en-US" sz="2100" dirty="0" err="1">
                <a:solidFill>
                  <a:srgbClr val="00B050"/>
                </a:solidFill>
              </a:rPr>
              <a:t>Sanechips</a:t>
            </a:r>
            <a:r>
              <a:rPr lang="en-US" altLang="en-US" sz="2100" dirty="0">
                <a:solidFill>
                  <a:srgbClr val="00B050"/>
                </a:solidFill>
              </a:rPr>
              <a:t>)</a:t>
            </a:r>
          </a:p>
          <a:p>
            <a:pPr lvl="1" eaLnBrk="0" hangingPunct="0">
              <a:defRPr/>
            </a:pPr>
            <a:r>
              <a:rPr lang="en-US" altLang="en-US" sz="2100" dirty="0">
                <a:solidFill>
                  <a:srgbClr val="00B050"/>
                </a:solidFill>
              </a:rPr>
              <a:t>11-24/0900, </a:t>
            </a:r>
            <a:r>
              <a:rPr lang="en-US" altLang="zh-CN" sz="2100" dirty="0">
                <a:solidFill>
                  <a:srgbClr val="00B050"/>
                </a:solidFill>
              </a:rPr>
              <a:t>Wireless Power Transfer and Frequency Regulation, </a:t>
            </a:r>
            <a:r>
              <a:rPr lang="en-US" altLang="zh-CN" sz="2100" dirty="0" err="1">
                <a:solidFill>
                  <a:srgbClr val="00B050"/>
                </a:solidFill>
              </a:rPr>
              <a:t>Joerg</a:t>
            </a:r>
            <a:r>
              <a:rPr lang="en-US" altLang="zh-CN" sz="2100" dirty="0">
                <a:solidFill>
                  <a:srgbClr val="00B050"/>
                </a:solidFill>
              </a:rPr>
              <a:t> Robert (TU </a:t>
            </a:r>
            <a:r>
              <a:rPr lang="en-US" altLang="zh-CN" sz="2100" dirty="0" err="1">
                <a:solidFill>
                  <a:srgbClr val="00B050"/>
                </a:solidFill>
              </a:rPr>
              <a:t>Ilmenau</a:t>
            </a:r>
            <a:r>
              <a:rPr lang="en-US" altLang="zh-CN" sz="2100" dirty="0">
                <a:solidFill>
                  <a:srgbClr val="00B050"/>
                </a:solidFill>
              </a:rPr>
              <a:t>/</a:t>
            </a:r>
            <a:r>
              <a:rPr lang="en-US" altLang="zh-CN" sz="2100" dirty="0" err="1">
                <a:solidFill>
                  <a:srgbClr val="00B050"/>
                </a:solidFill>
              </a:rPr>
              <a:t>Fraunhofer</a:t>
            </a:r>
            <a:r>
              <a:rPr lang="en-US" altLang="zh-CN" sz="2100" dirty="0">
                <a:solidFill>
                  <a:srgbClr val="00B050"/>
                </a:solidFill>
              </a:rPr>
              <a:t> IIS)</a:t>
            </a:r>
          </a:p>
          <a:p>
            <a:pPr lvl="1" eaLnBrk="0" hangingPunct="0">
              <a:defRPr/>
            </a:pPr>
            <a:r>
              <a:rPr lang="en-US" altLang="en-US" sz="2100" dirty="0">
                <a:solidFill>
                  <a:srgbClr val="00B050"/>
                </a:solidFill>
              </a:rPr>
              <a:t>11-24/1180, </a:t>
            </a:r>
            <a:r>
              <a:rPr lang="en-US" altLang="zh-CN" sz="2100" dirty="0">
                <a:solidFill>
                  <a:srgbClr val="00B050"/>
                </a:solidFill>
              </a:rPr>
              <a:t>reference model of AMP only IOT devices, Solomon </a:t>
            </a:r>
            <a:r>
              <a:rPr lang="en-US" altLang="zh-CN" sz="2100" dirty="0" err="1">
                <a:solidFill>
                  <a:srgbClr val="00B050"/>
                </a:solidFill>
              </a:rPr>
              <a:t>Trainin</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 &lt;</a:t>
            </a:r>
            <a:r>
              <a:rPr lang="en-US" altLang="en-US" sz="2100" dirty="0">
                <a:solidFill>
                  <a:srgbClr val="00B050"/>
                </a:solidFill>
              </a:rPr>
              <a:t>AM&gt;</a:t>
            </a:r>
          </a:p>
          <a:p>
            <a:pPr eaLnBrk="0" hangingPunct="0">
              <a:defRPr/>
            </a:pPr>
            <a:r>
              <a:rPr lang="en-GB" altLang="en-US" dirty="0" smtClean="0"/>
              <a:t>Any other business?</a:t>
            </a:r>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May interim</a:t>
            </a:r>
            <a:r>
              <a:rPr lang="en-US" altLang="zh-CN" sz="2400" dirty="0" smtClean="0">
                <a:sym typeface="+mn-ea"/>
              </a:rPr>
              <a:t> </a:t>
            </a:r>
            <a:r>
              <a:rPr lang="en-GB" altLang="en-US" sz="2400" dirty="0" smtClean="0">
                <a:sym typeface="+mn-ea"/>
              </a:rPr>
              <a:t>session as below:</a:t>
            </a:r>
            <a:endParaRPr lang="en-GB" altLang="en-US" sz="2400" dirty="0" smtClean="0"/>
          </a:p>
          <a:p>
            <a:pPr lvl="1" indent="-342900" eaLnBrk="0" hangingPunct="0">
              <a:buFontTx/>
              <a:buChar char="-"/>
              <a:defRPr/>
            </a:pPr>
            <a:r>
              <a:rPr lang="en-GB" altLang="en-US" sz="2400" dirty="0">
                <a:sym typeface="+mn-ea"/>
                <a:hlinkClick r:id="rId2"/>
              </a:rPr>
              <a:t>https://mentor.ieee.org/802.11/dcn/24/11-24-0953-00-00bp-2024-05-interim-meeting-minutes.docx</a:t>
            </a:r>
            <a:endParaRPr lang="en-GB" altLang="en-US" sz="2400" dirty="0">
              <a:sym typeface="+mn-ea"/>
            </a:endParaRPr>
          </a:p>
          <a:p>
            <a:pPr marL="0" lvl="0" indent="0" eaLnBrk="0" hangingPunct="0">
              <a:buNone/>
              <a:defRPr/>
            </a:pPr>
            <a:endParaRPr lang="en-GB" altLang="en-US" sz="2400" dirty="0" smtClean="0"/>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p>
          <a:p>
            <a:pPr marL="0" lvl="0" indent="0" eaLnBrk="0" hangingPunct="0">
              <a:buNone/>
              <a:defRPr/>
            </a:pPr>
            <a:r>
              <a:rPr lang="en-GB" altLang="en-US" sz="2400" dirty="0" smtClean="0">
                <a:sym typeface="+mn-ea"/>
              </a:rPr>
              <a:t>Seconded: Rakesh </a:t>
            </a:r>
            <a:r>
              <a:rPr lang="en-GB" altLang="en-US" sz="2400" dirty="0" err="1" smtClean="0">
                <a:sym typeface="+mn-ea"/>
              </a:rPr>
              <a:t>Taori</a:t>
            </a:r>
            <a:endParaRPr lang="en-GB" altLang="en-US" sz="2400" dirty="0"/>
          </a:p>
          <a:p>
            <a:pPr marL="0" lvl="0" indent="0" eaLnBrk="0" hangingPunct="0">
              <a:buNone/>
              <a:defRPr/>
            </a:pPr>
            <a:r>
              <a:rPr lang="en-GB" altLang="en-US" sz="2400" dirty="0" smtClean="0">
                <a:sym typeface="+mn-ea"/>
              </a:rPr>
              <a:t>Result: approved with unanimous consent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11-24/1163</a:t>
            </a:r>
            <a:r>
              <a:rPr lang="en-US" altLang="en-US" sz="2100" dirty="0">
                <a:solidFill>
                  <a:srgbClr val="00B050"/>
                </a:solidFill>
              </a:rPr>
              <a:t>,</a:t>
            </a:r>
            <a:r>
              <a:rPr lang="zh-CN" altLang="en-US" sz="2100" dirty="0">
                <a:solidFill>
                  <a:srgbClr val="00B050"/>
                </a:solidFill>
              </a:rPr>
              <a:t> </a:t>
            </a:r>
            <a:r>
              <a:rPr lang="en-US" altLang="zh-CN" sz="2100" dirty="0">
                <a:solidFill>
                  <a:srgbClr val="00B050"/>
                </a:solidFill>
              </a:rPr>
              <a:t>WUR for Integrated Energizer Case, Steve </a:t>
            </a:r>
            <a:r>
              <a:rPr lang="en-US" altLang="zh-CN" sz="2100" dirty="0" err="1">
                <a:solidFill>
                  <a:srgbClr val="00B050"/>
                </a:solidFill>
              </a:rPr>
              <a:t>Shellhammer</a:t>
            </a:r>
            <a:r>
              <a:rPr lang="en-US" altLang="zh-CN" sz="2100" dirty="0">
                <a:solidFill>
                  <a:srgbClr val="00B050"/>
                </a:solidFill>
              </a:rPr>
              <a:t> (Qualcomm), &lt;Mon PM1, Tue AM2&gt;</a:t>
            </a:r>
          </a:p>
          <a:p>
            <a:pPr lvl="1" eaLnBrk="0" hangingPunct="0">
              <a:buFontTx/>
              <a:buChar char="–"/>
              <a:defRPr/>
            </a:pPr>
            <a:r>
              <a:rPr lang="en-US" altLang="en-US" sz="2100" dirty="0">
                <a:solidFill>
                  <a:srgbClr val="00B050"/>
                </a:solidFill>
              </a:rPr>
              <a:t>11-24/1198, UL Data Rate for AMP, </a:t>
            </a:r>
            <a:r>
              <a:rPr lang="en-US" altLang="en-US" sz="2100" dirty="0" err="1">
                <a:solidFill>
                  <a:srgbClr val="00B050"/>
                </a:solidFill>
              </a:rPr>
              <a:t>Yinan</a:t>
            </a:r>
            <a:r>
              <a:rPr lang="en-US" altLang="en-US" sz="2100" dirty="0">
                <a:solidFill>
                  <a:srgbClr val="00B050"/>
                </a:solidFill>
              </a:rPr>
              <a:t> Qi (OPPO)</a:t>
            </a:r>
          </a:p>
          <a:p>
            <a:pPr lvl="1" eaLnBrk="0" hangingPunct="0">
              <a:buFontTx/>
              <a:buChar char="–"/>
              <a:defRPr/>
            </a:pPr>
            <a:r>
              <a:rPr lang="en-US" altLang="en-US" sz="2100" dirty="0">
                <a:solidFill>
                  <a:srgbClr val="00B050"/>
                </a:solidFill>
              </a:rPr>
              <a:t>11-24/1199, PHY Design for AMP, </a:t>
            </a:r>
            <a:r>
              <a:rPr lang="en-US" altLang="en-US" sz="2100" dirty="0" err="1">
                <a:solidFill>
                  <a:srgbClr val="00B050"/>
                </a:solidFill>
              </a:rPr>
              <a:t>Yinan</a:t>
            </a:r>
            <a:r>
              <a:rPr lang="en-US" altLang="en-US" sz="2100" dirty="0">
                <a:solidFill>
                  <a:srgbClr val="00B050"/>
                </a:solidFill>
              </a:rPr>
              <a:t> Qi (OPPO)</a:t>
            </a:r>
          </a:p>
          <a:p>
            <a:pPr lvl="1" eaLnBrk="0" hangingPunct="0">
              <a:defRPr/>
            </a:pPr>
            <a:r>
              <a:rPr lang="en-US" altLang="en-US" sz="2100" dirty="0"/>
              <a:t>11-24/1210, 802.11 Features Re-use, </a:t>
            </a:r>
            <a:r>
              <a:rPr lang="en-US" altLang="en-US" sz="2100" dirty="0" err="1"/>
              <a:t>Vytas</a:t>
            </a:r>
            <a:r>
              <a:rPr lang="en-US" altLang="en-US" sz="2100" dirty="0"/>
              <a:t> </a:t>
            </a:r>
            <a:r>
              <a:rPr lang="en-US" altLang="en-US" sz="2100" dirty="0" err="1" smtClean="0"/>
              <a:t>Kezys</a:t>
            </a:r>
            <a:r>
              <a:rPr lang="en-US" altLang="en-US" sz="2100" dirty="0" smtClean="0"/>
              <a:t> </a:t>
            </a:r>
            <a:r>
              <a:rPr lang="en-US" altLang="en-US" sz="2100" dirty="0"/>
              <a:t>(</a:t>
            </a:r>
            <a:r>
              <a:rPr lang="en-US" altLang="en-US" sz="2100" dirty="0" err="1"/>
              <a:t>HaiLa</a:t>
            </a:r>
            <a:r>
              <a:rPr lang="en-US" altLang="en-US" sz="2100" dirty="0"/>
              <a: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endParaRPr lang="en-US" dirty="0" smtClean="0"/>
          </a:p>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16</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sz="2400" dirty="0" smtClean="0">
                <a:sym typeface="+mn-ea"/>
              </a:rPr>
              <a:t>Contribution discussion</a:t>
            </a:r>
            <a:endParaRPr lang="en-GB" altLang="en-US" sz="2400" dirty="0" smtClean="0"/>
          </a:p>
          <a:p>
            <a:pPr lvl="1" eaLnBrk="0" hangingPunct="0">
              <a:buFontTx/>
              <a:buChar char="–"/>
              <a:defRPr/>
            </a:pPr>
            <a:r>
              <a:rPr lang="en-US" altLang="en-US" sz="2100" dirty="0" smtClean="0">
                <a:solidFill>
                  <a:srgbClr val="00B050"/>
                </a:solidFill>
              </a:rPr>
              <a:t>11-24/1194</a:t>
            </a:r>
            <a:r>
              <a:rPr lang="en-US" altLang="en-US" sz="2100" dirty="0">
                <a:solidFill>
                  <a:srgbClr val="00B050"/>
                </a:solidFill>
              </a:rPr>
              <a:t>, </a:t>
            </a:r>
            <a:r>
              <a:rPr lang="en-US" altLang="zh-CN" sz="2100" dirty="0">
                <a:solidFill>
                  <a:srgbClr val="00B050"/>
                </a:solidFill>
              </a:rPr>
              <a:t>Capability report for AMP STA, </a:t>
            </a:r>
            <a:r>
              <a:rPr lang="en-US" altLang="zh-CN" sz="2100" dirty="0" err="1">
                <a:solidFill>
                  <a:srgbClr val="00B050"/>
                </a:solidFill>
              </a:rPr>
              <a:t>Zhanjing</a:t>
            </a:r>
            <a:r>
              <a:rPr lang="en-US" altLang="zh-CN" sz="2100" dirty="0">
                <a:solidFill>
                  <a:srgbClr val="00B050"/>
                </a:solidFill>
              </a:rPr>
              <a:t> </a:t>
            </a:r>
            <a:r>
              <a:rPr lang="en-US" altLang="zh-CN" sz="2100" dirty="0" err="1">
                <a:solidFill>
                  <a:srgbClr val="00B050"/>
                </a:solidFill>
              </a:rPr>
              <a:t>Bao</a:t>
            </a:r>
            <a:r>
              <a:rPr lang="en-US" altLang="zh-CN" sz="2100" dirty="0">
                <a:solidFill>
                  <a:srgbClr val="00B050"/>
                </a:solidFill>
              </a:rPr>
              <a:t> (TCL), &lt;</a:t>
            </a:r>
            <a:r>
              <a:rPr lang="en-US" altLang="en-US" sz="2100" dirty="0">
                <a:solidFill>
                  <a:srgbClr val="00B050"/>
                </a:solidFill>
              </a:rPr>
              <a:t>AM&gt;</a:t>
            </a:r>
          </a:p>
          <a:p>
            <a:pPr lvl="1" eaLnBrk="0" hangingPunct="0">
              <a:buFontTx/>
              <a:buChar char="–"/>
              <a:defRPr/>
            </a:pPr>
            <a:r>
              <a:rPr lang="en-US" altLang="en-US" sz="2100" dirty="0">
                <a:solidFill>
                  <a:srgbClr val="00B050"/>
                </a:solidFill>
              </a:rPr>
              <a:t>11-24/1197, Consideration on AMP Coexistence, </a:t>
            </a:r>
            <a:r>
              <a:rPr lang="en-US" altLang="en-US" sz="2100" dirty="0" err="1">
                <a:solidFill>
                  <a:srgbClr val="00B050"/>
                </a:solidFill>
              </a:rPr>
              <a:t>Panan</a:t>
            </a:r>
            <a:r>
              <a:rPr lang="en-US" altLang="en-US" sz="2100" dirty="0">
                <a:solidFill>
                  <a:srgbClr val="00B050"/>
                </a:solidFill>
              </a:rPr>
              <a:t> Li (Huawei), &lt;AM&gt;</a:t>
            </a:r>
          </a:p>
          <a:p>
            <a:pPr lvl="1" eaLnBrk="0" hangingPunct="0">
              <a:defRPr/>
            </a:pPr>
            <a:r>
              <a:rPr lang="en-US" altLang="en-US" sz="2100" dirty="0">
                <a:solidFill>
                  <a:srgbClr val="00B050"/>
                </a:solidFill>
              </a:rPr>
              <a:t>11-24/1201, Time and frequency synchronization for AMP, </a:t>
            </a:r>
            <a:r>
              <a:rPr lang="en-US" altLang="en-US" sz="2100" dirty="0" err="1">
                <a:solidFill>
                  <a:srgbClr val="00B050"/>
                </a:solidFill>
              </a:rPr>
              <a:t>Jinyu</a:t>
            </a:r>
            <a:r>
              <a:rPr lang="en-US" altLang="en-US" sz="2100" dirty="0">
                <a:solidFill>
                  <a:srgbClr val="00B050"/>
                </a:solidFill>
              </a:rPr>
              <a:t> Zhang (OPPO), &lt;AM&gt;</a:t>
            </a:r>
          </a:p>
          <a:p>
            <a:pPr eaLnBrk="0" hangingPunct="0">
              <a:defRPr/>
            </a:pPr>
            <a:r>
              <a:rPr lang="en-GB" altLang="en-US" dirty="0" smtClean="0"/>
              <a:t>Any </a:t>
            </a:r>
            <a:r>
              <a:rPr lang="en-GB" altLang="en-US" dirty="0"/>
              <a:t>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11-24/1202</a:t>
            </a:r>
            <a:r>
              <a:rPr lang="en-US" altLang="en-US" sz="2100" dirty="0">
                <a:solidFill>
                  <a:srgbClr val="00B050"/>
                </a:solidFill>
              </a:rPr>
              <a:t>, Scanning and discovery for AMP </a:t>
            </a:r>
            <a:r>
              <a:rPr lang="en-US" altLang="en-US" sz="2100" dirty="0" err="1">
                <a:solidFill>
                  <a:srgbClr val="00B050"/>
                </a:solidFill>
              </a:rPr>
              <a:t>IoT</a:t>
            </a:r>
            <a:r>
              <a:rPr lang="en-US" altLang="en-US" sz="2100" dirty="0">
                <a:solidFill>
                  <a:srgbClr val="00B050"/>
                </a:solidFill>
              </a:rPr>
              <a:t>, </a:t>
            </a:r>
            <a:r>
              <a:rPr lang="en-US" altLang="en-US" sz="2100" dirty="0" err="1">
                <a:solidFill>
                  <a:srgbClr val="00B050"/>
                </a:solidFill>
              </a:rPr>
              <a:t>Weijie</a:t>
            </a:r>
            <a:r>
              <a:rPr lang="en-US" altLang="en-US" sz="2100" dirty="0">
                <a:solidFill>
                  <a:srgbClr val="00B050"/>
                </a:solidFill>
              </a:rPr>
              <a:t> Xu (OPPO)</a:t>
            </a:r>
          </a:p>
          <a:p>
            <a:pPr lvl="1" eaLnBrk="0" hangingPunct="0">
              <a:defRPr/>
            </a:pPr>
            <a:r>
              <a:rPr lang="en-US" altLang="en-US" sz="2100" dirty="0">
                <a:solidFill>
                  <a:srgbClr val="00B050"/>
                </a:solidFill>
              </a:rPr>
              <a:t>11-24/1203, Authentication and Security transaction for AMP, </a:t>
            </a:r>
            <a:r>
              <a:rPr lang="en-US" altLang="en-US" sz="2100" dirty="0" err="1">
                <a:solidFill>
                  <a:srgbClr val="00B050"/>
                </a:solidFill>
              </a:rPr>
              <a:t>Chuanfeng</a:t>
            </a:r>
            <a:r>
              <a:rPr lang="en-US" altLang="en-US" sz="2100" dirty="0">
                <a:solidFill>
                  <a:srgbClr val="00B050"/>
                </a:solidFill>
              </a:rPr>
              <a:t> He, (OPPO), &lt;AM&gt;</a:t>
            </a:r>
          </a:p>
          <a:p>
            <a:pPr lvl="1" eaLnBrk="0" hangingPunct="0">
              <a:defRPr/>
            </a:pPr>
            <a:r>
              <a:rPr lang="en-US" altLang="en-US" sz="2100" dirty="0">
                <a:solidFill>
                  <a:srgbClr val="00B050"/>
                </a:solidFill>
              </a:rPr>
              <a:t>11-24/1242, AMP Security Transaction Methods Using Random MAC Address for Privacy, Hui Luo (Infineon Technologies</a:t>
            </a:r>
          </a:p>
          <a:p>
            <a:pPr lvl="1" eaLnBrk="0" hangingPunct="0">
              <a:defRPr/>
            </a:pPr>
            <a:r>
              <a:rPr lang="en-US" altLang="en-US" sz="2100" dirty="0"/>
              <a:t>11-24/1215, Feasibility study on long range backscatter operation, </a:t>
            </a:r>
            <a:r>
              <a:rPr lang="en-US" altLang="en-US" sz="2100" dirty="0" err="1"/>
              <a:t>Weilin</a:t>
            </a:r>
            <a:r>
              <a:rPr lang="en-US" altLang="en-US" sz="2100" dirty="0"/>
              <a:t> (Huawei), &lt;AM</a:t>
            </a:r>
            <a:r>
              <a:rPr lang="en-US" altLang="en-US" sz="2100" dirty="0" smtClean="0"/>
              <a:t>&gt;</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17</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865918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11-24/1215</a:t>
            </a:r>
            <a:r>
              <a:rPr lang="en-US" altLang="en-US" sz="2100" dirty="0">
                <a:solidFill>
                  <a:srgbClr val="00B050"/>
                </a:solidFill>
              </a:rPr>
              <a:t>, Feasibility study on long range backscatter operation, </a:t>
            </a:r>
            <a:r>
              <a:rPr lang="en-US" altLang="en-US" sz="2100" dirty="0" err="1">
                <a:solidFill>
                  <a:srgbClr val="00B050"/>
                </a:solidFill>
              </a:rPr>
              <a:t>Weilin</a:t>
            </a:r>
            <a:r>
              <a:rPr lang="en-US" altLang="en-US" sz="2100" dirty="0">
                <a:solidFill>
                  <a:srgbClr val="00B050"/>
                </a:solidFill>
              </a:rPr>
              <a:t> (Huawei), &lt;AM</a:t>
            </a:r>
            <a:r>
              <a:rPr lang="en-US" altLang="en-US" sz="2100" dirty="0" smtClean="0">
                <a:solidFill>
                  <a:srgbClr val="00B050"/>
                </a:solidFill>
              </a:rPr>
              <a:t>&gt;</a:t>
            </a:r>
          </a:p>
          <a:p>
            <a:pPr lvl="1" eaLnBrk="0" hangingPunct="0">
              <a:defRPr/>
            </a:pPr>
            <a:r>
              <a:rPr lang="en-US" altLang="en-US" sz="2100" dirty="0">
                <a:solidFill>
                  <a:srgbClr val="00B050"/>
                </a:solidFill>
              </a:rPr>
              <a:t>11-24/1263, AMP Supported Legacy Mode, </a:t>
            </a:r>
            <a:r>
              <a:rPr lang="en-US" altLang="en-US" sz="2100" dirty="0" err="1">
                <a:solidFill>
                  <a:srgbClr val="00B050"/>
                </a:solidFill>
              </a:rPr>
              <a:t>Pooria</a:t>
            </a:r>
            <a:r>
              <a:rPr lang="en-US" altLang="en-US" sz="2100" dirty="0">
                <a:solidFill>
                  <a:srgbClr val="00B050"/>
                </a:solidFill>
              </a:rPr>
              <a:t> </a:t>
            </a:r>
            <a:r>
              <a:rPr lang="en-US" altLang="en-US" sz="2100" dirty="0" err="1">
                <a:solidFill>
                  <a:srgbClr val="00B050"/>
                </a:solidFill>
              </a:rPr>
              <a:t>Pakrooh</a:t>
            </a:r>
            <a:r>
              <a:rPr lang="en-US" altLang="en-US" sz="2100" dirty="0">
                <a:solidFill>
                  <a:srgbClr val="00B050"/>
                </a:solidFill>
              </a:rPr>
              <a:t> (Qualcomm), &lt;Tue AM2, Thu AM1&gt; </a:t>
            </a:r>
            <a:endParaRPr lang="en-US" altLang="en-US" sz="2100" dirty="0" smtClean="0">
              <a:solidFill>
                <a:srgbClr val="00B050"/>
              </a:solidFill>
            </a:endParaRPr>
          </a:p>
          <a:p>
            <a:pPr lvl="1" eaLnBrk="0" hangingPunct="0">
              <a:defRPr/>
            </a:pPr>
            <a:r>
              <a:rPr lang="en-US" altLang="en-US" sz="2100" dirty="0" smtClean="0">
                <a:solidFill>
                  <a:srgbClr val="00B050"/>
                </a:solidFill>
              </a:rPr>
              <a:t>11-24/1208</a:t>
            </a:r>
            <a:r>
              <a:rPr lang="en-US" altLang="en-US" sz="2100" dirty="0">
                <a:solidFill>
                  <a:srgbClr val="00B050"/>
                </a:solidFill>
              </a:rPr>
              <a:t>, </a:t>
            </a:r>
            <a:r>
              <a:rPr lang="en-US" altLang="zh-CN" sz="2100" dirty="0">
                <a:solidFill>
                  <a:srgbClr val="00B050"/>
                </a:solidFill>
              </a:rPr>
              <a:t>Thoughts on the AMP WPT protocol, Ian Bajaj (Huawei), &lt;</a:t>
            </a:r>
            <a:r>
              <a:rPr lang="en-US" altLang="en-US" sz="2100" dirty="0">
                <a:solidFill>
                  <a:srgbClr val="00B050"/>
                </a:solidFill>
              </a:rPr>
              <a:t>AM&gt;</a:t>
            </a:r>
          </a:p>
          <a:p>
            <a:pPr lvl="1" eaLnBrk="0" hangingPunct="0">
              <a:defRPr/>
            </a:pPr>
            <a:r>
              <a:rPr lang="en-US" altLang="en-US" sz="2100" dirty="0" smtClean="0">
                <a:solidFill>
                  <a:srgbClr val="00B050"/>
                </a:solidFill>
              </a:rPr>
              <a:t>11-24/1253</a:t>
            </a:r>
            <a:r>
              <a:rPr lang="en-US" altLang="en-US" sz="2100" dirty="0">
                <a:solidFill>
                  <a:srgbClr val="00B050"/>
                </a:solidFill>
              </a:rPr>
              <a:t>, </a:t>
            </a:r>
            <a:r>
              <a:rPr lang="en-US" altLang="zh-CN" sz="2100" dirty="0">
                <a:solidFill>
                  <a:srgbClr val="00B050"/>
                </a:solidFill>
              </a:rPr>
              <a:t>Ultra Low Power Features For Active Devices, </a:t>
            </a:r>
            <a:r>
              <a:rPr lang="en-US" altLang="zh-CN" sz="2100" dirty="0" err="1">
                <a:solidFill>
                  <a:srgbClr val="00B050"/>
                </a:solidFill>
              </a:rPr>
              <a:t>Amichai</a:t>
            </a:r>
            <a:r>
              <a:rPr lang="en-US" altLang="zh-CN" sz="2100" dirty="0">
                <a:solidFill>
                  <a:srgbClr val="00B050"/>
                </a:solidFill>
              </a:rPr>
              <a:t> </a:t>
            </a:r>
            <a:r>
              <a:rPr lang="en-US" altLang="zh-CN" sz="2100" dirty="0" err="1">
                <a:solidFill>
                  <a:srgbClr val="00B050"/>
                </a:solidFill>
              </a:rPr>
              <a:t>Sanderovich</a:t>
            </a:r>
            <a:r>
              <a:rPr lang="en-US" altLang="zh-CN" sz="2100" dirty="0">
                <a:solidFill>
                  <a:srgbClr val="00B050"/>
                </a:solidFill>
              </a:rPr>
              <a:t> (</a:t>
            </a:r>
            <a:r>
              <a:rPr lang="en-US" altLang="zh-CN" sz="2100" dirty="0" err="1">
                <a:solidFill>
                  <a:srgbClr val="00B050"/>
                </a:solidFill>
              </a:rPr>
              <a:t>Wiliot</a:t>
            </a:r>
            <a:r>
              <a:rPr lang="en-US" altLang="zh-CN" sz="2100" dirty="0">
                <a:solidFill>
                  <a:srgbClr val="00B050"/>
                </a:solidFill>
              </a:rPr>
              <a:t>)</a:t>
            </a:r>
            <a:endParaRPr lang="en-US" altLang="en-US" sz="2100" dirty="0">
              <a:solidFill>
                <a:srgbClr val="00B050"/>
              </a:solidFill>
            </a:endParaRPr>
          </a:p>
          <a:p>
            <a:pPr lvl="1" eaLnBrk="0" hangingPunct="0">
              <a:defRPr/>
            </a:pPr>
            <a:r>
              <a:rPr lang="en-US" altLang="en-US" sz="2100" dirty="0" smtClean="0"/>
              <a:t>11-24/1307</a:t>
            </a:r>
            <a:r>
              <a:rPr lang="en-US" altLang="en-US" sz="2100" dirty="0"/>
              <a:t>, Proposed </a:t>
            </a:r>
            <a:r>
              <a:rPr lang="en-US" altLang="en-US" sz="2100" dirty="0" err="1"/>
              <a:t>tgbp</a:t>
            </a:r>
            <a:r>
              <a:rPr lang="en-US" altLang="en-US" sz="2100" dirty="0"/>
              <a:t> functional requirements, Bin Qian (Huawei</a:t>
            </a:r>
            <a:r>
              <a:rPr lang="en-US" altLang="en-US" sz="2100" dirty="0" smtClean="0"/>
              <a:t>)</a:t>
            </a:r>
            <a:endParaRPr lang="en-US" altLang="en-GB" sz="2100" dirty="0"/>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extLst>
      <p:ext uri="{BB962C8B-B14F-4D97-AF65-F5344CB8AC3E}">
        <p14:creationId xmlns:p14="http://schemas.microsoft.com/office/powerpoint/2010/main" val="2062503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18</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Jul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p>
          <a:p>
            <a:pPr lvl="0" eaLnBrk="0" hangingPunct="0">
              <a:defRPr/>
            </a:pPr>
            <a:r>
              <a:rPr lang="en-US" altLang="en-GB" dirty="0"/>
              <a:t>IEEE-SA IPR policies and meeting rules</a:t>
            </a:r>
          </a:p>
          <a:p>
            <a:pPr lvl="0" eaLnBrk="0" hangingPunct="0">
              <a:defRPr/>
            </a:pPr>
            <a:r>
              <a:rPr lang="en-US" altLang="en-GB" dirty="0"/>
              <a:t>Approval of agenda</a:t>
            </a:r>
          </a:p>
          <a:p>
            <a:pPr algn="l" eaLnBrk="0" hangingPunct="0">
              <a:buClrTx/>
              <a:buSzTx/>
              <a:buFontTx/>
              <a:defRPr/>
            </a:pPr>
            <a:r>
              <a:rPr lang="en-US" altLang="en-GB" dirty="0"/>
              <a:t>Contribution discussion</a:t>
            </a:r>
          </a:p>
          <a:p>
            <a:pPr lvl="1" eaLnBrk="0" hangingPunct="0">
              <a:defRPr/>
            </a:pPr>
            <a:r>
              <a:rPr lang="en-US" altLang="en-US" sz="2100" dirty="0" smtClean="0">
                <a:solidFill>
                  <a:srgbClr val="00B050"/>
                </a:solidFill>
              </a:rPr>
              <a:t>11-24/1210</a:t>
            </a:r>
            <a:r>
              <a:rPr lang="en-US" altLang="en-US" sz="2100" dirty="0">
                <a:solidFill>
                  <a:srgbClr val="00B050"/>
                </a:solidFill>
              </a:rPr>
              <a:t>, 802.11 Features Re-use, </a:t>
            </a:r>
            <a:r>
              <a:rPr lang="en-US" altLang="en-US" sz="2100" dirty="0" err="1">
                <a:solidFill>
                  <a:srgbClr val="00B050"/>
                </a:solidFill>
              </a:rPr>
              <a:t>Vytas</a:t>
            </a:r>
            <a:r>
              <a:rPr lang="en-US" altLang="en-US" sz="2100" dirty="0">
                <a:solidFill>
                  <a:srgbClr val="00B050"/>
                </a:solidFill>
              </a:rPr>
              <a:t> </a:t>
            </a:r>
            <a:r>
              <a:rPr lang="en-US" altLang="en-US" sz="2100" dirty="0" err="1">
                <a:solidFill>
                  <a:srgbClr val="00B050"/>
                </a:solidFill>
              </a:rPr>
              <a:t>Kezys</a:t>
            </a:r>
            <a:r>
              <a:rPr lang="en-US" altLang="en-US" sz="2100" dirty="0">
                <a:solidFill>
                  <a:srgbClr val="00B050"/>
                </a:solidFill>
              </a:rPr>
              <a:t> (</a:t>
            </a:r>
            <a:r>
              <a:rPr lang="en-US" altLang="en-US" sz="2100" dirty="0" err="1">
                <a:solidFill>
                  <a:srgbClr val="00B050"/>
                </a:solidFill>
              </a:rPr>
              <a:t>HaiLa</a:t>
            </a:r>
            <a:r>
              <a:rPr lang="en-US" altLang="en-US" sz="2100" dirty="0">
                <a:solidFill>
                  <a:srgbClr val="00B050"/>
                </a:solidFill>
              </a:rPr>
              <a:t>)</a:t>
            </a:r>
          </a:p>
          <a:p>
            <a:pPr lvl="1" eaLnBrk="0" hangingPunct="0">
              <a:defRPr/>
            </a:pPr>
            <a:r>
              <a:rPr lang="en-US" altLang="en-US" sz="2100" dirty="0">
                <a:solidFill>
                  <a:srgbClr val="00B050"/>
                </a:solidFill>
              </a:rPr>
              <a:t>11-24/1213, 2.4 GHz Downlink AMP PPDU Follow up, Bin Qian (Huawei)</a:t>
            </a:r>
          </a:p>
          <a:p>
            <a:pPr lvl="1" eaLnBrk="0" hangingPunct="0">
              <a:defRPr/>
            </a:pPr>
            <a:r>
              <a:rPr lang="en-US" altLang="en-US" sz="2100" dirty="0" smtClean="0">
                <a:solidFill>
                  <a:srgbClr val="00B050"/>
                </a:solidFill>
              </a:rPr>
              <a:t>11-24/1212</a:t>
            </a:r>
            <a:r>
              <a:rPr lang="en-US" altLang="en-US" sz="2100" dirty="0">
                <a:solidFill>
                  <a:srgbClr val="00B050"/>
                </a:solidFill>
              </a:rPr>
              <a:t>, Discussion on AMP Channel access, </a:t>
            </a:r>
            <a:r>
              <a:rPr lang="en-US" altLang="en-US" sz="2100" dirty="0" err="1">
                <a:solidFill>
                  <a:srgbClr val="00B050"/>
                </a:solidFill>
              </a:rPr>
              <a:t>Rojan</a:t>
            </a:r>
            <a:r>
              <a:rPr lang="en-US" altLang="en-US" sz="2100" dirty="0">
                <a:solidFill>
                  <a:srgbClr val="00B050"/>
                </a:solidFill>
              </a:rPr>
              <a:t> </a:t>
            </a:r>
            <a:r>
              <a:rPr lang="en-US" altLang="en-US" sz="2100" dirty="0" err="1">
                <a:solidFill>
                  <a:srgbClr val="00B050"/>
                </a:solidFill>
              </a:rPr>
              <a:t>Chitrakar</a:t>
            </a:r>
            <a:r>
              <a:rPr lang="en-US" altLang="en-US" sz="2100" dirty="0">
                <a:solidFill>
                  <a:srgbClr val="00B050"/>
                </a:solidFill>
              </a:rPr>
              <a:t> (Huawei), &lt;AM&gt;</a:t>
            </a:r>
          </a:p>
          <a:p>
            <a:pPr lvl="1" eaLnBrk="0" hangingPunct="0">
              <a:defRPr/>
            </a:pPr>
            <a:r>
              <a:rPr lang="en-US" altLang="en-US" sz="2100" dirty="0" smtClean="0">
                <a:solidFill>
                  <a:srgbClr val="00B050"/>
                </a:solidFill>
              </a:rPr>
              <a:t>11-24/1236</a:t>
            </a:r>
            <a:r>
              <a:rPr lang="en-US" altLang="en-US" sz="2100" dirty="0">
                <a:solidFill>
                  <a:srgbClr val="00B050"/>
                </a:solidFill>
              </a:rPr>
              <a:t>, </a:t>
            </a:r>
            <a:r>
              <a:rPr lang="en-US" altLang="zh-CN" sz="2100" dirty="0">
                <a:solidFill>
                  <a:srgbClr val="00B050"/>
                </a:solidFill>
              </a:rPr>
              <a:t>Close-Range Backscattering Waveform and Modulation,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r>
              <a:rPr lang="en-US" altLang="en-GB" sz="2100" i="1" dirty="0"/>
              <a:t>	</a:t>
            </a:r>
          </a:p>
          <a:p>
            <a:pPr algn="l" eaLnBrk="0" hangingPunct="0">
              <a:buClrTx/>
              <a:buSzTx/>
              <a:buFontTx/>
              <a:defRPr/>
            </a:pPr>
            <a:r>
              <a:rPr lang="en-US" altLang="en-GB" dirty="0"/>
              <a:t>Any other business?</a:t>
            </a:r>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Jul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15</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Motion on selection procedure doc </a:t>
            </a:r>
            <a:r>
              <a:rPr lang="zh-CN" altLang="en-US" dirty="0" smtClean="0"/>
              <a:t>（</a:t>
            </a:r>
            <a:r>
              <a:rPr lang="en-US" altLang="zh-CN" dirty="0" smtClean="0"/>
              <a:t>11-24/897</a:t>
            </a:r>
            <a:r>
              <a:rPr lang="en-US" altLang="zh-CN" dirty="0" smtClean="0"/>
              <a:t>r1)</a:t>
            </a:r>
            <a:endParaRPr lang="en-US" altLang="en-GB" dirty="0" smtClean="0"/>
          </a:p>
          <a:p>
            <a:pPr eaLnBrk="0" hangingPunct="0">
              <a:defRPr/>
            </a:pPr>
            <a:r>
              <a:rPr lang="en-US" altLang="en-GB" dirty="0" smtClean="0"/>
              <a:t>Functional Requirements baseline (11-24/1307r0) and motion</a:t>
            </a:r>
          </a:p>
          <a:p>
            <a:pPr eaLnBrk="0" hangingPunct="0">
              <a:defRPr/>
            </a:pPr>
            <a:r>
              <a:rPr lang="en-US" altLang="en-GB" dirty="0"/>
              <a:t>Contribution SPs and </a:t>
            </a:r>
            <a:r>
              <a:rPr lang="en-US" altLang="en-GB" dirty="0" smtClean="0"/>
              <a:t>Motions (with 5 min for 11-24/1180r2 update)</a:t>
            </a:r>
            <a:endParaRPr lang="en-US" altLang="en-GB" dirty="0"/>
          </a:p>
          <a:p>
            <a:pPr eaLnBrk="0" hangingPunct="0">
              <a:defRPr/>
            </a:pPr>
            <a:r>
              <a:rPr lang="en-US" altLang="en-GB" dirty="0" smtClean="0"/>
              <a:t>Contribution </a:t>
            </a:r>
            <a:r>
              <a:rPr lang="en-US" altLang="en-GB" dirty="0" smtClean="0"/>
              <a:t>discussion</a:t>
            </a:r>
          </a:p>
          <a:p>
            <a:pPr lvl="1" eaLnBrk="0" hangingPunct="0">
              <a:defRPr/>
            </a:pPr>
            <a:r>
              <a:rPr lang="en-US" altLang="en-US" sz="2100" dirty="0" smtClean="0">
                <a:solidFill>
                  <a:srgbClr val="00B050"/>
                </a:solidFill>
              </a:rPr>
              <a:t>11-24/1200</a:t>
            </a:r>
            <a:r>
              <a:rPr lang="en-US" altLang="en-US" sz="2100" dirty="0">
                <a:solidFill>
                  <a:srgbClr val="00B050"/>
                </a:solidFill>
              </a:rPr>
              <a:t>, Follow up on Transmission Modes, </a:t>
            </a:r>
            <a:r>
              <a:rPr lang="en-US" altLang="en-US" sz="2100" dirty="0" err="1">
                <a:solidFill>
                  <a:srgbClr val="00B050"/>
                </a:solidFill>
              </a:rPr>
              <a:t>Yinan</a:t>
            </a:r>
            <a:r>
              <a:rPr lang="en-US" altLang="en-US" sz="2100" dirty="0">
                <a:solidFill>
                  <a:srgbClr val="00B050"/>
                </a:solidFill>
              </a:rPr>
              <a:t> Qi (OPPO)</a:t>
            </a:r>
          </a:p>
          <a:p>
            <a:pPr lvl="1" eaLnBrk="0" hangingPunct="0">
              <a:defRPr/>
            </a:pPr>
            <a:r>
              <a:rPr lang="en-US" altLang="en-US" sz="2100" dirty="0"/>
              <a:t>11-24/1214, Carrier PPDU Discussion for Long-range Backscatter Operation, Bin Qian (Huawei) </a:t>
            </a:r>
          </a:p>
          <a:p>
            <a:pPr eaLnBrk="0" hangingPunct="0">
              <a:defRPr/>
            </a:pPr>
            <a:r>
              <a:rPr lang="en-US" altLang="en-GB" dirty="0" smtClean="0">
                <a:sym typeface="+mn-ea"/>
              </a:rPr>
              <a:t>Timeline </a:t>
            </a:r>
            <a:r>
              <a:rPr lang="en-US" altLang="en-GB" dirty="0" smtClean="0">
                <a:sym typeface="+mn-ea"/>
              </a:rPr>
              <a:t>Review</a:t>
            </a:r>
            <a:endParaRPr lang="en-US" altLang="en-GB" dirty="0" smtClean="0"/>
          </a:p>
          <a:p>
            <a:pPr eaLnBrk="0" hangingPunct="0">
              <a:defRPr/>
            </a:pPr>
            <a:r>
              <a:rPr lang="en-US" altLang="en-GB" dirty="0"/>
              <a:t>Teleconference Plan</a:t>
            </a:r>
          </a:p>
          <a:p>
            <a:pPr eaLnBrk="0" hangingPunct="0">
              <a:defRPr/>
            </a:pPr>
            <a:r>
              <a:rPr lang="en-US" altLang="en-GB" dirty="0" smtClean="0"/>
              <a:t>Any other business?</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the use of MLME primitives is relevant for providing communication with AMP-only </a:t>
            </a:r>
            <a:r>
              <a:rPr lang="en-US" altLang="zh-CN" sz="2400" b="0" dirty="0" err="1"/>
              <a:t>IoT</a:t>
            </a:r>
            <a:r>
              <a:rPr lang="en-US" altLang="zh-CN" sz="2400" b="0" dirty="0"/>
              <a:t> devices</a:t>
            </a:r>
            <a:r>
              <a:rPr lang="en-US" altLang="zh-CN" sz="2400" b="0" dirty="0" smtClean="0"/>
              <a:t>?</a:t>
            </a:r>
            <a:endParaRPr lang="en-US" altLang="zh-CN" sz="2400" b="0" dirty="0"/>
          </a:p>
          <a:p>
            <a:endParaRPr lang="en-US" altLang="zh-CN" sz="2000" dirty="0" smtClean="0"/>
          </a:p>
          <a:p>
            <a:endParaRPr lang="en-US" altLang="zh-CN" sz="2000" b="0" dirty="0"/>
          </a:p>
          <a:p>
            <a:r>
              <a:rPr lang="en-US" altLang="zh-CN" sz="2000" b="0" dirty="0" smtClean="0"/>
              <a:t>Result: Y/N/A</a:t>
            </a:r>
          </a:p>
          <a:p>
            <a:r>
              <a:rPr lang="en-US" altLang="zh-CN" sz="2000" b="0" dirty="0" smtClean="0">
                <a:solidFill>
                  <a:srgbClr val="FF0000"/>
                </a:solidFill>
              </a:rPr>
              <a:t>Deferred</a:t>
            </a:r>
          </a:p>
          <a:p>
            <a:endParaRPr lang="en-US" altLang="zh-CN" sz="2000" b="0" dirty="0" smtClean="0"/>
          </a:p>
          <a:p>
            <a:endParaRPr lang="en-US" altLang="zh-CN" sz="2000" b="0" dirty="0" smtClean="0"/>
          </a:p>
          <a:p>
            <a:endParaRPr lang="en-US" altLang="zh-CN" sz="2000" b="0" dirty="0"/>
          </a:p>
          <a:p>
            <a:r>
              <a:rPr lang="en-US" altLang="zh-CN" sz="2000" b="0" dirty="0" smtClean="0"/>
              <a:t>Reference contribution: 11-24/1180r2</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29685016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802.11bp shall define MLME primitives to provide communication with AMP devices</a:t>
            </a:r>
            <a:r>
              <a:rPr lang="en-US" altLang="zh-CN" sz="2400" b="0" dirty="0" smtClean="0"/>
              <a:t>?</a:t>
            </a:r>
            <a:endParaRPr lang="en-US" altLang="zh-CN" sz="2400" b="0" dirty="0"/>
          </a:p>
          <a:p>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Y/N/A</a:t>
            </a:r>
          </a:p>
          <a:p>
            <a:r>
              <a:rPr lang="en-US" altLang="zh-CN" sz="2000" b="0" dirty="0" smtClean="0">
                <a:solidFill>
                  <a:srgbClr val="FF0000"/>
                </a:solidFill>
              </a:rPr>
              <a:t>Deferred</a:t>
            </a:r>
          </a:p>
          <a:p>
            <a:endParaRPr lang="en-US" altLang="zh-CN" sz="2000" b="0" dirty="0"/>
          </a:p>
          <a:p>
            <a:endParaRPr lang="en-US" altLang="zh-CN" sz="2000" b="0" dirty="0" smtClean="0"/>
          </a:p>
          <a:p>
            <a:endParaRPr lang="en-US" altLang="zh-CN" sz="2000" b="0" dirty="0"/>
          </a:p>
          <a:p>
            <a:r>
              <a:rPr lang="en-US" altLang="zh-CN" sz="2000" b="0" dirty="0" smtClean="0"/>
              <a:t>Reference contribution: 11-24/1180r2</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36528980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sz="2000" b="0" dirty="0"/>
              <a:t>Do you support that 11bp defines at least one mode of MAC/PHY that supports bi-static backscattering communication in </a:t>
            </a:r>
            <a:r>
              <a:rPr lang="en-US" altLang="zh-CN" sz="2000" b="0" dirty="0" smtClean="0"/>
              <a:t>2.4GHz.</a:t>
            </a:r>
          </a:p>
          <a:p>
            <a:endParaRPr lang="en-US" altLang="zh-CN" b="0" dirty="0"/>
          </a:p>
          <a:p>
            <a:endParaRPr lang="en-US" altLang="zh-CN" b="0" dirty="0" smtClean="0"/>
          </a:p>
          <a:p>
            <a:endParaRPr lang="en-US" altLang="zh-CN" b="0" dirty="0"/>
          </a:p>
          <a:p>
            <a:endParaRPr lang="en-US" altLang="zh-CN" b="0" dirty="0" smtClean="0"/>
          </a:p>
          <a:p>
            <a:endParaRPr lang="en-US" altLang="zh-CN" b="0" dirty="0" smtClean="0"/>
          </a:p>
          <a:p>
            <a:r>
              <a:rPr lang="en-US" altLang="zh-CN" b="0" dirty="0" smtClean="0"/>
              <a:t>Result: </a:t>
            </a:r>
            <a:r>
              <a:rPr lang="en-US" altLang="zh-CN" b="0" dirty="0" smtClean="0">
                <a:solidFill>
                  <a:srgbClr val="00B050"/>
                </a:solidFill>
              </a:rPr>
              <a:t>NO Objection</a:t>
            </a:r>
            <a:endParaRPr lang="en-US" altLang="zh-CN" b="0" dirty="0">
              <a:solidFill>
                <a:srgbClr val="00B050"/>
              </a:solidFill>
            </a:endParaRPr>
          </a:p>
          <a:p>
            <a:endParaRPr lang="en-US" altLang="zh-CN" b="0" dirty="0" smtClean="0"/>
          </a:p>
          <a:p>
            <a:r>
              <a:rPr lang="en-US" altLang="zh-CN" b="0" dirty="0" smtClean="0"/>
              <a:t>Reference contribution: 11-24/1215r1</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815652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a:t>
            </a:r>
            <a:r>
              <a:rPr lang="en-US" altLang="zh-CN" sz="2400" b="0" dirty="0"/>
              <a:t> you support that 11bp </a:t>
            </a:r>
            <a:r>
              <a:rPr lang="en-US" altLang="zh-CN" sz="2400" b="0" dirty="0" smtClean="0"/>
              <a:t>supports</a:t>
            </a:r>
            <a:r>
              <a:rPr lang="en-US" altLang="zh-CN" sz="2400" b="0" dirty="0"/>
              <a:t> a mechanism that allows an AMP STA to report its device capability information</a:t>
            </a:r>
            <a:r>
              <a:rPr lang="en-US" altLang="zh-CN" sz="2400" dirty="0"/>
              <a:t/>
            </a:r>
            <a:br>
              <a:rPr lang="en-US" altLang="zh-CN" sz="2400" dirty="0"/>
            </a:br>
            <a:r>
              <a:rPr lang="en-US" altLang="zh-CN" sz="2400" b="0" dirty="0"/>
              <a:t>Note: The detailed capability information is TBD.</a:t>
            </a:r>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13Y/15N/8A</a:t>
            </a:r>
          </a:p>
          <a:p>
            <a:endParaRPr lang="en-US" altLang="zh-CN" sz="2000" b="0" dirty="0"/>
          </a:p>
          <a:p>
            <a:r>
              <a:rPr lang="en-US" altLang="zh-CN" sz="2000" b="0" dirty="0" smtClean="0"/>
              <a:t>Reference contribution: 11-24/1194r0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2633927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a:t>
            </a:r>
            <a:endParaRPr lang="zh-CN" altLang="en-US" dirty="0"/>
          </a:p>
        </p:txBody>
      </p:sp>
      <p:sp>
        <p:nvSpPr>
          <p:cNvPr id="3" name="内容占位符 2"/>
          <p:cNvSpPr>
            <a:spLocks noGrp="1"/>
          </p:cNvSpPr>
          <p:nvPr>
            <p:ph idx="1"/>
          </p:nvPr>
        </p:nvSpPr>
        <p:spPr/>
        <p:txBody>
          <a:bodyPr/>
          <a:lstStyle/>
          <a:p>
            <a:pPr marL="285750" indent="-285750">
              <a:lnSpc>
                <a:spcPct val="150000"/>
              </a:lnSpc>
              <a:spcBef>
                <a:spcPts val="0"/>
              </a:spcBef>
              <a:spcAft>
                <a:spcPts val="600"/>
              </a:spcAft>
              <a:buFont typeface="Arial" panose="020B0604020202020204" pitchFamily="34" charset="0"/>
              <a:buChar char="•"/>
            </a:pPr>
            <a:r>
              <a:rPr lang="en-US" altLang="zh-CN" sz="2400" b="0" dirty="0" smtClean="0"/>
              <a:t>Do </a:t>
            </a:r>
            <a:r>
              <a:rPr lang="en-US" altLang="zh-CN" sz="2400" b="0" dirty="0"/>
              <a:t>you agree that 11bp shall support WPT Mode 0?</a:t>
            </a:r>
          </a:p>
          <a:p>
            <a:pPr>
              <a:lnSpc>
                <a:spcPct val="150000"/>
              </a:lnSpc>
              <a:spcBef>
                <a:spcPts val="0"/>
              </a:spcBef>
              <a:spcAft>
                <a:spcPts val="600"/>
              </a:spcAft>
            </a:pPr>
            <a:r>
              <a:rPr lang="en-US" altLang="zh-CN" sz="2400" b="0" dirty="0" smtClean="0"/>
              <a:t>	Mode </a:t>
            </a:r>
            <a:r>
              <a:rPr lang="en-US" altLang="zh-CN" sz="2400" b="0" dirty="0"/>
              <a:t>0 - WPT Receiver acts as a passive energy harvester.</a:t>
            </a:r>
          </a:p>
          <a:p>
            <a:r>
              <a:rPr lang="en-US" altLang="zh-CN" sz="2000" dirty="0"/>
              <a:t/>
            </a:r>
            <a:br>
              <a:rPr lang="en-US" altLang="zh-CN" sz="2000" dirty="0"/>
            </a:br>
            <a:endParaRPr lang="en-US" altLang="zh-CN" sz="2000" dirty="0" smtClean="0"/>
          </a:p>
          <a:p>
            <a:endParaRPr lang="en-US" altLang="zh-CN" sz="2000" b="0" dirty="0"/>
          </a:p>
          <a:p>
            <a:r>
              <a:rPr lang="en-US" altLang="zh-CN" sz="2000" b="0" dirty="0" smtClean="0"/>
              <a:t>Result: Y/N/A</a:t>
            </a:r>
          </a:p>
          <a:p>
            <a:r>
              <a:rPr lang="en-US" altLang="zh-CN" sz="2000" b="0" dirty="0" smtClean="0">
                <a:solidFill>
                  <a:srgbClr val="FF0000"/>
                </a:solidFill>
              </a:rPr>
              <a:t>Deferred</a:t>
            </a:r>
          </a:p>
          <a:p>
            <a:endParaRPr lang="en-US" altLang="zh-CN" sz="2000" b="0" dirty="0"/>
          </a:p>
          <a:p>
            <a:r>
              <a:rPr lang="en-US" altLang="zh-CN" sz="2000" b="0" dirty="0" smtClean="0"/>
              <a:t>Reference contribution: 11-24/1208r1</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1134586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#6 </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b="0" dirty="0" smtClean="0"/>
              <a:t>Do </a:t>
            </a:r>
            <a:r>
              <a:rPr lang="en-US" altLang="zh-CN" b="0" dirty="0"/>
              <a:t>you agree that 11bp shall support WPT Mode 1?</a:t>
            </a:r>
          </a:p>
          <a:p>
            <a:r>
              <a:rPr lang="en-US" altLang="zh-CN" b="0" dirty="0"/>
              <a:t>Mode 1 - WPT management information exchange is directly performed between the Energizer and AMP STA to support WPT between the Energizer and AMP </a:t>
            </a:r>
            <a:r>
              <a:rPr lang="en-US" altLang="zh-CN" b="0" dirty="0" smtClean="0"/>
              <a:t>STA.</a:t>
            </a:r>
            <a:endParaRPr lang="en-US" altLang="zh-CN" b="0" dirty="0"/>
          </a:p>
          <a:p>
            <a:r>
              <a:rPr lang="en-US" altLang="zh-CN" dirty="0"/>
              <a:t/>
            </a:r>
            <a:br>
              <a:rPr lang="en-US" altLang="zh-CN" dirty="0"/>
            </a:br>
            <a:endParaRPr lang="en-US" altLang="zh-CN" dirty="0" smtClean="0"/>
          </a:p>
          <a:p>
            <a:endParaRPr lang="en-US" altLang="zh-CN" b="0" dirty="0" smtClean="0"/>
          </a:p>
          <a:p>
            <a:endParaRPr lang="en-US" altLang="zh-CN" b="0" dirty="0"/>
          </a:p>
          <a:p>
            <a:endParaRPr lang="en-US" altLang="zh-CN" b="0" dirty="0"/>
          </a:p>
          <a:p>
            <a:r>
              <a:rPr lang="en-US" altLang="zh-CN" b="0" dirty="0" smtClean="0"/>
              <a:t>Result: Y/N/A</a:t>
            </a:r>
          </a:p>
          <a:p>
            <a:r>
              <a:rPr lang="en-US" altLang="zh-CN" b="0" dirty="0" smtClean="0">
                <a:solidFill>
                  <a:srgbClr val="FF0000"/>
                </a:solidFill>
              </a:rPr>
              <a:t>Deferred</a:t>
            </a:r>
            <a:endParaRPr lang="en-US" altLang="zh-CN" b="0" dirty="0">
              <a:solidFill>
                <a:srgbClr val="FF0000"/>
              </a:solidFill>
            </a:endParaRPr>
          </a:p>
          <a:p>
            <a:endParaRPr lang="en-US" altLang="zh-CN" b="0" dirty="0" smtClean="0"/>
          </a:p>
          <a:p>
            <a:r>
              <a:rPr lang="en-US" altLang="zh-CN" b="0" dirty="0" smtClean="0"/>
              <a:t>Reference contribution: 11-24/1208r0</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pic>
        <p:nvPicPr>
          <p:cNvPr id="8196" name="Picture 4" descr="图像预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90" y="3200406"/>
            <a:ext cx="4657725" cy="1247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18109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#7 </a:t>
            </a:r>
            <a:endParaRPr lang="zh-CN" altLang="en-US" dirty="0"/>
          </a:p>
        </p:txBody>
      </p:sp>
      <p:sp>
        <p:nvSpPr>
          <p:cNvPr id="3" name="内容占位符 2"/>
          <p:cNvSpPr>
            <a:spLocks noGrp="1"/>
          </p:cNvSpPr>
          <p:nvPr>
            <p:ph idx="1"/>
          </p:nvPr>
        </p:nvSpPr>
        <p:spPr>
          <a:xfrm>
            <a:off x="914400" y="1676446"/>
            <a:ext cx="10361613" cy="4417967"/>
          </a:xfrm>
        </p:spPr>
        <p:txBody>
          <a:bodyPr/>
          <a:lstStyle/>
          <a:p>
            <a:pPr marL="285750" indent="-285750">
              <a:buFont typeface="Arial" panose="020B0604020202020204" pitchFamily="34" charset="0"/>
              <a:buChar char="•"/>
            </a:pPr>
            <a:r>
              <a:rPr lang="en-US" altLang="zh-CN" b="0" dirty="0" smtClean="0"/>
              <a:t>Do </a:t>
            </a:r>
            <a:r>
              <a:rPr lang="en-US" altLang="zh-CN" b="0" dirty="0"/>
              <a:t>you agree that 11bp shall support WPT Mode 2?</a:t>
            </a:r>
          </a:p>
          <a:p>
            <a:r>
              <a:rPr lang="en-US" altLang="zh-CN" b="0" dirty="0"/>
              <a:t>Mode 2 - WPT management information exchange is coordinated through the AP for a non-integrated Energizer. The management information exchange is carried out between the AP and Energizer, and between the AP and AMP STA, to support WPT between the Energizer and AMP STA.</a:t>
            </a:r>
          </a:p>
          <a:p>
            <a:endParaRPr lang="en-US" altLang="zh-CN" b="0" dirty="0"/>
          </a:p>
          <a:p>
            <a:r>
              <a:rPr lang="en-US" altLang="zh-CN" dirty="0"/>
              <a:t/>
            </a:r>
            <a:br>
              <a:rPr lang="en-US" altLang="zh-CN" dirty="0"/>
            </a:br>
            <a:endParaRPr lang="en-US" altLang="zh-CN" dirty="0" smtClean="0"/>
          </a:p>
          <a:p>
            <a:endParaRPr lang="en-US" altLang="zh-CN" b="0" dirty="0" smtClean="0"/>
          </a:p>
          <a:p>
            <a:endParaRPr lang="en-US" altLang="zh-CN" b="0" dirty="0"/>
          </a:p>
          <a:p>
            <a:endParaRPr lang="en-US" altLang="zh-CN" b="0" dirty="0" smtClean="0"/>
          </a:p>
          <a:p>
            <a:r>
              <a:rPr lang="en-US" altLang="zh-CN" b="0" dirty="0" smtClean="0"/>
              <a:t>Result: Y/N/A</a:t>
            </a:r>
          </a:p>
          <a:p>
            <a:r>
              <a:rPr lang="en-US" altLang="zh-CN" b="0" dirty="0" smtClean="0">
                <a:solidFill>
                  <a:srgbClr val="FF0000"/>
                </a:solidFill>
              </a:rPr>
              <a:t>Deferred</a:t>
            </a:r>
          </a:p>
          <a:p>
            <a:endParaRPr lang="en-US" altLang="zh-CN" b="0" dirty="0" smtClean="0"/>
          </a:p>
          <a:p>
            <a:r>
              <a:rPr lang="en-US" altLang="zh-CN" b="0" dirty="0" smtClean="0"/>
              <a:t>Reference contribution: 11-24/1208r0</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pic>
        <p:nvPicPr>
          <p:cNvPr id="11266" name="Picture 2" descr="图像预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95961" y="2941638"/>
            <a:ext cx="4981575" cy="234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8950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#8 </a:t>
            </a:r>
            <a:endParaRPr lang="zh-CN" altLang="en-US" dirty="0"/>
          </a:p>
        </p:txBody>
      </p:sp>
      <p:sp>
        <p:nvSpPr>
          <p:cNvPr id="3" name="内容占位符 2"/>
          <p:cNvSpPr>
            <a:spLocks noGrp="1"/>
          </p:cNvSpPr>
          <p:nvPr>
            <p:ph idx="1"/>
          </p:nvPr>
        </p:nvSpPr>
        <p:spPr>
          <a:xfrm>
            <a:off x="914400" y="1830388"/>
            <a:ext cx="10361613" cy="4264025"/>
          </a:xfrm>
        </p:spPr>
        <p:txBody>
          <a:bodyPr/>
          <a:lstStyle/>
          <a:p>
            <a:pPr marL="285750" indent="-285750">
              <a:buFont typeface="Arial" panose="020B0604020202020204" pitchFamily="34" charset="0"/>
              <a:buChar char="•"/>
            </a:pPr>
            <a:r>
              <a:rPr lang="en-US" altLang="zh-CN" sz="2400" b="0" dirty="0" smtClean="0"/>
              <a:t>Do </a:t>
            </a:r>
            <a:r>
              <a:rPr lang="en-US" altLang="zh-CN" sz="2400" b="0" dirty="0"/>
              <a:t>you agree that </a:t>
            </a:r>
            <a:r>
              <a:rPr lang="en-US" altLang="zh-CN" sz="2400" b="0" dirty="0" smtClean="0"/>
              <a:t>802.11bp defines a time-based random access mechanism?</a:t>
            </a:r>
          </a:p>
          <a:p>
            <a:endParaRPr lang="en-US" altLang="zh-CN" sz="2400" b="0" dirty="0"/>
          </a:p>
          <a:p>
            <a:r>
              <a:rPr lang="en-US" altLang="zh-CN" sz="2400" b="0" dirty="0" smtClean="0"/>
              <a:t>Note: Other random access mechanisms are not precluded.</a:t>
            </a:r>
            <a:endParaRPr lang="en-US" altLang="zh-CN" sz="2400" dirty="0" smtClean="0"/>
          </a:p>
          <a:p>
            <a:endParaRPr lang="en-US" altLang="zh-CN" sz="2000" b="0" dirty="0" smtClean="0"/>
          </a:p>
          <a:p>
            <a:endParaRPr lang="en-US" altLang="zh-CN" sz="2000" b="0" dirty="0" smtClean="0"/>
          </a:p>
          <a:p>
            <a:endParaRPr lang="en-US" altLang="zh-CN" sz="2000" b="0" dirty="0"/>
          </a:p>
          <a:p>
            <a:endParaRPr lang="en-US" altLang="zh-CN" sz="2000" b="0" dirty="0" smtClean="0"/>
          </a:p>
          <a:p>
            <a:r>
              <a:rPr lang="en-US" altLang="zh-CN" sz="2000" b="0" dirty="0" smtClean="0"/>
              <a:t>Result: Y/N/A</a:t>
            </a:r>
          </a:p>
          <a:p>
            <a:r>
              <a:rPr lang="en-US" altLang="zh-CN" sz="2000" b="0" dirty="0" smtClean="0">
                <a:solidFill>
                  <a:srgbClr val="FF0000"/>
                </a:solidFill>
              </a:rPr>
              <a:t>Deferred</a:t>
            </a:r>
          </a:p>
          <a:p>
            <a:endParaRPr lang="en-US" altLang="zh-CN" sz="2000" b="0" dirty="0" smtClean="0"/>
          </a:p>
          <a:p>
            <a:r>
              <a:rPr lang="en-US" altLang="zh-CN" sz="2000" b="0" dirty="0" smtClean="0"/>
              <a:t>Reference contribution: 11-24/1212r0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400935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#9 </a:t>
            </a:r>
            <a:endParaRPr lang="zh-CN" altLang="en-US" dirty="0"/>
          </a:p>
        </p:txBody>
      </p:sp>
      <p:sp>
        <p:nvSpPr>
          <p:cNvPr id="3" name="内容占位符 2"/>
          <p:cNvSpPr>
            <a:spLocks noGrp="1"/>
          </p:cNvSpPr>
          <p:nvPr>
            <p:ph idx="1"/>
          </p:nvPr>
        </p:nvSpPr>
        <p:spPr>
          <a:xfrm>
            <a:off x="914400" y="1830388"/>
            <a:ext cx="10361613" cy="4264025"/>
          </a:xfrm>
        </p:spPr>
        <p:txBody>
          <a:bodyPr/>
          <a:lstStyle/>
          <a:p>
            <a:pPr marL="285750" indent="-285750">
              <a:buFont typeface="Arial" panose="020B0604020202020204" pitchFamily="34" charset="0"/>
              <a:buChar char="•"/>
            </a:pPr>
            <a:r>
              <a:rPr lang="en-US" altLang="zh-CN" sz="2400" b="0" dirty="0"/>
              <a:t>Do you agree that 11bp supports a mode to enable AMP devices to operate in legacy WLAN network by defining AMP DL and required </a:t>
            </a:r>
            <a:r>
              <a:rPr lang="en-US" altLang="zh-CN" sz="2400" b="0" dirty="0" smtClean="0"/>
              <a:t>control/signaling?</a:t>
            </a:r>
            <a:endParaRPr lang="en-US" altLang="zh-CN" sz="2400" dirty="0" smtClean="0"/>
          </a:p>
          <a:p>
            <a:endParaRPr lang="en-US" altLang="zh-CN" sz="2000" b="0" dirty="0" smtClean="0"/>
          </a:p>
          <a:p>
            <a:endParaRPr lang="en-US" altLang="zh-CN" sz="2000" b="0" dirty="0" smtClean="0"/>
          </a:p>
          <a:p>
            <a:endParaRPr lang="en-US" altLang="zh-CN" sz="2000" b="0" dirty="0"/>
          </a:p>
          <a:p>
            <a:endParaRPr lang="en-US" altLang="zh-CN" sz="2000" b="0" dirty="0" smtClean="0"/>
          </a:p>
          <a:p>
            <a:r>
              <a:rPr lang="en-US" altLang="zh-CN" sz="2000" b="0" dirty="0" smtClean="0"/>
              <a:t>Result: 33Y/2N/6A</a:t>
            </a:r>
          </a:p>
          <a:p>
            <a:endParaRPr lang="en-US" altLang="zh-CN" sz="2000" b="0" dirty="0" smtClean="0"/>
          </a:p>
          <a:p>
            <a:r>
              <a:rPr lang="en-US" altLang="zh-CN" sz="2000" b="0" dirty="0" smtClean="0"/>
              <a:t>Reference contribution: 11-24/1263r0</a:t>
            </a:r>
            <a:endParaRPr lang="zh-CN" altLang="en-US" sz="20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Jul 2023</a:t>
            </a:r>
            <a:endParaRPr lang="en-US" dirty="0"/>
          </a:p>
        </p:txBody>
      </p:sp>
    </p:spTree>
    <p:extLst>
      <p:ext uri="{BB962C8B-B14F-4D97-AF65-F5344CB8AC3E}">
        <p14:creationId xmlns:p14="http://schemas.microsoft.com/office/powerpoint/2010/main" val="7124173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Jul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Aug </a:t>
            </a:r>
            <a:r>
              <a:rPr lang="en-US" altLang="en-US" sz="2400" kern="0" dirty="0" smtClean="0">
                <a:solidFill>
                  <a:schemeClr val="tx1"/>
                </a:solidFill>
                <a:sym typeface="+mn-ea"/>
              </a:rPr>
              <a:t>6 </a:t>
            </a:r>
            <a:r>
              <a:rPr lang="en-US" altLang="en-US" sz="2400" kern="0" dirty="0" smtClean="0">
                <a:solidFill>
                  <a:schemeClr val="tx1"/>
                </a:solidFill>
                <a:sym typeface="+mn-ea"/>
              </a:rPr>
              <a:t>(Tuesday), </a:t>
            </a:r>
            <a:r>
              <a:rPr lang="en-US" altLang="en-US" sz="2400" kern="0" dirty="0" smtClean="0">
                <a:solidFill>
                  <a:schemeClr val="tx1"/>
                </a:solidFill>
                <a:sym typeface="+mn-ea"/>
              </a:rPr>
              <a:t>9:00am</a:t>
            </a:r>
            <a:r>
              <a:rPr lang="en-US" altLang="en-US" sz="2400" kern="0" dirty="0" smtClean="0">
                <a:solidFill>
                  <a:schemeClr val="tx1"/>
                </a:solidFill>
                <a:sym typeface="+mn-ea"/>
              </a:rPr>
              <a:t>,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Sep 3 (Tuesday), </a:t>
            </a:r>
            <a:r>
              <a:rPr lang="en-US" altLang="en-US" sz="2400" kern="0" dirty="0" smtClean="0">
                <a:solidFill>
                  <a:schemeClr val="tx1"/>
                </a:solidFill>
                <a:sym typeface="+mn-ea"/>
              </a:rPr>
              <a:t>10:00am</a:t>
            </a:r>
            <a:r>
              <a:rPr lang="en-US" altLang="en-US" sz="2400" kern="0" dirty="0" smtClean="0">
                <a:solidFill>
                  <a:schemeClr val="tx1"/>
                </a:solidFill>
                <a:sym typeface="+mn-ea"/>
              </a:rPr>
              <a:t>,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5329</TotalTime>
  <Words>3303</Words>
  <Application>Microsoft Office PowerPoint</Application>
  <PresentationFormat>宽屏</PresentationFormat>
  <Paragraphs>581</Paragraphs>
  <Slides>42</Slides>
  <Notes>0</Notes>
  <HiddenSlides>0</HiddenSlides>
  <MMClips>0</MMClips>
  <ScaleCrop>false</ScaleCrop>
  <HeadingPairs>
    <vt:vector size="8" baseType="variant">
      <vt:variant>
        <vt:lpstr>已用的字体</vt:lpstr>
      </vt:variant>
      <vt:variant>
        <vt:i4>10</vt:i4>
      </vt:variant>
      <vt:variant>
        <vt:lpstr>主题</vt:lpstr>
      </vt:variant>
      <vt:variant>
        <vt:i4>2</vt:i4>
      </vt:variant>
      <vt:variant>
        <vt:lpstr>嵌入 OLE 服务器</vt:lpstr>
      </vt:variant>
      <vt:variant>
        <vt:i4>1</vt:i4>
      </vt:variant>
      <vt:variant>
        <vt:lpstr>幻灯片标题</vt:lpstr>
      </vt:variant>
      <vt:variant>
        <vt:i4>42</vt:i4>
      </vt:variant>
    </vt:vector>
  </HeadingPairs>
  <TitlesOfParts>
    <vt:vector size="55"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1_802-11-Submission-16-9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 #1 </vt:lpstr>
      <vt:lpstr>SP #2 </vt:lpstr>
      <vt:lpstr>SP #3 </vt:lpstr>
      <vt:lpstr>SP #4 </vt:lpstr>
      <vt:lpstr>SP #5 </vt:lpstr>
      <vt:lpstr>SP #6 </vt:lpstr>
      <vt:lpstr>SP #7 </vt:lpstr>
      <vt:lpstr>SP #8 </vt:lpstr>
      <vt:lpstr>SP #9 </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Bo</cp:lastModifiedBy>
  <cp:revision>315</cp:revision>
  <cp:lastPrinted>2014-11-04T15:04:00Z</cp:lastPrinted>
  <dcterms:created xsi:type="dcterms:W3CDTF">2007-04-17T18:10:00Z</dcterms:created>
  <dcterms:modified xsi:type="dcterms:W3CDTF">2024-07-18T19:58:34Z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