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Lst>
  <p:notesMasterIdLst>
    <p:notesMasterId r:id="rId34"/>
  </p:notesMasterIdLst>
  <p:handoutMasterIdLst>
    <p:handoutMasterId r:id="rId35"/>
  </p:handoutMasterIdLst>
  <p:sldIdLst>
    <p:sldId id="1263" r:id="rId3"/>
    <p:sldId id="1266" r:id="rId4"/>
    <p:sldId id="1267" r:id="rId5"/>
    <p:sldId id="1268" r:id="rId6"/>
    <p:sldId id="1269" r:id="rId7"/>
    <p:sldId id="1270" r:id="rId8"/>
    <p:sldId id="1271" r:id="rId9"/>
    <p:sldId id="1272" r:id="rId10"/>
    <p:sldId id="1273" r:id="rId11"/>
    <p:sldId id="1274" r:id="rId12"/>
    <p:sldId id="1275" r:id="rId13"/>
    <p:sldId id="1276" r:id="rId14"/>
    <p:sldId id="1278" r:id="rId15"/>
    <p:sldId id="1279" r:id="rId16"/>
    <p:sldId id="1310" r:id="rId17"/>
    <p:sldId id="1296" r:id="rId18"/>
    <p:sldId id="1283" r:id="rId19"/>
    <p:sldId id="1284" r:id="rId20"/>
    <p:sldId id="1366" r:id="rId21"/>
    <p:sldId id="1361" r:id="rId22"/>
    <p:sldId id="1287" r:id="rId23"/>
    <p:sldId id="1362" r:id="rId24"/>
    <p:sldId id="1336" r:id="rId25"/>
    <p:sldId id="1363" r:id="rId26"/>
    <p:sldId id="1313" r:id="rId27"/>
    <p:sldId id="1365" r:id="rId28"/>
    <p:sldId id="1367" r:id="rId29"/>
    <p:sldId id="1364" r:id="rId30"/>
    <p:sldId id="1291" r:id="rId31"/>
    <p:sldId id="1346" r:id="rId32"/>
    <p:sldId id="1347" r:id="rId33"/>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78" d="100"/>
          <a:sy n="78" d="100"/>
        </p:scale>
        <p:origin x="352" y="60"/>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1066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1066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Jul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Plenary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36"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fontScale="850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altLang="zh-CN" sz="2000" dirty="0"/>
              <a:t>One central laptop/computer per meeting connects at head table.</a:t>
            </a:r>
          </a:p>
          <a:p>
            <a:pPr marL="457200" indent="-457200">
              <a:buAutoNum type="arabicPeriod"/>
            </a:pPr>
            <a:r>
              <a:rPr lang="en-US" altLang="zh-CN" sz="2000" dirty="0"/>
              <a:t>Local speakers queue/speak only at a microphone when called on.</a:t>
            </a:r>
          </a:p>
          <a:p>
            <a:pPr marL="457200" indent="-457200">
              <a:buAutoNum type="arabicPeriod"/>
            </a:pPr>
            <a:r>
              <a:rPr lang="en-US" altLang="zh-CN" sz="2000" dirty="0"/>
              <a:t>Remote speakers request to speak via chat window and only speak when called on.</a:t>
            </a:r>
          </a:p>
          <a:p>
            <a:pPr marL="457200" indent="-457200">
              <a:buAutoNum type="arabicPeriod"/>
            </a:pPr>
            <a:r>
              <a:rPr lang="en-US" altLang="zh-CN" sz="2000" dirty="0"/>
              <a:t>Presenters share the presentation via conferencing tool or have chair (central laptop) present for them.</a:t>
            </a:r>
          </a:p>
          <a:p>
            <a:pPr marL="457200" indent="-457200">
              <a:buAutoNum type="arabicPeriod"/>
            </a:pPr>
            <a:r>
              <a:rPr lang="en-US" altLang="zh-CN" sz="2000" dirty="0"/>
              <a:t>Local attendees when logged into WebEx </a:t>
            </a:r>
            <a:r>
              <a:rPr lang="en-US" altLang="zh-CN" sz="2000" dirty="0">
                <a:solidFill>
                  <a:srgbClr val="FF0000"/>
                </a:solidFill>
              </a:rPr>
              <a:t>SHALL</a:t>
            </a:r>
            <a:r>
              <a:rPr lang="en-US" altLang="zh-CN" sz="2000" dirty="0"/>
              <a:t> </a:t>
            </a:r>
            <a:r>
              <a:rPr lang="en-US" altLang="zh-CN" sz="2000" dirty="0">
                <a:solidFill>
                  <a:srgbClr val="C00000"/>
                </a:solidFill>
              </a:rPr>
              <a:t>NOT connect Audio.</a:t>
            </a:r>
          </a:p>
          <a:p>
            <a:pPr marL="457200" indent="-457200">
              <a:buAutoNum type="arabicPeriod"/>
            </a:pPr>
            <a:r>
              <a:rPr lang="en-US" altLang="zh-CN" sz="2000" dirty="0">
                <a:solidFill>
                  <a:schemeClr val="tx1"/>
                </a:solidFill>
              </a:rPr>
              <a:t>When Starting a meeting the host should do the following:</a:t>
            </a:r>
          </a:p>
          <a:p>
            <a:pPr marL="857250" lvl="1" indent="-457200">
              <a:buAutoNum type="arabicPeriod"/>
            </a:pPr>
            <a:r>
              <a:rPr lang="en-US" altLang="zh-CN" sz="1800" dirty="0">
                <a:solidFill>
                  <a:schemeClr val="tx1"/>
                </a:solidFill>
              </a:rPr>
              <a:t>Select “Meeting” -&gt; “Meeting Options” -&gt; [Disable] “Allow Participant to turn on Video”</a:t>
            </a:r>
          </a:p>
          <a:p>
            <a:pPr marL="857250" lvl="1" indent="-457200">
              <a:buAutoNum type="arabicPeriod"/>
            </a:pPr>
            <a:r>
              <a:rPr lang="en-US" altLang="zh-CN" sz="1800" dirty="0">
                <a:solidFill>
                  <a:schemeClr val="tx1"/>
                </a:solidFill>
              </a:rPr>
              <a:t>Select “Participant” -&gt; [Enable] “Mute on Entry”.</a:t>
            </a:r>
          </a:p>
          <a:p>
            <a:pPr marL="457200" indent="-457200">
              <a:buAutoNum type="arabicPeriod"/>
            </a:pPr>
            <a:r>
              <a:rPr lang="en-US" altLang="zh-CN" sz="2000" dirty="0">
                <a:solidFill>
                  <a:schemeClr val="tx1"/>
                </a:solidFill>
              </a:rPr>
              <a:t>For those Remote Attendees connecting to </a:t>
            </a:r>
            <a:r>
              <a:rPr lang="en-US" altLang="zh-CN" sz="2000" dirty="0" err="1">
                <a:solidFill>
                  <a:schemeClr val="tx1"/>
                </a:solidFill>
              </a:rPr>
              <a:t>Webex</a:t>
            </a:r>
            <a:r>
              <a:rPr lang="en-US" altLang="zh-CN" sz="2000" dirty="0">
                <a:solidFill>
                  <a:schemeClr val="tx1"/>
                </a:solidFill>
              </a:rPr>
              <a:t>, Configure </a:t>
            </a:r>
            <a:r>
              <a:rPr lang="en-US" altLang="zh-CN" sz="2000" dirty="0" err="1">
                <a:solidFill>
                  <a:schemeClr val="tx1"/>
                </a:solidFill>
              </a:rPr>
              <a:t>Webex</a:t>
            </a:r>
            <a:r>
              <a:rPr lang="en-US" altLang="zh-CN" sz="2000" dirty="0">
                <a:solidFill>
                  <a:schemeClr val="tx1"/>
                </a:solidFill>
              </a:rPr>
              <a:t> Audio to use “Music Mode”.</a:t>
            </a:r>
          </a:p>
          <a:p>
            <a:pPr marL="457200" indent="-457200">
              <a:buAutoNum type="arabicPeriod"/>
            </a:pPr>
            <a:r>
              <a:rPr lang="en-US" altLang="zh-CN" sz="2000" dirty="0">
                <a:solidFill>
                  <a:schemeClr val="tx1"/>
                </a:solidFill>
              </a:rPr>
              <a:t>Treat All Microphones as hot and live – Conversations in a room may be heard online.</a:t>
            </a:r>
          </a:p>
          <a:p>
            <a:pPr>
              <a:lnSpc>
                <a:spcPct val="120000"/>
              </a:lnSpc>
            </a:pPr>
            <a:endParaRPr lang="en-US" altLang="zh-CN" sz="2100" kern="0" dirty="0" smtClean="0"/>
          </a:p>
          <a:p>
            <a:pPr>
              <a:lnSpc>
                <a:spcPct val="120000"/>
              </a:lnSpc>
            </a:pPr>
            <a:r>
              <a:rPr lang="en-US" altLang="zh-CN" sz="2100" kern="0" dirty="0" smtClean="0"/>
              <a:t>Reference</a:t>
            </a:r>
            <a:r>
              <a:rPr lang="en-US" altLang="zh-CN" sz="2100" kern="0" dirty="0" smtClean="0"/>
              <a:t>:</a:t>
            </a:r>
          </a:p>
          <a:p>
            <a:pPr marL="99695" indent="0">
              <a:lnSpc>
                <a:spcPct val="120000"/>
              </a:lnSpc>
            </a:pPr>
            <a:r>
              <a:rPr lang="en-US" altLang="zh-CN" sz="1800" b="0" u="sng" kern="0" dirty="0"/>
              <a:t>https://</a:t>
            </a:r>
            <a:r>
              <a:rPr lang="en-US" altLang="zh-CN" sz="1800" b="0" u="sng" kern="0" dirty="0" smtClean="0"/>
              <a:t>mentor.ieee.org/802-ec/dcn/24/ec-24-0101-00-WCSG-2024-may-802w-mixed-mode-interim-session-av-training-warsaw.pptx</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a:t>
            </a:r>
            <a:r>
              <a:rPr lang="en-US" sz="3200" dirty="0" smtClean="0">
                <a:sym typeface="+mn-ea"/>
              </a:rPr>
              <a:t>July </a:t>
            </a:r>
            <a:r>
              <a:rPr lang="en-US" sz="3200" dirty="0">
                <a:sym typeface="+mn-ea"/>
              </a:rPr>
              <a:t>IEEE 802 plenary</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July IEEE 802 plenary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https://cvent.me/dkO9BB</a:t>
            </a:r>
            <a:endParaRPr lang="en-US" sz="2400" dirty="0"/>
          </a:p>
          <a:p>
            <a:pPr marL="0" indent="0"/>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a:t>
            </a:r>
            <a:r>
              <a:rPr lang="en-US" altLang="zh-CN" sz="3200" kern="0" dirty="0" smtClean="0"/>
              <a:t>List (Call for submissions)</a:t>
            </a:r>
            <a:endParaRPr lang="en-US" altLang="zh-CN" sz="3200" kern="0" dirty="0"/>
          </a:p>
        </p:txBody>
      </p:sp>
      <p:sp>
        <p:nvSpPr>
          <p:cNvPr id="8" name="文本占位符 2"/>
          <p:cNvSpPr txBox="1"/>
          <p:nvPr/>
        </p:nvSpPr>
        <p:spPr>
          <a:xfrm>
            <a:off x="928688" y="1447852"/>
            <a:ext cx="10210532" cy="5029068"/>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rgbClr val="FFC000"/>
                </a:solidFill>
                <a:latin typeface="Calibri" panose="020F0502020204030204" pitchFamily="34" charset="0"/>
                <a:cs typeface="Calibri" panose="020F0502020204030204" pitchFamily="34" charset="0"/>
              </a:rPr>
              <a:t>11-24/0897, TGbp selection procedure, Bo Sun (</a:t>
            </a:r>
            <a:r>
              <a:rPr lang="en-US" altLang="en-US" sz="1600" kern="0" dirty="0" err="1">
                <a:solidFill>
                  <a:srgbClr val="FFC000"/>
                </a:solidFill>
                <a:latin typeface="Calibri" panose="020F0502020204030204" pitchFamily="34" charset="0"/>
                <a:cs typeface="Calibri" panose="020F0502020204030204" pitchFamily="34" charset="0"/>
              </a:rPr>
              <a:t>Sanechips</a:t>
            </a:r>
            <a:r>
              <a:rPr lang="en-US" altLang="en-US" sz="1600" kern="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11-24/0900, </a:t>
            </a:r>
            <a:r>
              <a:rPr lang="en-US" altLang="zh-CN" sz="1600" kern="0" dirty="0">
                <a:solidFill>
                  <a:schemeClr val="tx1"/>
                </a:solidFill>
                <a:latin typeface="Calibri" panose="020F0502020204030204" pitchFamily="34" charset="0"/>
                <a:cs typeface="Calibri" panose="020F0502020204030204" pitchFamily="34" charset="0"/>
              </a:rPr>
              <a:t>Wireless Power Transfer and Frequency Regulation, </a:t>
            </a:r>
            <a:r>
              <a:rPr lang="en-US" altLang="zh-CN" sz="1600" kern="0" dirty="0" err="1">
                <a:solidFill>
                  <a:schemeClr val="tx1"/>
                </a:solidFill>
                <a:latin typeface="Calibri" panose="020F0502020204030204" pitchFamily="34" charset="0"/>
                <a:cs typeface="Calibri" panose="020F0502020204030204" pitchFamily="34" charset="0"/>
              </a:rPr>
              <a:t>Joerg</a:t>
            </a:r>
            <a:r>
              <a:rPr lang="en-US" altLang="zh-CN" sz="1600" kern="0" dirty="0">
                <a:solidFill>
                  <a:schemeClr val="tx1"/>
                </a:solidFill>
                <a:latin typeface="Calibri" panose="020F0502020204030204" pitchFamily="34" charset="0"/>
                <a:cs typeface="Calibri" panose="020F0502020204030204" pitchFamily="34" charset="0"/>
              </a:rPr>
              <a:t> Robert (TU </a:t>
            </a:r>
            <a:r>
              <a:rPr lang="en-US" altLang="zh-CN" sz="1600" kern="0" dirty="0" err="1" smtClean="0">
                <a:solidFill>
                  <a:schemeClr val="tx1"/>
                </a:solidFill>
                <a:latin typeface="Calibri" panose="020F0502020204030204" pitchFamily="34" charset="0"/>
                <a:cs typeface="Calibri" panose="020F0502020204030204" pitchFamily="34" charset="0"/>
              </a:rPr>
              <a:t>Ilmenau</a:t>
            </a:r>
            <a:r>
              <a:rPr lang="en-US" altLang="zh-CN" sz="1600" kern="0" dirty="0" smtClean="0">
                <a:solidFill>
                  <a:schemeClr val="tx1"/>
                </a:solidFill>
                <a:latin typeface="Calibri" panose="020F0502020204030204" pitchFamily="34" charset="0"/>
                <a:cs typeface="Calibri" panose="020F0502020204030204" pitchFamily="34" charset="0"/>
              </a:rPr>
              <a:t>/</a:t>
            </a:r>
            <a:r>
              <a:rPr lang="en-US" altLang="zh-CN" sz="1600" kern="0" dirty="0" err="1" smtClean="0">
                <a:solidFill>
                  <a:schemeClr val="tx1"/>
                </a:solidFill>
                <a:latin typeface="Calibri" panose="020F0502020204030204" pitchFamily="34" charset="0"/>
                <a:cs typeface="Calibri" panose="020F0502020204030204" pitchFamily="34" charset="0"/>
              </a:rPr>
              <a:t>Fraunhofer</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a:solidFill>
                  <a:schemeClr val="tx1"/>
                </a:solidFill>
                <a:latin typeface="Calibri" panose="020F0502020204030204" pitchFamily="34" charset="0"/>
                <a:cs typeface="Calibri" panose="020F0502020204030204" pitchFamily="34" charset="0"/>
              </a:rPr>
              <a:t>IIS</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11-24/1163</a:t>
            </a:r>
            <a:r>
              <a:rPr lang="en-US" altLang="en-US" sz="1600" kern="0" dirty="0">
                <a:solidFill>
                  <a:schemeClr val="tx1"/>
                </a:solidFill>
                <a:latin typeface="Calibri" panose="020F0502020204030204" pitchFamily="34" charset="0"/>
                <a:cs typeface="Calibri" panose="020F0502020204030204" pitchFamily="34" charset="0"/>
              </a:rPr>
              <a:t>,</a:t>
            </a:r>
            <a:r>
              <a:rPr lang="zh-CN" altLang="en-US" sz="1600" kern="0" dirty="0" smtClean="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WUR for Integrated Energizer Case, Steve </a:t>
            </a:r>
            <a:r>
              <a:rPr lang="en-US" altLang="zh-CN" sz="1600" kern="0" dirty="0" err="1" smtClean="0">
                <a:solidFill>
                  <a:schemeClr val="tx1"/>
                </a:solidFill>
                <a:latin typeface="Calibri" panose="020F0502020204030204" pitchFamily="34" charset="0"/>
                <a:cs typeface="Calibri" panose="020F0502020204030204" pitchFamily="34" charset="0"/>
              </a:rPr>
              <a:t>Shellhammer</a:t>
            </a:r>
            <a:r>
              <a:rPr lang="en-US" altLang="zh-CN" sz="1600" kern="0" dirty="0" smtClean="0">
                <a:solidFill>
                  <a:schemeClr val="tx1"/>
                </a:solidFill>
                <a:latin typeface="Calibri" panose="020F0502020204030204" pitchFamily="34" charset="0"/>
                <a:cs typeface="Calibri" panose="020F0502020204030204" pitchFamily="34" charset="0"/>
              </a:rPr>
              <a:t> (Qualcomm), &lt;Mon PM1, Tue AM2&gt;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11-24/1180, </a:t>
            </a:r>
            <a:r>
              <a:rPr lang="en-US" altLang="zh-CN" sz="1600" kern="0" dirty="0">
                <a:solidFill>
                  <a:schemeClr val="tx1"/>
                </a:solidFill>
                <a:latin typeface="Calibri" panose="020F0502020204030204" pitchFamily="34" charset="0"/>
                <a:cs typeface="Calibri" panose="020F0502020204030204" pitchFamily="34" charset="0"/>
              </a:rPr>
              <a:t>reference model of AMP only IOT devices, Solomon </a:t>
            </a:r>
            <a:r>
              <a:rPr lang="en-US" altLang="zh-CN" sz="1600" kern="0" dirty="0" err="1">
                <a:solidFill>
                  <a:schemeClr val="tx1"/>
                </a:solidFill>
                <a:latin typeface="Calibri" panose="020F0502020204030204" pitchFamily="34" charset="0"/>
                <a:cs typeface="Calibri" panose="020F0502020204030204" pitchFamily="34" charset="0"/>
              </a:rPr>
              <a:t>Trainin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Wiliot</a:t>
            </a:r>
            <a:r>
              <a:rPr lang="en-US" altLang="zh-CN" sz="1600" kern="0" dirty="0">
                <a:solidFill>
                  <a:schemeClr val="tx1"/>
                </a:solidFill>
                <a:latin typeface="Calibri" panose="020F0502020204030204" pitchFamily="34" charset="0"/>
                <a:cs typeface="Calibri" panose="020F0502020204030204" pitchFamily="34" charset="0"/>
              </a:rPr>
              <a:t>), &lt;</a:t>
            </a:r>
            <a:r>
              <a:rPr lang="en-US" altLang="en-US" sz="1600" kern="0" dirty="0">
                <a:solidFill>
                  <a:schemeClr val="tx1"/>
                </a:solidFill>
                <a:latin typeface="Calibri" panose="020F0502020204030204" pitchFamily="34" charset="0"/>
                <a:cs typeface="Calibri" panose="020F0502020204030204" pitchFamily="34" charset="0"/>
              </a:rPr>
              <a: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11-24/1194, </a:t>
            </a:r>
            <a:r>
              <a:rPr lang="en-US" altLang="zh-CN" sz="1600" kern="0" dirty="0">
                <a:solidFill>
                  <a:schemeClr val="tx1"/>
                </a:solidFill>
                <a:latin typeface="Calibri" panose="020F0502020204030204" pitchFamily="34" charset="0"/>
                <a:cs typeface="Calibri" panose="020F0502020204030204" pitchFamily="34" charset="0"/>
              </a:rPr>
              <a:t>Capability report for AMP STA, </a:t>
            </a:r>
            <a:r>
              <a:rPr lang="en-US" altLang="zh-CN" sz="1600" kern="0" dirty="0" err="1">
                <a:solidFill>
                  <a:schemeClr val="tx1"/>
                </a:solidFill>
                <a:latin typeface="Calibri" panose="020F0502020204030204" pitchFamily="34" charset="0"/>
                <a:cs typeface="Calibri" panose="020F0502020204030204" pitchFamily="34" charset="0"/>
              </a:rPr>
              <a:t>Zhanjing</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Bao</a:t>
            </a:r>
            <a:r>
              <a:rPr lang="en-US" altLang="zh-CN" sz="1600" kern="0" dirty="0">
                <a:solidFill>
                  <a:schemeClr val="tx1"/>
                </a:solidFill>
                <a:latin typeface="Calibri" panose="020F0502020204030204" pitchFamily="34" charset="0"/>
                <a:cs typeface="Calibri" panose="020F0502020204030204" pitchFamily="34" charset="0"/>
              </a:rPr>
              <a:t> (TCL), &lt;</a:t>
            </a:r>
            <a:r>
              <a:rPr lang="en-US" altLang="en-US" sz="1600" kern="0" dirty="0">
                <a:solidFill>
                  <a:schemeClr val="tx1"/>
                </a:solidFill>
                <a:latin typeface="Calibri" panose="020F0502020204030204" pitchFamily="34" charset="0"/>
                <a:cs typeface="Calibri" panose="020F0502020204030204" pitchFamily="34" charset="0"/>
              </a:rPr>
              <a: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11-24/1197, </a:t>
            </a:r>
            <a:r>
              <a:rPr lang="en-US" altLang="en-US" sz="1600" kern="0" dirty="0">
                <a:solidFill>
                  <a:schemeClr val="tx1"/>
                </a:solidFill>
                <a:latin typeface="Calibri" panose="020F0502020204030204" pitchFamily="34" charset="0"/>
                <a:cs typeface="Calibri" panose="020F0502020204030204" pitchFamily="34" charset="0"/>
              </a:rPr>
              <a:t>Consideration on AMP Coexistence, </a:t>
            </a:r>
            <a:r>
              <a:rPr lang="en-US" altLang="en-US" sz="1600" kern="0" dirty="0" err="1">
                <a:solidFill>
                  <a:schemeClr val="tx1"/>
                </a:solidFill>
                <a:latin typeface="Calibri" panose="020F0502020204030204" pitchFamily="34" charset="0"/>
                <a:cs typeface="Calibri" panose="020F0502020204030204" pitchFamily="34" charset="0"/>
              </a:rPr>
              <a:t>Panan</a:t>
            </a:r>
            <a:r>
              <a:rPr lang="en-US" altLang="en-US" sz="1600" kern="0" dirty="0">
                <a:solidFill>
                  <a:schemeClr val="tx1"/>
                </a:solidFill>
                <a:latin typeface="Calibri" panose="020F0502020204030204" pitchFamily="34" charset="0"/>
                <a:cs typeface="Calibri" panose="020F0502020204030204" pitchFamily="34" charset="0"/>
              </a:rPr>
              <a:t> Li (Huawei), &lt;AM&gt;</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11-24/1198, UL Data Rate for AMP, </a:t>
            </a:r>
            <a:r>
              <a:rPr lang="en-US" altLang="en-US" sz="1600" kern="0" dirty="0" err="1">
                <a:solidFill>
                  <a:schemeClr val="tx1"/>
                </a:solidFill>
                <a:latin typeface="Calibri" panose="020F0502020204030204" pitchFamily="34" charset="0"/>
                <a:cs typeface="Calibri" panose="020F0502020204030204" pitchFamily="34" charset="0"/>
              </a:rPr>
              <a:t>Yinan</a:t>
            </a:r>
            <a:r>
              <a:rPr lang="en-US" altLang="en-US" sz="1600" kern="0" dirty="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11-24/1199, PHY Design for AMP, </a:t>
            </a:r>
            <a:r>
              <a:rPr lang="en-US" altLang="en-US" sz="1600" kern="0" dirty="0" err="1">
                <a:solidFill>
                  <a:schemeClr val="tx1"/>
                </a:solidFill>
                <a:latin typeface="Calibri" panose="020F0502020204030204" pitchFamily="34" charset="0"/>
                <a:cs typeface="Calibri" panose="020F0502020204030204" pitchFamily="34" charset="0"/>
              </a:rPr>
              <a:t>Yinan</a:t>
            </a:r>
            <a:r>
              <a:rPr lang="en-US" altLang="en-US" sz="1600" kern="0" dirty="0">
                <a:solidFill>
                  <a:schemeClr val="tx1"/>
                </a:solidFill>
                <a:latin typeface="Calibri" panose="020F0502020204030204" pitchFamily="34" charset="0"/>
                <a:cs typeface="Calibri" panose="020F0502020204030204" pitchFamily="34" charset="0"/>
              </a:rPr>
              <a:t> Qi (OPPO</a:t>
            </a:r>
            <a:r>
              <a:rPr lang="en-US" altLang="en-US" sz="1600" kern="0" dirty="0">
                <a:solidFill>
                  <a:schemeClr val="tx1"/>
                </a:solidFill>
                <a:latin typeface="Calibri" panose="020F0502020204030204" pitchFamily="34" charset="0"/>
                <a:cs typeface="Calibri" panose="020F0502020204030204" pitchFamily="34" charset="0"/>
              </a:rPr>
              <a:t>)</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11-24/1200, Follow up on Transmission Modes, </a:t>
            </a:r>
            <a:r>
              <a:rPr lang="en-US" altLang="en-US" sz="1600" kern="0" dirty="0" err="1">
                <a:solidFill>
                  <a:schemeClr val="tx1"/>
                </a:solidFill>
                <a:latin typeface="Calibri" panose="020F0502020204030204" pitchFamily="34" charset="0"/>
                <a:cs typeface="Calibri" panose="020F0502020204030204" pitchFamily="34" charset="0"/>
              </a:rPr>
              <a:t>Yinan</a:t>
            </a:r>
            <a:r>
              <a:rPr lang="en-US" altLang="en-US" sz="1600" kern="0" dirty="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11-24/1201, Time and frequency synchronization for AMP, </a:t>
            </a:r>
            <a:r>
              <a:rPr lang="en-US" altLang="en-US" sz="1600" kern="0" dirty="0" err="1">
                <a:solidFill>
                  <a:schemeClr val="tx1"/>
                </a:solidFill>
                <a:latin typeface="Calibri" panose="020F0502020204030204" pitchFamily="34" charset="0"/>
                <a:cs typeface="Calibri" panose="020F0502020204030204" pitchFamily="34" charset="0"/>
              </a:rPr>
              <a:t>Jinyu</a:t>
            </a:r>
            <a:r>
              <a:rPr lang="en-US" altLang="en-US" sz="1600" kern="0" dirty="0">
                <a:solidFill>
                  <a:schemeClr val="tx1"/>
                </a:solidFill>
                <a:latin typeface="Calibri" panose="020F0502020204030204" pitchFamily="34" charset="0"/>
                <a:cs typeface="Calibri" panose="020F0502020204030204" pitchFamily="34" charset="0"/>
              </a:rPr>
              <a:t> Zhang (OPPO), &lt;AM&gt;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11-24/1202, Scanning and discovery for AMP </a:t>
            </a:r>
            <a:r>
              <a:rPr lang="en-US" altLang="en-US" sz="1600" kern="0" dirty="0" err="1">
                <a:solidFill>
                  <a:schemeClr val="tx1"/>
                </a:solidFill>
                <a:latin typeface="Calibri" panose="020F0502020204030204" pitchFamily="34" charset="0"/>
                <a:cs typeface="Calibri" panose="020F0502020204030204" pitchFamily="34" charset="0"/>
              </a:rPr>
              <a:t>IoT</a:t>
            </a:r>
            <a:r>
              <a:rPr lang="en-US" altLang="en-US" sz="1600" kern="0" dirty="0">
                <a:solidFill>
                  <a:schemeClr val="tx1"/>
                </a:solidFill>
                <a:latin typeface="Calibri" panose="020F0502020204030204" pitchFamily="34" charset="0"/>
                <a:cs typeface="Calibri" panose="020F0502020204030204" pitchFamily="34" charset="0"/>
              </a:rPr>
              <a:t>, </a:t>
            </a:r>
            <a:r>
              <a:rPr lang="en-US" altLang="en-US" sz="1600" kern="0" dirty="0" err="1">
                <a:solidFill>
                  <a:schemeClr val="tx1"/>
                </a:solidFill>
                <a:latin typeface="Calibri" panose="020F0502020204030204" pitchFamily="34" charset="0"/>
                <a:cs typeface="Calibri" panose="020F0502020204030204" pitchFamily="34" charset="0"/>
              </a:rPr>
              <a:t>Weijie</a:t>
            </a:r>
            <a:r>
              <a:rPr lang="en-US" altLang="en-US" sz="1600" kern="0" dirty="0">
                <a:solidFill>
                  <a:schemeClr val="tx1"/>
                </a:solidFill>
                <a:latin typeface="Calibri" panose="020F0502020204030204" pitchFamily="34" charset="0"/>
                <a:cs typeface="Calibri" panose="020F0502020204030204" pitchFamily="34" charset="0"/>
              </a:rPr>
              <a:t> </a:t>
            </a:r>
            <a:r>
              <a:rPr lang="en-US" altLang="en-US" sz="1600" kern="0" dirty="0">
                <a:solidFill>
                  <a:schemeClr val="tx1"/>
                </a:solidFill>
                <a:latin typeface="Calibri" panose="020F0502020204030204" pitchFamily="34" charset="0"/>
                <a:cs typeface="Calibri" panose="020F0502020204030204" pitchFamily="34" charset="0"/>
              </a:rPr>
              <a:t>Xu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11-24/1203, Authentication and Security transaction for AMP, </a:t>
            </a:r>
            <a:r>
              <a:rPr lang="en-US" altLang="en-US" sz="1600" kern="0" dirty="0" err="1">
                <a:solidFill>
                  <a:schemeClr val="tx1"/>
                </a:solidFill>
                <a:latin typeface="Calibri" panose="020F0502020204030204" pitchFamily="34" charset="0"/>
                <a:cs typeface="Calibri" panose="020F0502020204030204" pitchFamily="34" charset="0"/>
              </a:rPr>
              <a:t>Chuanfeng</a:t>
            </a:r>
            <a:r>
              <a:rPr lang="en-US" altLang="en-US" sz="1600" kern="0" dirty="0">
                <a:solidFill>
                  <a:schemeClr val="tx1"/>
                </a:solidFill>
                <a:latin typeface="Calibri" panose="020F0502020204030204" pitchFamily="34" charset="0"/>
                <a:cs typeface="Calibri" panose="020F0502020204030204" pitchFamily="34" charset="0"/>
              </a:rPr>
              <a:t> He, (OPPO), &lt;AM</a:t>
            </a:r>
            <a:r>
              <a:rPr lang="en-US" altLang="en-US" sz="1600" kern="0" dirty="0">
                <a:solidFill>
                  <a:schemeClr val="tx1"/>
                </a:solidFill>
                <a:latin typeface="Calibri" panose="020F0502020204030204" pitchFamily="34" charset="0"/>
                <a:cs typeface="Calibri" panose="020F0502020204030204" pitchFamily="34" charset="0"/>
              </a:rPr>
              <a:t>&gt;</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11-24/1208, </a:t>
            </a:r>
            <a:r>
              <a:rPr lang="en-US" altLang="zh-CN" sz="1600" kern="0" dirty="0">
                <a:solidFill>
                  <a:schemeClr val="tx1"/>
                </a:solidFill>
                <a:latin typeface="Calibri" panose="020F0502020204030204" pitchFamily="34" charset="0"/>
                <a:cs typeface="Calibri" panose="020F0502020204030204" pitchFamily="34" charset="0"/>
              </a:rPr>
              <a:t>Thoughts on the AMP WPT protocol, Ian Bajaj (Huawei), &lt;</a:t>
            </a:r>
            <a:r>
              <a:rPr lang="en-US" altLang="en-US" sz="1600" kern="0" dirty="0">
                <a:solidFill>
                  <a:schemeClr val="tx1"/>
                </a:solidFill>
                <a:latin typeface="Calibri" panose="020F0502020204030204" pitchFamily="34" charset="0"/>
                <a:cs typeface="Calibri" panose="020F0502020204030204" pitchFamily="34" charset="0"/>
              </a:rPr>
              <a: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11-24/1210, 802.11 Features Re-use, </a:t>
            </a:r>
            <a:r>
              <a:rPr lang="en-US" altLang="en-US" sz="1600" kern="0" dirty="0" err="1">
                <a:solidFill>
                  <a:schemeClr val="tx1"/>
                </a:solidFill>
                <a:latin typeface="Calibri" panose="020F0502020204030204" pitchFamily="34" charset="0"/>
                <a:cs typeface="Calibri" panose="020F0502020204030204" pitchFamily="34" charset="0"/>
              </a:rPr>
              <a:t>Vytas</a:t>
            </a:r>
            <a:r>
              <a:rPr lang="en-US" altLang="en-US" sz="1600" kern="0" dirty="0">
                <a:solidFill>
                  <a:schemeClr val="tx1"/>
                </a:solidFill>
                <a:latin typeface="Calibri" panose="020F0502020204030204" pitchFamily="34" charset="0"/>
                <a:cs typeface="Calibri" panose="020F0502020204030204" pitchFamily="34" charset="0"/>
              </a:rPr>
              <a:t> </a:t>
            </a:r>
            <a:r>
              <a:rPr lang="en-US" altLang="en-US" sz="1600" kern="0" dirty="0" err="1">
                <a:solidFill>
                  <a:schemeClr val="tx1"/>
                </a:solidFill>
                <a:latin typeface="Calibri" panose="020F0502020204030204" pitchFamily="34" charset="0"/>
                <a:cs typeface="Calibri" panose="020F0502020204030204" pitchFamily="34" charset="0"/>
              </a:rPr>
              <a:t>Kezyz</a:t>
            </a:r>
            <a:r>
              <a:rPr lang="en-US" altLang="en-US" sz="1600" kern="0" dirty="0">
                <a:solidFill>
                  <a:schemeClr val="tx1"/>
                </a:solidFill>
                <a:latin typeface="Calibri" panose="020F0502020204030204" pitchFamily="34" charset="0"/>
                <a:cs typeface="Calibri" panose="020F0502020204030204" pitchFamily="34" charset="0"/>
              </a:rPr>
              <a:t> (</a:t>
            </a:r>
            <a:r>
              <a:rPr lang="en-US" altLang="en-US" sz="1600" kern="0" dirty="0" err="1">
                <a:solidFill>
                  <a:schemeClr val="tx1"/>
                </a:solidFill>
                <a:latin typeface="Calibri" panose="020F0502020204030204" pitchFamily="34" charset="0"/>
                <a:cs typeface="Calibri" panose="020F0502020204030204" pitchFamily="34" charset="0"/>
              </a:rPr>
              <a:t>HaiLa</a:t>
            </a:r>
            <a:r>
              <a:rPr lang="en-US" altLang="en-US" sz="1600" kern="0" dirty="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11-24/1212, Discussion on AMP Channel access, </a:t>
            </a:r>
            <a:r>
              <a:rPr lang="en-US" altLang="en-US" sz="1600" kern="0" dirty="0" err="1">
                <a:solidFill>
                  <a:schemeClr val="tx1"/>
                </a:solidFill>
                <a:latin typeface="Calibri" panose="020F0502020204030204" pitchFamily="34" charset="0"/>
                <a:cs typeface="Calibri" panose="020F0502020204030204" pitchFamily="34" charset="0"/>
              </a:rPr>
              <a:t>Rojan</a:t>
            </a:r>
            <a:r>
              <a:rPr lang="en-US" altLang="en-US" sz="1600" kern="0" dirty="0">
                <a:solidFill>
                  <a:schemeClr val="tx1"/>
                </a:solidFill>
                <a:latin typeface="Calibri" panose="020F0502020204030204" pitchFamily="34" charset="0"/>
                <a:cs typeface="Calibri" panose="020F0502020204030204" pitchFamily="34" charset="0"/>
              </a:rPr>
              <a:t> </a:t>
            </a:r>
            <a:r>
              <a:rPr lang="en-US" altLang="en-US" sz="1600" kern="0" dirty="0" err="1">
                <a:solidFill>
                  <a:schemeClr val="tx1"/>
                </a:solidFill>
                <a:latin typeface="Calibri" panose="020F0502020204030204" pitchFamily="34" charset="0"/>
                <a:cs typeface="Calibri" panose="020F0502020204030204" pitchFamily="34" charset="0"/>
              </a:rPr>
              <a:t>Chitrakar</a:t>
            </a:r>
            <a:r>
              <a:rPr lang="en-US" altLang="en-US" sz="1600" kern="0" dirty="0">
                <a:solidFill>
                  <a:schemeClr val="tx1"/>
                </a:solidFill>
                <a:latin typeface="Calibri" panose="020F0502020204030204" pitchFamily="34" charset="0"/>
                <a:cs typeface="Calibri" panose="020F0502020204030204" pitchFamily="34" charset="0"/>
              </a:rPr>
              <a:t> (Huawei), &lt;AM&gt;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11-24/1213, 2.4 GHz Downlink AMP PPDU Follow up, Bin Qian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11-24/1214, Carrier PPDU Discussion for Long-range Backscatter Operation, Bin Qian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11-24/1215, Feasibility study on long range backscatter operation, </a:t>
            </a:r>
            <a:r>
              <a:rPr lang="en-US" altLang="en-US" sz="1600" kern="0" dirty="0" err="1">
                <a:solidFill>
                  <a:schemeClr val="tx1"/>
                </a:solidFill>
                <a:latin typeface="Calibri" panose="020F0502020204030204" pitchFamily="34" charset="0"/>
                <a:cs typeface="Calibri" panose="020F0502020204030204" pitchFamily="34" charset="0"/>
              </a:rPr>
              <a:t>Weilin</a:t>
            </a:r>
            <a:r>
              <a:rPr lang="en-US" altLang="en-US" sz="1600" kern="0" dirty="0">
                <a:solidFill>
                  <a:schemeClr val="tx1"/>
                </a:solidFill>
                <a:latin typeface="Calibri" panose="020F0502020204030204" pitchFamily="34" charset="0"/>
                <a:cs typeface="Calibri" panose="020F0502020204030204" pitchFamily="34" charset="0"/>
              </a:rPr>
              <a:t> (Huawei), &lt;AM&gt;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11-24/1236, </a:t>
            </a:r>
            <a:r>
              <a:rPr lang="en-US" altLang="zh-CN" sz="1600" kern="0" dirty="0">
                <a:solidFill>
                  <a:schemeClr val="tx1"/>
                </a:solidFill>
                <a:latin typeface="Calibri" panose="020F0502020204030204" pitchFamily="34" charset="0"/>
                <a:cs typeface="Calibri" panose="020F0502020204030204" pitchFamily="34" charset="0"/>
              </a:rPr>
              <a:t>Close-Range Backscattering Waveform and Modulation, </a:t>
            </a:r>
            <a:r>
              <a:rPr lang="en-US" altLang="zh-CN" sz="1600" kern="0" dirty="0" err="1">
                <a:solidFill>
                  <a:schemeClr val="tx1"/>
                </a:solidFill>
                <a:latin typeface="Calibri" panose="020F0502020204030204" pitchFamily="34" charset="0"/>
                <a:cs typeface="Calibri" panose="020F0502020204030204" pitchFamily="34" charset="0"/>
              </a:rPr>
              <a:t>Rui</a:t>
            </a:r>
            <a:r>
              <a:rPr lang="en-US" altLang="zh-CN" sz="1600" kern="0" dirty="0">
                <a:solidFill>
                  <a:schemeClr val="tx1"/>
                </a:solidFill>
                <a:latin typeface="Calibri" panose="020F0502020204030204" pitchFamily="34" charset="0"/>
                <a:cs typeface="Calibri" panose="020F0502020204030204" pitchFamily="34" charset="0"/>
              </a:rPr>
              <a:t> Cao (NXP)</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11-24/1237, </a:t>
            </a:r>
            <a:r>
              <a:rPr lang="en-US" altLang="zh-CN" sz="1600" kern="0" dirty="0">
                <a:solidFill>
                  <a:schemeClr val="tx1"/>
                </a:solidFill>
                <a:latin typeface="Calibri" panose="020F0502020204030204" pitchFamily="34" charset="0"/>
                <a:cs typeface="Calibri" panose="020F0502020204030204" pitchFamily="34" charset="0"/>
              </a:rPr>
              <a:t>AMP Tag-STA Requirements for Close-Range Backscattering, </a:t>
            </a:r>
            <a:r>
              <a:rPr lang="en-US" altLang="zh-CN" sz="1600" kern="0" dirty="0" err="1">
                <a:solidFill>
                  <a:schemeClr val="tx1"/>
                </a:solidFill>
                <a:latin typeface="Calibri" panose="020F0502020204030204" pitchFamily="34" charset="0"/>
                <a:cs typeface="Calibri" panose="020F0502020204030204" pitchFamily="34" charset="0"/>
              </a:rPr>
              <a:t>Rui</a:t>
            </a:r>
            <a:r>
              <a:rPr lang="en-US" altLang="zh-CN" sz="1600" kern="0" dirty="0">
                <a:solidFill>
                  <a:schemeClr val="tx1"/>
                </a:solidFill>
                <a:latin typeface="Calibri" panose="020F0502020204030204" pitchFamily="34" charset="0"/>
                <a:cs typeface="Calibri" panose="020F0502020204030204" pitchFamily="34" charset="0"/>
              </a:rPr>
              <a:t> Cao (NXP)</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11-24/1242, AMP Security Transaction Methods Using Random MAC Address for Privacy, Hui Luo (Infineon Technologies)</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11-24/1253, </a:t>
            </a:r>
            <a:r>
              <a:rPr lang="en-US" altLang="zh-CN" sz="1600" kern="0" dirty="0">
                <a:solidFill>
                  <a:schemeClr val="tx1"/>
                </a:solidFill>
                <a:latin typeface="Calibri" panose="020F0502020204030204" pitchFamily="34" charset="0"/>
                <a:cs typeface="Calibri" panose="020F0502020204030204" pitchFamily="34" charset="0"/>
              </a:rPr>
              <a:t>Ultra Low Power Features For Active </a:t>
            </a:r>
            <a:r>
              <a:rPr lang="en-US" altLang="zh-CN" sz="1600" kern="0" dirty="0">
                <a:solidFill>
                  <a:schemeClr val="tx1"/>
                </a:solidFill>
                <a:latin typeface="Calibri" panose="020F0502020204030204" pitchFamily="34" charset="0"/>
                <a:cs typeface="Calibri" panose="020F0502020204030204" pitchFamily="34" charset="0"/>
              </a:rPr>
              <a:t>Devices, </a:t>
            </a:r>
            <a:r>
              <a:rPr lang="en-US" altLang="zh-CN" sz="1600" kern="0" dirty="0" err="1">
                <a:solidFill>
                  <a:schemeClr val="tx1"/>
                </a:solidFill>
                <a:latin typeface="Calibri" panose="020F0502020204030204" pitchFamily="34" charset="0"/>
                <a:cs typeface="Calibri" panose="020F0502020204030204" pitchFamily="34" charset="0"/>
              </a:rPr>
              <a:t>Amichai</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Sanderovich</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Wiliot</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11-24/1263, AMP Supported Legacy Mode, </a:t>
            </a:r>
            <a:r>
              <a:rPr lang="en-US" altLang="en-US" sz="1600" kern="0" dirty="0" err="1" smtClean="0">
                <a:solidFill>
                  <a:schemeClr val="tx1"/>
                </a:solidFill>
                <a:latin typeface="Calibri" panose="020F0502020204030204" pitchFamily="34" charset="0"/>
                <a:cs typeface="Calibri" panose="020F0502020204030204" pitchFamily="34" charset="0"/>
              </a:rPr>
              <a:t>Pooria</a:t>
            </a:r>
            <a:r>
              <a:rPr lang="en-US" altLang="en-US" sz="1600" kern="0" dirty="0" smtClean="0">
                <a:solidFill>
                  <a:schemeClr val="tx1"/>
                </a:solidFill>
                <a:latin typeface="Calibri" panose="020F0502020204030204" pitchFamily="34" charset="0"/>
                <a:cs typeface="Calibri" panose="020F0502020204030204" pitchFamily="34" charset="0"/>
              </a:rPr>
              <a:t> </a:t>
            </a:r>
            <a:r>
              <a:rPr lang="en-US" altLang="en-US" sz="1600" kern="0" dirty="0" err="1" smtClean="0">
                <a:solidFill>
                  <a:schemeClr val="tx1"/>
                </a:solidFill>
                <a:latin typeface="Calibri" panose="020F0502020204030204" pitchFamily="34" charset="0"/>
                <a:cs typeface="Calibri" panose="020F0502020204030204" pitchFamily="34" charset="0"/>
              </a:rPr>
              <a:t>Pakrooh</a:t>
            </a:r>
            <a:r>
              <a:rPr lang="en-US" altLang="en-US" sz="1600" kern="0" dirty="0">
                <a:solidFill>
                  <a:schemeClr val="tx1"/>
                </a:solidFill>
                <a:latin typeface="Calibri" panose="020F0502020204030204" pitchFamily="34" charset="0"/>
                <a:cs typeface="Calibri" panose="020F0502020204030204" pitchFamily="34" charset="0"/>
              </a:rPr>
              <a:t> </a:t>
            </a:r>
            <a:r>
              <a:rPr lang="en-US" altLang="en-US" sz="1600" kern="0" dirty="0" smtClean="0">
                <a:solidFill>
                  <a:schemeClr val="tx1"/>
                </a:solidFill>
                <a:latin typeface="Calibri" panose="020F0502020204030204" pitchFamily="34" charset="0"/>
                <a:cs typeface="Calibri" panose="020F0502020204030204" pitchFamily="34" charset="0"/>
              </a:rPr>
              <a:t>(Qualcomm), &lt;Tue AM2, Thu AM1&gt;</a:t>
            </a:r>
            <a:endParaRPr lang="en-US" altLang="en-US"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3116580" y="1448435"/>
            <a:ext cx="3263265" cy="4826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600" u="sng" dirty="0" smtClean="0">
                <a:solidFill>
                  <a:schemeClr val="tx1"/>
                </a:solidFill>
              </a:rPr>
              <a:t>Monday</a:t>
            </a:r>
            <a:r>
              <a:rPr lang="en-GB" altLang="en-US" sz="1600" u="sng" dirty="0" smtClean="0">
                <a:solidFill>
                  <a:schemeClr val="tx1"/>
                </a:solidFill>
              </a:rPr>
              <a:t> (AM</a:t>
            </a:r>
            <a:r>
              <a:rPr lang="en-US" altLang="en-GB" sz="1600" u="sng" dirty="0" smtClean="0">
                <a:solidFill>
                  <a:schemeClr val="tx1"/>
                </a:solidFill>
              </a:rPr>
              <a:t>1, </a:t>
            </a:r>
            <a:r>
              <a:rPr lang="en-US" altLang="en-GB" sz="1600" u="sng" dirty="0" smtClean="0">
                <a:sym typeface="+mn-ea"/>
              </a:rPr>
              <a:t>Location TBD</a:t>
            </a:r>
            <a:r>
              <a:rPr lang="en-GB" altLang="en-US" sz="1600" u="sng" dirty="0" smtClean="0">
                <a:solidFill>
                  <a:schemeClr val="tx1"/>
                </a:solidFill>
              </a:rPr>
              <a:t>)</a:t>
            </a:r>
          </a:p>
          <a:p>
            <a:pPr lvl="0" eaLnBrk="0" hangingPunct="0">
              <a:lnSpc>
                <a:spcPct val="100000"/>
              </a:lnSpc>
              <a:spcBef>
                <a:spcPts val="0"/>
              </a:spcBef>
              <a:defRPr/>
            </a:pPr>
            <a:r>
              <a:rPr lang="en-US" sz="1600" dirty="0" smtClean="0">
                <a:solidFill>
                  <a:schemeClr val="tx1"/>
                </a:solidFill>
              </a:rPr>
              <a:t>Regular items</a:t>
            </a:r>
          </a:p>
          <a:p>
            <a:pPr lvl="0" eaLnBrk="0" hangingPunct="0">
              <a:lnSpc>
                <a:spcPct val="100000"/>
              </a:lnSpc>
              <a:spcBef>
                <a:spcPts val="0"/>
              </a:spcBef>
              <a:defRPr/>
            </a:pPr>
            <a:r>
              <a:rPr lang="en-US" sz="1600" dirty="0" smtClean="0">
                <a:solidFill>
                  <a:schemeClr val="tx1"/>
                </a:solidFill>
              </a:rPr>
              <a:t>Approve TG minutes</a:t>
            </a:r>
          </a:p>
          <a:p>
            <a:pPr eaLnBrk="0" hangingPunct="0">
              <a:lnSpc>
                <a:spcPct val="100000"/>
              </a:lnSpc>
              <a:spcBef>
                <a:spcPts val="0"/>
              </a:spcBef>
              <a:defRPr/>
            </a:pPr>
            <a:r>
              <a:rPr lang="en-US" altLang="en-GB" sz="1600" dirty="0" smtClean="0">
                <a:solidFill>
                  <a:schemeClr val="tx1"/>
                </a:solidFill>
              </a:rPr>
              <a:t>Contribution discussion</a:t>
            </a:r>
          </a:p>
          <a:p>
            <a:pPr eaLnBrk="0" hangingPunct="0">
              <a:lnSpc>
                <a:spcPct val="100000"/>
              </a:lnSpc>
              <a:spcBef>
                <a:spcPts val="0"/>
              </a:spcBef>
              <a:defRPr/>
            </a:pPr>
            <a:r>
              <a:rPr lang="en-US" altLang="en-GB" sz="1600" dirty="0" smtClean="0">
                <a:solidFill>
                  <a:schemeClr val="tx1"/>
                </a:solidFill>
              </a:rPr>
              <a:t>Any </a:t>
            </a:r>
            <a:r>
              <a:rPr lang="en-US" altLang="en-GB" sz="1600" dirty="0">
                <a:solidFill>
                  <a:schemeClr val="tx1"/>
                </a:solidFill>
              </a:rPr>
              <a:t>other business?</a:t>
            </a:r>
          </a:p>
          <a:p>
            <a:pPr lvl="0" eaLnBrk="0" hangingPunct="0">
              <a:lnSpc>
                <a:spcPct val="100000"/>
              </a:lnSpc>
              <a:spcBef>
                <a:spcPts val="0"/>
              </a:spcBef>
              <a:defRPr/>
            </a:pPr>
            <a:r>
              <a:rPr lang="en-GB" altLang="en-US" sz="1600" dirty="0">
                <a:solidFill>
                  <a:schemeClr val="tx1"/>
                </a:solidFill>
                <a:sym typeface="+mn-ea"/>
              </a:rPr>
              <a:t>Recess</a:t>
            </a:r>
          </a:p>
          <a:p>
            <a:pPr lvl="0" eaLnBrk="0" hangingPunct="0">
              <a:lnSpc>
                <a:spcPct val="100000"/>
              </a:lnSpc>
              <a:spcBef>
                <a:spcPts val="0"/>
              </a:spcBef>
              <a:defRPr/>
            </a:pPr>
            <a:endParaRPr lang="en-GB" altLang="en-US" sz="1600" dirty="0">
              <a:solidFill>
                <a:schemeClr val="tx1"/>
              </a:solidFill>
              <a:sym typeface="+mn-ea"/>
            </a:endParaRPr>
          </a:p>
          <a:p>
            <a:pPr marL="0" lvl="0" indent="0" eaLnBrk="0" hangingPunct="0">
              <a:lnSpc>
                <a:spcPct val="100000"/>
              </a:lnSpc>
              <a:spcBef>
                <a:spcPts val="0"/>
              </a:spcBef>
              <a:buNone/>
              <a:defRPr/>
            </a:pPr>
            <a:r>
              <a:rPr lang="en-US" altLang="en-GB" sz="1600" u="sng" dirty="0" smtClean="0">
                <a:sym typeface="+mn-ea"/>
              </a:rPr>
              <a:t>Monday</a:t>
            </a:r>
            <a:r>
              <a:rPr lang="en-GB" altLang="en-US" sz="1600" u="sng" dirty="0" smtClean="0">
                <a:sym typeface="+mn-ea"/>
              </a:rPr>
              <a:t> (</a:t>
            </a:r>
            <a:r>
              <a:rPr lang="en-US" altLang="en-GB" sz="1600" u="sng" dirty="0" smtClean="0">
                <a:sym typeface="+mn-ea"/>
              </a:rPr>
              <a:t>PM1, Location TBD</a:t>
            </a:r>
            <a:r>
              <a:rPr lang="en-GB" altLang="en-US" sz="1600" u="sng" dirty="0" smtClean="0">
                <a:sym typeface="+mn-ea"/>
              </a:rPr>
              <a:t>)</a:t>
            </a:r>
            <a:endParaRPr lang="en-GB" altLang="en-US" sz="1600" u="sng" dirty="0" smtClean="0">
              <a:solidFill>
                <a:schemeClr val="tx1"/>
              </a:solidFill>
            </a:endParaRPr>
          </a:p>
          <a:p>
            <a:pPr lvl="0" eaLnBrk="0" hangingPunct="0">
              <a:lnSpc>
                <a:spcPct val="100000"/>
              </a:lnSpc>
              <a:spcBef>
                <a:spcPts val="0"/>
              </a:spcBef>
              <a:defRPr/>
            </a:pPr>
            <a:r>
              <a:rPr lang="en-US" altLang="en-GB" sz="1600" dirty="0" smtClean="0">
                <a:sym typeface="+mn-ea"/>
              </a:rPr>
              <a:t>Regular items</a:t>
            </a:r>
          </a:p>
          <a:p>
            <a:pPr lvl="0" eaLnBrk="0" hangingPunct="0">
              <a:lnSpc>
                <a:spcPct val="100000"/>
              </a:lnSpc>
              <a:spcBef>
                <a:spcPts val="0"/>
              </a:spcBef>
              <a:defRPr/>
            </a:pPr>
            <a:r>
              <a:rPr lang="en-US" altLang="en-GB" sz="1600" dirty="0" smtClean="0">
                <a:sym typeface="+mn-ea"/>
              </a:rPr>
              <a:t>Contribution discussion</a:t>
            </a:r>
          </a:p>
          <a:p>
            <a:pPr lvl="0" eaLnBrk="0" hangingPunct="0">
              <a:lnSpc>
                <a:spcPct val="100000"/>
              </a:lnSpc>
              <a:spcBef>
                <a:spcPts val="0"/>
              </a:spcBef>
              <a:defRPr/>
            </a:pPr>
            <a:r>
              <a:rPr lang="en-US" altLang="en-GB" sz="1600" dirty="0" smtClean="0">
                <a:sym typeface="+mn-ea"/>
              </a:rPr>
              <a:t>Recess</a:t>
            </a:r>
          </a:p>
          <a:p>
            <a:pPr marL="0" lvl="0" indent="0" eaLnBrk="0" hangingPunct="0">
              <a:lnSpc>
                <a:spcPct val="100000"/>
              </a:lnSpc>
              <a:spcBef>
                <a:spcPts val="0"/>
              </a:spcBef>
              <a:buNone/>
              <a:defRPr/>
            </a:pPr>
            <a:endParaRPr lang="en-US" altLang="en-GB" sz="1600" dirty="0" smtClean="0">
              <a:solidFill>
                <a:schemeClr val="tx1"/>
              </a:solidFill>
              <a:sym typeface="+mn-ea"/>
            </a:endParaRPr>
          </a:p>
          <a:p>
            <a:pPr marL="0" lvl="0" indent="0" eaLnBrk="0" hangingPunct="0">
              <a:lnSpc>
                <a:spcPct val="100000"/>
              </a:lnSpc>
              <a:spcBef>
                <a:spcPts val="0"/>
              </a:spcBef>
              <a:buNone/>
              <a:defRPr/>
            </a:pPr>
            <a:r>
              <a:rPr lang="en-US" altLang="en-GB" sz="1600" u="sng" dirty="0" smtClean="0">
                <a:sym typeface="+mn-ea"/>
              </a:rPr>
              <a:t>Tuesday</a:t>
            </a:r>
            <a:r>
              <a:rPr lang="en-GB" altLang="en-US" sz="1600" u="sng" dirty="0" smtClean="0">
                <a:sym typeface="+mn-ea"/>
              </a:rPr>
              <a:t> (</a:t>
            </a:r>
            <a:r>
              <a:rPr lang="en-US" altLang="en-GB" sz="1600" u="sng" dirty="0" smtClean="0">
                <a:sym typeface="+mn-ea"/>
              </a:rPr>
              <a:t>AM2, Location TBD</a:t>
            </a:r>
            <a:r>
              <a:rPr lang="en-GB" altLang="en-US" sz="1600" u="sng" dirty="0" smtClean="0">
                <a:sym typeface="+mn-ea"/>
              </a:rPr>
              <a:t>)</a:t>
            </a:r>
            <a:endParaRPr lang="en-GB" altLang="en-US" sz="1600" u="sng" dirty="0" smtClean="0">
              <a:solidFill>
                <a:schemeClr val="tx1"/>
              </a:solidFill>
            </a:endParaRPr>
          </a:p>
          <a:p>
            <a:pPr lvl="0" eaLnBrk="0" hangingPunct="0">
              <a:lnSpc>
                <a:spcPct val="100000"/>
              </a:lnSpc>
              <a:spcBef>
                <a:spcPts val="0"/>
              </a:spcBef>
              <a:defRPr/>
            </a:pPr>
            <a:r>
              <a:rPr lang="en-US" sz="1600" dirty="0" smtClean="0">
                <a:sym typeface="+mn-ea"/>
              </a:rPr>
              <a:t>Regular items</a:t>
            </a:r>
          </a:p>
          <a:p>
            <a:pPr lvl="0" eaLnBrk="0" hangingPunct="0">
              <a:lnSpc>
                <a:spcPct val="100000"/>
              </a:lnSpc>
              <a:spcBef>
                <a:spcPts val="0"/>
              </a:spcBef>
              <a:defRPr/>
            </a:pPr>
            <a:r>
              <a:rPr lang="en-US" altLang="en-GB" sz="1600" dirty="0" smtClean="0">
                <a:sym typeface="+mn-ea"/>
              </a:rPr>
              <a:t>Contribution discussion</a:t>
            </a:r>
          </a:p>
          <a:p>
            <a:pPr lvl="0" eaLnBrk="0" hangingPunct="0">
              <a:lnSpc>
                <a:spcPct val="100000"/>
              </a:lnSpc>
              <a:spcBef>
                <a:spcPts val="0"/>
              </a:spcBef>
              <a:defRPr/>
            </a:pPr>
            <a:r>
              <a:rPr lang="en-US" altLang="en-GB" sz="1600" dirty="0" smtClean="0">
                <a:sym typeface="+mn-ea"/>
              </a:rPr>
              <a:t>Recess</a:t>
            </a:r>
            <a:endParaRPr lang="en-US" altLang="en-GB" sz="1600" dirty="0" smtClean="0">
              <a:solidFill>
                <a:schemeClr val="tx1"/>
              </a:solidFill>
              <a:sym typeface="+mn-ea"/>
            </a:endParaRPr>
          </a:p>
          <a:p>
            <a:pPr marL="0" lvl="0" indent="0" eaLnBrk="0" hangingPunct="0">
              <a:lnSpc>
                <a:spcPct val="120000"/>
              </a:lnSpc>
              <a:spcBef>
                <a:spcPts val="600"/>
              </a:spcBef>
              <a:buNone/>
              <a:defRPr/>
            </a:pPr>
            <a:endParaRPr lang="en-US" altLang="en-GB" sz="1600" dirty="0" smtClean="0">
              <a:solidFill>
                <a:schemeClr val="tx1"/>
              </a:solidFill>
              <a:sym typeface="+mn-ea"/>
            </a:endParaRPr>
          </a:p>
        </p:txBody>
      </p:sp>
      <p:sp>
        <p:nvSpPr>
          <p:cNvPr id="7" name="Rectangle 3"/>
          <p:cNvSpPr txBox="1">
            <a:spLocks noChangeArrowheads="1"/>
          </p:cNvSpPr>
          <p:nvPr/>
        </p:nvSpPr>
        <p:spPr bwMode="auto">
          <a:xfrm>
            <a:off x="6934835" y="1448435"/>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600" u="sng" dirty="0" smtClean="0">
                <a:sym typeface="+mn-ea"/>
              </a:rPr>
              <a:t>Wednesday</a:t>
            </a:r>
            <a:r>
              <a:rPr lang="en-GB" altLang="en-US" sz="1600" u="sng" dirty="0" smtClean="0">
                <a:sym typeface="+mn-ea"/>
              </a:rPr>
              <a:t> (AM</a:t>
            </a:r>
            <a:r>
              <a:rPr lang="en-US" altLang="en-GB" sz="1600" u="sng" dirty="0" smtClean="0">
                <a:sym typeface="+mn-ea"/>
              </a:rPr>
              <a:t>1</a:t>
            </a:r>
            <a:r>
              <a:rPr lang="en-US" altLang="en-US" sz="1600" u="sng" dirty="0" smtClean="0">
                <a:sym typeface="+mn-ea"/>
              </a:rPr>
              <a:t>, </a:t>
            </a:r>
            <a:r>
              <a:rPr lang="en-US" altLang="en-GB" sz="1600" u="sng" dirty="0" smtClean="0">
                <a:sym typeface="+mn-ea"/>
              </a:rPr>
              <a:t>Location TBD</a:t>
            </a:r>
            <a:r>
              <a:rPr lang="en-GB" altLang="en-US" sz="1600" u="sng" dirty="0" smtClean="0">
                <a:sym typeface="+mn-ea"/>
              </a:rPr>
              <a:t>)</a:t>
            </a:r>
            <a:endParaRPr lang="en-GB" altLang="en-US" sz="1600" u="sng" dirty="0" smtClean="0">
              <a:solidFill>
                <a:schemeClr val="tx1"/>
              </a:solidFill>
            </a:endParaRPr>
          </a:p>
          <a:p>
            <a:pPr lvl="0" eaLnBrk="0" hangingPunct="0">
              <a:spcBef>
                <a:spcPts val="0"/>
              </a:spcBef>
              <a:defRPr/>
            </a:pPr>
            <a:r>
              <a:rPr lang="en-US" sz="1600" dirty="0" smtClean="0">
                <a:sym typeface="+mn-ea"/>
              </a:rPr>
              <a:t>Regular items</a:t>
            </a:r>
          </a:p>
          <a:p>
            <a:pPr eaLnBrk="0" hangingPunct="0">
              <a:spcBef>
                <a:spcPts val="0"/>
              </a:spcBef>
              <a:defRPr/>
            </a:pPr>
            <a:r>
              <a:rPr lang="en-US" altLang="en-GB" sz="1600" dirty="0" smtClean="0">
                <a:sym typeface="+mn-ea"/>
              </a:rPr>
              <a:t>Contribution </a:t>
            </a:r>
            <a:r>
              <a:rPr lang="en-US" altLang="en-GB" sz="1600" dirty="0">
                <a:sym typeface="+mn-ea"/>
              </a:rPr>
              <a:t>discussion</a:t>
            </a:r>
            <a:endParaRPr lang="en-US" altLang="en-GB" sz="1600" dirty="0">
              <a:solidFill>
                <a:schemeClr val="tx1"/>
              </a:solidFill>
            </a:endParaRPr>
          </a:p>
          <a:p>
            <a:pPr eaLnBrk="0" hangingPunct="0">
              <a:spcBef>
                <a:spcPts val="0"/>
              </a:spcBef>
              <a:defRPr/>
            </a:pPr>
            <a:r>
              <a:rPr lang="en-US" altLang="en-GB" sz="1600" dirty="0" smtClean="0">
                <a:sym typeface="+mn-ea"/>
              </a:rPr>
              <a:t>Any </a:t>
            </a:r>
            <a:r>
              <a:rPr lang="en-US" altLang="en-GB" sz="1600" dirty="0">
                <a:sym typeface="+mn-ea"/>
              </a:rPr>
              <a:t>other business</a:t>
            </a:r>
            <a:r>
              <a:rPr lang="en-US" altLang="en-GB" sz="1600" dirty="0" smtClean="0">
                <a:sym typeface="+mn-ea"/>
              </a:rPr>
              <a:t>?</a:t>
            </a:r>
            <a:endParaRPr lang="en-US" altLang="en-GB" sz="1600" dirty="0" smtClean="0">
              <a:solidFill>
                <a:schemeClr val="tx1"/>
              </a:solidFill>
            </a:endParaRPr>
          </a:p>
          <a:p>
            <a:pPr lvl="0" eaLnBrk="0" hangingPunct="0">
              <a:spcBef>
                <a:spcPts val="0"/>
              </a:spcBef>
              <a:defRPr/>
            </a:pPr>
            <a:r>
              <a:rPr lang="en-GB" altLang="en-US" sz="1600" dirty="0" smtClean="0">
                <a:sym typeface="+mn-ea"/>
              </a:rPr>
              <a:t>Recess</a:t>
            </a:r>
          </a:p>
          <a:p>
            <a:pPr lvl="0" eaLnBrk="0" hangingPunct="0">
              <a:spcBef>
                <a:spcPts val="0"/>
              </a:spcBef>
              <a:defRPr/>
            </a:pPr>
            <a:endParaRPr lang="en-GB" altLang="en-US" sz="1600" dirty="0" smtClean="0">
              <a:solidFill>
                <a:schemeClr val="tx1"/>
              </a:solidFill>
              <a:sym typeface="+mn-ea"/>
            </a:endParaRPr>
          </a:p>
          <a:p>
            <a:pPr marL="0" lvl="0" indent="0" eaLnBrk="0" hangingPunct="0">
              <a:spcBef>
                <a:spcPts val="0"/>
              </a:spcBef>
              <a:buNone/>
              <a:defRPr/>
            </a:pPr>
            <a:r>
              <a:rPr lang="en-US" altLang="en-GB" sz="1600" u="sng" dirty="0" smtClean="0">
                <a:sym typeface="+mn-ea"/>
              </a:rPr>
              <a:t>Thursday</a:t>
            </a:r>
            <a:r>
              <a:rPr lang="en-GB" altLang="en-US" sz="1600" u="sng" dirty="0" smtClean="0">
                <a:sym typeface="+mn-ea"/>
              </a:rPr>
              <a:t> (AM</a:t>
            </a:r>
            <a:r>
              <a:rPr lang="en-US" altLang="en-GB" sz="1600" u="sng" dirty="0" smtClean="0">
                <a:sym typeface="+mn-ea"/>
              </a:rPr>
              <a:t>1</a:t>
            </a:r>
            <a:r>
              <a:rPr lang="en-US" altLang="en-US" sz="1600" u="sng" dirty="0" smtClean="0">
                <a:sym typeface="+mn-ea"/>
              </a:rPr>
              <a:t>, </a:t>
            </a:r>
            <a:r>
              <a:rPr lang="en-US" altLang="en-GB" sz="1600" u="sng" dirty="0" smtClean="0">
                <a:sym typeface="+mn-ea"/>
              </a:rPr>
              <a:t>Location TBD</a:t>
            </a:r>
            <a:r>
              <a:rPr lang="en-GB" altLang="en-US" sz="1600" u="sng" dirty="0" smtClean="0">
                <a:sym typeface="+mn-ea"/>
              </a:rPr>
              <a:t>)</a:t>
            </a:r>
            <a:endParaRPr lang="en-GB" altLang="en-US" sz="1600" u="sng" dirty="0" smtClean="0">
              <a:solidFill>
                <a:schemeClr val="tx1"/>
              </a:solidFill>
            </a:endParaRPr>
          </a:p>
          <a:p>
            <a:pPr eaLnBrk="0" hangingPunct="0">
              <a:spcBef>
                <a:spcPts val="0"/>
              </a:spcBef>
              <a:defRPr/>
            </a:pPr>
            <a:r>
              <a:rPr lang="en-US" sz="1600" dirty="0" smtClean="0">
                <a:sym typeface="+mn-ea"/>
              </a:rPr>
              <a:t>Regular items</a:t>
            </a:r>
          </a:p>
          <a:p>
            <a:pPr eaLnBrk="0" hangingPunct="0">
              <a:spcBef>
                <a:spcPts val="0"/>
              </a:spcBef>
              <a:defRPr/>
            </a:pPr>
            <a:r>
              <a:rPr lang="en-US" altLang="en-GB" sz="1600" dirty="0" smtClean="0">
                <a:sym typeface="+mn-ea"/>
              </a:rPr>
              <a:t>Contribution </a:t>
            </a:r>
            <a:r>
              <a:rPr lang="en-US" altLang="en-GB" sz="1600" dirty="0">
                <a:sym typeface="+mn-ea"/>
              </a:rPr>
              <a:t>discussion</a:t>
            </a:r>
            <a:endParaRPr lang="en-US" altLang="en-GB" sz="1600" dirty="0">
              <a:solidFill>
                <a:schemeClr val="tx1"/>
              </a:solidFill>
            </a:endParaRPr>
          </a:p>
          <a:p>
            <a:pPr eaLnBrk="0" hangingPunct="0">
              <a:spcBef>
                <a:spcPts val="0"/>
              </a:spcBef>
              <a:defRPr/>
            </a:pPr>
            <a:r>
              <a:rPr lang="en-US" altLang="en-GB" sz="1600" dirty="0" smtClean="0">
                <a:sym typeface="+mn-ea"/>
              </a:rPr>
              <a:t>Any </a:t>
            </a:r>
            <a:r>
              <a:rPr lang="en-US" altLang="en-GB" sz="1600" dirty="0">
                <a:sym typeface="+mn-ea"/>
              </a:rPr>
              <a:t>other business</a:t>
            </a:r>
            <a:r>
              <a:rPr lang="en-US" altLang="en-GB" sz="1600" dirty="0" smtClean="0">
                <a:sym typeface="+mn-ea"/>
              </a:rPr>
              <a:t>?</a:t>
            </a:r>
            <a:endParaRPr lang="en-US" altLang="en-GB" sz="1600" dirty="0" smtClean="0">
              <a:solidFill>
                <a:schemeClr val="tx1"/>
              </a:solidFill>
            </a:endParaRPr>
          </a:p>
          <a:p>
            <a:pPr lvl="0" eaLnBrk="0" hangingPunct="0">
              <a:spcBef>
                <a:spcPts val="0"/>
              </a:spcBef>
              <a:defRPr/>
            </a:pPr>
            <a:r>
              <a:rPr lang="en-GB" altLang="en-US" sz="1600" dirty="0" smtClean="0">
                <a:sym typeface="+mn-ea"/>
              </a:rPr>
              <a:t>Recess</a:t>
            </a:r>
            <a:endParaRPr lang="en-GB" altLang="en-US" sz="1600" dirty="0" smtClean="0">
              <a:solidFill>
                <a:schemeClr val="tx1"/>
              </a:solidFill>
              <a:sym typeface="+mn-ea"/>
            </a:endParaRPr>
          </a:p>
          <a:p>
            <a:pPr lvl="0" eaLnBrk="0" hangingPunct="0">
              <a:spcBef>
                <a:spcPts val="0"/>
              </a:spcBef>
              <a:defRPr/>
            </a:pPr>
            <a:endParaRPr lang="en-GB" altLang="en-US" sz="1600" dirty="0" smtClean="0">
              <a:solidFill>
                <a:schemeClr val="tx1"/>
              </a:solidFill>
              <a:sym typeface="+mn-ea"/>
            </a:endParaRPr>
          </a:p>
          <a:p>
            <a:pPr marL="0" lvl="0" indent="0" eaLnBrk="0" hangingPunct="0">
              <a:spcBef>
                <a:spcPts val="0"/>
              </a:spcBef>
              <a:buNone/>
              <a:defRPr/>
            </a:pPr>
            <a:r>
              <a:rPr lang="en-GB" altLang="en-US" sz="1600" u="sng" dirty="0" smtClean="0">
                <a:sym typeface="+mn-ea"/>
              </a:rPr>
              <a:t>Thursday (</a:t>
            </a:r>
            <a:r>
              <a:rPr lang="en-US" altLang="en-GB" sz="1600" u="sng" dirty="0" smtClean="0">
                <a:sym typeface="+mn-ea"/>
              </a:rPr>
              <a:t>P</a:t>
            </a:r>
            <a:r>
              <a:rPr lang="en-GB" altLang="en-US" sz="1600" u="sng" dirty="0" smtClean="0">
                <a:sym typeface="+mn-ea"/>
              </a:rPr>
              <a:t>M1, </a:t>
            </a:r>
            <a:r>
              <a:rPr lang="en-US" altLang="en-GB" sz="1600" u="sng" dirty="0" smtClean="0">
                <a:sym typeface="+mn-ea"/>
              </a:rPr>
              <a:t>Location TBD</a:t>
            </a:r>
            <a:r>
              <a:rPr lang="en-GB" altLang="en-US" sz="1600" u="sng" dirty="0" smtClean="0">
                <a:sym typeface="+mn-ea"/>
              </a:rPr>
              <a:t>)</a:t>
            </a:r>
            <a:endParaRPr lang="en-GB" altLang="en-US" sz="1600" u="sng" dirty="0" smtClean="0">
              <a:solidFill>
                <a:schemeClr val="tx1"/>
              </a:solidFill>
            </a:endParaRPr>
          </a:p>
          <a:p>
            <a:pPr eaLnBrk="0" hangingPunct="0">
              <a:spcBef>
                <a:spcPts val="0"/>
              </a:spcBef>
              <a:defRPr/>
            </a:pPr>
            <a:r>
              <a:rPr lang="en-US" altLang="en-GB" sz="1600" dirty="0" smtClean="0">
                <a:sym typeface="+mn-ea"/>
              </a:rPr>
              <a:t>Regular items</a:t>
            </a:r>
          </a:p>
          <a:p>
            <a:pPr eaLnBrk="0" hangingPunct="0">
              <a:spcBef>
                <a:spcPts val="0"/>
              </a:spcBef>
              <a:defRPr/>
            </a:pPr>
            <a:r>
              <a:rPr lang="en-US" altLang="en-GB" sz="1600" dirty="0" smtClean="0">
                <a:sym typeface="+mn-ea"/>
              </a:rPr>
              <a:t>Contribution discussion</a:t>
            </a:r>
          </a:p>
          <a:p>
            <a:pPr eaLnBrk="0" hangingPunct="0">
              <a:spcBef>
                <a:spcPts val="0"/>
              </a:spcBef>
              <a:defRPr/>
            </a:pPr>
            <a:r>
              <a:rPr lang="en-US" altLang="en-GB" sz="1600" dirty="0" smtClean="0">
                <a:solidFill>
                  <a:schemeClr val="tx1"/>
                </a:solidFill>
                <a:sym typeface="+mn-ea"/>
              </a:rPr>
              <a:t>SPs and Motions</a:t>
            </a:r>
            <a:endParaRPr lang="en-US" altLang="en-GB" sz="1600" dirty="0" smtClean="0">
              <a:sym typeface="+mn-ea"/>
            </a:endParaRPr>
          </a:p>
          <a:p>
            <a:pPr eaLnBrk="0" hangingPunct="0">
              <a:spcBef>
                <a:spcPts val="0"/>
              </a:spcBef>
              <a:defRPr/>
            </a:pPr>
            <a:r>
              <a:rPr lang="en-US" altLang="en-GB" sz="1600" dirty="0" smtClean="0">
                <a:sym typeface="+mn-ea"/>
              </a:rPr>
              <a:t>Timeline Review</a:t>
            </a:r>
          </a:p>
          <a:p>
            <a:pPr eaLnBrk="0" hangingPunct="0">
              <a:spcBef>
                <a:spcPts val="0"/>
              </a:spcBef>
              <a:defRPr/>
            </a:pPr>
            <a:r>
              <a:rPr lang="en-US" altLang="en-GB" sz="1600" dirty="0" smtClean="0">
                <a:sym typeface="+mn-ea"/>
              </a:rPr>
              <a:t>Teleconference Plan</a:t>
            </a:r>
            <a:endParaRPr lang="en-US" altLang="en-GB" sz="1600" dirty="0" smtClean="0">
              <a:solidFill>
                <a:schemeClr val="tx1"/>
              </a:solidFill>
            </a:endParaRPr>
          </a:p>
          <a:p>
            <a:pPr eaLnBrk="0" hangingPunct="0">
              <a:spcBef>
                <a:spcPts val="0"/>
              </a:spcBef>
              <a:defRPr/>
            </a:pPr>
            <a:r>
              <a:rPr lang="en-US" altLang="en-GB" sz="1600" dirty="0" smtClean="0">
                <a:sym typeface="+mn-ea"/>
              </a:rPr>
              <a:t>Any other business?</a:t>
            </a:r>
            <a:endParaRPr lang="en-US" altLang="en-GB" sz="1600" dirty="0" smtClean="0">
              <a:solidFill>
                <a:schemeClr val="tx1"/>
              </a:solidFill>
            </a:endParaRPr>
          </a:p>
          <a:p>
            <a:pPr lvl="0" eaLnBrk="0" hangingPunct="0">
              <a:spcBef>
                <a:spcPts val="0"/>
              </a:spcBef>
              <a:defRPr/>
            </a:pPr>
            <a:r>
              <a:rPr lang="en-US" altLang="en-GB" sz="1600" dirty="0" smtClean="0">
                <a:sym typeface="+mn-ea"/>
              </a:rPr>
              <a:t>Adjourn</a:t>
            </a:r>
            <a:endParaRPr lang="en-US" altLang="en-GB" sz="16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
        <p:nvSpPr>
          <p:cNvPr id="3" name="文本框 2"/>
          <p:cNvSpPr txBox="1"/>
          <p:nvPr/>
        </p:nvSpPr>
        <p:spPr>
          <a:xfrm>
            <a:off x="838200" y="5561965"/>
            <a:ext cx="6096000" cy="975995"/>
          </a:xfrm>
          <a:prstGeom prst="rect">
            <a:avLst/>
          </a:prstGeom>
          <a:noFill/>
        </p:spPr>
        <p:txBody>
          <a:bodyPr wrap="square" rtlCol="0" anchor="t">
            <a:spAutoFit/>
          </a:bodyPr>
          <a:lstStyle/>
          <a:p>
            <a:pPr lvl="0" eaLnBrk="0" hangingPunct="0">
              <a:lnSpc>
                <a:spcPct val="120000"/>
              </a:lnSpc>
              <a:spcBef>
                <a:spcPts val="0"/>
              </a:spcBef>
              <a:defRPr/>
            </a:pPr>
            <a:r>
              <a:rPr lang="en-US" altLang="en-GB"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b="1" i="1" dirty="0" smtClean="0">
                <a:sym typeface="+mn-ea"/>
              </a:rPr>
              <a:t>Call </a:t>
            </a:r>
            <a:r>
              <a:rPr lang="en-US" altLang="en-GB" b="1" i="1" dirty="0">
                <a:sym typeface="+mn-ea"/>
              </a:rPr>
              <a:t>meeting to order and remind the group to record </a:t>
            </a:r>
            <a:r>
              <a:rPr lang="en-US" altLang="en-GB" b="1" i="1" dirty="0" smtClean="0">
                <a:sym typeface="+mn-ea"/>
              </a:rPr>
              <a:t>attendance </a:t>
            </a:r>
            <a:r>
              <a:rPr lang="en-US" altLang="en-GB" b="1" i="1" dirty="0">
                <a:sym typeface="+mn-ea"/>
              </a:rPr>
              <a:t>on imat.ieee.org</a:t>
            </a:r>
            <a:endParaRPr lang="en-GB" altLang="en-US"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b="1" i="1" dirty="0">
                <a:sym typeface="+mn-ea"/>
              </a:rPr>
              <a:t>IEEE-SA IPR policies </a:t>
            </a:r>
            <a:r>
              <a:rPr lang="en-US" altLang="en-GB" b="1" i="1" dirty="0">
                <a:sym typeface="+mn-ea"/>
              </a:rPr>
              <a:t>and meeting rules</a:t>
            </a:r>
            <a:endParaRPr lang="en-US" altLang="en-GB"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b="1" i="1" dirty="0" smtClean="0">
                <a:sym typeface="+mn-ea"/>
              </a:rPr>
              <a:t>Approve meeting </a:t>
            </a:r>
            <a:r>
              <a:rPr lang="en-GB" altLang="en-US" b="1" i="1" dirty="0" smtClean="0">
                <a:sym typeface="+mn-ea"/>
              </a:rPr>
              <a:t>agenda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adhoc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week,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Contribution discussion</a:t>
            </a:r>
          </a:p>
          <a:p>
            <a:pPr lvl="1" eaLnBrk="0" hangingPunct="0">
              <a:defRPr/>
            </a:pPr>
            <a:r>
              <a:rPr lang="en-US" altLang="en-US" sz="2100" dirty="0" smtClean="0"/>
              <a:t>11-24/0897</a:t>
            </a:r>
            <a:r>
              <a:rPr lang="en-US" altLang="en-US" sz="2100" dirty="0"/>
              <a:t>, </a:t>
            </a:r>
            <a:r>
              <a:rPr lang="en-US" altLang="en-US" sz="2100" dirty="0" err="1"/>
              <a:t>TGbp</a:t>
            </a:r>
            <a:r>
              <a:rPr lang="en-US" altLang="en-US" sz="2100" dirty="0"/>
              <a:t> selection procedure, Bo Sun (</a:t>
            </a:r>
            <a:r>
              <a:rPr lang="en-US" altLang="en-US" sz="2100" dirty="0" err="1"/>
              <a:t>Sanechips</a:t>
            </a:r>
            <a:r>
              <a:rPr lang="en-US" altLang="en-US" sz="2100" dirty="0"/>
              <a:t>)</a:t>
            </a:r>
          </a:p>
          <a:p>
            <a:pPr lvl="1" eaLnBrk="0" hangingPunct="0">
              <a:defRPr/>
            </a:pPr>
            <a:r>
              <a:rPr lang="en-US" altLang="en-US" sz="2100" dirty="0"/>
              <a:t>11-24/0900, </a:t>
            </a:r>
            <a:r>
              <a:rPr lang="en-US" altLang="zh-CN" sz="2100" dirty="0"/>
              <a:t>Wireless Power Transfer and Frequency Regulation, </a:t>
            </a:r>
            <a:r>
              <a:rPr lang="en-US" altLang="zh-CN" sz="2100" dirty="0" err="1"/>
              <a:t>Joerg</a:t>
            </a:r>
            <a:r>
              <a:rPr lang="en-US" altLang="zh-CN" sz="2100" dirty="0"/>
              <a:t> Robert (TU </a:t>
            </a:r>
            <a:r>
              <a:rPr lang="en-US" altLang="zh-CN" sz="2100" dirty="0" err="1"/>
              <a:t>Ilmenau</a:t>
            </a:r>
            <a:r>
              <a:rPr lang="en-US" altLang="zh-CN" sz="2100" dirty="0"/>
              <a:t>/</a:t>
            </a:r>
            <a:r>
              <a:rPr lang="en-US" altLang="zh-CN" sz="2100" dirty="0" err="1"/>
              <a:t>Fraunhofer</a:t>
            </a:r>
            <a:r>
              <a:rPr lang="en-US" altLang="zh-CN" sz="2100" dirty="0"/>
              <a:t> IIS)</a:t>
            </a:r>
          </a:p>
          <a:p>
            <a:pPr lvl="1" eaLnBrk="0" hangingPunct="0">
              <a:defRPr/>
            </a:pPr>
            <a:r>
              <a:rPr lang="en-US" altLang="en-US" sz="2100" dirty="0"/>
              <a:t>11-24/1180, </a:t>
            </a:r>
            <a:r>
              <a:rPr lang="en-US" altLang="zh-CN" sz="2100" dirty="0"/>
              <a:t>reference model of AMP only IOT devices, Solomon </a:t>
            </a:r>
            <a:r>
              <a:rPr lang="en-US" altLang="zh-CN" sz="2100" dirty="0" err="1"/>
              <a:t>Trainin</a:t>
            </a:r>
            <a:r>
              <a:rPr lang="en-US" altLang="zh-CN" sz="2100" dirty="0"/>
              <a:t> (</a:t>
            </a:r>
            <a:r>
              <a:rPr lang="en-US" altLang="zh-CN" sz="2100" dirty="0" err="1"/>
              <a:t>Wiliot</a:t>
            </a:r>
            <a:r>
              <a:rPr lang="en-US" altLang="zh-CN" sz="2100" dirty="0"/>
              <a:t>), &lt;</a:t>
            </a:r>
            <a:r>
              <a:rPr lang="en-US" altLang="en-US" sz="2100" dirty="0"/>
              <a:t>AM&gt;</a:t>
            </a:r>
          </a:p>
          <a:p>
            <a:pPr lvl="1" eaLnBrk="0" hangingPunct="0">
              <a:defRPr/>
            </a:pPr>
            <a:r>
              <a:rPr lang="en-US" altLang="en-US" i="1" dirty="0" smtClean="0">
                <a:sym typeface="+mn-ea"/>
              </a:rPr>
              <a:t>TBD</a:t>
            </a:r>
            <a:endParaRPr lang="en-US" altLang="en-US" i="1" dirty="0">
              <a:solidFill>
                <a:schemeClr val="tx1"/>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May interim</a:t>
            </a:r>
            <a:r>
              <a:rPr lang="en-US" altLang="zh-CN" sz="2400" dirty="0" smtClean="0">
                <a:sym typeface="+mn-ea"/>
              </a:rPr>
              <a:t> </a:t>
            </a:r>
            <a:r>
              <a:rPr lang="en-GB" altLang="en-US" sz="2400" dirty="0" smtClean="0">
                <a:sym typeface="+mn-ea"/>
              </a:rPr>
              <a:t>session as below:</a:t>
            </a:r>
            <a:endParaRPr lang="en-GB" altLang="en-US" sz="2400" dirty="0" smtClean="0"/>
          </a:p>
          <a:p>
            <a:pPr lvl="1" indent="-342900" eaLnBrk="0" hangingPunct="0">
              <a:buFontTx/>
              <a:buChar char="-"/>
              <a:defRPr/>
            </a:pPr>
            <a:r>
              <a:rPr lang="en-GB" altLang="en-US" sz="2400" dirty="0">
                <a:sym typeface="+mn-ea"/>
                <a:hlinkClick r:id="rId2"/>
              </a:rPr>
              <a:t>https://mentor.ieee.org/802.11/dcn/24/11-24-0953-00-00bp-2024-05-interim-meeting-minutes.docx</a:t>
            </a:r>
            <a:endParaRPr lang="en-GB" altLang="en-US" sz="2400" dirty="0">
              <a:sym typeface="+mn-ea"/>
            </a:endParaRPr>
          </a:p>
          <a:p>
            <a:pPr marL="0" lvl="0" indent="0" eaLnBrk="0" hangingPunct="0">
              <a:buNone/>
              <a:defRPr/>
            </a:pPr>
            <a:endParaRPr lang="en-GB" altLang="en-US" sz="2400" dirty="0" smtClean="0"/>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endParaRPr lang="en-US" dirty="0" smtClean="0"/>
          </a:p>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a:t>
            </a:r>
            <a:endParaRPr lang="en-GB" altLang="en-US" sz="2400" dirty="0" smtClean="0"/>
          </a:p>
          <a:p>
            <a:pPr lvl="1" eaLnBrk="0" hangingPunct="0">
              <a:buFontTx/>
              <a:buChar char="–"/>
              <a:defRPr/>
            </a:pPr>
            <a:r>
              <a:rPr lang="en-US" altLang="en-US" sz="2100" dirty="0" smtClean="0"/>
              <a:t>11-24/1163</a:t>
            </a:r>
            <a:r>
              <a:rPr lang="en-US" altLang="en-US" sz="2100" dirty="0"/>
              <a:t>,</a:t>
            </a:r>
            <a:r>
              <a:rPr lang="zh-CN" altLang="en-US" sz="2100" dirty="0"/>
              <a:t> </a:t>
            </a:r>
            <a:r>
              <a:rPr lang="en-US" altLang="zh-CN" sz="2100" dirty="0"/>
              <a:t>WUR for Integrated Energizer Case, Steve </a:t>
            </a:r>
            <a:r>
              <a:rPr lang="en-US" altLang="zh-CN" sz="2100" dirty="0" err="1"/>
              <a:t>Shellhammer</a:t>
            </a:r>
            <a:r>
              <a:rPr lang="en-US" altLang="zh-CN" sz="2100" dirty="0"/>
              <a:t> (Qualcomm), &lt;Mon PM1, Tue AM2&gt;</a:t>
            </a:r>
          </a:p>
          <a:p>
            <a:pPr lvl="1" eaLnBrk="0" hangingPunct="0">
              <a:buFontTx/>
              <a:buChar char="–"/>
              <a:defRPr/>
            </a:pPr>
            <a:r>
              <a:rPr lang="en-US" altLang="en-US" sz="2100" dirty="0"/>
              <a:t>11-24/1198</a:t>
            </a:r>
            <a:r>
              <a:rPr lang="en-US" altLang="en-US" sz="2100" dirty="0"/>
              <a:t>, UL Data Rate for AMP, </a:t>
            </a:r>
            <a:r>
              <a:rPr lang="en-US" altLang="en-US" sz="2100" dirty="0" err="1"/>
              <a:t>Yinan</a:t>
            </a:r>
            <a:r>
              <a:rPr lang="en-US" altLang="en-US" sz="2100" dirty="0"/>
              <a:t> Qi (OPPO)</a:t>
            </a:r>
          </a:p>
          <a:p>
            <a:pPr lvl="1" eaLnBrk="0" hangingPunct="0">
              <a:buFontTx/>
              <a:buChar char="–"/>
              <a:defRPr/>
            </a:pPr>
            <a:r>
              <a:rPr lang="en-US" altLang="en-US" sz="2100" dirty="0"/>
              <a:t>11-24/1199, PHY Design for AMP, </a:t>
            </a:r>
            <a:r>
              <a:rPr lang="en-US" altLang="en-US" sz="2100" dirty="0" err="1"/>
              <a:t>Yinan</a:t>
            </a:r>
            <a:r>
              <a:rPr lang="en-US" altLang="en-US" sz="2100" dirty="0"/>
              <a:t> Qi (OPPO)</a:t>
            </a:r>
          </a:p>
          <a:p>
            <a:pPr lvl="1" eaLnBrk="0" hangingPunct="0">
              <a:defRPr/>
            </a:pPr>
            <a:r>
              <a:rPr lang="en-US" altLang="en-US" sz="2100" dirty="0"/>
              <a:t>11-24/1210</a:t>
            </a:r>
            <a:r>
              <a:rPr lang="en-US" altLang="en-US" sz="2100" dirty="0"/>
              <a:t>, 802.11 Features Re-use, </a:t>
            </a:r>
            <a:r>
              <a:rPr lang="en-US" altLang="en-US" sz="2100" dirty="0" err="1"/>
              <a:t>Vytas</a:t>
            </a:r>
            <a:r>
              <a:rPr lang="en-US" altLang="en-US" sz="2100" dirty="0"/>
              <a:t> </a:t>
            </a:r>
            <a:r>
              <a:rPr lang="en-US" altLang="en-US" sz="2100" dirty="0" err="1"/>
              <a:t>Kezyz</a:t>
            </a:r>
            <a:r>
              <a:rPr lang="en-US" altLang="en-US" sz="2100" dirty="0"/>
              <a:t> (</a:t>
            </a:r>
            <a:r>
              <a:rPr lang="en-US" altLang="en-US" sz="2100" dirty="0" err="1"/>
              <a:t>HaiLa</a:t>
            </a:r>
            <a:r>
              <a:rPr lang="en-US" altLang="en-US" sz="2100" dirty="0"/>
              <a:t>)</a:t>
            </a:r>
          </a:p>
          <a:p>
            <a:pPr lvl="1" eaLnBrk="0" hangingPunct="0">
              <a:defRPr/>
            </a:pPr>
            <a:r>
              <a:rPr lang="en-US" altLang="en-US" sz="2100" i="1" dirty="0" smtClean="0">
                <a:sym typeface="+mn-ea"/>
              </a:rPr>
              <a:t>TBD</a:t>
            </a:r>
            <a:endParaRPr lang="en-US" altLang="en-US" sz="2100" i="1" dirty="0">
              <a:solidFill>
                <a:schemeClr val="tx1"/>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endParaRPr lang="en-US" dirty="0" smtClean="0"/>
          </a:p>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Jul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a:t>
            </a:r>
            <a:endParaRPr lang="en-GB" altLang="en-US" sz="2400" dirty="0" smtClean="0"/>
          </a:p>
          <a:p>
            <a:pPr lvl="1" eaLnBrk="0" hangingPunct="0">
              <a:buFontTx/>
              <a:buChar char="–"/>
              <a:defRPr/>
            </a:pPr>
            <a:r>
              <a:rPr lang="en-US" altLang="en-US" sz="2100" dirty="0" smtClean="0"/>
              <a:t>11-24/1194</a:t>
            </a:r>
            <a:r>
              <a:rPr lang="en-US" altLang="en-US" sz="2100" dirty="0"/>
              <a:t>, </a:t>
            </a:r>
            <a:r>
              <a:rPr lang="en-US" altLang="zh-CN" sz="2100" dirty="0"/>
              <a:t>Capability report for AMP STA, </a:t>
            </a:r>
            <a:r>
              <a:rPr lang="en-US" altLang="zh-CN" sz="2100" dirty="0" err="1"/>
              <a:t>Zhanjing</a:t>
            </a:r>
            <a:r>
              <a:rPr lang="en-US" altLang="zh-CN" sz="2100" dirty="0"/>
              <a:t> </a:t>
            </a:r>
            <a:r>
              <a:rPr lang="en-US" altLang="zh-CN" sz="2100" dirty="0" err="1"/>
              <a:t>Bao</a:t>
            </a:r>
            <a:r>
              <a:rPr lang="en-US" altLang="zh-CN" sz="2100" dirty="0"/>
              <a:t> (TCL), &lt;</a:t>
            </a:r>
            <a:r>
              <a:rPr lang="en-US" altLang="en-US" sz="2100" dirty="0"/>
              <a:t>AM&gt;</a:t>
            </a:r>
          </a:p>
          <a:p>
            <a:pPr lvl="1" eaLnBrk="0" hangingPunct="0">
              <a:buFontTx/>
              <a:buChar char="–"/>
              <a:defRPr/>
            </a:pPr>
            <a:r>
              <a:rPr lang="en-US" altLang="en-US" sz="2100" dirty="0"/>
              <a:t>11-24/1197, Consideration on AMP Coexistence, </a:t>
            </a:r>
            <a:r>
              <a:rPr lang="en-US" altLang="en-US" sz="2100" dirty="0" err="1"/>
              <a:t>Panan</a:t>
            </a:r>
            <a:r>
              <a:rPr lang="en-US" altLang="en-US" sz="2100" dirty="0"/>
              <a:t> Li (Huawei), &lt;AM&gt;</a:t>
            </a:r>
          </a:p>
          <a:p>
            <a:pPr lvl="1" eaLnBrk="0" hangingPunct="0">
              <a:defRPr/>
            </a:pPr>
            <a:r>
              <a:rPr lang="en-US" altLang="en-US" sz="2100" dirty="0"/>
              <a:t>11-24/1201, Time and frequency synchronization for AMP, </a:t>
            </a:r>
            <a:r>
              <a:rPr lang="en-US" altLang="en-US" sz="2100" dirty="0" err="1"/>
              <a:t>Jinyu</a:t>
            </a:r>
            <a:r>
              <a:rPr lang="en-US" altLang="en-US" sz="2100" dirty="0"/>
              <a:t> Zhang (OPPO), &lt;AM&gt;</a:t>
            </a:r>
          </a:p>
          <a:p>
            <a:pPr lvl="1" eaLnBrk="0" hangingPunct="0">
              <a:defRPr/>
            </a:pPr>
            <a:r>
              <a:rPr lang="en-US" altLang="en-US" sz="2100" dirty="0"/>
              <a:t>11-24/1208, </a:t>
            </a:r>
            <a:r>
              <a:rPr lang="en-US" altLang="zh-CN" sz="2100" dirty="0"/>
              <a:t>Thoughts on the AMP WPT protocol, Ian Bajaj (Huawei), &lt;</a:t>
            </a:r>
            <a:r>
              <a:rPr lang="en-US" altLang="en-US" sz="2100" dirty="0"/>
              <a:t>AM&gt;</a:t>
            </a:r>
          </a:p>
          <a:p>
            <a:pPr lvl="1" eaLnBrk="0" hangingPunct="0">
              <a:defRPr/>
            </a:pPr>
            <a:r>
              <a:rPr lang="en-US" altLang="en-US" sz="2100" dirty="0">
                <a:solidFill>
                  <a:srgbClr val="FFC000"/>
                </a:solidFill>
              </a:rPr>
              <a:t>11-24/1263, AMP Supported Legacy Mode, </a:t>
            </a:r>
            <a:r>
              <a:rPr lang="en-US" altLang="en-US" sz="2100" dirty="0" err="1">
                <a:solidFill>
                  <a:srgbClr val="FFC000"/>
                </a:solidFill>
              </a:rPr>
              <a:t>Pooria</a:t>
            </a:r>
            <a:r>
              <a:rPr lang="en-US" altLang="en-US" sz="2100" dirty="0">
                <a:solidFill>
                  <a:srgbClr val="FFC000"/>
                </a:solidFill>
              </a:rPr>
              <a:t> </a:t>
            </a:r>
            <a:r>
              <a:rPr lang="en-US" altLang="en-US" sz="2100" dirty="0" err="1">
                <a:solidFill>
                  <a:srgbClr val="FFC000"/>
                </a:solidFill>
              </a:rPr>
              <a:t>Pakrooh</a:t>
            </a:r>
            <a:r>
              <a:rPr lang="en-US" altLang="en-US" sz="2100" dirty="0">
                <a:solidFill>
                  <a:srgbClr val="FFC000"/>
                </a:solidFill>
              </a:rPr>
              <a:t> (Qualcomm), &lt;Tue AM2, Thu AM1&gt;</a:t>
            </a:r>
          </a:p>
          <a:p>
            <a:pPr lvl="1" eaLnBrk="0" hangingPunct="0">
              <a:defRPr/>
            </a:pPr>
            <a:r>
              <a:rPr lang="en-US" altLang="en-US" sz="2100" i="1" dirty="0" smtClean="0">
                <a:sym typeface="+mn-ea"/>
              </a:rPr>
              <a:t>TBD</a:t>
            </a:r>
            <a:endParaRPr lang="en-US" altLang="en-US" sz="2400" i="1" dirty="0">
              <a:solidFill>
                <a:schemeClr val="tx1"/>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17</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Jul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algn="l" eaLnBrk="0" hangingPunct="0">
              <a:buClrTx/>
              <a:buSzTx/>
              <a:buFontTx/>
              <a:defRPr/>
            </a:pPr>
            <a:r>
              <a:rPr lang="en-US" altLang="en-GB" dirty="0"/>
              <a:t>Contribution discussion</a:t>
            </a:r>
          </a:p>
          <a:p>
            <a:pPr lvl="1" eaLnBrk="0" hangingPunct="0">
              <a:defRPr/>
            </a:pPr>
            <a:r>
              <a:rPr lang="en-US" altLang="en-US" sz="2100" dirty="0" smtClean="0"/>
              <a:t>11-24/1202</a:t>
            </a:r>
            <a:r>
              <a:rPr lang="en-US" altLang="en-US" sz="2100" dirty="0"/>
              <a:t>, Scanning and discovery for AMP </a:t>
            </a:r>
            <a:r>
              <a:rPr lang="en-US" altLang="en-US" sz="2100" dirty="0" err="1"/>
              <a:t>IoT</a:t>
            </a:r>
            <a:r>
              <a:rPr lang="en-US" altLang="en-US" sz="2100" dirty="0"/>
              <a:t>, </a:t>
            </a:r>
            <a:r>
              <a:rPr lang="en-US" altLang="en-US" sz="2100" dirty="0" err="1"/>
              <a:t>Weijie</a:t>
            </a:r>
            <a:r>
              <a:rPr lang="en-US" altLang="en-US" sz="2100" dirty="0"/>
              <a:t> Xu (OPPO)</a:t>
            </a:r>
          </a:p>
          <a:p>
            <a:pPr lvl="1" eaLnBrk="0" hangingPunct="0">
              <a:defRPr/>
            </a:pPr>
            <a:r>
              <a:rPr lang="en-US" altLang="en-US" sz="2100" dirty="0"/>
              <a:t>11-24/1203</a:t>
            </a:r>
            <a:r>
              <a:rPr lang="en-US" altLang="en-US" sz="2100" dirty="0"/>
              <a:t>, Authentication and Security transaction for AMP, </a:t>
            </a:r>
            <a:r>
              <a:rPr lang="en-US" altLang="en-US" sz="2100" dirty="0" err="1"/>
              <a:t>Chuanfeng</a:t>
            </a:r>
            <a:r>
              <a:rPr lang="en-US" altLang="en-US" sz="2100" dirty="0"/>
              <a:t> He, (OPPO), &lt;AM</a:t>
            </a:r>
            <a:r>
              <a:rPr lang="en-US" altLang="en-US" sz="2100" dirty="0"/>
              <a:t>&gt;</a:t>
            </a:r>
          </a:p>
          <a:p>
            <a:pPr lvl="1" eaLnBrk="0" hangingPunct="0">
              <a:defRPr/>
            </a:pPr>
            <a:r>
              <a:rPr lang="en-US" altLang="en-US" sz="2100" dirty="0"/>
              <a:t>11-24/1242, AMP Security Transaction Methods Using Random MAC Address for Privacy, Hui Luo (Infineon Technologies</a:t>
            </a:r>
          </a:p>
          <a:p>
            <a:pPr lvl="1" eaLnBrk="0" hangingPunct="0">
              <a:defRPr/>
            </a:pPr>
            <a:r>
              <a:rPr lang="en-US" altLang="en-US" sz="2100" dirty="0"/>
              <a:t>11-24/1212, Discussion on AMP Channel access, </a:t>
            </a:r>
            <a:r>
              <a:rPr lang="en-US" altLang="en-US" sz="2100" dirty="0" err="1"/>
              <a:t>Rojan</a:t>
            </a:r>
            <a:r>
              <a:rPr lang="en-US" altLang="en-US" sz="2100" dirty="0"/>
              <a:t> </a:t>
            </a:r>
            <a:r>
              <a:rPr lang="en-US" altLang="en-US" sz="2100" dirty="0" err="1"/>
              <a:t>Chitrakar</a:t>
            </a:r>
            <a:r>
              <a:rPr lang="en-US" altLang="en-US" sz="2100" dirty="0"/>
              <a:t> (Huawei), &lt;AM&gt;</a:t>
            </a:r>
          </a:p>
          <a:p>
            <a:pPr lvl="1" eaLnBrk="0" hangingPunct="0">
              <a:defRPr/>
            </a:pPr>
            <a:r>
              <a:rPr lang="en-US" altLang="en-GB" sz="2100" i="1" dirty="0" smtClean="0">
                <a:sym typeface="+mn-ea"/>
              </a:rPr>
              <a:t>TBD</a:t>
            </a:r>
            <a:r>
              <a:rPr lang="en-US" altLang="en-GB" sz="2100" i="1"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18</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Jul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algn="l" eaLnBrk="0" hangingPunct="0">
              <a:buClrTx/>
              <a:buSzTx/>
              <a:buFontTx/>
              <a:defRPr/>
            </a:pPr>
            <a:r>
              <a:rPr lang="en-US" altLang="en-GB" dirty="0"/>
              <a:t>Contribution discussion</a:t>
            </a:r>
          </a:p>
          <a:p>
            <a:pPr lvl="1" eaLnBrk="0" hangingPunct="0">
              <a:defRPr/>
            </a:pPr>
            <a:r>
              <a:rPr lang="en-US" altLang="en-US" sz="2100" dirty="0" smtClean="0"/>
              <a:t>11-24/1214</a:t>
            </a:r>
            <a:r>
              <a:rPr lang="en-US" altLang="en-US" sz="2100" dirty="0"/>
              <a:t>, Carrier PPDU Discussion for Long-range Backscatter Operation, Bin Qian (Huawei)</a:t>
            </a:r>
          </a:p>
          <a:p>
            <a:pPr lvl="1" eaLnBrk="0" hangingPunct="0">
              <a:defRPr/>
            </a:pPr>
            <a:r>
              <a:rPr lang="en-US" altLang="en-US" sz="2100" dirty="0"/>
              <a:t>11-24/1215, Feasibility study on long range backscatter operation, </a:t>
            </a:r>
            <a:r>
              <a:rPr lang="en-US" altLang="en-US" sz="2100" dirty="0" err="1"/>
              <a:t>Weilin</a:t>
            </a:r>
            <a:r>
              <a:rPr lang="en-US" altLang="en-US" sz="2100" dirty="0"/>
              <a:t> (Huawei), &lt;AM</a:t>
            </a:r>
            <a:r>
              <a:rPr lang="en-US" altLang="en-US" sz="2100" dirty="0"/>
              <a:t>&gt;</a:t>
            </a:r>
          </a:p>
          <a:p>
            <a:pPr lvl="1" eaLnBrk="0" hangingPunct="0">
              <a:defRPr/>
            </a:pPr>
            <a:r>
              <a:rPr lang="en-US" altLang="en-US" sz="2100" dirty="0"/>
              <a:t>11-24/1236, </a:t>
            </a:r>
            <a:r>
              <a:rPr lang="en-US" altLang="zh-CN" sz="2100" dirty="0"/>
              <a:t>Close-Range Backscattering Waveform and Modulation, </a:t>
            </a:r>
            <a:r>
              <a:rPr lang="en-US" altLang="zh-CN" sz="2100" dirty="0" err="1"/>
              <a:t>Rui</a:t>
            </a:r>
            <a:r>
              <a:rPr lang="en-US" altLang="zh-CN" sz="2100" dirty="0"/>
              <a:t> Cao (NXP)</a:t>
            </a:r>
            <a:endParaRPr lang="en-US" altLang="en-US" sz="2100" dirty="0"/>
          </a:p>
          <a:p>
            <a:pPr lvl="1" eaLnBrk="0" hangingPunct="0">
              <a:defRPr/>
            </a:pPr>
            <a:r>
              <a:rPr lang="en-US" altLang="en-US" sz="2100" dirty="0"/>
              <a:t>11-24/1237, </a:t>
            </a:r>
            <a:r>
              <a:rPr lang="en-US" altLang="zh-CN" sz="2100" dirty="0"/>
              <a:t>AMP Tag-STA Requirements for Close-Range Backscattering, </a:t>
            </a:r>
            <a:r>
              <a:rPr lang="en-US" altLang="zh-CN" sz="2100" dirty="0" err="1"/>
              <a:t>Rui</a:t>
            </a:r>
            <a:r>
              <a:rPr lang="en-US" altLang="zh-CN" sz="2100" dirty="0"/>
              <a:t> Cao (NXP</a:t>
            </a:r>
            <a:r>
              <a:rPr lang="en-US" altLang="zh-CN" sz="2100" dirty="0" smtClean="0"/>
              <a:t>)</a:t>
            </a:r>
            <a:endParaRPr lang="en-US" altLang="en-US" sz="2100" dirty="0"/>
          </a:p>
          <a:p>
            <a:pPr lvl="1" eaLnBrk="0" hangingPunct="0">
              <a:defRPr/>
            </a:pPr>
            <a:r>
              <a:rPr lang="en-US" altLang="en-US" sz="2100" dirty="0">
                <a:solidFill>
                  <a:srgbClr val="FFC000"/>
                </a:solidFill>
              </a:rPr>
              <a:t>11-24/1263, AMP Supported Legacy Mode, </a:t>
            </a:r>
            <a:r>
              <a:rPr lang="en-US" altLang="en-US" sz="2100" dirty="0" err="1">
                <a:solidFill>
                  <a:srgbClr val="FFC000"/>
                </a:solidFill>
              </a:rPr>
              <a:t>Pooria</a:t>
            </a:r>
            <a:r>
              <a:rPr lang="en-US" altLang="en-US" sz="2100" dirty="0">
                <a:solidFill>
                  <a:srgbClr val="FFC000"/>
                </a:solidFill>
              </a:rPr>
              <a:t> </a:t>
            </a:r>
            <a:r>
              <a:rPr lang="en-US" altLang="en-US" sz="2100" dirty="0" err="1">
                <a:solidFill>
                  <a:srgbClr val="FFC000"/>
                </a:solidFill>
              </a:rPr>
              <a:t>Pakrooh</a:t>
            </a:r>
            <a:r>
              <a:rPr lang="en-US" altLang="en-US" sz="2100" dirty="0">
                <a:solidFill>
                  <a:srgbClr val="FFC000"/>
                </a:solidFill>
              </a:rPr>
              <a:t> (Qualcomm), &lt;Tue AM2, Thu AM1&gt;</a:t>
            </a:r>
          </a:p>
          <a:p>
            <a:pPr lvl="1" eaLnBrk="0" hangingPunct="0">
              <a:defRPr/>
            </a:pPr>
            <a:r>
              <a:rPr lang="en-US" altLang="en-GB" sz="2100" i="1" dirty="0" smtClean="0">
                <a:sym typeface="+mn-ea"/>
              </a:rPr>
              <a:t>TBD</a:t>
            </a:r>
            <a:r>
              <a:rPr lang="en-US" altLang="en-GB" sz="2100" i="1"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Contribution discussion</a:t>
            </a:r>
          </a:p>
          <a:p>
            <a:pPr lvl="1" eaLnBrk="0" hangingPunct="0">
              <a:defRPr/>
            </a:pPr>
            <a:r>
              <a:rPr lang="en-US" altLang="en-US" sz="2100" dirty="0" smtClean="0"/>
              <a:t>11-24/1200</a:t>
            </a:r>
            <a:r>
              <a:rPr lang="en-US" altLang="en-US" sz="2100" dirty="0"/>
              <a:t>, Follow up on Transmission Modes, </a:t>
            </a:r>
            <a:r>
              <a:rPr lang="en-US" altLang="en-US" sz="2100" dirty="0" err="1"/>
              <a:t>Yinan</a:t>
            </a:r>
            <a:r>
              <a:rPr lang="en-US" altLang="en-US" sz="2100" dirty="0"/>
              <a:t> Qi (OPPO</a:t>
            </a:r>
            <a:r>
              <a:rPr lang="en-US" altLang="en-US" sz="2100" dirty="0"/>
              <a:t>)</a:t>
            </a:r>
          </a:p>
          <a:p>
            <a:pPr lvl="1" eaLnBrk="0" hangingPunct="0">
              <a:defRPr/>
            </a:pPr>
            <a:r>
              <a:rPr lang="en-US" altLang="en-US" sz="2100" dirty="0"/>
              <a:t>11-24/1213, 2.4 GHz Downlink AMP PPDU Follow up, Bin Qian (Huawei)</a:t>
            </a:r>
          </a:p>
          <a:p>
            <a:pPr lvl="1" eaLnBrk="0" hangingPunct="0">
              <a:defRPr/>
            </a:pPr>
            <a:r>
              <a:rPr lang="en-US" altLang="en-US" sz="2100" dirty="0"/>
              <a:t>11-24/1253, </a:t>
            </a:r>
            <a:r>
              <a:rPr lang="en-US" altLang="zh-CN" sz="2100" dirty="0"/>
              <a:t>Ultra Low Power Features For Active Devices, </a:t>
            </a:r>
            <a:r>
              <a:rPr lang="en-US" altLang="zh-CN" sz="2100" dirty="0" err="1"/>
              <a:t>Amichai</a:t>
            </a:r>
            <a:r>
              <a:rPr lang="en-US" altLang="zh-CN" sz="2100" dirty="0"/>
              <a:t> </a:t>
            </a:r>
            <a:r>
              <a:rPr lang="en-US" altLang="zh-CN" sz="2100" dirty="0" err="1"/>
              <a:t>Sanderovich</a:t>
            </a:r>
            <a:r>
              <a:rPr lang="en-US" altLang="zh-CN" sz="2100" dirty="0"/>
              <a:t> (</a:t>
            </a:r>
            <a:r>
              <a:rPr lang="en-US" altLang="zh-CN" sz="2100" dirty="0" err="1"/>
              <a:t>Wiliot</a:t>
            </a:r>
            <a:r>
              <a:rPr lang="en-US" altLang="zh-CN" sz="2100" dirty="0"/>
              <a:t>)</a:t>
            </a:r>
            <a:endParaRPr lang="en-US" altLang="en-US" sz="2100" dirty="0"/>
          </a:p>
          <a:p>
            <a:pPr lvl="1" eaLnBrk="0" hangingPunct="0">
              <a:defRPr/>
            </a:pPr>
            <a:r>
              <a:rPr lang="en-US" altLang="en-US" sz="2100" i="1" dirty="0" smtClean="0">
                <a:sym typeface="+mn-ea"/>
              </a:rPr>
              <a:t>TBD</a:t>
            </a:r>
            <a:endParaRPr lang="en-US" altLang="en-US" sz="2100" i="1" dirty="0">
              <a:solidFill>
                <a:schemeClr val="tx1"/>
              </a:solidFill>
            </a:endParaRPr>
          </a:p>
          <a:p>
            <a:pPr eaLnBrk="0" hangingPunct="0">
              <a:defRPr/>
            </a:pPr>
            <a:r>
              <a:rPr lang="en-US" altLang="en-GB" dirty="0"/>
              <a:t>SPs and Motions</a:t>
            </a:r>
          </a:p>
          <a:p>
            <a:pPr eaLnBrk="0" hangingPunct="0">
              <a:defRPr/>
            </a:pPr>
            <a:r>
              <a:rPr lang="en-US" altLang="en-GB" dirty="0" smtClean="0">
                <a:sym typeface="+mn-ea"/>
              </a:rPr>
              <a:t>Timeline Review</a:t>
            </a:r>
            <a:endParaRPr lang="en-US" altLang="en-GB" dirty="0" smtClean="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Jul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Jul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Aug 6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Sep 3 (Tuesday), 10:00am,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584</TotalTime>
  <Words>2847</Words>
  <Application>Microsoft Office PowerPoint</Application>
  <PresentationFormat>宽屏</PresentationFormat>
  <Paragraphs>443</Paragraphs>
  <Slides>31</Slides>
  <Notes>0</Notes>
  <HiddenSlides>0</HiddenSlides>
  <MMClips>0</MMClips>
  <ScaleCrop>false</ScaleCrop>
  <HeadingPairs>
    <vt:vector size="8" baseType="variant">
      <vt:variant>
        <vt:lpstr>已用的字体</vt:lpstr>
      </vt:variant>
      <vt:variant>
        <vt:i4>10</vt:i4>
      </vt:variant>
      <vt:variant>
        <vt:lpstr>主题</vt:lpstr>
      </vt:variant>
      <vt:variant>
        <vt:i4>2</vt:i4>
      </vt:variant>
      <vt:variant>
        <vt:lpstr>嵌入 OLE 服务器</vt:lpstr>
      </vt:variant>
      <vt:variant>
        <vt:i4>1</vt:i4>
      </vt:variant>
      <vt:variant>
        <vt:lpstr>幻灯片标题</vt:lpstr>
      </vt:variant>
      <vt:variant>
        <vt:i4>31</vt:i4>
      </vt:variant>
    </vt:vector>
  </HeadingPairs>
  <TitlesOfParts>
    <vt:vector size="44"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1_802-11-Submission-16-9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Bo</cp:lastModifiedBy>
  <cp:revision>268</cp:revision>
  <cp:lastPrinted>2014-11-04T15:04:00Z</cp:lastPrinted>
  <dcterms:created xsi:type="dcterms:W3CDTF">2007-04-17T18:10:00Z</dcterms:created>
  <dcterms:modified xsi:type="dcterms:W3CDTF">2024-07-14T22:13:49Z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