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73" r:id="rId4"/>
    <p:sldId id="275" r:id="rId5"/>
    <p:sldId id="276" r:id="rId6"/>
    <p:sldId id="277" r:id="rId7"/>
    <p:sldId id="265" r:id="rId8"/>
    <p:sldId id="278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09" d="100"/>
          <a:sy n="109" d="100"/>
        </p:scale>
        <p:origin x="384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zin Neishaboori" userId="ac53bdf8-b481-4f87-b2f1-954935eea227" providerId="ADAL" clId="{DA6F2FC5-A11F-44B4-A531-B3C8D023F184}"/>
    <pc:docChg chg="modSld">
      <pc:chgData name="Azin Neishaboori" userId="ac53bdf8-b481-4f87-b2f1-954935eea227" providerId="ADAL" clId="{DA6F2FC5-A11F-44B4-A531-B3C8D023F184}" dt="2024-06-26T17:37:28.502" v="25" actId="20577"/>
      <pc:docMkLst>
        <pc:docMk/>
      </pc:docMkLst>
      <pc:sldChg chg="modSp mod">
        <pc:chgData name="Azin Neishaboori" userId="ac53bdf8-b481-4f87-b2f1-954935eea227" providerId="ADAL" clId="{DA6F2FC5-A11F-44B4-A531-B3C8D023F184}" dt="2024-06-26T17:37:13.527" v="16" actId="6549"/>
        <pc:sldMkLst>
          <pc:docMk/>
          <pc:sldMk cId="2639257693" sldId="277"/>
        </pc:sldMkLst>
        <pc:spChg chg="mod">
          <ac:chgData name="Azin Neishaboori" userId="ac53bdf8-b481-4f87-b2f1-954935eea227" providerId="ADAL" clId="{DA6F2FC5-A11F-44B4-A531-B3C8D023F184}" dt="2024-06-26T17:37:13.527" v="16" actId="6549"/>
          <ac:spMkLst>
            <pc:docMk/>
            <pc:sldMk cId="2639257693" sldId="277"/>
            <ac:spMk id="3" creationId="{8B0E88B7-B874-8D74-1407-219CF0A33387}"/>
          </ac:spMkLst>
        </pc:spChg>
      </pc:sldChg>
      <pc:sldChg chg="modSp mod">
        <pc:chgData name="Azin Neishaboori" userId="ac53bdf8-b481-4f87-b2f1-954935eea227" providerId="ADAL" clId="{DA6F2FC5-A11F-44B4-A531-B3C8D023F184}" dt="2024-06-26T17:37:28.502" v="25" actId="20577"/>
        <pc:sldMkLst>
          <pc:docMk/>
          <pc:sldMk cId="3973986174" sldId="278"/>
        </pc:sldMkLst>
        <pc:spChg chg="mod">
          <ac:chgData name="Azin Neishaboori" userId="ac53bdf8-b481-4f87-b2f1-954935eea227" providerId="ADAL" clId="{DA6F2FC5-A11F-44B4-A531-B3C8D023F184}" dt="2024-06-26T17:37:28.502" v="25" actId="20577"/>
          <ac:spMkLst>
            <pc:docMk/>
            <pc:sldMk cId="3973986174" sldId="278"/>
            <ac:spMk id="3" creationId="{BB988856-A8D8-630B-CF26-AE2E991DDD6C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Time-To-First-Byte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Time-To-First-Byte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47B-409A-A3F8-2E4DC9476EB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47B-409A-A3F8-2E4DC9476EBF}"/>
              </c:ext>
            </c:extLst>
          </c:dPt>
          <c:dPt>
            <c:idx val="2"/>
            <c:bubble3D val="0"/>
            <c:spPr>
              <a:solidFill>
                <a:schemeClr val="accent3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47B-409A-A3F8-2E4DC9476EB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47B-409A-A3F8-2E4DC9476EBF}"/>
              </c:ext>
            </c:extLst>
          </c:dPt>
          <c:cat>
            <c:strRef>
              <c:f>Sheet1!$A$2:$A$5</c:f>
              <c:strCache>
                <c:ptCount val="4"/>
                <c:pt idx="0">
                  <c:v>Ping</c:v>
                </c:pt>
                <c:pt idx="1">
                  <c:v>Authentication and DHCP</c:v>
                </c:pt>
                <c:pt idx="2">
                  <c:v>Association</c:v>
                </c:pt>
                <c:pt idx="3">
                  <c:v>Scan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0.1</c:v>
                </c:pt>
                <c:pt idx="1">
                  <c:v>2.6</c:v>
                </c:pt>
                <c:pt idx="2">
                  <c:v>0.5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47B-409A-A3F8-2E4DC9476E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227755235690581"/>
          <c:y val="0.5509545008329253"/>
          <c:w val="0.64176353795165331"/>
          <c:h val="0.3660604672222576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Time-To-First-Byte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Time-To-First-Byte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47B-409A-A3F8-2E4DC9476EB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47B-409A-A3F8-2E4DC9476EBF}"/>
              </c:ext>
            </c:extLst>
          </c:dPt>
          <c:dPt>
            <c:idx val="2"/>
            <c:bubble3D val="0"/>
            <c:spPr>
              <a:solidFill>
                <a:schemeClr val="accent3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47B-409A-A3F8-2E4DC9476EB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47B-409A-A3F8-2E4DC9476EBF}"/>
              </c:ext>
            </c:extLst>
          </c:dPt>
          <c:cat>
            <c:strRef>
              <c:f>Sheet1!$A$2:$A$5</c:f>
              <c:strCache>
                <c:ptCount val="4"/>
                <c:pt idx="0">
                  <c:v>Ping</c:v>
                </c:pt>
                <c:pt idx="1">
                  <c:v>Authentication and DHCP</c:v>
                </c:pt>
                <c:pt idx="2">
                  <c:v>Association</c:v>
                </c:pt>
                <c:pt idx="3">
                  <c:v>Scan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0.1</c:v>
                </c:pt>
                <c:pt idx="1">
                  <c:v>2.6</c:v>
                </c:pt>
                <c:pt idx="2">
                  <c:v>0.5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47B-409A-A3F8-2E4DC9476E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227755235690581"/>
          <c:y val="0.5509545008329253"/>
          <c:w val="0.64176353795165331"/>
          <c:h val="0.3660604672222576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0.271</cdr:x>
      <cdr:y>0.40943</cdr:y>
    </cdr:from>
    <cdr:to>
      <cdr:x>0.32346</cdr:x>
      <cdr:y>0.8431</cdr:y>
    </cdr:to>
    <cdr:sp macro="" textlink="">
      <cdr:nvSpPr>
        <cdr:cNvPr id="2" name="Arrow: Down 1">
          <a:extLst xmlns:a="http://schemas.openxmlformats.org/drawingml/2006/main">
            <a:ext uri="{FF2B5EF4-FFF2-40B4-BE49-F238E27FC236}">
              <a16:creationId xmlns:a16="http://schemas.microsoft.com/office/drawing/2014/main" id="{A7141040-1001-D478-FA37-0BF03541E654}"/>
            </a:ext>
          </a:extLst>
        </cdr:cNvPr>
        <cdr:cNvSpPr/>
      </cdr:nvSpPr>
      <cdr:spPr bwMode="auto">
        <a:xfrm xmlns:a="http://schemas.openxmlformats.org/drawingml/2006/main" flipV="1">
          <a:off x="741558" y="1065213"/>
          <a:ext cx="143549" cy="1128268"/>
        </a:xfrm>
        <a:prstGeom xmlns:a="http://schemas.openxmlformats.org/drawingml/2006/main" prst="downArrow">
          <a:avLst/>
        </a:prstGeom>
        <a:solidFill xmlns:a="http://schemas.openxmlformats.org/drawingml/2006/main">
          <a:srgbClr val="00B8FF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GB"/>
          </a:defPPr>
          <a:lvl1pPr algn="l" defTabSz="449263" rtl="0" eaLnBrk="0" fontAlgn="base" hangingPunct="0"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1pPr>
          <a:lvl2pPr marL="742950" indent="-285750" algn="l" defTabSz="449263" rtl="0" eaLnBrk="0" fontAlgn="base" hangingPunct="0"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2pPr>
          <a:lvl3pPr marL="1143000" indent="-228600" algn="l" defTabSz="449263" rtl="0" eaLnBrk="0" fontAlgn="base" hangingPunct="0"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3pPr>
          <a:lvl4pPr marL="1600200" indent="-228600" algn="l" defTabSz="449263" rtl="0" eaLnBrk="0" fontAlgn="base" hangingPunct="0"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4pPr>
          <a:lvl5pPr marL="2057400" indent="-228600" algn="l" defTabSz="449263" rtl="0" eaLnBrk="0" fontAlgn="base" hangingPunct="0"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5pPr>
          <a:lvl6pPr marL="2286000" algn="l" defTabSz="914400" rtl="0" eaLnBrk="1" latinLnBrk="0" hangingPunct="1"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6pPr>
          <a:lvl7pPr marL="2743200" algn="l" defTabSz="914400" rtl="0" eaLnBrk="1" latinLnBrk="0" hangingPunct="1"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7pPr>
          <a:lvl8pPr marL="3200400" algn="l" defTabSz="914400" rtl="0" eaLnBrk="1" latinLnBrk="0" hangingPunct="1"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8pPr>
          <a:lvl9pPr marL="3657600" algn="l" defTabSz="914400" rtl="0" eaLnBrk="1" latinLnBrk="0" hangingPunct="1"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9pPr>
        </a:lstStyle>
        <a:p xmlns:a="http://schemas.openxmlformats.org/drawingml/2006/main">
          <a:pPr marL="0" marR="0" indent="0" algn="l" defTabSz="449263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buNone/>
            <a:tabLst/>
          </a:pPr>
          <a:endParaRPr kumimoji="0" lang="en-US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0.271</cdr:x>
      <cdr:y>0.40943</cdr:y>
    </cdr:from>
    <cdr:to>
      <cdr:x>0.32346</cdr:x>
      <cdr:y>0.8431</cdr:y>
    </cdr:to>
    <cdr:sp macro="" textlink="">
      <cdr:nvSpPr>
        <cdr:cNvPr id="2" name="Arrow: Down 1">
          <a:extLst xmlns:a="http://schemas.openxmlformats.org/drawingml/2006/main">
            <a:ext uri="{FF2B5EF4-FFF2-40B4-BE49-F238E27FC236}">
              <a16:creationId xmlns:a16="http://schemas.microsoft.com/office/drawing/2014/main" id="{A7141040-1001-D478-FA37-0BF03541E654}"/>
            </a:ext>
          </a:extLst>
        </cdr:cNvPr>
        <cdr:cNvSpPr/>
      </cdr:nvSpPr>
      <cdr:spPr bwMode="auto">
        <a:xfrm xmlns:a="http://schemas.openxmlformats.org/drawingml/2006/main" flipV="1">
          <a:off x="741558" y="1065213"/>
          <a:ext cx="143549" cy="1128268"/>
        </a:xfrm>
        <a:prstGeom xmlns:a="http://schemas.openxmlformats.org/drawingml/2006/main" prst="downArrow">
          <a:avLst/>
        </a:prstGeom>
        <a:solidFill xmlns:a="http://schemas.openxmlformats.org/drawingml/2006/main">
          <a:srgbClr val="00B8FF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GB"/>
          </a:defPPr>
          <a:lvl1pPr algn="l" defTabSz="449263" rtl="0" eaLnBrk="0" fontAlgn="base" hangingPunct="0"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1pPr>
          <a:lvl2pPr marL="742950" indent="-285750" algn="l" defTabSz="449263" rtl="0" eaLnBrk="0" fontAlgn="base" hangingPunct="0"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2pPr>
          <a:lvl3pPr marL="1143000" indent="-228600" algn="l" defTabSz="449263" rtl="0" eaLnBrk="0" fontAlgn="base" hangingPunct="0"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3pPr>
          <a:lvl4pPr marL="1600200" indent="-228600" algn="l" defTabSz="449263" rtl="0" eaLnBrk="0" fontAlgn="base" hangingPunct="0"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4pPr>
          <a:lvl5pPr marL="2057400" indent="-228600" algn="l" defTabSz="449263" rtl="0" eaLnBrk="0" fontAlgn="base" hangingPunct="0"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5pPr>
          <a:lvl6pPr marL="2286000" algn="l" defTabSz="914400" rtl="0" eaLnBrk="1" latinLnBrk="0" hangingPunct="1"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6pPr>
          <a:lvl7pPr marL="2743200" algn="l" defTabSz="914400" rtl="0" eaLnBrk="1" latinLnBrk="0" hangingPunct="1"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7pPr>
          <a:lvl8pPr marL="3200400" algn="l" defTabSz="914400" rtl="0" eaLnBrk="1" latinLnBrk="0" hangingPunct="1"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8pPr>
          <a:lvl9pPr marL="3657600" algn="l" defTabSz="914400" rtl="0" eaLnBrk="1" latinLnBrk="0" hangingPunct="1"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9pPr>
        </a:lstStyle>
        <a:p xmlns:a="http://schemas.openxmlformats.org/drawingml/2006/main">
          <a:pPr marL="0" marR="0" indent="0" algn="l" defTabSz="449263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buNone/>
            <a:tabLst/>
          </a:pPr>
          <a:endParaRPr kumimoji="0" lang="en-US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255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9F521642-7982-486B-BACC-7A163C215679}" type="datetime1">
              <a:rPr lang="en-US" smtClean="0"/>
              <a:t>6/26/2024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Azin Neishaboori,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F967A12A-65BE-4C81-8B85-FCCA06CF37FF}" type="datetime1">
              <a:rPr lang="en-US" smtClean="0"/>
              <a:t>6/26/2024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5C213AF-E403-4A32-BB7A-3127EB380A34}" type="datetime1">
              <a:rPr lang="en-US" smtClean="0"/>
              <a:t>6/26/2024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Azin Neishaboori,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91A8D49-7EAA-4360-90F6-C84A74DEDB97}" type="datetime1">
              <a:rPr lang="en-US" smtClean="0"/>
              <a:t>6/26/2024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Azin Neishaboori, General Motors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4606926A-1D03-4686-9670-41CFCA491EAE}" type="datetime1">
              <a:rPr lang="en-US" smtClean="0"/>
              <a:t>6/26/2024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C23C427-0975-4EA9-BBF7-9672BEA4FB66}" type="datetime1">
              <a:rPr lang="en-US" smtClean="0"/>
              <a:t>6/26/2024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Azin Neishaboori, General Motors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703CEFFA-97D9-4534-8AF1-999F2D09C895}" type="datetime1">
              <a:rPr lang="en-US" smtClean="0"/>
              <a:t>6/26/2024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Azin Neishaboori, General Motors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2D110E4-83C7-49B7-9833-A069E1AE1F24}" type="datetime1">
              <a:rPr lang="en-US" smtClean="0"/>
              <a:t>6/26/2024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Azin Neishaboori,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7827B0AE-1ABA-417E-8AE5-C536B5254EC2}" type="datetime1">
              <a:rPr lang="en-US" smtClean="0"/>
              <a:t>6/26/2024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Azin Neishaboori,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E9E69B56-AA7C-40B9-BBED-EFEA2FAE73A8}" type="datetime1">
              <a:rPr lang="en-US" smtClean="0"/>
              <a:t>6/26/2024</a:t>
            </a:fld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802.11-24/1062r0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Proposal for a TIG for Moving Vehicles Wireless LAN Access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0298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2024-06-20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E8D44F3-91DE-43DD-AD5D-4FFEA8895828}" type="datetime1">
              <a:rPr lang="en-US" smtClean="0"/>
              <a:t>6/26/2024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Azin Neishaboori, General Motors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3309350"/>
              </p:ext>
            </p:extLst>
          </p:nvPr>
        </p:nvGraphicFramePr>
        <p:xfrm>
          <a:off x="995363" y="2417763"/>
          <a:ext cx="10018712" cy="264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759751" progId="Word.Document.8">
                  <p:embed/>
                </p:oleObj>
              </mc:Choice>
              <mc:Fallback>
                <p:oleObj name="Document" r:id="rId3" imgW="10439485" imgH="275975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7763"/>
                        <a:ext cx="10018712" cy="2641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The number of connected vehicles is growing rapidly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Infotainment is a major use case for connected vehicles with significant amount of time-sensitive data demand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Current implementations rely solely on cellular connection for time-sensitive data downlink and uplink for a moving connected vehicle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We propose creation of a TIG for supporting moving vehicles’ RLAN connection via a two-phased approach: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1" u="sng" dirty="0"/>
              <a:t>Phase 1</a:t>
            </a:r>
            <a:r>
              <a:rPr lang="en-US" dirty="0"/>
              <a:t>: Target speeds below 40 km/h (downtown and busy suburban driving) and focus only on potential gaps in the MAC layer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1" u="sng" dirty="0"/>
              <a:t>Phase 2</a:t>
            </a:r>
            <a:r>
              <a:rPr lang="en-US" dirty="0"/>
              <a:t>: Depending on the outcome of phase 1, expand scope to PHY modifications for better Doppler mitigations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59ECB2C9-809D-4651-98AA-DDF42CDD807B}" type="datetime1">
              <a:rPr lang="en-US" smtClean="0"/>
              <a:t>6/26/2024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0A09F-2C80-1CE2-B25E-B9CF4E17E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Piecing together the current remedies: Intra &amp; Inter ESS Roaming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B0AEF-8A86-8695-9281-60B6A6DB7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8565975" cy="46303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dirty="0"/>
              <a:t>MAC issues under high mobility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Fast and Scalable Scanning and AP Selection: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Solicited/unsolicited Neighbor Report (802.11k/v/ai), BTM (802.11v), and FILS discovery (802.11ai) – Currently only intra-ESS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Authentication before association: STA to try to associate with an AP it will succeed to authenticate with 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1200" dirty="0"/>
              <a:t>Fast BSS Transition (FT) allows authentication with target AP before breaking link with current AP– Currently only intra-ESS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1200" dirty="0" err="1"/>
              <a:t>Passpoint</a:t>
            </a:r>
            <a:r>
              <a:rPr lang="en-US" sz="1200" dirty="0"/>
              <a:t> (802.11u): STA can identify APs based on Network Address Identifier realms it has credentials for, stored preferences, prior associations, etc.</a:t>
            </a:r>
          </a:p>
          <a:p>
            <a:pPr lvl="5">
              <a:buFont typeface="Arial" panose="020B0604020202020204" pitchFamily="34" charset="0"/>
              <a:buChar char="•"/>
            </a:pPr>
            <a:r>
              <a:rPr lang="en-US" sz="1200" dirty="0"/>
              <a:t>ANQP/GAS helpful but not always fast enough</a:t>
            </a:r>
          </a:p>
          <a:p>
            <a:pPr lvl="5">
              <a:buFont typeface="Arial" panose="020B0604020202020204" pitchFamily="34" charset="0"/>
              <a:buChar char="•"/>
            </a:pPr>
            <a:r>
              <a:rPr lang="en-US" sz="1200" dirty="0"/>
              <a:t>Realm info included in beacon/probe response (such as hashed realm in FILS beacons) more helpful than ANQP-based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Fast and Scalable Association to Next AP: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FILS – Helps with resource request booking - Currently only intra-ESS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802.11bn proposed solutions leveraging ML – Currently only intra-ESS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Fast, secure, and scalable authentication/secure link establishment with next AP: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Lighter authentication process: FILS authentication (using EAP-RP), FT, PMKSA Caching, Opportunistic Key Caching, … – Currently only intra-ESS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NOTE: </a:t>
            </a:r>
            <a:r>
              <a:rPr lang="en-US" sz="2400" b="1" dirty="0"/>
              <a:t>Inter-ESS solutions less addressed and tougher to solve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DA2FFD-A039-D5BA-C926-C4293623EE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A41FC-A27C-549E-4687-F939259B19E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7DC65E1-1A00-2E73-1792-3F9DEBD5979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158D634E-73D0-4E3B-95FC-87BCF1F214F3}" type="datetime1">
              <a:rPr lang="en-US" smtClean="0"/>
              <a:t>6/26/2024</a:t>
            </a:fld>
            <a:endParaRPr lang="en-GB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FE327F63-DEB8-5F8D-63B8-93BF54DA19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50963439"/>
              </p:ext>
            </p:extLst>
          </p:nvPr>
        </p:nvGraphicFramePr>
        <p:xfrm>
          <a:off x="9195997" y="2114165"/>
          <a:ext cx="2736363" cy="2601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6">
            <a:extLst>
              <a:ext uri="{FF2B5EF4-FFF2-40B4-BE49-F238E27FC236}">
                <a16:creationId xmlns:a16="http://schemas.microsoft.com/office/drawing/2014/main" id="{5ABC7BD1-8CD5-5264-C2F2-212B24FF1892}"/>
              </a:ext>
            </a:extLst>
          </p:cNvPr>
          <p:cNvSpPr txBox="1"/>
          <p:nvPr/>
        </p:nvSpPr>
        <p:spPr>
          <a:xfrm>
            <a:off x="9840416" y="4664939"/>
            <a:ext cx="22515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latin typeface="Trade Gothic Next Heavy" panose="020B0604020202020204" pitchFamily="34" charset="0"/>
              </a:rPr>
              <a:t>~ 9.7 secs TTFB</a:t>
            </a:r>
          </a:p>
          <a:p>
            <a:r>
              <a:rPr lang="en-US" sz="1600" dirty="0">
                <a:latin typeface="Trade Gothic Next Heavy" panose="020B0604020202020204" pitchFamily="34" charset="0"/>
              </a:rPr>
              <a:t>5 secs for scanning (without OCE)</a:t>
            </a:r>
          </a:p>
        </p:txBody>
      </p:sp>
    </p:spTree>
    <p:extLst>
      <p:ext uri="{BB962C8B-B14F-4D97-AF65-F5344CB8AC3E}">
        <p14:creationId xmlns:p14="http://schemas.microsoft.com/office/powerpoint/2010/main" val="3206496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0A09F-2C80-1CE2-B25E-B9CF4E17E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Piecing together the current remedies: Intra &amp; Inter ESS Roaming – Cont’d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B0AEF-8A86-8695-9281-60B6A6DB7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2023104"/>
            <a:ext cx="8277943" cy="46303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Higher layer issues under high mobility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Intra-ESS solutions currently available: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To fix DHCP latency/disruption due to reassigning an IP address: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802.11ai/FILS IP address configuration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For inter-ESS: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Mobile IP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Expansion of the scope of FT (802.11r) and/or FILS (802.11ai)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Expand Fast BSS Transition to allow IP address acquisition prior to breaking the current AP association?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Allow over-the-air exchange of APs from adjacent ESSs? Or use a higher-layer protocol?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DA2FFD-A039-D5BA-C926-C4293623EE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A41FC-A27C-549E-4687-F939259B19E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7DC65E1-1A00-2E73-1792-3F9DEBD5979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652FC30C-C9CA-4C07-BA66-B18EA47BBEC9}" type="datetime1">
              <a:rPr lang="en-US" smtClean="0"/>
              <a:t>6/26/2024</a:t>
            </a:fld>
            <a:endParaRPr lang="en-GB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FE327F63-DEB8-5F8D-63B8-93BF54DA1908}"/>
              </a:ext>
            </a:extLst>
          </p:cNvPr>
          <p:cNvGraphicFramePr/>
          <p:nvPr/>
        </p:nvGraphicFramePr>
        <p:xfrm>
          <a:off x="9195997" y="2114165"/>
          <a:ext cx="2736363" cy="2601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6">
            <a:extLst>
              <a:ext uri="{FF2B5EF4-FFF2-40B4-BE49-F238E27FC236}">
                <a16:creationId xmlns:a16="http://schemas.microsoft.com/office/drawing/2014/main" id="{5ABC7BD1-8CD5-5264-C2F2-212B24FF1892}"/>
              </a:ext>
            </a:extLst>
          </p:cNvPr>
          <p:cNvSpPr txBox="1"/>
          <p:nvPr/>
        </p:nvSpPr>
        <p:spPr>
          <a:xfrm>
            <a:off x="9840416" y="4664939"/>
            <a:ext cx="22515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latin typeface="Trade Gothic Next Heavy" panose="020B0604020202020204" pitchFamily="34" charset="0"/>
              </a:rPr>
              <a:t>~ 9.7 secs TTFB</a:t>
            </a:r>
          </a:p>
          <a:p>
            <a:r>
              <a:rPr lang="en-US" sz="1600" dirty="0">
                <a:latin typeface="Trade Gothic Next Heavy" panose="020B0604020202020204" pitchFamily="34" charset="0"/>
              </a:rPr>
              <a:t>5 secs for scanning (without OCE)</a:t>
            </a:r>
          </a:p>
        </p:txBody>
      </p:sp>
    </p:spTree>
    <p:extLst>
      <p:ext uri="{BB962C8B-B14F-4D97-AF65-F5344CB8AC3E}">
        <p14:creationId xmlns:p14="http://schemas.microsoft.com/office/powerpoint/2010/main" val="3812700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40976-6899-6ABC-864F-397E6457F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Objectives for Phase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233F11-AD45-F056-A5BD-7D3DDCD56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Seamless Roaming both for Intra- and Inter- ESS requires: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Fast Target AP Discovery with helpful metrics advertised to help next AP selection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Make Before Break Link Establishment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Authentication Before Association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IP Address Reacquisition due to AP-AP handover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Scalability of AP discovery and Authentication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B39C2-E8C0-8EB3-2587-5BBBD03CD0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8374C-8CA6-B3C9-5484-B06871105B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A8C4285-B980-10B9-197E-30A5AF971E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A158E847-6EFB-44AD-B1AC-B5AAD2EDD29A}" type="datetime1">
              <a:rPr lang="en-US" smtClean="0"/>
              <a:t>6/26/2024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9296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70415-8BB6-4A8F-FB65-DA073B8F2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Text for Scope of Automotive RLAN TIG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E88B7-B874-8D74-1407-219CF0A33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	The Moving Vehicle RLAN Topic Interest Group will investigate a solution comprising current and new mechanisms which can enable non-AP STAs integrated with vehicles to connect to external 802.11 APs while in-motion and to seamlessly roam between APs intra and inter-ESS.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F018C4-3FFF-85C5-DBFC-C5EC601FD4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0C1EB-59B0-0E32-087C-1707D027FD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57FECA0-FB2C-6373-FAF6-108E6D3AC0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43E70C4E-8722-411B-8238-647EF367016D}" type="datetime1">
              <a:rPr lang="en-US" smtClean="0"/>
              <a:t>6/26/2024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9257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Conclusion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724400"/>
          </a:xfrm>
          <a:ln/>
        </p:spPr>
        <p:txBody>
          <a:bodyPr/>
          <a:lstStyle/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Requesting support for creation of a TIG for </a:t>
            </a:r>
            <a:r>
              <a:rPr lang="en-US"/>
              <a:t>Automotive RLAN </a:t>
            </a:r>
            <a:r>
              <a:rPr lang="en-US" dirty="0"/>
              <a:t>Use Case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Phase 1: Lower mobility conditions (&lt; 40 km/hour)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Phase 2: Higher speeds and contingent on the success of phase 1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242A5883-07A0-40FF-A470-3E796532A465}" type="datetime1">
              <a:rPr lang="en-US" smtClean="0"/>
              <a:t>6/26/2024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97610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4218B-550B-3F80-C9E5-44860B08A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88856-A8D8-630B-CF26-AE2E991DD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	Do you agree with the creation of a Topic Interest Group in IEEE SA aimed to seek a solution, potentially comprising current and new mechanisms, to enable non-AP STAs integrated with vehicles to connect to external 802.11 APs while in-motion and seamlessly roaming between APs intra and inter-ESS?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00AC17-1748-464F-28D3-3D68CBB522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2D2848-DEE0-6F1B-4BB6-BBEC1AAE5A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76E2B72-9E01-9910-E6B2-3EC9D281CAB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5E307AE6-0521-42BE-93ED-91F1DD3C603B}" type="datetime1">
              <a:rPr lang="en-US" smtClean="0"/>
              <a:t>6/26/2024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986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80211-2020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802.11-24/378r0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802.11-24/415r1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802.11-24/793r1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151F02AC-8540-4BDD-9963-A4D45D3C2815}" type="datetime1">
              <a:rPr lang="en-US" smtClean="0"/>
              <a:t>6/26/2024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Automotive-TIG-Proposal-WNG.potx" id="{DFD86899-C9F5-434D-9F23-1E384FE70D3E}" vid="{3C8D65A7-EE80-44E9-BAC4-63F8073DA94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Automotive-TIG-Proposal-WNG (002)</Template>
  <TotalTime>89</TotalTime>
  <Words>797</Words>
  <Application>Microsoft Office PowerPoint</Application>
  <PresentationFormat>Widescreen</PresentationFormat>
  <Paragraphs>105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Trade Gothic Next Heavy</vt:lpstr>
      <vt:lpstr>Office Theme</vt:lpstr>
      <vt:lpstr>Document</vt:lpstr>
      <vt:lpstr>Proposal for a TIG for Moving Vehicles Wireless LAN Access</vt:lpstr>
      <vt:lpstr>Abstract</vt:lpstr>
      <vt:lpstr>Piecing together the current remedies: Intra &amp; Inter ESS Roaming</vt:lpstr>
      <vt:lpstr>Piecing together the current remedies: Intra &amp; Inter ESS Roaming – Cont’d </vt:lpstr>
      <vt:lpstr>Current Objectives for Phase 1</vt:lpstr>
      <vt:lpstr>Proposed Text for Scope of Automotive RLAN TIG</vt:lpstr>
      <vt:lpstr>Conclusion</vt:lpstr>
      <vt:lpstr>Motion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 for a TIG for Moving Vehicles RLAN Access</dc:title>
  <dc:creator>Azin Neishaboori</dc:creator>
  <cp:keywords>WNG</cp:keywords>
  <cp:lastModifiedBy>Azin Neishaboori</cp:lastModifiedBy>
  <cp:revision>2</cp:revision>
  <cp:lastPrinted>1601-01-01T00:00:00Z</cp:lastPrinted>
  <dcterms:created xsi:type="dcterms:W3CDTF">2024-06-25T20:27:44Z</dcterms:created>
  <dcterms:modified xsi:type="dcterms:W3CDTF">2024-06-26T17:37:37Z</dcterms:modified>
  <cp:category>WNG, automotive</cp:category>
</cp:coreProperties>
</file>