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427" r:id="rId22"/>
    <p:sldId id="897" r:id="rId23"/>
    <p:sldId id="1163" r:id="rId24"/>
    <p:sldId id="1379" r:id="rId25"/>
    <p:sldId id="1433" r:id="rId26"/>
    <p:sldId id="1436" r:id="rId27"/>
    <p:sldId id="1437" r:id="rId28"/>
    <p:sldId id="905" r:id="rId29"/>
    <p:sldId id="1183" r:id="rId30"/>
    <p:sldId id="1193" r:id="rId31"/>
    <p:sldId id="1194" r:id="rId32"/>
    <p:sldId id="1438" r:id="rId33"/>
    <p:sldId id="1439" r:id="rId34"/>
    <p:sldId id="1440"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97" d="100"/>
          <a:sy n="97" d="100"/>
        </p:scale>
        <p:origin x="582"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839772528"/>
        <c:axId val="-1839767088"/>
      </c:barChart>
      <c:catAx>
        <c:axId val="-183977252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839767088"/>
        <c:crosses val="autoZero"/>
        <c:auto val="1"/>
        <c:lblAlgn val="ctr"/>
        <c:lblOffset val="100"/>
        <c:noMultiLvlLbl val="0"/>
      </c:catAx>
      <c:valAx>
        <c:axId val="-183976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83977252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3523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054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1992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802.11-24/1001r0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950-00-00bf-ieee-802-11bf-ma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063-02-00bf-ieee-802-11bf-teleconference-minutes-june-jul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July Plenary</a:t>
            </a:r>
            <a:r>
              <a:rPr lang="en-US" altLang="zh-CN" sz="3600" dirty="0">
                <a:solidFill>
                  <a:srgbClr val="0000FF"/>
                </a:solidFill>
              </a:rPr>
              <a:t>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2024-07-13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en-US" sz="3200" dirty="0">
                <a:solidFill>
                  <a:srgbClr val="0000FF"/>
                </a:solidFill>
                <a:cs typeface="Times New Roman" panose="02020603050405020304" pitchFamily="18" charset="0"/>
              </a:rPr>
              <a:t> 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242606670"/>
              </p:ext>
            </p:extLst>
          </p:nvPr>
        </p:nvGraphicFramePr>
        <p:xfrm>
          <a:off x="3429000" y="1600200"/>
          <a:ext cx="8305801" cy="30879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Cheng Chen (Intel)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Resolutions for OST CIDs for SA1 Ballot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3295900140"/>
                  </a:ext>
                </a:extLst>
              </a:tr>
              <a:tr h="89561">
                <a:tc>
                  <a:txBody>
                    <a:bodyPr/>
                    <a:lstStyle/>
                    <a:p>
                      <a:pPr>
                        <a:spcAft>
                          <a:spcPts val="0"/>
                        </a:spcAft>
                      </a:pPr>
                      <a:r>
                        <a:rPr lang="en-US" altLang="zh-CN" sz="1200" kern="1200" dirty="0">
                          <a:solidFill>
                            <a:schemeClr val="tx1"/>
                          </a:solidFill>
                          <a:latin typeface="+mn-lt"/>
                          <a:ea typeface="+mn-ea"/>
                          <a:cs typeface="+mn-cs"/>
                        </a:rPr>
                        <a:t>24/1065</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Stephen McCann (Huawei)</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proposed resolution for CID 6069</a:t>
                      </a:r>
                      <a:endParaRPr lang="zh-CN" altLang="en-US"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chemeClr val="tx1"/>
                          </a:solidFill>
                          <a:latin typeface="+mn-lt"/>
                          <a:ea typeface="+mn-ea"/>
                          <a:cs typeface="+mn-cs"/>
                        </a:rPr>
                        <a:t>20 </a:t>
                      </a:r>
                      <a:r>
                        <a:rPr lang="en-US" altLang="zh-CN" sz="1200" kern="1200" dirty="0" err="1">
                          <a:solidFill>
                            <a:schemeClr val="tx1"/>
                          </a:solidFill>
                          <a:latin typeface="+mn-lt"/>
                          <a:ea typeface="+mn-ea"/>
                          <a:cs typeface="+mn-cs"/>
                        </a:rPr>
                        <a:t>mins</a:t>
                      </a:r>
                      <a:endParaRPr lang="zh-CN" altLang="en-US"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761759636"/>
              </p:ext>
            </p:extLst>
          </p:nvPr>
        </p:nvGraphicFramePr>
        <p:xfrm>
          <a:off x="3429000" y="1600200"/>
          <a:ext cx="8305801" cy="264475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r>
                        <a:rPr lang="en-US" altLang="zh-CN" sz="1400" dirty="0">
                          <a:solidFill>
                            <a:schemeClr val="tx1"/>
                          </a:solidFill>
                          <a:effectLst/>
                          <a:latin typeface="Calibri" panose="020F0502020204030204" pitchFamily="34" charset="0"/>
                          <a:ea typeface="宋体" panose="02010600030101010101" pitchFamily="2" charset="-122"/>
                        </a:rPr>
                        <a:t>24/0582</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a:solidFill>
                            <a:schemeClr val="tx1"/>
                          </a:solidFill>
                          <a:effectLst/>
                          <a:latin typeface="Calibri" panose="020F0502020204030204" pitchFamily="34" charset="0"/>
                          <a:ea typeface="宋体" panose="02010600030101010101" pitchFamily="2" charset="-122"/>
                        </a:rPr>
                        <a:t>Christian Berger (NXP)</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a:solidFill>
                            <a:schemeClr val="tx1"/>
                          </a:solidFill>
                          <a:effectLst/>
                          <a:latin typeface="Calibri" panose="020F0502020204030204" pitchFamily="34" charset="0"/>
                          <a:ea typeface="宋体" panose="02010600030101010101" pitchFamily="2" charset="-122"/>
                        </a:rPr>
                        <a:t>LB281 Comment Resolution CSI Feedback</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a:solidFill>
                            <a:schemeClr val="tx1"/>
                          </a:solidFill>
                          <a:effectLst/>
                          <a:latin typeface="Calibri" panose="020F0502020204030204" pitchFamily="34" charset="0"/>
                          <a:ea typeface="宋体" panose="02010600030101010101" pitchFamily="2" charset="-122"/>
                        </a:rPr>
                        <a:t>30 </a:t>
                      </a:r>
                      <a:r>
                        <a:rPr lang="en-US" altLang="zh-CN" sz="1400" dirty="0" err="1">
                          <a:solidFill>
                            <a:schemeClr val="tx1"/>
                          </a:solidFill>
                          <a:effectLst/>
                          <a:latin typeface="Calibri" panose="020F0502020204030204" pitchFamily="34" charset="0"/>
                          <a:ea typeface="宋体" panose="02010600030101010101" pitchFamily="2" charset="-122"/>
                        </a:rPr>
                        <a:t>mins</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3"/>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16 (PM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May </a:t>
            </a:r>
            <a:r>
              <a:rPr lang="en-US" altLang="zh-CN" sz="2000" dirty="0"/>
              <a:t>2024 meeting to today:</a:t>
            </a:r>
          </a:p>
          <a:p>
            <a:pPr lvl="1" algn="just">
              <a:buFont typeface="Arial" panose="020B0604020202020204" pitchFamily="34" charset="0"/>
              <a:buChar char="•"/>
            </a:pPr>
            <a:r>
              <a:rPr lang="en-US" altLang="zh-CN" sz="1600" dirty="0"/>
              <a:t>May Interim : </a:t>
            </a:r>
          </a:p>
          <a:p>
            <a:pPr marL="457200" lvl="1" indent="0" algn="just">
              <a:buNone/>
            </a:pPr>
            <a:r>
              <a:rPr lang="en-US" altLang="zh-CN" sz="1600" dirty="0"/>
              <a:t>	 </a:t>
            </a:r>
            <a:r>
              <a:rPr lang="en-US" altLang="zh-CN" sz="1600" dirty="0">
                <a:hlinkClick r:id="rId3"/>
              </a:rPr>
              <a:t>https://mentor.ieee.org/802.11/dcn/24/11-24-0950-00-00bf-ieee-802-11bf-may-2024-interim-meeting-minutes.docx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June-July: </a:t>
            </a:r>
          </a:p>
          <a:p>
            <a:pPr marL="457200" lvl="1" indent="0" algn="just">
              <a:buNone/>
            </a:pPr>
            <a:r>
              <a:rPr lang="en-US" altLang="zh-CN" sz="1600" dirty="0"/>
              <a:t>	 </a:t>
            </a:r>
            <a:r>
              <a:rPr lang="en-US" altLang="zh-CN" sz="1600" dirty="0">
                <a:hlinkClick r:id="rId4"/>
              </a:rPr>
              <a:t>https://mentor.ieee.org/802.11/dcn/24/11-24-1063-02-00bf-ieee-802-11bf-teleconference-minutes-june-july-2024.docx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 </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44.9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93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3679799383"/>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96880890"/>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3686796469"/>
              </p:ext>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145843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0.449275362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0.4492754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031101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15    (Monday AM 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2A5B01B7-C909-44C2-B638-64230BEEA944}"/>
              </a:ext>
            </a:extLst>
          </p:cNvPr>
          <p:cNvGraphicFramePr>
            <a:graphicFrameLocks noGrp="1"/>
          </p:cNvGraphicFramePr>
          <p:nvPr>
            <p:extLst>
              <p:ext uri="{D42A27DB-BD31-4B8C-83A1-F6EECF244321}">
                <p14:modId xmlns:p14="http://schemas.microsoft.com/office/powerpoint/2010/main" val="3349160748"/>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6010, 6068, 6114, 6117, 6118, 6122, 6123, 6130, 6131, 6135, 6137, 6138, 6139, 6149, 6153, 6155 </a:t>
            </a:r>
            <a:endParaRPr lang="en-US" altLang="zh-CN" sz="1600" dirty="0"/>
          </a:p>
          <a:p>
            <a:pPr lvl="1" algn="just">
              <a:buFont typeface="Arial" panose="020B0604020202020204" pitchFamily="34" charset="0"/>
              <a:buChar char="–"/>
              <a:defRPr/>
            </a:pPr>
            <a:r>
              <a:rPr lang="en-US" altLang="zh-CN" sz="1600" dirty="0"/>
              <a:t>as specified in doc.: 11-24/1046r0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11-24/1046r0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40309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6006, 6026 and 6034</a:t>
            </a:r>
            <a:endParaRPr lang="en-US" altLang="zh-CN" sz="1600" dirty="0"/>
          </a:p>
          <a:p>
            <a:pPr lvl="1" algn="just">
              <a:buFont typeface="Arial" panose="020B0604020202020204" pitchFamily="34" charset="0"/>
              <a:buChar char="–"/>
              <a:defRPr/>
            </a:pPr>
            <a:r>
              <a:rPr lang="en-US" altLang="zh-CN" sz="1600" dirty="0"/>
              <a:t>as specified in doc.: 11-24/1050r3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2227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6023, 6029, 6035, 6036, 6037, 6196, 6197</a:t>
            </a:r>
            <a:endParaRPr lang="en-US" altLang="zh-CN" sz="1600" dirty="0"/>
          </a:p>
          <a:p>
            <a:pPr lvl="1" algn="just">
              <a:buFont typeface="Arial" panose="020B0604020202020204" pitchFamily="34" charset="0"/>
              <a:buChar char="–"/>
              <a:defRPr/>
            </a:pPr>
            <a:r>
              <a:rPr lang="en-US" altLang="zh-CN" sz="1600" dirty="0"/>
              <a:t>as specified in doc.: 11-24/1090r1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11-24/1090r1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4379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https://cvent.me/dkO9BB</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148135</TotalTime>
  <Words>3824</Words>
  <Application>Microsoft Office PowerPoint</Application>
  <PresentationFormat>宽屏</PresentationFormat>
  <Paragraphs>755</Paragraphs>
  <Slides>36</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July Plenary 2024</vt:lpstr>
      <vt:lpstr>IEEE 802.11 Task Group bf WLAN Sensing </vt:lpstr>
      <vt:lpstr>PowerPoint 演示文稿</vt:lpstr>
      <vt:lpstr>PowerPoint 演示文稿</vt:lpstr>
      <vt:lpstr>Registration for the July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718</cp:revision>
  <cp:lastPrinted>2014-11-04T15:04:57Z</cp:lastPrinted>
  <dcterms:created xsi:type="dcterms:W3CDTF">2007-04-17T18:10:23Z</dcterms:created>
  <dcterms:modified xsi:type="dcterms:W3CDTF">2024-07-10T02:31:53Z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(3)0nKN5D0DTaDSWzBDgfJ6qyOKOn6j2d9as2cuC3fUvN9vcvFS3ATRuVIsYuPgLJfqGHiPIFS+
gS0GcV3T8y6eGI88mGE+Vrq1MgL2cYv03Q+ghW4uym/fWFBX1zpdxgGQM9GfJa/omB3F/+sz
bJUqarj2stK4amiG86Y9S0uYeqG+ETpWT4Pgnj0l5deu625IyXm+pvmQwFTpinFhYbTOwPr3
9oeErVRZ/09kQt324N</vt:lpwstr>
  </property>
  <property fmtid="{D5CDD505-2E9C-101B-9397-08002B2CF9AE}" pid="27" name="_2015_ms_pID_7253431">
    <vt:lpwstr>n1lA3WQYUIN8mTkAHl1ZXoumFNeJZJ+y0WJPOzO45ah5+G99S9sV2B
1QCcaWHEx3zpuOkpIelOUiWI23cN8iR8pxSwVQc7PS8Jt7mCQYLHn7sXoxQDHfBRkOhYg1xa
ADwJXrQfWb++Xa2DgEWa6+rNeSAvgi2u+Yk51LYtZlOrAXUo62cfNztW1UjqhNMVu8Rh4uz1
StJn6kRLeWs6k1Aa/XxmeifgeeoZa7I9ajts</vt:lpwstr>
  </property>
  <property fmtid="{D5CDD505-2E9C-101B-9397-08002B2CF9AE}" pid="28" name="_2015_ms_pID_7253432">
    <vt:lpwstr>HNm0o2AJkjQIAGFGtzh6IW0=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