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66" r:id="rId5"/>
    <p:sldId id="294" r:id="rId6"/>
    <p:sldId id="269" r:id="rId7"/>
    <p:sldId id="260" r:id="rId8"/>
    <p:sldId id="261" r:id="rId9"/>
    <p:sldId id="263" r:id="rId10"/>
    <p:sldId id="283" r:id="rId11"/>
    <p:sldId id="284" r:id="rId12"/>
    <p:sldId id="262" r:id="rId13"/>
    <p:sldId id="287" r:id="rId14"/>
    <p:sldId id="288" r:id="rId15"/>
    <p:sldId id="289" r:id="rId16"/>
    <p:sldId id="270" r:id="rId17"/>
    <p:sldId id="301" r:id="rId18"/>
    <p:sldId id="2398" r:id="rId19"/>
    <p:sldId id="2404" r:id="rId20"/>
    <p:sldId id="2406" r:id="rId21"/>
    <p:sldId id="2407" r:id="rId22"/>
    <p:sldId id="2408" r:id="rId23"/>
    <p:sldId id="2399" r:id="rId24"/>
    <p:sldId id="2405" r:id="rId25"/>
    <p:sldId id="2410" r:id="rId26"/>
    <p:sldId id="310" r:id="rId27"/>
    <p:sldId id="311"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88" d="100"/>
          <a:sy n="88" d="100"/>
        </p:scale>
        <p:origin x="60" y="13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24/07/18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5893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33961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9678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0311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108100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802.11-24/0987r10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913-00-00bh-minutes-tgbh-interim-meeting-may-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4/11-24-1078-00-00bh-minutes-tgbh-adhoc-meeting-june-2024.docx" TargetMode="External"/><Relationship Id="rId5" Type="http://schemas.openxmlformats.org/officeDocument/2006/relationships/hyperlink" Target="https://mentor.ieee.org/802.11/dcn/24/11-24-0980-01-00bh-802-11bh-telecon-minutes-june-4-2024.docx" TargetMode="External"/><Relationship Id="rId4" Type="http://schemas.openxmlformats.org/officeDocument/2006/relationships/hyperlink" Target="https://mentor.ieee.org/802.11/dcn/24/11-24-0979-01-00bh-802-11bh-telecon-minutes-may-28-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4/11-24-1294-00-00bh-cr-for-recirc-cid4002.docm" TargetMode="External"/><Relationship Id="rId13" Type="http://schemas.openxmlformats.org/officeDocument/2006/relationships/hyperlink" Target="https://mentor.ieee.org/802.11/dcn/24/11-24-1326-00-00bh-sa-ballot-2-support-field-comments.xlsx" TargetMode="External"/><Relationship Id="rId3" Type="http://schemas.openxmlformats.org/officeDocument/2006/relationships/hyperlink" Target="https://mentor.ieee.org/802.11/dcn/24/11-24-1274-00-00bh-sa-cr-for-some-cids.docx" TargetMode="External"/><Relationship Id="rId7" Type="http://schemas.openxmlformats.org/officeDocument/2006/relationships/hyperlink" Target="https://mentor.ieee.org/802.11/dcn/24/11-24-1271-02-00bh-cr-for-recirc-cids-misc.docx" TargetMode="External"/><Relationship Id="rId12" Type="http://schemas.openxmlformats.org/officeDocument/2006/relationships/hyperlink" Target="https://mentor.ieee.org/802.11/dcn/24/11-24-1301-04-00bh-ap-rules-on-providing-device-id-and-pasn-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4/11-24-1271-00-00bh-cr-for-recirc-cids-misc.docx" TargetMode="External"/><Relationship Id="rId11" Type="http://schemas.openxmlformats.org/officeDocument/2006/relationships/hyperlink" Target="https://mentor.ieee.org/802.11/dcn/24/11-24-1299-01-00bh-editorial-cid-resolution.xlsx" TargetMode="External"/><Relationship Id="rId5" Type="http://schemas.openxmlformats.org/officeDocument/2006/relationships/hyperlink" Target="https://mentor.ieee.org/802.11/dcn/24/11-24-1185-01-00bh-some-thoughts-on-the-text-conlision-between-11bh-and-11be.pptx" TargetMode="External"/><Relationship Id="rId15" Type="http://schemas.openxmlformats.org/officeDocument/2006/relationships/hyperlink" Target="https://mentor.ieee.org/802.11/dcn/24/11-24-1316-02-00bh-proposed-resolution-for-cids-4106-4054-4055-subelement-element.docx" TargetMode="External"/><Relationship Id="rId10" Type="http://schemas.openxmlformats.org/officeDocument/2006/relationships/hyperlink" Target="https://mentor.ieee.org/802.11/dcn/24/11-24-1299-00-00bh-editorial-cid-resolution.xlsx" TargetMode="External"/><Relationship Id="rId4" Type="http://schemas.openxmlformats.org/officeDocument/2006/relationships/hyperlink" Target="https://mentor.ieee.org/802.11/dcn/24/11-24-1026-01-00bh-resolution-of-padding-cids.docx" TargetMode="External"/><Relationship Id="rId9" Type="http://schemas.openxmlformats.org/officeDocument/2006/relationships/hyperlink" Target="https://mentor.ieee.org/802.11/dcn/24/11-24-1301-00-00bh-ap-rules-on-providing-device-id-and-pasn-id.docx" TargetMode="External"/><Relationship Id="rId14" Type="http://schemas.openxmlformats.org/officeDocument/2006/relationships/hyperlink" Target="https://mentor.ieee.org/802.11/dcn/24/11-24-1315-00-00bh-sa-ballot-2-technical-cid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4/11-24-1262-03-00bh-p802-11bh-sa-recirc1-comments.xls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4/11-24-1262-03-00bh-p802-11bh-sa-recirc1-comments.xls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51-48-00bh-tgbh-motions-lis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4/11-24-1262-04-00bh-p802-11bh-sa-recirc1-comments.xls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51-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4/11-24-1262-06-00bh-p802-11bh-sa-recirc1-comments.xls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64f6931c-b20d-44af-a54e-4830fa2f7097/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TGbh-agenda-2024-July-Session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July 2024, 13:30-15:30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altLang="en-US" sz="2400" dirty="0"/>
              <a:t>Approve May Interim and May/June teleconference and ad hoc minutes (next slide)</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May interim session: </a:t>
            </a:r>
            <a:r>
              <a:rPr lang="en-US" sz="2800" dirty="0">
                <a:hlinkClick r:id="rId3"/>
              </a:rPr>
              <a:t>11-24/0913r0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May 28: </a:t>
            </a:r>
            <a:r>
              <a:rPr lang="en-US" sz="2800" dirty="0">
                <a:hlinkClick r:id="rId4"/>
              </a:rPr>
              <a:t>11-24/0979r1</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June 4: </a:t>
            </a:r>
            <a:r>
              <a:rPr lang="en-US" sz="2800" dirty="0">
                <a:hlinkClick r:id="rId5"/>
              </a:rPr>
              <a:t>11-24/0980r1</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3000" dirty="0"/>
              <a:t>June ad hoc: </a:t>
            </a:r>
            <a:r>
              <a:rPr lang="en-US" sz="3000" dirty="0">
                <a:hlinkClick r:id="rId6"/>
              </a:rPr>
              <a:t>11-24/1078r0</a:t>
            </a:r>
            <a:r>
              <a:rPr lang="en-US" sz="3000" dirty="0"/>
              <a:t> </a:t>
            </a:r>
          </a:p>
          <a:p>
            <a:pPr marL="457200" indent="-457200">
              <a:lnSpc>
                <a:spcPct val="90000"/>
              </a:lnSpc>
              <a:spcBef>
                <a:spcPts val="0"/>
              </a:spcBef>
              <a:spcAft>
                <a:spcPts val="600"/>
              </a:spcAft>
              <a:buFont typeface="Arial" panose="020B0604020202020204" pitchFamily="34" charset="0"/>
              <a:buChar char="•"/>
              <a:defRPr/>
            </a:pP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(last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00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(Conditional)		</a:t>
            </a:r>
            <a:r>
              <a:rPr lang="en-US" altLang="zh-CN" sz="2400" dirty="0">
                <a:highlight>
                  <a:srgbClr val="FFFF00"/>
                </a:highlight>
                <a:latin typeface="Times New Roman"/>
                <a:ea typeface="MS Gothic"/>
              </a:rPr>
              <a:t>Jul 2024	</a:t>
            </a:r>
            <a:r>
              <a:rPr lang="en-US" altLang="zh-CN" sz="2400" dirty="0">
                <a:latin typeface="Times New Roman"/>
                <a:ea typeface="MS Gothic"/>
              </a:rPr>
              <a:t>	</a:t>
            </a:r>
          </a:p>
          <a:p>
            <a:pPr lvl="1" algn="just">
              <a:spcBef>
                <a:spcPts val="0"/>
              </a:spcBef>
              <a:defRPr/>
            </a:pPr>
            <a:r>
              <a:rPr lang="en-US" altLang="zh-CN" sz="2400" dirty="0">
                <a:latin typeface="Times New Roman"/>
                <a:ea typeface="MS Gothic"/>
              </a:rPr>
              <a:t>802 EC approval (Conditional)				</a:t>
            </a:r>
            <a:r>
              <a:rPr lang="en-US" altLang="zh-CN" sz="2400" dirty="0">
                <a:highlight>
                  <a:srgbClr val="FFFF00"/>
                </a:highlight>
                <a:latin typeface="Times New Roman"/>
                <a:ea typeface="MS Gothic"/>
              </a:rPr>
              <a:t>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strike="sngStrike" dirty="0">
                <a:hlinkClick r:id="rId3"/>
              </a:rPr>
              <a:t>11-24/1274r0</a:t>
            </a:r>
            <a:r>
              <a:rPr lang="en-US" sz="1800" strike="sngStrike" dirty="0"/>
              <a:t> CIDs 4000, 4001 – Okan </a:t>
            </a:r>
            <a:r>
              <a:rPr lang="en-US" sz="1800" strike="sngStrike" dirty="0" err="1"/>
              <a:t>Mutgen</a:t>
            </a:r>
            <a:r>
              <a:rPr lang="en-US" sz="1800" strike="sngStrike" dirty="0"/>
              <a:t> (Tues EVE) – </a:t>
            </a:r>
            <a:r>
              <a:rPr lang="en-US" sz="1800" strike="sngStrike" dirty="0">
                <a:solidFill>
                  <a:srgbClr val="FF0000"/>
                </a:solidFill>
              </a:rPr>
              <a:t>Agreed to Revised, Incorporate the r2</a:t>
            </a:r>
          </a:p>
          <a:p>
            <a:pPr marL="457200" indent="-457200">
              <a:spcBef>
                <a:spcPts val="300"/>
              </a:spcBef>
              <a:spcAft>
                <a:spcPts val="0"/>
              </a:spcAft>
              <a:buFont typeface="Arial" panose="020B0604020202020204" pitchFamily="34" charset="0"/>
              <a:buChar char="•"/>
              <a:defRPr/>
            </a:pPr>
            <a:r>
              <a:rPr lang="en-US" sz="1800" strike="sngStrike" dirty="0">
                <a:hlinkClick r:id="rId4"/>
              </a:rPr>
              <a:t>11-24/1026r1</a:t>
            </a:r>
            <a:r>
              <a:rPr lang="en-US" sz="1800" strike="sngStrike" dirty="0"/>
              <a:t> CID 4008 and 4009 - Dan Harkins – </a:t>
            </a:r>
            <a:r>
              <a:rPr lang="en-US" sz="1800" strike="sngStrike" dirty="0">
                <a:solidFill>
                  <a:srgbClr val="FF0000"/>
                </a:solidFill>
              </a:rPr>
              <a:t>Agreed to Revised, Incorporate the changes in r2</a:t>
            </a:r>
          </a:p>
          <a:p>
            <a:pPr marL="457200" indent="-457200">
              <a:spcBef>
                <a:spcPts val="300"/>
              </a:spcBef>
              <a:spcAft>
                <a:spcPts val="0"/>
              </a:spcAft>
              <a:buFont typeface="Arial" panose="020B0604020202020204" pitchFamily="34" charset="0"/>
              <a:buChar char="•"/>
              <a:defRPr/>
            </a:pPr>
            <a:r>
              <a:rPr lang="en-US" sz="1800" strike="sngStrike" dirty="0">
                <a:hlinkClick r:id="rId5"/>
              </a:rPr>
              <a:t>11-24/1185r1</a:t>
            </a:r>
            <a:r>
              <a:rPr lang="en-US" sz="1800" strike="sngStrike" dirty="0"/>
              <a:t> CID 4003 (text collision between 11bh and 11be) - Jay Yang (Mon PM1)</a:t>
            </a:r>
          </a:p>
          <a:p>
            <a:pPr marL="857250" lvl="1" indent="-457200">
              <a:spcBef>
                <a:spcPts val="300"/>
              </a:spcBef>
              <a:spcAft>
                <a:spcPts val="0"/>
              </a:spcAft>
              <a:buFont typeface="Arial" panose="020B0604020202020204" pitchFamily="34" charset="0"/>
              <a:buChar char="•"/>
              <a:defRPr/>
            </a:pPr>
            <a:r>
              <a:rPr lang="en-US" sz="1400" strike="sngStrike" dirty="0">
                <a:solidFill>
                  <a:srgbClr val="FF0000"/>
                </a:solidFill>
              </a:rPr>
              <a:t>Updated, with Rejection, </a:t>
            </a:r>
            <a:r>
              <a:rPr lang="en-US" sz="1400" strike="sngStrike" dirty="0"/>
              <a:t>per off-line discussion and EDITORS meeting – TGbe editor will resolve the conflicts in the next draft of TGbe</a:t>
            </a:r>
          </a:p>
          <a:p>
            <a:pPr marL="457200" indent="-457200">
              <a:spcBef>
                <a:spcPts val="300"/>
              </a:spcBef>
              <a:spcAft>
                <a:spcPts val="0"/>
              </a:spcAft>
              <a:buFont typeface="Arial" panose="020B0604020202020204" pitchFamily="34" charset="0"/>
              <a:buChar char="•"/>
              <a:defRPr/>
            </a:pPr>
            <a:r>
              <a:rPr lang="en-US" sz="1800" strike="sngStrike" dirty="0">
                <a:hlinkClick r:id="rId6"/>
              </a:rPr>
              <a:t>11-24/1271r0</a:t>
            </a:r>
            <a:r>
              <a:rPr lang="en-US" sz="1800" strike="sngStrike" dirty="0"/>
              <a:t> CIDs 4046, 4061, 4112, 4113 - Jay Yang (Mon PM1)</a:t>
            </a:r>
          </a:p>
          <a:p>
            <a:pPr marL="857250" lvl="1" indent="-457200">
              <a:spcBef>
                <a:spcPts val="300"/>
              </a:spcBef>
              <a:spcAft>
                <a:spcPts val="0"/>
              </a:spcAft>
              <a:buFont typeface="Arial" panose="020B0604020202020204" pitchFamily="34" charset="0"/>
              <a:buChar char="•"/>
              <a:defRPr/>
            </a:pPr>
            <a:r>
              <a:rPr lang="en-US" sz="1400" strike="sngStrike" dirty="0"/>
              <a:t>Revisit CID 4113, in </a:t>
            </a:r>
            <a:r>
              <a:rPr lang="en-US" sz="1400" strike="sngStrike" dirty="0">
                <a:hlinkClick r:id="rId7"/>
              </a:rPr>
              <a:t>https://mentor.ieee.org/802.11/dcn/24/11-24-1271-02-00bh-cr-for-recirc-cids-misc.docx</a:t>
            </a:r>
            <a:endParaRPr lang="en-US" sz="1400" strike="sngStrike" dirty="0"/>
          </a:p>
          <a:p>
            <a:pPr marL="457200" indent="-457200">
              <a:spcBef>
                <a:spcPts val="300"/>
              </a:spcBef>
              <a:spcAft>
                <a:spcPts val="0"/>
              </a:spcAft>
              <a:buFont typeface="Arial" panose="020B0604020202020204" pitchFamily="34" charset="0"/>
              <a:buChar char="•"/>
              <a:defRPr/>
            </a:pPr>
            <a:r>
              <a:rPr lang="en-US" sz="1800" strike="sngStrike" dirty="0">
                <a:hlinkClick r:id="rId8"/>
              </a:rPr>
              <a:t>11-24/1294r0</a:t>
            </a:r>
            <a:r>
              <a:rPr lang="en-US" sz="1800" strike="sngStrike" dirty="0"/>
              <a:t> CID 4002 - Yan Li</a:t>
            </a:r>
          </a:p>
          <a:p>
            <a:pPr marL="857250" lvl="1" indent="-457200">
              <a:spcBef>
                <a:spcPts val="300"/>
              </a:spcBef>
              <a:spcAft>
                <a:spcPts val="0"/>
              </a:spcAft>
              <a:buFont typeface="Arial" panose="020B0604020202020204" pitchFamily="34" charset="0"/>
              <a:buChar char="•"/>
              <a:defRPr/>
            </a:pPr>
            <a:r>
              <a:rPr lang="en-US" sz="1400" strike="sngStrike" dirty="0"/>
              <a:t>Also: </a:t>
            </a:r>
            <a:r>
              <a:rPr lang="en-US" sz="1400" strike="sngStrike" dirty="0">
                <a:hlinkClick r:id="rId9"/>
              </a:rPr>
              <a:t>https://mentor.ieee.org/802.11/dcn/24/11-24-1301-00-00bh-ap-rules-on-providing-device-id-and-pasn-id.docx</a:t>
            </a:r>
            <a:r>
              <a:rPr lang="en-US" sz="1400" strike="sngStrike" dirty="0"/>
              <a:t> </a:t>
            </a:r>
          </a:p>
          <a:p>
            <a:pPr marL="457200" indent="-457200">
              <a:spcBef>
                <a:spcPts val="300"/>
              </a:spcBef>
              <a:spcAft>
                <a:spcPts val="0"/>
              </a:spcAft>
              <a:buFont typeface="Arial" panose="020B0604020202020204" pitchFamily="34" charset="0"/>
              <a:buChar char="•"/>
              <a:defRPr/>
            </a:pPr>
            <a:r>
              <a:rPr lang="en-US" sz="1800" strike="sngStrike" dirty="0">
                <a:hlinkClick r:id="rId10"/>
              </a:rPr>
              <a:t>11-24/1299r0</a:t>
            </a:r>
            <a:r>
              <a:rPr lang="en-US" sz="1800" strike="sngStrike" dirty="0"/>
              <a:t> Editorial CIDs  - Carol Ansley</a:t>
            </a:r>
          </a:p>
          <a:p>
            <a:pPr marL="857250" lvl="1" indent="-457200">
              <a:spcBef>
                <a:spcPts val="300"/>
              </a:spcBef>
              <a:spcAft>
                <a:spcPts val="0"/>
              </a:spcAft>
              <a:buFont typeface="Arial" panose="020B0604020202020204" pitchFamily="34" charset="0"/>
              <a:buChar char="•"/>
              <a:defRPr/>
            </a:pPr>
            <a:r>
              <a:rPr lang="en-US" sz="1400" strike="sngStrike" dirty="0">
                <a:hlinkClick r:id="rId11"/>
              </a:rPr>
              <a:t>https://mentor.ieee.org/802.11/dcn/24/11-24-1299-01-00bh-editorial-cid-resolution.xlsx</a:t>
            </a:r>
            <a:r>
              <a:rPr lang="en-US" sz="1400" strike="sngStrike" dirty="0"/>
              <a:t>: Anything we need to discuss?</a:t>
            </a:r>
          </a:p>
          <a:p>
            <a:pPr marL="457200" indent="-457200">
              <a:spcBef>
                <a:spcPts val="300"/>
              </a:spcBef>
              <a:spcAft>
                <a:spcPts val="0"/>
              </a:spcAft>
              <a:buFont typeface="Arial" panose="020B0604020202020204" pitchFamily="34" charset="0"/>
              <a:buChar char="•"/>
              <a:defRPr/>
            </a:pPr>
            <a:r>
              <a:rPr lang="en-US" sz="1800" strike="sngStrike" dirty="0">
                <a:hlinkClick r:id="rId12"/>
              </a:rPr>
              <a:t>11-24/1301r4</a:t>
            </a:r>
            <a:r>
              <a:rPr lang="en-US" sz="1800" strike="sngStrike" dirty="0">
                <a:solidFill>
                  <a:schemeClr val="tx1"/>
                </a:solidFill>
              </a:rPr>
              <a:t> CIDs 4113, 4049 and 4002 - Jouni Malinen (Thurs AM2)</a:t>
            </a:r>
          </a:p>
          <a:p>
            <a:pPr marL="457200" indent="-457200">
              <a:spcBef>
                <a:spcPts val="300"/>
              </a:spcBef>
              <a:spcAft>
                <a:spcPts val="0"/>
              </a:spcAft>
              <a:buFont typeface="Arial" panose="020B0604020202020204" pitchFamily="34" charset="0"/>
              <a:buChar char="•"/>
              <a:defRPr/>
            </a:pPr>
            <a:r>
              <a:rPr lang="en-US" sz="1800" strike="sngStrike" dirty="0">
                <a:solidFill>
                  <a:schemeClr val="tx1"/>
                </a:solidFill>
                <a:hlinkClick r:id="rId13"/>
              </a:rPr>
              <a:t>11-24/1326r0</a:t>
            </a:r>
            <a:r>
              <a:rPr lang="en-US" sz="1800" strike="sngStrike" dirty="0">
                <a:solidFill>
                  <a:schemeClr val="tx1"/>
                </a:solidFill>
              </a:rPr>
              <a:t> CIDs  4032, 4033, 4052 - Robert Stacey (Thurs AM2)</a:t>
            </a:r>
          </a:p>
          <a:p>
            <a:pPr marL="457200" indent="-457200">
              <a:spcBef>
                <a:spcPts val="300"/>
              </a:spcBef>
              <a:spcAft>
                <a:spcPts val="0"/>
              </a:spcAft>
              <a:buFont typeface="Arial" panose="020B0604020202020204" pitchFamily="34" charset="0"/>
              <a:buChar char="•"/>
              <a:defRPr/>
            </a:pPr>
            <a:r>
              <a:rPr lang="en-US" sz="1800" strike="sngStrike" dirty="0">
                <a:solidFill>
                  <a:schemeClr val="tx1"/>
                </a:solidFill>
                <a:hlinkClick r:id="rId14"/>
              </a:rPr>
              <a:t>11-24/1315r0</a:t>
            </a:r>
            <a:r>
              <a:rPr lang="en-US" sz="1800" strike="sngStrike" dirty="0">
                <a:solidFill>
                  <a:schemeClr val="tx1"/>
                </a:solidFill>
              </a:rPr>
              <a:t> CIDs </a:t>
            </a:r>
            <a:r>
              <a:rPr lang="en-GB" sz="1800" strike="sngStrike" dirty="0">
                <a:effectLst/>
                <a:latin typeface="Times New Roman" panose="02020603050405020304" pitchFamily="18" charset="0"/>
                <a:ea typeface="MS Mincho" panose="02020609040205080304" pitchFamily="49" charset="-128"/>
              </a:rPr>
              <a:t>4011, 4013, 4014, 4018, 4020, 4023, 4029, 4030, 4034, 4035, 4039, 4043, 4044, 4045, 4047, 4054, 4055, 4060, 4062, 4063, 4064, 4067, 4068, 4069, 4070, 4073, 4085, 4086, 4087, 4088, 4089, 4090, 4091, 4092, 4093, 4101, 4111, 4114 </a:t>
            </a:r>
            <a:r>
              <a:rPr lang="en-US" sz="1800" strike="sngStrike" dirty="0">
                <a:solidFill>
                  <a:schemeClr val="tx1"/>
                </a:solidFill>
              </a:rPr>
              <a:t>– Graham Smith (Thurs AM2)</a:t>
            </a:r>
          </a:p>
          <a:p>
            <a:pPr marL="457200" indent="-457200">
              <a:spcBef>
                <a:spcPts val="300"/>
              </a:spcBef>
              <a:spcAft>
                <a:spcPts val="0"/>
              </a:spcAft>
              <a:buFont typeface="Arial" panose="020B0604020202020204" pitchFamily="34" charset="0"/>
              <a:buChar char="•"/>
              <a:defRPr/>
            </a:pPr>
            <a:r>
              <a:rPr lang="en-US" sz="1800" strike="sngStrike" dirty="0">
                <a:solidFill>
                  <a:schemeClr val="tx1"/>
                </a:solidFill>
                <a:hlinkClick r:id="rId15"/>
              </a:rPr>
              <a:t>11-24/1316r2</a:t>
            </a:r>
            <a:r>
              <a:rPr lang="en-US" sz="1800" strike="sngStrike" dirty="0">
                <a:solidFill>
                  <a:schemeClr val="tx1"/>
                </a:solidFill>
              </a:rPr>
              <a:t> CIDs 4106, 4054, 4055 – Joseph Levy (Thurs AM2) </a:t>
            </a:r>
          </a:p>
          <a:p>
            <a:pPr marL="457200" indent="-457200">
              <a:spcBef>
                <a:spcPts val="300"/>
              </a:spcBef>
              <a:spcAft>
                <a:spcPts val="0"/>
              </a:spcAft>
              <a:buFont typeface="Arial" panose="020B0604020202020204" pitchFamily="34" charset="0"/>
              <a:buChar char="•"/>
              <a:defRPr/>
            </a:pPr>
            <a:r>
              <a:rPr lang="en-US" sz="1800" strike="sngStrike" dirty="0">
                <a:solidFill>
                  <a:schemeClr val="tx1"/>
                </a:solidFill>
              </a:rPr>
              <a:t>CID 4006 - Mark Hamilton (Thurs AM2)</a:t>
            </a:r>
          </a:p>
          <a:p>
            <a:pPr marL="457200" indent="-457200">
              <a:spcBef>
                <a:spcPts val="300"/>
              </a:spcBef>
              <a:spcAft>
                <a:spcPts val="0"/>
              </a:spcAft>
              <a:buFont typeface="Arial" panose="020B0604020202020204" pitchFamily="34" charset="0"/>
              <a:buChar char="•"/>
              <a:defRPr/>
            </a:pPr>
            <a:endParaRPr lang="en-US" sz="1800" dirty="0">
              <a:solidFill>
                <a:schemeClr val="tx1"/>
              </a:solidFill>
            </a:endParaRPr>
          </a:p>
          <a:p>
            <a:pPr marL="457200" indent="-457200">
              <a:spcBef>
                <a:spcPts val="300"/>
              </a:spcBef>
              <a:spcAft>
                <a:spcPts val="0"/>
              </a:spcAft>
              <a:buFont typeface="Arial" panose="020B0604020202020204" pitchFamily="34" charset="0"/>
              <a:buChar char="•"/>
              <a:defRPr/>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July 2024, 13:30-15:30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11-24/1262r3</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984985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July 2024, 19:30-21:30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11-24/1262r3</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9641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July 2024, 10:30-12:30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11-22/0651r48</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11-24/1262r4</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955402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July 2024, 13:30-15:30 EDT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0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000" dirty="0"/>
              <a:t>Timeline reminder (slide 18)</a:t>
            </a:r>
          </a:p>
          <a:p>
            <a:pPr marL="857250" lvl="1" indent="-457200">
              <a:spcBef>
                <a:spcPts val="0"/>
              </a:spcBef>
              <a:spcAft>
                <a:spcPts val="0"/>
              </a:spcAft>
              <a:buFont typeface="Arial" panose="020B0604020202020204" pitchFamily="34" charset="0"/>
              <a:buChar char="•"/>
              <a:defRPr/>
            </a:pPr>
            <a:r>
              <a:rPr lang="en-US" sz="2000" dirty="0"/>
              <a:t>Motions record:</a:t>
            </a:r>
            <a:r>
              <a:rPr lang="en-US" sz="2000" b="0" dirty="0"/>
              <a:t> </a:t>
            </a:r>
            <a:r>
              <a:rPr lang="en-US" sz="2000" b="0" dirty="0">
                <a:hlinkClick r:id="rId3"/>
              </a:rPr>
              <a:t>11-22/0651r51</a:t>
            </a:r>
            <a:r>
              <a:rPr lang="en-US" sz="2000" b="0" dirty="0"/>
              <a:t> </a:t>
            </a:r>
          </a:p>
          <a:p>
            <a:pPr marL="457200"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11-24/1262r6</a:t>
            </a:r>
            <a:r>
              <a:rPr lang="en-US" sz="2400" dirty="0"/>
              <a:t> </a:t>
            </a:r>
          </a:p>
          <a:p>
            <a:pPr marL="457200"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0"/>
              </a:spcBef>
              <a:spcAft>
                <a:spcPts val="0"/>
              </a:spcAft>
              <a:buFont typeface="Arial" panose="020B0604020202020204" pitchFamily="34" charset="0"/>
              <a:buChar char="•"/>
              <a:defRPr/>
            </a:pPr>
            <a:r>
              <a:rPr lang="en-US" dirty="0"/>
              <a:t>Motions (see Motions deck, Motions 43, 44, 45)</a:t>
            </a:r>
          </a:p>
          <a:p>
            <a:pPr marL="457200" indent="-457200">
              <a:spcBef>
                <a:spcPts val="0"/>
              </a:spcBef>
              <a:spcAft>
                <a:spcPts val="0"/>
              </a:spcAft>
              <a:buFont typeface="Arial" panose="020B0604020202020204" pitchFamily="34" charset="0"/>
              <a:buChar char="•"/>
              <a:defRPr/>
            </a:pPr>
            <a:r>
              <a:rPr lang="en-US" dirty="0"/>
              <a:t>Teleconference plan (next slide)</a:t>
            </a:r>
          </a:p>
          <a:p>
            <a:pPr marL="457200" indent="-457200">
              <a:spcBef>
                <a:spcPts val="0"/>
              </a:spcBef>
              <a:spcAft>
                <a:spcPts val="0"/>
              </a:spcAft>
              <a:buFont typeface="Arial" panose="020B0604020202020204" pitchFamily="34" charset="0"/>
              <a:buChar char="•"/>
              <a:defRPr/>
            </a:pPr>
            <a:r>
              <a:rPr lang="en-US" dirty="0"/>
              <a:t>Planning for Sept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 (as CRC)</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a:t>
            </a:r>
          </a:p>
          <a:p>
            <a:r>
              <a:rPr lang="en-US" sz="2800" dirty="0"/>
              <a:t>10 day’s notice (to follow the SA 2</a:t>
            </a:r>
            <a:r>
              <a:rPr lang="en-US" sz="2800" baseline="30000" dirty="0"/>
              <a:t>nd</a:t>
            </a:r>
            <a:r>
              <a:rPr lang="en-US" sz="2800" dirty="0"/>
              <a:t> recirc)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5137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1 Meeting slot</a:t>
            </a:r>
          </a:p>
          <a:p>
            <a:r>
              <a:rPr lang="en-US" sz="2800" dirty="0"/>
              <a:t>Avoid conflicts with (TGs): </a:t>
            </a:r>
          </a:p>
          <a:p>
            <a:pPr marL="457200" indent="-457200">
              <a:buFont typeface="Arial" panose="020B0604020202020204" pitchFamily="34" charset="0"/>
              <a:buChar char="•"/>
            </a:pPr>
            <a:r>
              <a:rPr lang="en-US" sz="2800" dirty="0"/>
              <a:t>	TGbi, REVme, ARC </a:t>
            </a:r>
          </a:p>
          <a:p>
            <a:pPr marL="457200" indent="-457200">
              <a:buFont typeface="Arial" panose="020B0604020202020204" pitchFamily="34" charset="0"/>
              <a:buChar char="•"/>
            </a:pPr>
            <a:r>
              <a:rPr lang="en-US" sz="2800" dirty="0"/>
              <a:t>	TGbn,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Finalize anything needed for RevCom</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16196127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2024 Session</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https://web.cvent.com/event/64f6931c-b20d-44af-a54e-4830fa2f7097/summary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109916</TotalTime>
  <Words>2941</Words>
  <Application>Microsoft Office PowerPoint</Application>
  <PresentationFormat>Widescreen</PresentationFormat>
  <Paragraphs>307</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TGbh-agenda-2024-July-Session</vt:lpstr>
      <vt:lpstr>Abstract</vt:lpstr>
      <vt:lpstr>IEEE 802.11 TGbh   Randomized and Changing MAC Addresses (RCM)</vt:lpstr>
      <vt:lpstr>Registration for the July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July 2024, 13:30-15:30 EDT</vt:lpstr>
      <vt:lpstr>Approve prior TGbh minutes</vt:lpstr>
      <vt:lpstr>Timeline (last updated May 14, 2024)</vt:lpstr>
      <vt:lpstr>Comment Resolution queue</vt:lpstr>
      <vt:lpstr>TGbh Agenda – 16 July 2024, 13:30-15:30 EDT</vt:lpstr>
      <vt:lpstr>TGbh Agenda – 16 July 2024, 19:30-21:30 EDT</vt:lpstr>
      <vt:lpstr>TGbh Agenda – 18 July 2024, 10:30-12:30 EDT</vt:lpstr>
      <vt:lpstr>TGbh Agenda – 18 July 2024, 13:30-15:30 EDT</vt:lpstr>
      <vt:lpstr>TGbh Teleconferences (as CRC)</vt:lpstr>
      <vt:lpstr>Sept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739</cp:revision>
  <cp:lastPrinted>1601-01-01T00:00:00Z</cp:lastPrinted>
  <dcterms:created xsi:type="dcterms:W3CDTF">2021-01-26T19:12:38Z</dcterms:created>
  <dcterms:modified xsi:type="dcterms:W3CDTF">2024-07-18T19:52:01Z</dcterms:modified>
</cp:coreProperties>
</file>