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34" r:id="rId18"/>
    <p:sldId id="1427" r:id="rId19"/>
    <p:sldId id="897" r:id="rId20"/>
    <p:sldId id="1425" r:id="rId21"/>
    <p:sldId id="1435" r:id="rId22"/>
    <p:sldId id="1163" r:id="rId23"/>
    <p:sldId id="1379" r:id="rId24"/>
    <p:sldId id="1432" r:id="rId25"/>
    <p:sldId id="1433" r:id="rId26"/>
    <p:sldId id="1436" r:id="rId27"/>
    <p:sldId id="1437" r:id="rId28"/>
    <p:sldId id="1192" r:id="rId29"/>
    <p:sldId id="1193" r:id="rId30"/>
    <p:sldId id="1194" r:id="rId31"/>
    <p:sldId id="1421" r:id="rId32"/>
    <p:sldId id="1024"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97" d="100"/>
          <a:sy n="97" d="100"/>
        </p:scale>
        <p:origin x="582"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0</c:v>
                </c:pt>
                <c:pt idx="1">
                  <c:v>0</c:v>
                </c:pt>
                <c:pt idx="2">
                  <c:v>64</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4327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4923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a:extLst>
              <a:ext uri="{FF2B5EF4-FFF2-40B4-BE49-F238E27FC236}">
                <a16:creationId xmlns:a16="http://schemas.microsoft.com/office/drawing/2014/main" id="{C89B8813-AC28-4494-AD53-B15A05000B30}"/>
              </a:ext>
            </a:extLst>
          </p:cNvPr>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09357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2664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802.11-24/0982r2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2024-06-20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and comments assignment</a:t>
            </a:r>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99490673"/>
              </p:ext>
            </p:extLst>
          </p:nvPr>
        </p:nvGraphicFramePr>
        <p:xfrm>
          <a:off x="3429000" y="1600200"/>
          <a:ext cx="8305801" cy="13387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24/1050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OSC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24/1052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Exchange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24/1055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 for CID 6199 for SA1 Ballot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and comments assignment</a:t>
            </a:r>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689592946"/>
              </p:ext>
            </p:extLst>
          </p:nvPr>
        </p:nvGraphicFramePr>
        <p:xfrm>
          <a:off x="3429000" y="1600200"/>
          <a:ext cx="8305801" cy="13387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24/1090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Chaoming Luo (</a:t>
                      </a:r>
                      <a:r>
                        <a:rPr lang="en-US" altLang="zh-CN" sz="1200" kern="1200" dirty="0" err="1">
                          <a:solidFill>
                            <a:schemeClr val="tx1"/>
                          </a:solidFill>
                          <a:latin typeface="+mn-lt"/>
                          <a:ea typeface="+mn-ea"/>
                          <a:cs typeface="+mn-cs"/>
                        </a:rPr>
                        <a:t>Oppo</a:t>
                      </a:r>
                      <a:r>
                        <a:rPr lang="en-US" altLang="zh-CN" sz="1200" kern="1200" dirty="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SA1 CR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OST CIDs for SA1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24/1046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Narengerile (Huawei)</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Initial SA ballot comments – Individual comments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3382187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0" y="533400"/>
            <a:ext cx="1219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Initial SA Ballot (D4.0) and comments assignment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636981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zh-CN" sz="2000" dirty="0"/>
              <a:t>Initial SA Ballot (D4.0) passed with ~</a:t>
            </a:r>
            <a:r>
              <a:rPr lang="en-US" altLang="zh-CN" sz="2000" dirty="0">
                <a:solidFill>
                  <a:srgbClr val="FF0000"/>
                </a:solidFill>
              </a:rPr>
              <a:t>90</a:t>
            </a:r>
            <a:r>
              <a:rPr lang="en-US" altLang="zh-CN" sz="2000" dirty="0"/>
              <a:t>% approval. </a:t>
            </a:r>
          </a:p>
          <a:p>
            <a:pPr algn="just">
              <a:spcBef>
                <a:spcPts val="600"/>
              </a:spcBef>
            </a:pPr>
            <a:r>
              <a:rPr lang="en-US" altLang="zh-CN" sz="2000" dirty="0"/>
              <a:t>Total comments: </a:t>
            </a:r>
            <a:r>
              <a:rPr lang="en-US" altLang="zh-CN" sz="2000" dirty="0">
                <a:solidFill>
                  <a:srgbClr val="FF0000"/>
                </a:solidFill>
              </a:rPr>
              <a:t>207</a:t>
            </a:r>
          </a:p>
          <a:p>
            <a:pPr lvl="1" algn="just">
              <a:spcBef>
                <a:spcPts val="600"/>
              </a:spcBef>
            </a:pPr>
            <a:r>
              <a:rPr lang="en-US" altLang="zh-CN" sz="1800" dirty="0"/>
              <a:t>7 TTT</a:t>
            </a:r>
          </a:p>
          <a:p>
            <a:pPr lvl="2" algn="just">
              <a:spcBef>
                <a:spcPts val="600"/>
              </a:spcBef>
            </a:pPr>
            <a:r>
              <a:rPr lang="en-US" altLang="zh-CN" sz="1600" dirty="0"/>
              <a:t>“Individual” TTT is added for the comments which might need more discussion</a:t>
            </a:r>
          </a:p>
          <a:p>
            <a:pPr lvl="2" algn="just">
              <a:spcBef>
                <a:spcPts val="600"/>
              </a:spcBef>
            </a:pPr>
            <a:r>
              <a:rPr lang="en-US" altLang="zh-CN" sz="1600" dirty="0"/>
              <a:t>Each </a:t>
            </a:r>
            <a:r>
              <a:rPr lang="en-US" altLang="zh-CN" sz="1600" dirty="0" err="1"/>
              <a:t>PoC</a:t>
            </a:r>
            <a:r>
              <a:rPr lang="en-US" altLang="zh-CN" sz="1600" dirty="0"/>
              <a:t> will help to coordinate and finish the comment assignment ASAP, and send the final assignment to Claudio and me</a:t>
            </a:r>
          </a:p>
        </p:txBody>
      </p:sp>
      <p:pic>
        <p:nvPicPr>
          <p:cNvPr id="1026" name="image_0" descr="87ef3a6b-c478-4b91-b579-a76e03d32e45">
            <a:extLst>
              <a:ext uri="{FF2B5EF4-FFF2-40B4-BE49-F238E27FC236}">
                <a16:creationId xmlns:a16="http://schemas.microsoft.com/office/drawing/2014/main" id="{C0FCDBDD-FC95-46A6-B6AD-DCCABF3698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2619375"/>
            <a:ext cx="4907790" cy="37849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表格 4">
            <a:extLst>
              <a:ext uri="{FF2B5EF4-FFF2-40B4-BE49-F238E27FC236}">
                <a16:creationId xmlns:a16="http://schemas.microsoft.com/office/drawing/2014/main" id="{89D8944C-B37E-4FCB-9098-39F392B85B86}"/>
              </a:ext>
            </a:extLst>
          </p:cNvPr>
          <p:cNvGraphicFramePr>
            <a:graphicFrameLocks noGrp="1"/>
          </p:cNvGraphicFramePr>
          <p:nvPr>
            <p:extLst>
              <p:ext uri="{D42A27DB-BD31-4B8C-83A1-F6EECF244321}">
                <p14:modId xmlns:p14="http://schemas.microsoft.com/office/powerpoint/2010/main" val="3031259623"/>
              </p:ext>
            </p:extLst>
          </p:nvPr>
        </p:nvGraphicFramePr>
        <p:xfrm>
          <a:off x="1524000" y="4228071"/>
          <a:ext cx="4419601" cy="2176279"/>
        </p:xfrm>
        <a:graphic>
          <a:graphicData uri="http://schemas.openxmlformats.org/drawingml/2006/table">
            <a:tbl>
              <a:tblPr/>
              <a:tblGrid>
                <a:gridCol w="1233377">
                  <a:extLst>
                    <a:ext uri="{9D8B030D-6E8A-4147-A177-3AD203B41FA5}">
                      <a16:colId xmlns:a16="http://schemas.microsoft.com/office/drawing/2014/main" val="454794694"/>
                    </a:ext>
                  </a:extLst>
                </a:gridCol>
                <a:gridCol w="1644503">
                  <a:extLst>
                    <a:ext uri="{9D8B030D-6E8A-4147-A177-3AD203B41FA5}">
                      <a16:colId xmlns:a16="http://schemas.microsoft.com/office/drawing/2014/main" val="27831069"/>
                    </a:ext>
                  </a:extLst>
                </a:gridCol>
                <a:gridCol w="1541721">
                  <a:extLst>
                    <a:ext uri="{9D8B030D-6E8A-4147-A177-3AD203B41FA5}">
                      <a16:colId xmlns:a16="http://schemas.microsoft.com/office/drawing/2014/main" val="3354473923"/>
                    </a:ext>
                  </a:extLst>
                </a:gridCol>
              </a:tblGrid>
              <a:tr h="178902">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71257">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Editorial</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Claudio</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841777241"/>
                  </a:ext>
                </a:extLst>
              </a:tr>
              <a:tr h="171257">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OST</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19</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Chaoming</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228930983"/>
                  </a:ext>
                </a:extLst>
              </a:tr>
              <a:tr h="171257">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Exchange</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11</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Cheng</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552091861"/>
                  </a:ext>
                </a:extLst>
              </a:tr>
              <a:tr h="171257">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Reporting</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Chris</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21773385"/>
                  </a:ext>
                </a:extLst>
              </a:tr>
              <a:tr h="171257">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SBP</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Cheng</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92930388"/>
                  </a:ext>
                </a:extLst>
              </a:tr>
              <a:tr h="171257">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DMG</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61</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err="1">
                          <a:effectLst/>
                          <a:latin typeface="Aptos"/>
                          <a:ea typeface="宋体" panose="02010600030101010101" pitchFamily="2" charset="-122"/>
                          <a:cs typeface="宋体" panose="02010600030101010101" pitchFamily="2" charset="-122"/>
                        </a:rPr>
                        <a:t>Naren</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82974230"/>
                  </a:ext>
                </a:extLst>
              </a:tr>
              <a:tr h="227464">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Individual</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35</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Tony</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964497537"/>
                  </a:ext>
                </a:extLst>
              </a:tr>
              <a:tr h="178902">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78902">
                <a:tc>
                  <a:txBody>
                    <a:bodyPr/>
                    <a:lstStyle/>
                    <a:p>
                      <a:pPr algn="l" fontAlgn="b"/>
                      <a:r>
                        <a:rPr lang="en-US" sz="1400" b="1" i="0" u="none" strike="noStrike" dirty="0">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CN" sz="1400" b="0" i="0" u="none" strike="noStrike" dirty="0">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bl>
          </a:graphicData>
        </a:graphic>
      </p:graphicFrame>
    </p:spTree>
    <p:extLst>
      <p:ext uri="{BB962C8B-B14F-4D97-AF65-F5344CB8AC3E}">
        <p14:creationId xmlns:p14="http://schemas.microsoft.com/office/powerpoint/2010/main" val="3074473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0" y="533400"/>
            <a:ext cx="1219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Initial SA Ballot (D4.0) and comments assignment</a:t>
            </a:r>
            <a:endParaRPr lang="en-US" altLang="en-US" sz="3200" dirty="0">
              <a:solidFill>
                <a:schemeClr val="tx2"/>
              </a:solidFill>
            </a:endParaRPr>
          </a:p>
        </p:txBody>
      </p:sp>
      <p:graphicFrame>
        <p:nvGraphicFramePr>
          <p:cNvPr id="5" name="表格 4">
            <a:extLst>
              <a:ext uri="{FF2B5EF4-FFF2-40B4-BE49-F238E27FC236}">
                <a16:creationId xmlns:a16="http://schemas.microsoft.com/office/drawing/2014/main" id="{89D8944C-B37E-4FCB-9098-39F392B85B86}"/>
              </a:ext>
            </a:extLst>
          </p:cNvPr>
          <p:cNvGraphicFramePr>
            <a:graphicFrameLocks noGrp="1"/>
          </p:cNvGraphicFramePr>
          <p:nvPr>
            <p:extLst>
              <p:ext uri="{D42A27DB-BD31-4B8C-83A1-F6EECF244321}">
                <p14:modId xmlns:p14="http://schemas.microsoft.com/office/powerpoint/2010/main" val="3508158856"/>
              </p:ext>
            </p:extLst>
          </p:nvPr>
        </p:nvGraphicFramePr>
        <p:xfrm>
          <a:off x="457200" y="1449705"/>
          <a:ext cx="11506200" cy="4859655"/>
        </p:xfrm>
        <a:graphic>
          <a:graphicData uri="http://schemas.openxmlformats.org/drawingml/2006/table">
            <a:tbl>
              <a:tblPr/>
              <a:tblGrid>
                <a:gridCol w="914400">
                  <a:extLst>
                    <a:ext uri="{9D8B030D-6E8A-4147-A177-3AD203B41FA5}">
                      <a16:colId xmlns:a16="http://schemas.microsoft.com/office/drawing/2014/main" val="454794694"/>
                    </a:ext>
                  </a:extLst>
                </a:gridCol>
                <a:gridCol w="955358">
                  <a:extLst>
                    <a:ext uri="{9D8B030D-6E8A-4147-A177-3AD203B41FA5}">
                      <a16:colId xmlns:a16="http://schemas.microsoft.com/office/drawing/2014/main" val="27831069"/>
                    </a:ext>
                  </a:extLst>
                </a:gridCol>
                <a:gridCol w="862965">
                  <a:extLst>
                    <a:ext uri="{9D8B030D-6E8A-4147-A177-3AD203B41FA5}">
                      <a16:colId xmlns:a16="http://schemas.microsoft.com/office/drawing/2014/main" val="3354473923"/>
                    </a:ext>
                  </a:extLst>
                </a:gridCol>
                <a:gridCol w="8773477">
                  <a:extLst>
                    <a:ext uri="{9D8B030D-6E8A-4147-A177-3AD203B41FA5}">
                      <a16:colId xmlns:a16="http://schemas.microsoft.com/office/drawing/2014/main" val="4009813500"/>
                    </a:ext>
                  </a:extLst>
                </a:gridCol>
              </a:tblGrid>
              <a:tr h="198618">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b="1" dirty="0">
                          <a:effectLst/>
                          <a:latin typeface="Calibri" panose="020F0502020204030204" pitchFamily="34" charset="0"/>
                          <a:ea typeface="微软雅黑" panose="020B0503020204020204" pitchFamily="34" charset="-122"/>
                          <a:cs typeface="Times New Roman" panose="02020603050405020304" pitchFamily="18" charset="0"/>
                        </a:rPr>
                        <a:t>Assignment</a:t>
                      </a:r>
                      <a:endParaRPr lang="zh-CN" sz="140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90130">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Editorial</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Claudio</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Claudio</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all</a:t>
                      </a:r>
                      <a:endParaRPr lang="zh-CN" sz="80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1777241"/>
                  </a:ext>
                </a:extLst>
              </a:tr>
              <a:tr h="814844">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OST</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19</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Chaoming</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Ali Raissinia</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6026, 6034</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Chaoming Luo</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6023, 6029, 6035, 6036, 6037</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Cheng Chen</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6002, 6003, 6004</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Narengerile</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6005, 6019, 6020</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Pei Zhou</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6025, 6202</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err="1">
                          <a:effectLst/>
                          <a:latin typeface="Calibri" panose="020F0502020204030204" pitchFamily="34" charset="0"/>
                          <a:ea typeface="微软雅黑" panose="020B0503020204020204" pitchFamily="34" charset="-122"/>
                          <a:cs typeface="Times New Roman" panose="02020603050405020304" pitchFamily="18" charset="0"/>
                        </a:rPr>
                        <a:t>Zhuqing</a:t>
                      </a: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 Tang</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6024, 6032, 6171, 6172</a:t>
                      </a:r>
                      <a:endParaRPr lang="zh-CN" sz="80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930983"/>
                  </a:ext>
                </a:extLst>
              </a:tr>
              <a:tr h="407422">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Exchange</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11</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Cheng</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Cheng Chen</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6000 6001 6048 6181 6182 6191</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Ali Raissinia</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6006</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err="1">
                          <a:effectLst/>
                          <a:latin typeface="Calibri" panose="020F0502020204030204" pitchFamily="34" charset="0"/>
                          <a:ea typeface="微软雅黑" panose="020B0503020204020204" pitchFamily="34" charset="-122"/>
                          <a:cs typeface="Times New Roman" panose="02020603050405020304" pitchFamily="18" charset="0"/>
                        </a:rPr>
                        <a:t>Zhuqing</a:t>
                      </a: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 Tang</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6007 6008 6018 6169</a:t>
                      </a:r>
                      <a:endParaRPr lang="zh-CN" sz="80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2091861"/>
                  </a:ext>
                </a:extLst>
              </a:tr>
              <a:tr h="407422">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Reporting</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Chris</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900" b="1" dirty="0" err="1">
                          <a:effectLst/>
                          <a:latin typeface="Calibri" panose="020F0502020204030204" pitchFamily="34" charset="0"/>
                          <a:ea typeface="微软雅黑" panose="020B0503020204020204" pitchFamily="34" charset="-122"/>
                          <a:cs typeface="Times New Roman" panose="02020603050405020304" pitchFamily="18" charset="0"/>
                        </a:rPr>
                        <a:t>Zhuqing</a:t>
                      </a: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 Tang</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6050 6051 6052 6053 6054 6055 6056 6057</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Chris Beg</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6058 6061 6178 6198</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solidFill>
                            <a:srgbClr val="000000"/>
                          </a:solidFill>
                          <a:effectLst/>
                          <a:latin typeface="Aptos"/>
                          <a:ea typeface="Times New Roman" panose="02020603050405020304" pitchFamily="18" charset="0"/>
                        </a:rPr>
                        <a:t>Mahmoud</a:t>
                      </a: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 Kamel</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6043 6044</a:t>
                      </a:r>
                      <a:endParaRPr lang="zh-CN" sz="80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1773385"/>
                  </a:ext>
                </a:extLst>
              </a:tr>
              <a:tr h="407422">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SBP</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Cheng</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Narengerile</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6045 </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Stephen McCann</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6069</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Cheng Chen</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6199</a:t>
                      </a:r>
                      <a:endParaRPr lang="zh-CN" sz="80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2930388"/>
                  </a:ext>
                </a:extLst>
              </a:tr>
              <a:tr h="543229">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DMG</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61</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dirty="0" err="1">
                          <a:effectLst/>
                          <a:latin typeface="Aptos"/>
                          <a:ea typeface="宋体" panose="02010600030101010101" pitchFamily="2" charset="-122"/>
                          <a:cs typeface="宋体" panose="02010600030101010101" pitchFamily="2" charset="-122"/>
                        </a:rPr>
                        <a:t>Naren</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Narengerile</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6132, 6133, 6140, 6142, 6143, 6144, 6146, 6147, 6148, 6150, 6152, 6156, 6157, 6158, 6159, 6160, 6161, 6163, 6164, 6165, 6179, 6192, 6193, 6194, 6195, 6201 (26)</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Rui Du</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6065, 6083, 6084, 6090, 6091, 6092, 6093, 6094, 6095, 6096, 6097, 6098, 6099, 6100, 6101, 6102, 6103, 6104, 6105, 6106, 6107, 6108, 6109, 6111, 6113, 6115, 6119, 6120, 6121, 6125, 6126, 6128 (32)</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Alecsander Eitan</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6009, 6141, 6173 (3)</a:t>
                      </a:r>
                      <a:endParaRPr lang="zh-CN" sz="80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2974230"/>
                  </a:ext>
                </a:extLst>
              </a:tr>
              <a:tr h="1358074">
                <a:tc>
                  <a:txBody>
                    <a:bodyPr/>
                    <a:lstStyle/>
                    <a:p>
                      <a:pPr>
                        <a:spcAft>
                          <a:spcPts val="0"/>
                        </a:spcAft>
                      </a:pPr>
                      <a:r>
                        <a:rPr lang="en-US" sz="1400" b="1" dirty="0">
                          <a:effectLst/>
                          <a:latin typeface="Aptos"/>
                          <a:ea typeface="宋体" panose="02010600030101010101" pitchFamily="2" charset="-122"/>
                          <a:cs typeface="宋体" panose="02010600030101010101" pitchFamily="2" charset="-122"/>
                        </a:rPr>
                        <a:t>Individual</a:t>
                      </a:r>
                      <a:endParaRPr lang="zh-CN" sz="1100" b="1"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35</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Tony</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Narengerile</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6010, 6068, 6114, 6117, 6118, 6122, 6123, 6130, 6131, 6135, 6137, 6138, 6139, 6149, 6153, 6155</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Henry Ptasinski</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6016, 6017, 6186</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Chaoming Luo</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6196, 6197</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Stephan Sand</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6038</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Mark Hamilton</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6042</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Debashis Dash</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6059, 6060</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Stephen McCann</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6067</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Hassan Omar</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6185</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Stephen Shellhammer</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6187, 6188,  6189, 6190</a:t>
                      </a:r>
                      <a:endParaRPr lang="zh-CN" sz="800" dirty="0">
                        <a:effectLst/>
                        <a:latin typeface="Calibri" panose="020F0502020204030204" pitchFamily="34" charset="0"/>
                        <a:ea typeface="宋体" panose="02010600030101010101" pitchFamily="2" charset="-122"/>
                      </a:endParaRPr>
                    </a:p>
                    <a:p>
                      <a:pPr>
                        <a:spcAft>
                          <a:spcPts val="0"/>
                        </a:spcAft>
                      </a:pPr>
                      <a:r>
                        <a:rPr lang="en-US" sz="900" b="1" dirty="0">
                          <a:effectLst/>
                          <a:latin typeface="Calibri" panose="020F0502020204030204" pitchFamily="34" charset="0"/>
                          <a:ea typeface="微软雅黑" panose="020B0503020204020204" pitchFamily="34" charset="-122"/>
                          <a:cs typeface="Times New Roman" panose="02020603050405020304" pitchFamily="18" charset="0"/>
                        </a:rPr>
                        <a:t>Christian Berger</a:t>
                      </a:r>
                      <a:r>
                        <a:rPr lang="en-US" sz="900" dirty="0">
                          <a:effectLst/>
                          <a:latin typeface="Calibri" panose="020F0502020204030204" pitchFamily="34" charset="0"/>
                          <a:ea typeface="微软雅黑" panose="020B0503020204020204" pitchFamily="34" charset="-122"/>
                          <a:cs typeface="Times New Roman" panose="02020603050405020304" pitchFamily="18" charset="0"/>
                        </a:rPr>
                        <a:t>: 6203, 6204, 6205, 6206</a:t>
                      </a:r>
                      <a:endParaRPr lang="zh-CN" sz="80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4497537"/>
                  </a:ext>
                </a:extLst>
              </a:tr>
              <a:tr h="198618">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Calibri" panose="020F0502020204030204" pitchFamily="34" charset="0"/>
                          <a:ea typeface="微软雅黑" panose="020B0503020204020204" pitchFamily="34" charset="-122"/>
                          <a:cs typeface="Times New Roman" panose="02020603050405020304" pitchFamily="18" charset="0"/>
                        </a:rPr>
                        <a:t> </a:t>
                      </a:r>
                      <a:endParaRPr lang="zh-CN" sz="105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98618">
                <a:tc>
                  <a:txBody>
                    <a:bodyPr/>
                    <a:lstStyle/>
                    <a:p>
                      <a:pPr algn="l" fontAlgn="b"/>
                      <a:r>
                        <a:rPr lang="en-US" sz="1400" b="1" i="0" u="none" strike="noStrike" dirty="0">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CN" sz="1400" b="0" i="0" u="none" strike="noStrike" dirty="0">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Calibri" panose="020F0502020204030204" pitchFamily="34" charset="0"/>
                          <a:ea typeface="微软雅黑" panose="020B0503020204020204" pitchFamily="34" charset="-122"/>
                          <a:cs typeface="Times New Roman" panose="02020603050405020304" pitchFamily="18" charset="0"/>
                        </a:rPr>
                        <a:t> </a:t>
                      </a:r>
                      <a:endParaRPr lang="zh-CN" sz="1050" dirty="0">
                        <a:effectLst/>
                        <a:latin typeface="Calibri" panose="020F0502020204030204" pitchFamily="34" charset="0"/>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bl>
          </a:graphicData>
        </a:graphic>
      </p:graphicFrame>
    </p:spTree>
    <p:extLst>
      <p:ext uri="{BB962C8B-B14F-4D97-AF65-F5344CB8AC3E}">
        <p14:creationId xmlns:p14="http://schemas.microsoft.com/office/powerpoint/2010/main" val="3153812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48454178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3576739072"/>
              </p:ext>
            </p:extLst>
          </p:nvPr>
        </p:nvGraphicFramePr>
        <p:xfrm>
          <a:off x="533401" y="3886200"/>
          <a:ext cx="6781799" cy="24517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Editorial</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Claudio</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OST</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Chaoming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Exchange</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Cheng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Reporting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16</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Chris</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SBP</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Cheng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DMG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61</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Alecs</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Individual</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35</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Tony</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4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CN" sz="1400" b="0" i="0" u="none" strike="noStrike" dirty="0">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2058287730"/>
              </p:ext>
            </p:extLst>
          </p:nvPr>
        </p:nvGraphicFramePr>
        <p:xfrm>
          <a:off x="2057400" y="918651"/>
          <a:ext cx="7772400" cy="5329749"/>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Alecs</a:t>
                      </a:r>
                      <a:endParaRPr lang="zh-CN" sz="1100" dirty="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3</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Ali</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3</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Chaoming</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7</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Cheng</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10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4</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4</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Chris Beg</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4</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Christian Berger </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4</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Claudio</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64</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Dash</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2</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Hassan Omar</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1</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Henry Ptasinski</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3</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Mahmoud</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2</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Mark Hamilton</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1</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Naren</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46</a:t>
                      </a:r>
                      <a:endParaRPr lang="zh-CN" sz="1100" dirty="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Pei</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2</a:t>
                      </a:r>
                      <a:endParaRPr lang="zh-CN" sz="1100" dirty="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Rui Du</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32</a:t>
                      </a:r>
                      <a:endParaRPr lang="zh-CN" sz="1100" dirty="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Stephan Sand</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1</a:t>
                      </a:r>
                      <a:endParaRPr lang="zh-CN" sz="1100" dirty="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Stephen Shellhammer</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4</a:t>
                      </a:r>
                      <a:endParaRPr lang="zh-CN" sz="1100" dirty="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Stephen McCann</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2</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Zhuqing</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16</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cs typeface="Calibri" panose="020F0502020204030204" pitchFamily="34" charset="0"/>
                        </a:rPr>
                        <a:t>All</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cs typeface="Calibri" panose="020F0502020204030204" pitchFamily="34" charset="0"/>
                        </a:rPr>
                        <a:t>207</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cs typeface="Calibri" panose="020F0502020204030204" pitchFamily="34" charset="0"/>
                        </a:rPr>
                        <a:t>4</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cs typeface="Calibri" panose="020F0502020204030204" pitchFamily="34" charset="0"/>
                        </a:rPr>
                        <a:t>4</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cs typeface="Calibri" panose="020F0502020204030204" pitchFamily="34" charset="0"/>
                        </a:rPr>
                        <a:t>0.019323671</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cs typeface="Calibri" panose="020F0502020204030204" pitchFamily="34" charset="0"/>
                        </a:rPr>
                        <a:t>0</a:t>
                      </a:r>
                      <a:endParaRPr lang="zh-CN" sz="110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cs typeface="Calibri" panose="020F0502020204030204" pitchFamily="34" charset="0"/>
                        </a:rPr>
                        <a:t>0.0193237</a:t>
                      </a:r>
                      <a:endParaRPr lang="zh-CN" sz="1100" dirty="0">
                        <a:effectLst/>
                        <a:latin typeface="Aptos"/>
                        <a:ea typeface="等线" panose="02010600030101010101" pitchFamily="2" charset="-122"/>
                        <a:cs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11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13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18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25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27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
        <p:nvSpPr>
          <p:cNvPr id="8" name="Rectangle 3">
            <a:extLst>
              <a:ext uri="{FF2B5EF4-FFF2-40B4-BE49-F238E27FC236}">
                <a16:creationId xmlns:a16="http://schemas.microsoft.com/office/drawing/2014/main" id="{7CAF91C0-E1E6-4E32-B731-A36E35F4B904}"/>
              </a:ext>
            </a:extLst>
          </p:cNvPr>
          <p:cNvSpPr txBox="1">
            <a:spLocks noChangeArrowheads="1"/>
          </p:cNvSpPr>
          <p:nvPr/>
        </p:nvSpPr>
        <p:spPr bwMode="auto">
          <a:xfrm>
            <a:off x="6031858" y="1143000"/>
            <a:ext cx="5100452"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2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447429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247676989"/>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July 	  9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1862885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151451</TotalTime>
  <Words>3836</Words>
  <Application>Microsoft Office PowerPoint</Application>
  <PresentationFormat>宽屏</PresentationFormat>
  <Paragraphs>711</Paragraphs>
  <Slides>32</Slides>
  <Notes>32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32</vt:i4>
      </vt:variant>
    </vt:vector>
  </HeadingPairs>
  <TitlesOfParts>
    <vt:vector size="45"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712</cp:revision>
  <cp:lastPrinted>2014-11-04T15:04:57Z</cp:lastPrinted>
  <dcterms:created xsi:type="dcterms:W3CDTF">2007-04-17T18:10:23Z</dcterms:created>
  <dcterms:modified xsi:type="dcterms:W3CDTF">2024-07-08T03:27:49Z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