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25" r:id="rId20"/>
    <p:sldId id="1163" r:id="rId21"/>
    <p:sldId id="1379" r:id="rId22"/>
    <p:sldId id="1432" r:id="rId23"/>
    <p:sldId id="1433" r:id="rId24"/>
    <p:sldId id="1421" r:id="rId25"/>
    <p:sldId id="1024"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0</c:v>
                </c:pt>
                <c:pt idx="1">
                  <c:v>0</c:v>
                </c:pt>
                <c:pt idx="2">
                  <c:v>64</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49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802.11-24/0982r1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June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2024-06-20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and comments assignment</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6752470"/>
              </p:ext>
            </p:extLst>
          </p:nvPr>
        </p:nvGraphicFramePr>
        <p:xfrm>
          <a:off x="3429000" y="1600200"/>
          <a:ext cx="8305801" cy="13387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24/1050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SA1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24/1052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Exchange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 for CID 6199 for SA1 Ballot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0" y="533400"/>
            <a:ext cx="1219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Initial SA Ballot (D4.0) and comments assignment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636981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zh-CN" sz="2000" dirty="0"/>
              <a:t>Initial SA Ballot (D4.0) passed with ~</a:t>
            </a:r>
            <a:r>
              <a:rPr lang="en-US" altLang="zh-CN" sz="2000" dirty="0">
                <a:solidFill>
                  <a:srgbClr val="FF0000"/>
                </a:solidFill>
              </a:rPr>
              <a:t>90</a:t>
            </a:r>
            <a:r>
              <a:rPr lang="en-US" altLang="zh-CN" sz="2000" dirty="0"/>
              <a:t>% approval. </a:t>
            </a:r>
          </a:p>
          <a:p>
            <a:pPr algn="just">
              <a:spcBef>
                <a:spcPts val="600"/>
              </a:spcBef>
            </a:pPr>
            <a:r>
              <a:rPr lang="en-US" altLang="zh-CN" sz="2000" dirty="0"/>
              <a:t>Total comments: </a:t>
            </a:r>
            <a:r>
              <a:rPr lang="en-US" altLang="zh-CN" sz="2000" dirty="0">
                <a:solidFill>
                  <a:srgbClr val="FF0000"/>
                </a:solidFill>
              </a:rPr>
              <a:t>207</a:t>
            </a:r>
          </a:p>
          <a:p>
            <a:pPr lvl="1" algn="just">
              <a:spcBef>
                <a:spcPts val="600"/>
              </a:spcBef>
            </a:pPr>
            <a:r>
              <a:rPr lang="en-US" altLang="zh-CN" sz="1800" dirty="0"/>
              <a:t>7 TTT</a:t>
            </a:r>
          </a:p>
          <a:p>
            <a:pPr lvl="2" algn="just">
              <a:spcBef>
                <a:spcPts val="600"/>
              </a:spcBef>
            </a:pPr>
            <a:r>
              <a:rPr lang="en-US" altLang="zh-CN" sz="1600" dirty="0"/>
              <a:t>“Individual” TTT is added for the comments which might need more discussion</a:t>
            </a:r>
          </a:p>
          <a:p>
            <a:pPr lvl="2" algn="just">
              <a:spcBef>
                <a:spcPts val="600"/>
              </a:spcBef>
            </a:pPr>
            <a:r>
              <a:rPr lang="en-US" altLang="zh-CN" sz="1600" dirty="0"/>
              <a:t>Each </a:t>
            </a:r>
            <a:r>
              <a:rPr lang="en-US" altLang="zh-CN" sz="1600" dirty="0" err="1"/>
              <a:t>PoC</a:t>
            </a:r>
            <a:r>
              <a:rPr lang="en-US" altLang="zh-CN" sz="1600" dirty="0"/>
              <a:t> will help to coordinate and finish the comment assignment ASAP, and send the final assignment to Claudio and me</a:t>
            </a:r>
          </a:p>
        </p:txBody>
      </p:sp>
      <p:pic>
        <p:nvPicPr>
          <p:cNvPr id="1026" name="image_0" descr="87ef3a6b-c478-4b91-b579-a76e03d32e45">
            <a:extLst>
              <a:ext uri="{FF2B5EF4-FFF2-40B4-BE49-F238E27FC236}">
                <a16:creationId xmlns:a16="http://schemas.microsoft.com/office/drawing/2014/main" id="{C0FCDBDD-FC95-46A6-B6AD-DCCABF369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619375"/>
            <a:ext cx="4907790" cy="3784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表格 4">
            <a:extLst>
              <a:ext uri="{FF2B5EF4-FFF2-40B4-BE49-F238E27FC236}">
                <a16:creationId xmlns:a16="http://schemas.microsoft.com/office/drawing/2014/main" id="{89D8944C-B37E-4FCB-9098-39F392B85B86}"/>
              </a:ext>
            </a:extLst>
          </p:cNvPr>
          <p:cNvGraphicFramePr>
            <a:graphicFrameLocks noGrp="1"/>
          </p:cNvGraphicFramePr>
          <p:nvPr>
            <p:extLst>
              <p:ext uri="{D42A27DB-BD31-4B8C-83A1-F6EECF244321}">
                <p14:modId xmlns:p14="http://schemas.microsoft.com/office/powerpoint/2010/main" val="3567767578"/>
              </p:ext>
            </p:extLst>
          </p:nvPr>
        </p:nvGraphicFramePr>
        <p:xfrm>
          <a:off x="1524000" y="4242175"/>
          <a:ext cx="3657599" cy="2162175"/>
        </p:xfrm>
        <a:graphic>
          <a:graphicData uri="http://schemas.openxmlformats.org/drawingml/2006/table">
            <a:tbl>
              <a:tblPr/>
              <a:tblGrid>
                <a:gridCol w="1224301">
                  <a:extLst>
                    <a:ext uri="{9D8B030D-6E8A-4147-A177-3AD203B41FA5}">
                      <a16:colId xmlns:a16="http://schemas.microsoft.com/office/drawing/2014/main" val="454794694"/>
                    </a:ext>
                  </a:extLst>
                </a:gridCol>
                <a:gridCol w="1224301">
                  <a:extLst>
                    <a:ext uri="{9D8B030D-6E8A-4147-A177-3AD203B41FA5}">
                      <a16:colId xmlns:a16="http://schemas.microsoft.com/office/drawing/2014/main" val="27831069"/>
                    </a:ext>
                  </a:extLst>
                </a:gridCol>
                <a:gridCol w="120899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Editorial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Claudio</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4177724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OST</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Chaoming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28930983"/>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Exchange</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Reporting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16</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Chris</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21773385"/>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SBP</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Cheng</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DMG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err="1">
                          <a:effectLst/>
                          <a:latin typeface="Aptos"/>
                          <a:ea typeface="宋体" panose="02010600030101010101" pitchFamily="2" charset="-122"/>
                          <a:cs typeface="宋体" panose="02010600030101010101" pitchFamily="2" charset="-122"/>
                        </a:rPr>
                        <a:t>Alecs</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Individual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35</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Tony</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400" b="1" i="0" u="none" strike="noStrike" dirty="0">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bl>
          </a:graphicData>
        </a:graphic>
      </p:graphicFrame>
    </p:spTree>
    <p:extLst>
      <p:ext uri="{BB962C8B-B14F-4D97-AF65-F5344CB8AC3E}">
        <p14:creationId xmlns:p14="http://schemas.microsoft.com/office/powerpoint/2010/main" val="307447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48454178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576739072"/>
              </p:ext>
            </p:extLst>
          </p:nvPr>
        </p:nvGraphicFramePr>
        <p:xfrm>
          <a:off x="533401" y="3886200"/>
          <a:ext cx="6781799" cy="24517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Editorial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Claudio</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OST</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Chaoming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Exchange</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Reporting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16</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Chris</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SBP</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DMG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Alecs</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Individual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35</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Tony</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4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475244746"/>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Henry </a:t>
                      </a:r>
                      <a:r>
                        <a:rPr lang="en-US" sz="1100" b="0" i="0" u="none" strike="noStrike" dirty="0" err="1">
                          <a:solidFill>
                            <a:srgbClr val="000000"/>
                          </a:solidFill>
                          <a:effectLst/>
                          <a:latin typeface="等线" panose="02010600030101010101" pitchFamily="2" charset="-122"/>
                          <a:ea typeface="等线" panose="02010600030101010101" pitchFamily="2" charset="-122"/>
                        </a:rPr>
                        <a:t>Ptasinski</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11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13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18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
        <p:nvSpPr>
          <p:cNvPr id="8" name="Rectangle 3">
            <a:extLst>
              <a:ext uri="{FF2B5EF4-FFF2-40B4-BE49-F238E27FC236}">
                <a16:creationId xmlns:a16="http://schemas.microsoft.com/office/drawing/2014/main" id="{7CAF91C0-E1E6-4E32-B731-A36E35F4B904}"/>
              </a:ext>
            </a:extLst>
          </p:cNvPr>
          <p:cNvSpPr txBox="1">
            <a:spLocks noChangeArrowheads="1"/>
          </p:cNvSpPr>
          <p:nvPr/>
        </p:nvSpPr>
        <p:spPr bwMode="auto">
          <a:xfrm>
            <a:off x="6031858" y="1143000"/>
            <a:ext cx="510045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247676989"/>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150853</TotalTime>
  <Words>2798</Words>
  <Application>Microsoft Office PowerPoint</Application>
  <PresentationFormat>宽屏</PresentationFormat>
  <Paragraphs>411</Paragraphs>
  <Slides>25</Slides>
  <Notes>25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675</cp:revision>
  <cp:lastPrinted>2014-11-04T15:04:57Z</cp:lastPrinted>
  <dcterms:created xsi:type="dcterms:W3CDTF">2007-04-17T18:10:23Z</dcterms:created>
  <dcterms:modified xsi:type="dcterms:W3CDTF">2024-06-20T02:37:31Z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