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214" r:id="rId55"/>
    <p:sldId id="1215" r:id="rId56"/>
    <p:sldId id="1216" r:id="rId57"/>
    <p:sldId id="1163" r:id="rId58"/>
    <p:sldId id="1166" r:id="rId59"/>
    <p:sldId id="1211" r:id="rId60"/>
    <p:sldId id="1165" r:id="rId61"/>
    <p:sldId id="1217" r:id="rId62"/>
    <p:sldId id="1218" r:id="rId63"/>
    <p:sldId id="1181" r:id="rId64"/>
    <p:sldId id="1039" r:id="rId65"/>
    <p:sldId id="1212" r:id="rId66"/>
    <p:sldId id="356" r:id="rId67"/>
    <p:sldId id="1069" r:id="rId68"/>
    <p:sldId id="1182" r:id="rId69"/>
    <p:sldId id="1156" r:id="rId70"/>
    <p:sldId id="997" r:id="rId71"/>
    <p:sldId id="362" r:id="rId72"/>
    <p:sldId id="1034" r:id="rId73"/>
    <p:sldId id="323"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310" dt="2024-07-18T19:36:12.1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18T23:28:45.061" v="7112" actId="20577"/>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8T19:36:12.131" v="6712" actId="20578"/>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8T19:41:59.814" v="6737"/>
        <pc:sldMkLst>
          <pc:docMk/>
          <pc:sldMk cId="1268796722" sldId="1069"/>
        </pc:sldMkLst>
        <pc:spChg chg="mod">
          <ac:chgData name="Alfred Asterjadhi" userId="39de57b9-85c0-4fd1-aaac-8ca2b6560ad0" providerId="ADAL" clId="{CD142DAD-197B-4B97-895B-4FD46522C6BA}" dt="2024-07-18T17:19:57.716" v="6575" actId="2057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8T04:41:17.261" v="6363" actId="20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8T04:41:17.261" v="6363" actId="207"/>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8T04:41:30.862" v="6366"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8T04:41:30.862" v="6366"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8T12:18:26.948" v="6428" actId="2057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8T12:18:26.948" v="6428" actId="2057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8T04:41:49.661" v="6370"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8T04:41:49.661" v="6370"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8T04:42:20.647" v="6377"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8T04:42:20.647" v="6377"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8T04:45:10.335" v="6400" actId="2057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8T04:45:10.335" v="6400" actId="2057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8T04:43:07.210" v="638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8T04:43:07.210" v="638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8T04:43:31.084" v="6392"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8T04:43:31.084" v="6392"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8T04:25:23.715" v="6289" actId="122"/>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8T04:25:23.715" v="6289" actId="122"/>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08-00-00bn-periodic-idc-signaling-for-mobile-ap.pptx" TargetMode="External"/><Relationship Id="rId7" Type="http://schemas.openxmlformats.org/officeDocument/2006/relationships/hyperlink" Target="https://mentor.ieee.org/802.11/dcn/24/11-24-1221-00-00bn-icf-icr-follow-up.pptx" TargetMode="External"/><Relationship Id="rId2" Type="http://schemas.openxmlformats.org/officeDocument/2006/relationships/hyperlink" Target="https://mentor.ieee.org/802.11/dcn/24/11-24-0856-00-00bn-further-discussions-on-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0-00-00bn-further-considerations-on-in-device-coexistence.pptx" TargetMode="External"/><Relationship Id="rId5" Type="http://schemas.openxmlformats.org/officeDocument/2006/relationships/hyperlink" Target="https://mentor.ieee.org/802.11/dcn/24/11-24-1109-00-00bn-more-consideration-for-in-device-coexistence.pptx" TargetMode="External"/><Relationship Id="rId4" Type="http://schemas.openxmlformats.org/officeDocument/2006/relationships/hyperlink" Target="https://mentor.ieee.org/802.11/dcn/24/11-24-0806-00-00bn-multi-link-in-device-coexistence-management.pptx" TargetMode="External"/><Relationship Id="rId9" Type="http://schemas.openxmlformats.org/officeDocument/2006/relationships/hyperlink" Target="https://mentor.ieee.org/802.11/dcn/24/11-24-1247-00-00bn-icf-icr-design-for-coex.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88-00-00bn-global-csd-index-assignment-for-dru-stf-transmission-in-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5-00-00bn-tone-distribution-in-dru-with-preamble-puncturing.pptx" TargetMode="External"/><Relationship Id="rId5" Type="http://schemas.openxmlformats.org/officeDocument/2006/relationships/hyperlink" Target="https://mentor.ieee.org/802.11/dcn/24/11-24-1231-00-00bn-uhr-ltfs-for-dru-and-sounding-operation.pptx" TargetMode="External"/><Relationship Id="rId4" Type="http://schemas.openxmlformats.org/officeDocument/2006/relationships/hyperlink" Target="https://mentor.ieee.org/802.11/dcn/24/11-24-1189-00-00bn-dru-transmission-on-frequency-subblocks-of-wide-bandwidth-ppdu.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715-00-00bn-multi-link-sm-power-save-mode-follow-up.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694-00-00bn-cross-link-ps-state-indication.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1-00-00bn-enhancements-on-ap-power-save.pptx" TargetMode="External"/><Relationship Id="rId5" Type="http://schemas.openxmlformats.org/officeDocument/2006/relationships/hyperlink" Target="https://mentor.ieee.org/802.11/dcn/24/11-24-0659-01-00bn-though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7-00-00bn-additional-results-for-multi-layer-transmissio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813-00-00bn-discussions-on-ap-power-save.pptx" TargetMode="External"/><Relationship Id="rId3" Type="http://schemas.openxmlformats.org/officeDocument/2006/relationships/hyperlink" Target="https://mentor.ieee.org/802.11/dcn/24/11-24-0671-00-00bn-enhancements-on-ap-power-save.pptx" TargetMode="External"/><Relationship Id="rId7"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659-01-00bn-thoughts-on-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37-00-00bn-cross-link-wake-up-to-go-deeper-in-power-save.pptx" TargetMode="External"/><Relationship Id="rId5" Type="http://schemas.openxmlformats.org/officeDocument/2006/relationships/hyperlink" Target="https://mentor.ieee.org/802.11/dcn/24/11-24-0715-00-00bn-multi-link-sm-power-save-mode-follow-up.pptx" TargetMode="External"/><Relationship Id="rId4" Type="http://schemas.openxmlformats.org/officeDocument/2006/relationships/hyperlink" Target="https://mentor.ieee.org/802.11/dcn/24/11-24-0694-00-00bn-cross-link-ps-state-indicatio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2002-02-00bn-in-device-coexistence-and-interferenc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34-00-00bn-in-device-interference-mitigatio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0816-01-0uhr-enhancements-for-latency-sensitive-traffic-and-in-device-coexistence.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20-02-00bn-enabling-flexible-coexistence-operation.pptx" TargetMode="External"/><Relationship Id="rId10" Type="http://schemas.openxmlformats.org/officeDocument/2006/relationships/hyperlink" Target="https://mentor.ieee.org/802.11/dcn/24/11-24-0831-00-00bn-periodic-idc-use-cases-and-considerations-for-signaling.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2078-05-00bn-coex-enhancement-for-xr-use-case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54-00-00bn-on-the-over-puncturing-in-ldpc.pptx" TargetMode="External"/><Relationship Id="rId5" Type="http://schemas.openxmlformats.org/officeDocument/2006/relationships/hyperlink" Target="https://mentor.ieee.org/802.11/dcn/24/11-24-1177-00-00bn-additional-results-for-multi-layer-transmission.pptx" TargetMode="External"/><Relationship Id="rId4" Type="http://schemas.openxmlformats.org/officeDocument/2006/relationships/hyperlink" Target="https://mentor.ieee.org/802.11/dcn/24/11-24-1158-00-00bn-uplink-mu-mimo-precoding-precoder-message-format.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126-00-00bn-icf-icr-discussion-for-dps.pptx" TargetMode="External"/><Relationship Id="rId3" Type="http://schemas.openxmlformats.org/officeDocument/2006/relationships/hyperlink" Target="https://mentor.ieee.org/802.11/dcn/24/11-24-0737-00-00bn-cross-link-wake-up-to-go-deeper-in-power-save.pptx" TargetMode="External"/><Relationship Id="rId7" Type="http://schemas.openxmlformats.org/officeDocument/2006/relationships/hyperlink" Target="https://mentor.ieee.org/802.11/dcn/24/11-24-0844-00-00bn-padding-time-in-dynamic-power-save.pptx" TargetMode="External"/><Relationship Id="rId2" Type="http://schemas.openxmlformats.org/officeDocument/2006/relationships/hyperlink" Target="https://mentor.ieee.org/802.11/dcn/24/11-24-0715-01-00bn-multi-link-sm-power-save-mod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33-00-00bn-dynamic-power-saving-for-ap.pptx" TargetMode="External"/><Relationship Id="rId5" Type="http://schemas.openxmlformats.org/officeDocument/2006/relationships/hyperlink" Target="https://mentor.ieee.org/802.11/dcn/24/11-24-0813-00-00bn-discussions-on-ap-power-save.pptx" TargetMode="External"/><Relationship Id="rId4" Type="http://schemas.openxmlformats.org/officeDocument/2006/relationships/hyperlink" Target="https://mentor.ieee.org/802.11/dcn/24/11-24-0782-01-00bn-ap-power-saving.pptx" TargetMode="External"/><Relationship Id="rId9" Type="http://schemas.openxmlformats.org/officeDocument/2006/relationships/hyperlink" Target="https://mentor.ieee.org/802.11/dcn/24/11-24-1129-00-00bn-discussion-on-intermediate-fcs-signaling.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3/11-23-1248-00-00be-minutes-for-tgbe-phy-ad-hoc-july-2023-plenary.docx" TargetMode="External"/><Relationship Id="rId3" Type="http://schemas.openxmlformats.org/officeDocument/2006/relationships/hyperlink" Target="https://mentor.ieee.org/802.11/dcn/24/11-24-1184-00-00bn-considerations-on-elr-transmission.pptx" TargetMode="External"/><Relationship Id="rId7" Type="http://schemas.openxmlformats.org/officeDocument/2006/relationships/hyperlink" Target="https://mentor.ieee.org/802.11/dcn/24/11-24-1238-00-00bn-2x1944-ldpc-codes-performance-evaluation.pptx" TargetMode="External"/><Relationship Id="rId2" Type="http://schemas.openxmlformats.org/officeDocument/2006/relationships/hyperlink" Target="https://mentor.ieee.org/802.11/dcn/24/11-24-1159-00-00bn-investigation-of-ldpc-improv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0-00-00bn-performance-evaluation-of-longer-ldpc-for-11bn.pptx" TargetMode="External"/><Relationship Id="rId5" Type="http://schemas.openxmlformats.org/officeDocument/2006/relationships/hyperlink" Target="https://mentor.ieee.org/802.11/dcn/24/11-24-1255-00-00bn-enhanced-long-range-frame-format.pptx" TargetMode="External"/><Relationship Id="rId4" Type="http://schemas.openxmlformats.org/officeDocument/2006/relationships/hyperlink" Target="https://mentor.ieee.org/802.11/dcn/24/11-24-1232-00-00bn-thoughts-on-extended-long-range-transmission.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5-00-00bn-indication-techniques-for-urgent-traffic.pptx" TargetMode="External"/><Relationship Id="rId5" Type="http://schemas.openxmlformats.org/officeDocument/2006/relationships/hyperlink" Target="https://mentor.ieee.org/802.11/dcn/24/11-24-1156-00-00bn-initial-control-frame-exchange-for-low-latency.pptx" TargetMode="External"/><Relationship Id="rId4" Type="http://schemas.openxmlformats.org/officeDocument/2006/relationships/hyperlink" Target="https://mentor.ieee.org/802.11/dcn/24/11-24-0629-00-00bn-ul-low-latency-traffic-indic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3/11-23-1985-04-00bn-longer-ldpc-codeword.pptx" TargetMode="External"/><Relationship Id="rId3" Type="http://schemas.openxmlformats.org/officeDocument/2006/relationships/hyperlink" Target="https://mentor.ieee.org/802.11/dcn/24/11-24-0876-00-00bn-uhr-ppdu-phy-version.pptx" TargetMode="External"/><Relationship Id="rId7" Type="http://schemas.openxmlformats.org/officeDocument/2006/relationships/hyperlink" Target="https://mentor.ieee.org/802.11/dcn/24/11-24-0873-00-00bn-design-targets-and-considerations-for-enhanced-long-range.pptx" TargetMode="External"/><Relationship Id="rId2" Type="http://schemas.openxmlformats.org/officeDocument/2006/relationships/hyperlink" Target="https://mentor.ieee.org/802.11/dcn/24/11-24-1267-00-00bn-further-considerations-for-uhr-preambl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5-01-00bn-uhr-enhanced-long-range-support.pptx" TargetMode="External"/><Relationship Id="rId5" Type="http://schemas.openxmlformats.org/officeDocument/2006/relationships/hyperlink" Target="https://mentor.ieee.org/802.11/dcn/24/11-24-0474-01-00bn-uhr-unequal-modulation-pattern-and-new-mcs.pptx" TargetMode="External"/><Relationship Id="rId10" Type="http://schemas.openxmlformats.org/officeDocument/2006/relationships/hyperlink" Target="https://mentor.ieee.org/802.11/dcn/24/11-24-1265-00-00bn-triggered-beamforming-in-tgbn-more-insights.pptx" TargetMode="External"/><Relationship Id="rId4" Type="http://schemas.openxmlformats.org/officeDocument/2006/relationships/hyperlink" Target="https://mentor.ieee.org/802.11/dcn/24/11-24-0734-01-00bn-on-ueqm-and-ueq-mcs.pptx" TargetMode="External"/><Relationship Id="rId9" Type="http://schemas.openxmlformats.org/officeDocument/2006/relationships/hyperlink" Target="https://mentor.ieee.org/802.11/dcn/24/11-24-1264-00-00bn-supporting-rx-interference-mitigation-in-tgbn.pptx"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195-00-00bn-indication-techniques-for-urgent-traffic.pptx" TargetMode="External"/><Relationship Id="rId2" Type="http://schemas.openxmlformats.org/officeDocument/2006/relationships/hyperlink" Target="https://mentor.ieee.org/802.11/dcn/24/11-24-1156-00-00bn-initial-control-frame-exchange-for-low-latenc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52-00-00bn-timely-transmission-of-low-latency-traffic-with-reduced-preemption-occurance.pptx" TargetMode="External"/><Relationship Id="rId5" Type="http://schemas.openxmlformats.org/officeDocument/2006/relationships/hyperlink" Target="https://mentor.ieee.org/802.11/dcn/24/11-24-0804-00-00bn-the-transmission-of-preemption-request-frame.pptx" TargetMode="External"/><Relationship Id="rId4" Type="http://schemas.openxmlformats.org/officeDocument/2006/relationships/hyperlink" Target="https://mentor.ieee.org/802.11/dcn/24/11-24-0636-00-00bn-multi-ap-preemption-for-low-latency-traffic.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7" Type="http://schemas.openxmlformats.org/officeDocument/2006/relationships/hyperlink" Target="https://mentor.ieee.org/802.11/dcn/24/11-24-0984-00-00bn-epcs-priority-access-for-additional-use-cases.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11-00-00bn-overlapped-indication-for-aperiodic-low-latency-traffic.pptx" TargetMode="External"/><Relationship Id="rId5" Type="http://schemas.openxmlformats.org/officeDocument/2006/relationships/hyperlink" Target="https://mentor.ieee.org/802.11/dcn/24/11-24-1183-00-00bn-low-latency-low-collision-low-power-medium-access-continued.pptx" TargetMode="External"/><Relationship Id="rId4" Type="http://schemas.openxmlformats.org/officeDocument/2006/relationships/hyperlink" Target="https://mentor.ieee.org/802.11/dcn/24/11-24-0840-00-00bn-hip-edca-proposal.pptx" TargetMode="Externa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4/11-24-0171-10-00bn-tgbn-motions-list-part-1.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4/11-24-0811-00-00bn-overlapped-indication-for-aperiodic-low-latency-traffic.pptx" TargetMode="External"/><Relationship Id="rId2" Type="http://schemas.openxmlformats.org/officeDocument/2006/relationships/hyperlink" Target="https://mentor.ieee.org/802.11/dcn/24/11-24-1183-00-00bn-low-latency-low-collision-low-power-medium-access-continued.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84-00-00bn-epcs-priority-access-for-additional-use-case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764445326"/>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142274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24/0519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Henry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24/0541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Hui Luo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24/0450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24/0589</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24/0602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444622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24/0635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24/0671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24/0715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24/0720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0576042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10"/>
                        </a:rPr>
                        <a:t>24/0811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24/0813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24/0806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904885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24/0857</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76024400"/>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24/0488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158566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24/0736</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24/0890</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24/0941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24/0986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470439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24/1016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C-TDMA follow-up: Additional details on framing sequence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33612587"/>
                  </a:ext>
                </a:extLst>
              </a:tr>
              <a:tr h="278505">
                <a:tc>
                  <a:txBody>
                    <a:bodyPr/>
                    <a:lstStyle/>
                    <a:p>
                      <a:pPr algn="ctr" fontAlgn="b"/>
                      <a:r>
                        <a:rPr lang="en-US" sz="800" b="0" i="0" u="none" strike="noStrike">
                          <a:solidFill>
                            <a:srgbClr val="000000"/>
                          </a:solidFill>
                          <a:effectLst/>
                          <a:latin typeface="Calibri" panose="020F0502020204030204" pitchFamily="34" charset="0"/>
                        </a:rPr>
                        <a:t>24/1017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Mechanism for TXOP Return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MAC</a:t>
                      </a:r>
                    </a:p>
                  </a:txBody>
                  <a:tcPr marL="9525" marR="9525" marT="9525" marB="0" anchor="b"/>
                </a:tc>
                <a:extLst>
                  <a:ext uri="{0D108BD9-81ED-4DB2-BD59-A6C34878D82A}">
                    <a16:rowId xmlns:a16="http://schemas.microsoft.com/office/drawing/2014/main" val="18784706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24/1053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24/1054</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226885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8699976"/>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465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24/1130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24/1131</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24/1132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Hyeonjun</a:t>
                      </a:r>
                      <a:r>
                        <a:rPr lang="en-US" sz="800" b="0" i="0" u="none" strike="noStrike" dirty="0">
                          <a:solidFill>
                            <a:srgbClr val="000000"/>
                          </a:solidFill>
                          <a:effectLst/>
                          <a:latin typeface="Times New Roman" panose="02020603050405020304" pitchFamily="18" charset="0"/>
                        </a:rPr>
                        <a:t>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24/1158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B05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Jaheon</a:t>
                      </a:r>
                      <a:r>
                        <a:rPr lang="en-US" sz="800" b="0" i="0" u="none" strike="noStrike" dirty="0">
                          <a:solidFill>
                            <a:srgbClr val="000000"/>
                          </a:solidFill>
                          <a:effectLst/>
                          <a:latin typeface="Times New Roman" panose="02020603050405020304" pitchFamily="18" charset="0"/>
                        </a:rPr>
                        <a:t>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24/1172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4570786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0B050"/>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24/1177</a:t>
                      </a:r>
                      <a:endParaRPr lang="en-US" sz="1100" b="0" i="0" u="sng" strike="noStrike">
                        <a:solidFill>
                          <a:srgbClr val="00B050"/>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4350163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Sara </a:t>
                      </a:r>
                      <a:r>
                        <a:rPr lang="en-US" sz="800" b="0" i="0" u="none" strike="noStrike" dirty="0" err="1">
                          <a:solidFill>
                            <a:srgbClr val="00B050"/>
                          </a:solidFill>
                          <a:effectLst/>
                          <a:latin typeface="Times New Roman" panose="02020603050405020304" pitchFamily="18" charset="0"/>
                        </a:rPr>
                        <a:t>Norouzi</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456185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Leonardo </a:t>
                      </a:r>
                      <a:r>
                        <a:rPr lang="en-US" sz="800" b="0" i="0" u="none" strike="noStrike" dirty="0" err="1">
                          <a:solidFill>
                            <a:srgbClr val="00B050"/>
                          </a:solidFill>
                          <a:effectLst/>
                          <a:latin typeface="Times New Roman" panose="02020603050405020304" pitchFamily="18" charset="0"/>
                        </a:rPr>
                        <a:t>Lanante</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Abdel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59350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Second Cut-Off</a:t>
                      </a: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0000"/>
                          </a:solidFill>
                          <a:effectLst/>
                          <a:latin typeface="Times New Roman" panose="02020603050405020304" pitchFamily="18" charset="0"/>
                        </a:rPr>
                        <a:t>24/1276r0</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Transmission Enhancement for XR Use Case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Guogang Huang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23/2015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HT-Control-field-expansion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solidFill>
                  <a:srgbClr val="00B050"/>
                </a:solidFill>
              </a:rPr>
              <a:t>Straw Poll 1: Do you agree to add the following text to the TGbn SFD:</a:t>
            </a:r>
          </a:p>
          <a:p>
            <a:pPr>
              <a:buFont typeface="Arial" panose="020B0604020202020204" pitchFamily="34" charset="0"/>
              <a:buChar char="•"/>
            </a:pPr>
            <a:r>
              <a:rPr lang="en-US" sz="1400" b="0" dirty="0"/>
              <a:t>TGbn shall define the Coordinated Buffer Status Report (C-BSR) for UHR APs. </a:t>
            </a:r>
          </a:p>
          <a:p>
            <a:pPr>
              <a:buFont typeface="Arial" panose="020B0604020202020204" pitchFamily="34" charset="0"/>
              <a:buChar char="•"/>
            </a:pPr>
            <a:r>
              <a:rPr lang="en-US" sz="1400" b="0" dirty="0"/>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t>26%Y, 45%, 28%A (total 209)</a:t>
            </a:r>
          </a:p>
          <a:p>
            <a:pPr marL="457200" lvl="1" indent="0"/>
            <a:endParaRPr lang="en-US" sz="1400" dirty="0">
              <a:highlight>
                <a:srgbClr val="FFFF00"/>
              </a:highlight>
            </a:endParaRPr>
          </a:p>
          <a:p>
            <a:pPr marL="0" indent="0"/>
            <a:r>
              <a:rPr lang="en-US" sz="1400" dirty="0">
                <a:solidFill>
                  <a:srgbClr val="FFC000"/>
                </a:solidFill>
              </a:rPr>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solidFill>
                  <a:srgbClr val="FFC000"/>
                </a:solidFill>
              </a:rPr>
              <a:t>Deferred after F2F</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24/0986</a:t>
            </a:r>
            <a:r>
              <a:rPr lang="en-GB" sz="1200" dirty="0">
                <a:solidFill>
                  <a:srgbClr val="00B050"/>
                </a:solidFill>
              </a:rPr>
              <a:t> Further Considerations for DRU Design					Hamid </a:t>
            </a:r>
            <a:r>
              <a:rPr lang="en-GB" sz="1200" dirty="0" err="1">
                <a:solidFill>
                  <a:srgbClr val="00B050"/>
                </a:solidFill>
              </a:rPr>
              <a:t>Hosseinianfar</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24/1096</a:t>
            </a:r>
            <a:r>
              <a:rPr lang="en-GB" sz="1200" dirty="0">
                <a:solidFill>
                  <a:srgbClr val="00B050"/>
                </a:solidFill>
              </a:rPr>
              <a:t> Mirror Symmetric 20 MHz DRU Tone Plan within 242 RRU Boundary	Eunsung Park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24/1097</a:t>
            </a:r>
            <a:r>
              <a:rPr lang="en-GB" sz="1200" dirty="0">
                <a:solidFill>
                  <a:srgbClr val="00B050"/>
                </a:solidFill>
              </a:rPr>
              <a:t> Thoughts on UHR-LTF for DRU						Eunsung Park</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24/1114</a:t>
            </a:r>
            <a:r>
              <a:rPr lang="en-GB" sz="1200" dirty="0">
                <a:solidFill>
                  <a:srgbClr val="00B050"/>
                </a:solidFill>
              </a:rPr>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24/0676</a:t>
            </a:r>
            <a:r>
              <a:rPr lang="en-US" sz="1400" dirty="0">
                <a:solidFill>
                  <a:srgbClr val="00B050"/>
                </a:solidFill>
              </a:rPr>
              <a:t> </a:t>
            </a:r>
            <a:r>
              <a:rPr lang="en-US" sz="1400" b="0" i="0" u="none" strike="noStrike" dirty="0">
                <a:solidFill>
                  <a:srgbClr val="00B050"/>
                </a:solidFill>
                <a:effectLst/>
              </a:rPr>
              <a:t>Peer-to-peer TWT for Handling Co-ex/P2P</a:t>
            </a:r>
            <a:r>
              <a:rPr lang="en-US" sz="1400" dirty="0">
                <a:solidFill>
                  <a:srgbClr val="00B050"/>
                </a:solidFill>
              </a:rPr>
              <a:t> 				</a:t>
            </a:r>
            <a:r>
              <a:rPr lang="en-US" sz="1400" b="0" i="0" u="none" strike="noStrike" dirty="0">
                <a:solidFill>
                  <a:srgbClr val="00B050"/>
                </a:solidFill>
                <a:effectLst/>
              </a:rPr>
              <a:t>Rubayet Shafin</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24/0831</a:t>
            </a:r>
            <a:r>
              <a:rPr lang="en-US" sz="1400" dirty="0">
                <a:solidFill>
                  <a:srgbClr val="00B050"/>
                </a:solidFill>
              </a:rPr>
              <a:t> </a:t>
            </a:r>
            <a:r>
              <a:rPr lang="en-US" sz="1400" b="0" i="0" u="none" strike="noStrike" dirty="0">
                <a:solidFill>
                  <a:srgbClr val="00B050"/>
                </a:solidFill>
                <a:effectLst/>
              </a:rPr>
              <a:t>Periodic IDC use cases and considerations for signaling</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24/0834</a:t>
            </a:r>
            <a:r>
              <a:rPr lang="en-US" sz="1400" dirty="0">
                <a:solidFill>
                  <a:srgbClr val="00B050"/>
                </a:solidFill>
              </a:rPr>
              <a:t> </a:t>
            </a:r>
            <a:r>
              <a:rPr lang="en-US" sz="1400" b="0" i="0" u="none" strike="noStrike" dirty="0">
                <a:solidFill>
                  <a:srgbClr val="00B050"/>
                </a:solidFill>
                <a:effectLst/>
              </a:rPr>
              <a:t>Some Details on In-Device Coexistence</a:t>
            </a:r>
            <a:r>
              <a:rPr lang="en-US" sz="1400" dirty="0">
                <a:solidFill>
                  <a:srgbClr val="00B050"/>
                </a:solidFill>
              </a:rPr>
              <a:t> 				</a:t>
            </a:r>
            <a:r>
              <a:rPr lang="en-US" sz="1400" b="0" i="0" u="none" strike="noStrike" dirty="0">
                <a:solidFill>
                  <a:srgbClr val="00B050"/>
                </a:solidFill>
                <a:effectLst/>
              </a:rPr>
              <a:t>Insun Jang</a:t>
            </a:r>
            <a:r>
              <a:rPr lang="en-US" sz="1400" dirty="0">
                <a:solidFill>
                  <a:srgbClr val="00B050"/>
                </a:solidFill>
              </a:rPr>
              <a:t> </a:t>
            </a:r>
          </a:p>
          <a:p>
            <a:pPr lvl="1">
              <a:buFont typeface="Arial" panose="020B0604020202020204" pitchFamily="34" charset="0"/>
              <a:buChar char="•"/>
            </a:pPr>
            <a:r>
              <a:rPr lang="fr-FR"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24/0857</a:t>
            </a:r>
            <a:r>
              <a:rPr lang="fr-FR" sz="1400" dirty="0">
                <a:solidFill>
                  <a:srgbClr val="00B050"/>
                </a:solidFill>
              </a:rPr>
              <a:t> </a:t>
            </a:r>
            <a:r>
              <a:rPr lang="fr-FR" sz="1400" b="0" i="0" u="none" strike="noStrike" dirty="0">
                <a:solidFill>
                  <a:srgbClr val="00B050"/>
                </a:solidFill>
                <a:effectLst/>
              </a:rPr>
              <a:t>ICR </a:t>
            </a:r>
            <a:r>
              <a:rPr lang="fr-FR" sz="1400" b="0" i="0" u="none" strike="noStrike" dirty="0" err="1">
                <a:solidFill>
                  <a:srgbClr val="00B050"/>
                </a:solidFill>
                <a:effectLst/>
              </a:rPr>
              <a:t>consideration</a:t>
            </a:r>
            <a:r>
              <a:rPr lang="fr-FR" sz="1400" dirty="0">
                <a:solidFill>
                  <a:srgbClr val="00B050"/>
                </a:solidFill>
              </a:rPr>
              <a:t> 							</a:t>
            </a:r>
            <a:r>
              <a:rPr lang="fr-FR" sz="1400" b="0" i="0" u="none" strike="noStrike" dirty="0">
                <a:solidFill>
                  <a:srgbClr val="00B050"/>
                </a:solidFill>
                <a:effectLst/>
              </a:rPr>
              <a:t>Liwen Chu</a:t>
            </a:r>
          </a:p>
          <a:p>
            <a:pPr lvl="1">
              <a:buFont typeface="Arial" panose="020B0604020202020204" pitchFamily="34" charset="0"/>
              <a:buChar char="•"/>
            </a:pPr>
            <a:r>
              <a:rPr lang="en-US" sz="1400" b="0" i="0" u="none" strike="sngStrike" dirty="0">
                <a:solidFill>
                  <a:schemeClr val="bg1">
                    <a:lumMod val="65000"/>
                  </a:schemeClr>
                </a:solidFill>
                <a:effectLst/>
              </a:rPr>
              <a:t>24/0856</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Further Discussions on In-Device Coexistence</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Jeongki Kim*</a:t>
            </a:r>
            <a:r>
              <a:rPr lang="en-US" sz="1400" strike="sngStrike"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24/1108</a:t>
            </a:r>
            <a:r>
              <a:rPr lang="en-US" sz="1400" dirty="0">
                <a:solidFill>
                  <a:schemeClr val="bg1">
                    <a:lumMod val="65000"/>
                  </a:schemeClr>
                </a:solidFill>
              </a:rPr>
              <a:t> </a:t>
            </a:r>
            <a:r>
              <a:rPr lang="en-US" sz="1400" b="0" i="0" u="none" strike="noStrike" dirty="0">
                <a:solidFill>
                  <a:schemeClr val="bg1">
                    <a:lumMod val="65000"/>
                  </a:schemeClr>
                </a:solidFill>
                <a:effectLst/>
              </a:rPr>
              <a:t>Periodic IDC signaling for Mobile AP</a:t>
            </a:r>
            <a:r>
              <a:rPr lang="en-US" sz="1400" dirty="0">
                <a:solidFill>
                  <a:schemeClr val="bg1">
                    <a:lumMod val="65000"/>
                  </a:schemeClr>
                </a:solidFill>
              </a:rPr>
              <a:t> 				</a:t>
            </a:r>
            <a:r>
              <a:rPr lang="en-US" sz="1400" b="0" i="0" u="none" strike="noStrike" dirty="0" err="1">
                <a:solidFill>
                  <a:schemeClr val="bg1">
                    <a:lumMod val="65000"/>
                  </a:schemeClr>
                </a:solidFill>
                <a:effectLst/>
              </a:rPr>
              <a:t>Hongwon</a:t>
            </a:r>
            <a:r>
              <a:rPr lang="en-US" sz="1400" b="0" i="0" u="none" strike="noStrike" dirty="0">
                <a:solidFill>
                  <a:schemeClr val="bg1">
                    <a:lumMod val="65000"/>
                  </a:schemeClr>
                </a:solidFill>
                <a:effectLst/>
              </a:rPr>
              <a:t> Lee</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24/0806</a:t>
            </a:r>
            <a:r>
              <a:rPr lang="en-US" sz="1400" dirty="0">
                <a:solidFill>
                  <a:schemeClr val="bg1">
                    <a:lumMod val="65000"/>
                  </a:schemeClr>
                </a:solidFill>
              </a:rPr>
              <a:t> </a:t>
            </a:r>
            <a:r>
              <a:rPr lang="en-US" sz="1400" b="0" i="0" u="none" strike="noStrike" dirty="0">
                <a:solidFill>
                  <a:schemeClr val="bg1">
                    <a:lumMod val="65000"/>
                  </a:schemeClr>
                </a:solidFill>
                <a:effectLst/>
              </a:rPr>
              <a:t>Multi-link In-device Coexistence Management</a:t>
            </a:r>
            <a:r>
              <a:rPr lang="en-US" sz="1400" dirty="0">
                <a:solidFill>
                  <a:schemeClr val="bg1">
                    <a:lumMod val="65000"/>
                  </a:schemeClr>
                </a:solidFill>
              </a:rPr>
              <a:t> 			</a:t>
            </a:r>
            <a:r>
              <a:rPr lang="en-US" sz="1400" b="0" i="0" u="none" strike="noStrike" dirty="0">
                <a:solidFill>
                  <a:schemeClr val="bg1">
                    <a:lumMod val="65000"/>
                  </a:schemeClr>
                </a:solidFill>
                <a:effectLst/>
              </a:rPr>
              <a:t>Juseong Moon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marR="0" indent="0" algn="l">
              <a:spcBef>
                <a:spcPts val="0"/>
              </a:spcBef>
              <a:spcAft>
                <a:spcPts val="0"/>
              </a:spcAft>
            </a:pPr>
            <a:r>
              <a:rPr lang="en-US" sz="1200" b="1" i="0" dirty="0">
                <a:solidFill>
                  <a:srgbClr val="FFC000"/>
                </a:solidFill>
                <a:effectLst/>
                <a:highlight>
                  <a:srgbClr val="FFFFFF"/>
                </a:highlight>
              </a:rPr>
              <a:t>Straw Poll 1:</a:t>
            </a:r>
            <a:r>
              <a:rPr lang="en-US" sz="1200" b="0" i="0" dirty="0">
                <a:solidFill>
                  <a:srgbClr val="FFC000"/>
                </a:solidFill>
                <a:effectLst/>
                <a:highlight>
                  <a:srgbClr val="FFFFFF"/>
                </a:highlight>
              </a:rPr>
              <a:t> Do you support to define in 11bn that when a non-AP MLD is in the process of roaming from the current AP </a:t>
            </a:r>
            <a:r>
              <a:rPr lang="en-US" sz="1200" b="0" i="0" dirty="0">
                <a:solidFill>
                  <a:srgbClr val="222222"/>
                </a:solidFill>
                <a:effectLst/>
                <a:highlight>
                  <a:srgbClr val="FFFFFF"/>
                </a:highlight>
              </a:rPr>
              <a:t>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57150" indent="0">
              <a:spcBef>
                <a:spcPts val="0"/>
              </a:spcBef>
              <a:spcAft>
                <a:spcPts val="0"/>
              </a:spcAft>
            </a:pPr>
            <a:endParaRPr lang="en-US" sz="1200" b="0" i="0" dirty="0">
              <a:solidFill>
                <a:srgbClr val="222222"/>
              </a:solidFill>
              <a:effectLst/>
              <a:highlight>
                <a:srgbClr val="FFFFFF"/>
              </a:highlight>
            </a:endParaRPr>
          </a:p>
          <a:p>
            <a:pPr marL="0" marR="0" indent="0" algn="l">
              <a:spcBef>
                <a:spcPts val="0"/>
              </a:spcBef>
              <a:spcAft>
                <a:spcPts val="0"/>
              </a:spcAft>
            </a:pPr>
            <a:r>
              <a:rPr lang="en-US" sz="1200" b="1" i="0" dirty="0">
                <a:solidFill>
                  <a:srgbClr val="FFC000"/>
                </a:solidFill>
                <a:effectLst/>
                <a:highlight>
                  <a:srgbClr val="FFFFFF"/>
                </a:highlight>
              </a:rPr>
              <a:t>Straw Poll 2:</a:t>
            </a:r>
            <a:r>
              <a:rPr lang="en-US" sz="1200" b="0" i="0" dirty="0">
                <a:solidFill>
                  <a:srgbClr val="FFC000"/>
                </a:solidFill>
                <a:effectLst/>
                <a:highlight>
                  <a:srgbClr val="FFFFFF"/>
                </a:highlight>
              </a:rPr>
              <a:t> Do you agree that during roaming, after the request/response exchange that initiates notification of the DS </a:t>
            </a:r>
            <a:r>
              <a:rPr lang="en-US" sz="1200" b="0" i="0" dirty="0">
                <a:solidFill>
                  <a:srgbClr val="222222"/>
                </a:solidFill>
                <a:effectLst/>
                <a:highlight>
                  <a:srgbClr val="FFFFFF"/>
                </a:highlight>
              </a:rPr>
              <a:t>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dirty="0">
                <a:solidFill>
                  <a:srgbClr val="FFC000"/>
                </a:solidFill>
                <a:highlight>
                  <a:srgbClr val="FFFFFF"/>
                </a:highlight>
              </a:rPr>
              <a:t>Defer to Tuesday.</a:t>
            </a:r>
            <a:endParaRPr lang="en-US" sz="1200" i="0" dirty="0">
              <a:solidFill>
                <a:srgbClr val="FFC000"/>
              </a:solidFill>
              <a:effectLst/>
              <a:highlight>
                <a:srgbClr val="FFFFFF"/>
              </a:highlight>
            </a:endParaRPr>
          </a:p>
          <a:p>
            <a:pPr marL="0" indent="0" algn="l">
              <a:spcBef>
                <a:spcPts val="0"/>
              </a:spcBef>
              <a:spcAft>
                <a:spcPts val="800"/>
              </a:spcAft>
            </a:pPr>
            <a:r>
              <a:rPr lang="en-US" sz="1200" i="0" dirty="0">
                <a:solidFill>
                  <a:srgbClr val="00B050"/>
                </a:solidFill>
                <a:effectLst/>
                <a:highlight>
                  <a:srgbClr val="FFFFFF"/>
                </a:highlight>
              </a:rPr>
              <a:t>Straw Poll 3: </a:t>
            </a:r>
            <a:r>
              <a:rPr lang="en-US" sz="1200" b="0" i="0" dirty="0">
                <a:solidFill>
                  <a:srgbClr val="00B050"/>
                </a:solidFill>
                <a:effectLst/>
                <a:highlight>
                  <a:srgbClr val="FFFFFF"/>
                </a:highlight>
              </a:rPr>
              <a:t>Do you agree to define mechanisms that enable APs operating on the same channel to coordinate their </a:t>
            </a:r>
            <a:r>
              <a:rPr lang="en-US" sz="1200" b="0" i="0" dirty="0">
                <a:solidFill>
                  <a:srgbClr val="222222"/>
                </a:solidFill>
                <a:effectLst/>
                <a:highlight>
                  <a:srgbClr val="FFFFFF"/>
                </a:highlight>
              </a:rPr>
              <a:t>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p>
          <a:p>
            <a:pPr algn="l"/>
            <a:r>
              <a:rPr lang="en-US" sz="1200" b="0" dirty="0">
                <a:solidFill>
                  <a:srgbClr val="222222"/>
                </a:solidFill>
                <a:highlight>
                  <a:srgbClr val="FFFF00"/>
                </a:highlight>
              </a:rPr>
              <a:t>Result: X, Y, Z</a:t>
            </a:r>
            <a:endParaRPr lang="en-US" sz="2000" b="0" dirty="0">
              <a:solidFill>
                <a:srgbClr val="FFC000"/>
              </a:solidFill>
              <a:highlight>
                <a:srgbClr val="FFFF00"/>
              </a:highlight>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24/1130</a:t>
            </a:r>
            <a:r>
              <a:rPr lang="en-GB" sz="1200" dirty="0">
                <a:solidFill>
                  <a:srgbClr val="00B050"/>
                </a:solidFill>
              </a:rPr>
              <a:t> Distribution Bandwidth of DRU - Follow up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24/1131</a:t>
            </a:r>
            <a:r>
              <a:rPr lang="en-GB" sz="1200" dirty="0">
                <a:solidFill>
                  <a:srgbClr val="00B050"/>
                </a:solidFill>
              </a:rPr>
              <a:t> DRU for Puncturing Case 1001						Mengshi Hu</a:t>
            </a:r>
          </a:p>
          <a:p>
            <a:pPr lvl="1" algn="just">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24/1173</a:t>
            </a:r>
            <a:r>
              <a:rPr lang="en-GB" sz="1200" dirty="0">
                <a:solidFill>
                  <a:srgbClr val="00B050"/>
                </a:solidFill>
              </a:rPr>
              <a:t> Enabling 20MHz Operating STAs in 80MHz DRU Transmissions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24/1174</a:t>
            </a:r>
            <a:r>
              <a:rPr lang="en-GB" sz="1200" dirty="0">
                <a:solidFill>
                  <a:srgbClr val="00B050"/>
                </a:solidFill>
              </a:rPr>
              <a:t> Enhanced DRU Utilization in 40MHz and 80MHz Distributed Bandwidth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24/1187</a:t>
            </a:r>
            <a:r>
              <a:rPr lang="en-US" sz="1200" b="0" i="0" u="none" strike="noStrike" dirty="0">
                <a:solidFill>
                  <a:srgbClr val="00B050"/>
                </a:solidFill>
                <a:effectLst/>
              </a:rPr>
              <a:t> DRU Tone Plan for 11bn-Follow Up</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dirty="0">
                <a:solidFill>
                  <a:srgbClr val="00B050"/>
                </a:solidFill>
                <a:effectLst/>
                <a:hlinkClick r:id="rId2">
                  <a:extLst>
                    <a:ext uri="{A12FA001-AC4F-418D-AE19-62706E023703}">
                      <ahyp:hlinkClr xmlns:ahyp="http://schemas.microsoft.com/office/drawing/2018/hyperlinkcolor" val="tx"/>
                    </a:ext>
                  </a:extLst>
                </a:hlinkClick>
              </a:rPr>
              <a:t>24/0856</a:t>
            </a:r>
            <a:r>
              <a:rPr lang="en-US" sz="1400" dirty="0">
                <a:solidFill>
                  <a:srgbClr val="00B050"/>
                </a:solidFill>
              </a:rPr>
              <a:t> </a:t>
            </a:r>
            <a:r>
              <a:rPr lang="en-US" sz="1400" b="0" i="0" u="none" dirty="0">
                <a:solidFill>
                  <a:srgbClr val="00B050"/>
                </a:solidFill>
                <a:effectLst/>
              </a:rPr>
              <a:t>Further Discussions on In-Device Coexistence</a:t>
            </a:r>
            <a:r>
              <a:rPr lang="en-US" sz="1400" dirty="0">
                <a:solidFill>
                  <a:srgbClr val="00B050"/>
                </a:solidFill>
              </a:rPr>
              <a:t> 			</a:t>
            </a:r>
            <a:r>
              <a:rPr lang="en-US" sz="1400" b="0" i="0" u="none" dirty="0">
                <a:solidFill>
                  <a:srgbClr val="00B050"/>
                </a:solidFill>
                <a:effectLst/>
              </a:rPr>
              <a:t>Jeongki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24/1108</a:t>
            </a:r>
            <a:r>
              <a:rPr lang="en-US" sz="1400" dirty="0">
                <a:solidFill>
                  <a:srgbClr val="00B050"/>
                </a:solidFill>
              </a:rPr>
              <a:t> </a:t>
            </a:r>
            <a:r>
              <a:rPr lang="en-US" sz="1400" b="0" i="0" u="none" strike="noStrike" dirty="0">
                <a:solidFill>
                  <a:srgbClr val="00B050"/>
                </a:solidFill>
                <a:effectLst/>
              </a:rPr>
              <a:t>Periodic IDC signaling for Mobile AP</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24/0806</a:t>
            </a:r>
            <a:r>
              <a:rPr lang="en-US" sz="1400" dirty="0">
                <a:solidFill>
                  <a:srgbClr val="00B050"/>
                </a:solidFill>
              </a:rPr>
              <a:t> </a:t>
            </a:r>
            <a:r>
              <a:rPr lang="en-US" sz="1400" b="0" i="0" u="none" strike="noStrike" dirty="0">
                <a:solidFill>
                  <a:srgbClr val="00B050"/>
                </a:solidFill>
                <a:effectLst/>
              </a:rPr>
              <a:t>Multi-link In-device Coexistence Management</a:t>
            </a:r>
            <a:r>
              <a:rPr lang="en-US" sz="1400" dirty="0">
                <a:solidFill>
                  <a:srgbClr val="00B050"/>
                </a:solidFill>
              </a:rPr>
              <a:t> 			</a:t>
            </a:r>
            <a:r>
              <a:rPr lang="en-US" sz="1400" b="0" i="0" u="none" strike="noStrike" dirty="0">
                <a:solidFill>
                  <a:srgbClr val="00B050"/>
                </a:solidFill>
                <a:effectLst/>
              </a:rPr>
              <a:t>Juseong Moon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24/1109</a:t>
            </a:r>
            <a:r>
              <a:rPr lang="en-US" sz="1400" dirty="0">
                <a:solidFill>
                  <a:srgbClr val="00B050"/>
                </a:solidFill>
              </a:rPr>
              <a:t> </a:t>
            </a:r>
            <a:r>
              <a:rPr lang="en-US" sz="1400" b="0" i="0" u="none" strike="noStrike" dirty="0">
                <a:solidFill>
                  <a:srgbClr val="00B050"/>
                </a:solidFill>
                <a:effectLst/>
              </a:rPr>
              <a:t>More consideration for in-device-coexistence</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24/1170</a:t>
            </a:r>
            <a:r>
              <a:rPr lang="en-US" sz="1400" b="0" i="0" u="none" strike="noStrike" dirty="0">
                <a:solidFill>
                  <a:schemeClr val="bg1">
                    <a:lumMod val="65000"/>
                  </a:schemeClr>
                </a:solidFill>
                <a:effectLst/>
              </a:rPr>
              <a:t> Further Considerations on In-Device Coexistence</a:t>
            </a:r>
            <a:r>
              <a:rPr lang="en-US" sz="1400" dirty="0">
                <a:solidFill>
                  <a:schemeClr val="bg1">
                    <a:lumMod val="65000"/>
                  </a:schemeClr>
                </a:solidFill>
              </a:rPr>
              <a:t> 			</a:t>
            </a:r>
            <a:r>
              <a:rPr lang="en-US" sz="1400" b="0" i="0" u="none" strike="noStrike" dirty="0" err="1">
                <a:solidFill>
                  <a:schemeClr val="bg1">
                    <a:lumMod val="65000"/>
                  </a:schemeClr>
                </a:solidFill>
                <a:effectLst/>
              </a:rPr>
              <a:t>Jaheon</a:t>
            </a:r>
            <a:r>
              <a:rPr lang="en-US" sz="1400" b="0" i="0" u="none" strike="noStrike" dirty="0">
                <a:solidFill>
                  <a:schemeClr val="bg1">
                    <a:lumMod val="65000"/>
                  </a:schemeClr>
                </a:solidFill>
                <a:effectLst/>
              </a:rPr>
              <a:t> Gu</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24/1221</a:t>
            </a:r>
            <a:r>
              <a:rPr lang="en-US" sz="1400" b="0" i="0" u="none" strike="noStrike" dirty="0">
                <a:solidFill>
                  <a:schemeClr val="bg1">
                    <a:lumMod val="65000"/>
                  </a:schemeClr>
                </a:solidFill>
                <a:effectLst/>
              </a:rPr>
              <a:t> ICF ICR follow up</a:t>
            </a:r>
            <a:r>
              <a:rPr lang="en-US" sz="1400" dirty="0">
                <a:solidFill>
                  <a:schemeClr val="bg1">
                    <a:lumMod val="65000"/>
                  </a:schemeClr>
                </a:solidFill>
              </a:rPr>
              <a:t> 							</a:t>
            </a:r>
            <a:r>
              <a:rPr lang="en-US" sz="1400" b="0" i="0" u="none" strike="noStrike" dirty="0">
                <a:solidFill>
                  <a:schemeClr val="bg1">
                    <a:lumMod val="65000"/>
                  </a:schemeClr>
                </a:solidFill>
                <a:effectLst/>
              </a:rPr>
              <a:t>Liwen Chu</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24/1226</a:t>
            </a:r>
            <a:r>
              <a:rPr lang="en-US" sz="1400" dirty="0">
                <a:solidFill>
                  <a:schemeClr val="bg1">
                    <a:lumMod val="65000"/>
                  </a:schemeClr>
                </a:solidFill>
              </a:rPr>
              <a:t> </a:t>
            </a:r>
            <a:r>
              <a:rPr lang="en-US" sz="1400" b="0" i="0" u="none" strike="noStrike" dirty="0">
                <a:solidFill>
                  <a:schemeClr val="bg1">
                    <a:lumMod val="65000"/>
                  </a:schemeClr>
                </a:solidFill>
                <a:effectLst/>
              </a:rPr>
              <a:t>ICF-ICR design</a:t>
            </a:r>
            <a:r>
              <a:rPr lang="en-US" sz="1400" dirty="0">
                <a:solidFill>
                  <a:schemeClr val="bg1">
                    <a:lumMod val="65000"/>
                  </a:schemeClr>
                </a:solidFill>
              </a:rPr>
              <a:t> 								</a:t>
            </a:r>
            <a:r>
              <a:rPr lang="en-US" sz="1400" b="0" i="0" u="none" strike="noStrike" dirty="0">
                <a:solidFill>
                  <a:schemeClr val="bg1">
                    <a:lumMod val="65000"/>
                  </a:schemeClr>
                </a:solidFill>
                <a:effectLst/>
              </a:rPr>
              <a:t>Cariou, Laurent</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24/1247</a:t>
            </a:r>
            <a:r>
              <a:rPr lang="en-US" sz="1400" dirty="0">
                <a:solidFill>
                  <a:schemeClr val="bg1">
                    <a:lumMod val="65000"/>
                  </a:schemeClr>
                </a:solidFill>
              </a:rPr>
              <a:t>	ICF ICR Design For Coex						Abdel Ajami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00B050"/>
                </a:solidFill>
                <a:highlight>
                  <a:srgbClr val="FFFFFF"/>
                </a:highlight>
              </a:rPr>
              <a:t>Straw Poll 1: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00B050"/>
                </a:solidFill>
                <a:effectLst/>
                <a:highlight>
                  <a:srgbClr val="FFFFFF"/>
                </a:highlight>
              </a:rPr>
              <a:t>Straw Poll 2: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FFC000"/>
                </a:solidFill>
                <a:effectLst/>
                <a:highlight>
                  <a:srgbClr val="FFFFFF"/>
                </a:highlight>
              </a:rPr>
              <a:t>Straw Poll 3: </a:t>
            </a:r>
            <a:r>
              <a:rPr lang="en-US" sz="1400" b="0" i="0" dirty="0">
                <a:solidFill>
                  <a:srgbClr val="FFC000"/>
                </a:solidFill>
                <a:effectLst/>
                <a:highlight>
                  <a:srgbClr val="FFFFFF"/>
                </a:highlight>
              </a:rPr>
              <a:t>Do you agree add the definition of sharing AP and shared AP in MAP coordination scheme as follows to 11bn SFD</a:t>
            </a:r>
            <a:endParaRPr lang="en-US" sz="1400" b="0" dirty="0">
              <a:solidFill>
                <a:srgbClr val="FFC000"/>
              </a:solidFill>
              <a:highlight>
                <a:srgbClr val="FFFFFF"/>
              </a:highlight>
            </a:endParaRPr>
          </a:p>
          <a:p>
            <a:pPr marL="285750" indent="-285750">
              <a:buFont typeface="Arial" panose="020B0604020202020204" pitchFamily="34" charset="0"/>
              <a:buChar char="•"/>
            </a:pPr>
            <a:r>
              <a:rPr lang="en-US" sz="1200" b="1" i="0" dirty="0">
                <a:solidFill>
                  <a:srgbClr val="222222"/>
                </a:solidFill>
                <a:effectLst/>
                <a:highlight>
                  <a:srgbClr val="FFFFFF"/>
                </a:highlight>
              </a:rPr>
              <a:t>sharing AP:</a:t>
            </a:r>
            <a:r>
              <a:rPr lang="en-US" sz="1200" b="0" i="0" dirty="0">
                <a:solidFill>
                  <a:srgbClr val="222222"/>
                </a:solidFill>
                <a:effectLst/>
                <a:highlight>
                  <a:srgbClr val="FFFFFF"/>
                </a:highlight>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rPr>
              <a:t>shared AP</a:t>
            </a:r>
            <a:r>
              <a:rPr lang="en-US" sz="1200" b="0" i="0" dirty="0">
                <a:solidFill>
                  <a:srgbClr val="222222"/>
                </a:solidFill>
                <a:effectLst/>
                <a:highlight>
                  <a:srgbClr val="FFFFFF"/>
                </a:highlight>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24/1188</a:t>
            </a:r>
            <a:r>
              <a:rPr lang="en-US" sz="1200" b="0" i="0" u="none" strike="noStrike" dirty="0">
                <a:solidFill>
                  <a:srgbClr val="00B050"/>
                </a:solidFill>
                <a:effectLst/>
              </a:rPr>
              <a:t> Global CSD Index Assignment for DRU STF Transmission in 11bn</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24/1172</a:t>
            </a:r>
            <a:r>
              <a:rPr lang="en-GB" sz="1200" dirty="0">
                <a:solidFill>
                  <a:srgbClr val="00B050"/>
                </a:solidFill>
              </a:rPr>
              <a:t> CSD Indication Design*							Bo Gong</a:t>
            </a:r>
            <a:endParaRPr lang="en-US" sz="1200" b="0" i="0" u="none" strike="noStrike" dirty="0">
              <a:solidFill>
                <a:srgbClr val="00B050"/>
              </a:solidFill>
              <a:effectLst/>
            </a:endParaRP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24/1189</a:t>
            </a:r>
            <a:r>
              <a:rPr lang="en-US" sz="1200" dirty="0">
                <a:solidFill>
                  <a:srgbClr val="00B050"/>
                </a:solidFill>
              </a:rPr>
              <a:t> </a:t>
            </a:r>
            <a:r>
              <a:rPr lang="en-US" sz="1200" b="0" i="0" u="none" strike="noStrike" dirty="0">
                <a:solidFill>
                  <a:srgbClr val="00B050"/>
                </a:solidFill>
                <a:effectLst/>
              </a:rPr>
              <a:t>DRU TX on Frequency Subblocks of Wide Bandwidth PPDU</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endParaRPr lang="en-US" sz="1200" dirty="0">
              <a:solidFill>
                <a:srgbClr val="00B050"/>
              </a:solidFill>
            </a:endParaRPr>
          </a:p>
          <a:p>
            <a:pPr lvl="1">
              <a:buFont typeface="Arial" panose="020B0604020202020204" pitchFamily="34" charset="0"/>
              <a:buChar char="•"/>
            </a:pPr>
            <a:r>
              <a:rPr lang="en-GB" sz="1200" dirty="0">
                <a:solidFill>
                  <a:srgbClr val="00B050"/>
                </a:solidFill>
              </a:rPr>
              <a:t>24/1230 pilot-tone-design-in-dRU-transmission					Lin Yang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24/1231</a:t>
            </a:r>
            <a:r>
              <a:rPr lang="en-GB" sz="1200" dirty="0">
                <a:solidFill>
                  <a:srgbClr val="00B050"/>
                </a:solidFill>
              </a:rPr>
              <a:t> UHR LTFs for DRU and Sounding Operation				Leonardo </a:t>
            </a:r>
            <a:r>
              <a:rPr lang="en-GB" sz="1200" dirty="0" err="1">
                <a:solidFill>
                  <a:srgbClr val="00B050"/>
                </a:solidFill>
              </a:rPr>
              <a:t>Lanante</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24/1245</a:t>
            </a:r>
            <a:r>
              <a:rPr lang="en-US" sz="1200" dirty="0">
                <a:solidFill>
                  <a:srgbClr val="00B050"/>
                </a:solidFill>
              </a:rPr>
              <a:t> </a:t>
            </a:r>
            <a:r>
              <a:rPr lang="en-US" sz="1200" b="0" i="0" u="none" strike="noStrike" dirty="0">
                <a:solidFill>
                  <a:srgbClr val="00B050"/>
                </a:solidFill>
                <a:effectLst/>
              </a:rPr>
              <a:t>Tone distribution in DRU with preamble puncturing</a:t>
            </a:r>
            <a:r>
              <a:rPr lang="en-US" sz="1200" dirty="0">
                <a:solidFill>
                  <a:srgbClr val="00B050"/>
                </a:solidFill>
              </a:rPr>
              <a:t> 			</a:t>
            </a:r>
            <a:r>
              <a:rPr lang="en-US" sz="1200" b="0" i="0" u="none" strike="noStrike" dirty="0">
                <a:solidFill>
                  <a:srgbClr val="00B050"/>
                </a:solidFill>
                <a:effectLst/>
              </a:rPr>
              <a:t>Yan Xin</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r>
              <a:rPr lang="en-US" sz="1400" b="0" dirty="0"/>
              <a:t>*Requested by author to be placed together with 24/1188</a:t>
            </a:r>
            <a:endParaRPr lang="en-GB" sz="14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24/0450</a:t>
            </a:r>
            <a:r>
              <a:rPr lang="en-US" sz="1400" dirty="0">
                <a:solidFill>
                  <a:srgbClr val="00B050"/>
                </a:solidFill>
              </a:rPr>
              <a:t> </a:t>
            </a:r>
            <a:r>
              <a:rPr lang="en-US" sz="1400" b="0" i="0" u="none" strike="noStrike" dirty="0">
                <a:solidFill>
                  <a:srgbClr val="00B050"/>
                </a:solidFill>
                <a:effectLst/>
              </a:rPr>
              <a:t>A Proposal for UHR Soft-AP Power Save</a:t>
            </a:r>
            <a:r>
              <a:rPr lang="en-US" sz="1400" dirty="0">
                <a:solidFill>
                  <a:srgbClr val="00B050"/>
                </a:solidFill>
              </a:rPr>
              <a:t>				</a:t>
            </a:r>
            <a:r>
              <a:rPr lang="en-US" sz="1400" b="0" i="0" u="none" strike="noStrike" dirty="0">
                <a:solidFill>
                  <a:srgbClr val="00B050"/>
                </a:solidFill>
                <a:effectLst/>
              </a:rPr>
              <a:t>Neel Krishnan</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24/0589</a:t>
            </a:r>
            <a:r>
              <a:rPr lang="en-US" sz="1400" dirty="0">
                <a:solidFill>
                  <a:srgbClr val="00B050"/>
                </a:solidFill>
              </a:rPr>
              <a:t> </a:t>
            </a:r>
            <a:r>
              <a:rPr lang="en-US" sz="1400" b="0" i="0" u="none" strike="noStrike" dirty="0">
                <a:solidFill>
                  <a:srgbClr val="00B050"/>
                </a:solidFill>
                <a:effectLst/>
              </a:rPr>
              <a:t>Dynamic TID-To-Link Mapping for AP MLD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24/0602</a:t>
            </a:r>
            <a:r>
              <a:rPr lang="en-US" sz="1400" dirty="0">
                <a:solidFill>
                  <a:srgbClr val="00B050"/>
                </a:solidFill>
              </a:rPr>
              <a:t> </a:t>
            </a:r>
            <a:r>
              <a:rPr lang="en-US" sz="1400" b="0" i="0" u="none" strike="noStrike" dirty="0">
                <a:solidFill>
                  <a:srgbClr val="00B050"/>
                </a:solidFill>
                <a:effectLst/>
              </a:rPr>
              <a:t>Multi link Power Management for MLO</a:t>
            </a:r>
            <a:r>
              <a:rPr lang="en-US" sz="1400" dirty="0">
                <a:solidFill>
                  <a:srgbClr val="00B050"/>
                </a:solidFill>
              </a:rPr>
              <a:t> 				</a:t>
            </a:r>
            <a:r>
              <a:rPr lang="en-US" sz="1400" b="0" i="0" u="none" strike="noStrike" dirty="0">
                <a:solidFill>
                  <a:srgbClr val="00B050"/>
                </a:solidFill>
                <a:effectLst/>
              </a:rPr>
              <a:t>Morteza Mehrnoush</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24/0659</a:t>
            </a:r>
            <a:r>
              <a:rPr lang="en-US" sz="1400" dirty="0">
                <a:solidFill>
                  <a:schemeClr val="bg1">
                    <a:lumMod val="65000"/>
                  </a:schemeClr>
                </a:solidFill>
              </a:rPr>
              <a:t> </a:t>
            </a:r>
            <a:r>
              <a:rPr lang="en-US" sz="1400" b="0" i="0" u="none" strike="noStrike" dirty="0">
                <a:solidFill>
                  <a:schemeClr val="bg1">
                    <a:lumMod val="65000"/>
                  </a:schemeClr>
                </a:solidFill>
                <a:effectLst/>
              </a:rPr>
              <a:t>Thoughts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Binita Gupta</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24/0671</a:t>
            </a:r>
            <a:r>
              <a:rPr lang="en-US" sz="1400" dirty="0">
                <a:solidFill>
                  <a:schemeClr val="bg1">
                    <a:lumMod val="65000"/>
                  </a:schemeClr>
                </a:solidFill>
              </a:rPr>
              <a:t> </a:t>
            </a:r>
            <a:r>
              <a:rPr lang="en-US" sz="1400" b="0" i="0" u="none" strike="noStrike" dirty="0">
                <a:solidFill>
                  <a:schemeClr val="bg1">
                    <a:lumMod val="65000"/>
                  </a:schemeClr>
                </a:solidFill>
                <a:effectLst/>
              </a:rPr>
              <a:t>Enhancements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Shawn Kim</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24/0694</a:t>
            </a:r>
            <a:r>
              <a:rPr lang="en-US" sz="1400" dirty="0">
                <a:solidFill>
                  <a:schemeClr val="bg1">
                    <a:lumMod val="65000"/>
                  </a:schemeClr>
                </a:solidFill>
              </a:rPr>
              <a:t> </a:t>
            </a:r>
            <a:r>
              <a:rPr lang="en-US" sz="1400" b="0" i="0" u="none" strike="noStrike" dirty="0">
                <a:solidFill>
                  <a:schemeClr val="bg1">
                    <a:lumMod val="65000"/>
                  </a:schemeClr>
                </a:solidFill>
                <a:effectLst/>
              </a:rPr>
              <a:t>Cross-link PS state indication</a:t>
            </a:r>
            <a:r>
              <a:rPr lang="en-US" sz="1400" dirty="0">
                <a:solidFill>
                  <a:schemeClr val="bg1">
                    <a:lumMod val="65000"/>
                  </a:schemeClr>
                </a:solidFill>
              </a:rPr>
              <a:t> 						</a:t>
            </a:r>
            <a:r>
              <a:rPr lang="en-US" sz="1400" b="0" i="0" u="none" strike="noStrike" dirty="0">
                <a:solidFill>
                  <a:schemeClr val="bg1">
                    <a:lumMod val="65000"/>
                  </a:schemeClr>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050" dirty="0"/>
              <a:t>Straw Poll 1: Do you support to define in 11bn that a non-AP MLD can gather information on candidate AP MLD(s) over the DS via the current AP MLD?</a:t>
            </a:r>
          </a:p>
          <a:p>
            <a:pPr marL="0" indent="0"/>
            <a:r>
              <a:rPr lang="en-US" sz="1050" dirty="0"/>
              <a:t> Supporting list: [24/0349r3, 24/0679r1] </a:t>
            </a:r>
          </a:p>
          <a:p>
            <a:pPr>
              <a:buFont typeface="Arial" panose="020B0604020202020204" pitchFamily="34" charset="0"/>
              <a:buChar char="•"/>
            </a:pPr>
            <a:r>
              <a:rPr lang="en-US" sz="1050" dirty="0"/>
              <a:t>Straw Poll 2:  Do you support to define in 11bn that a non-AP MLD sets up one or more links with target AP MLD over the DS via the current AP MLD?</a:t>
            </a:r>
          </a:p>
          <a:p>
            <a:pPr marL="0" indent="0"/>
            <a:r>
              <a:rPr lang="en-US" sz="1050" dirty="0"/>
              <a:t>Supporting list: [24/0349r3, 24/0679r1]</a:t>
            </a:r>
          </a:p>
          <a:p>
            <a:pPr>
              <a:buFont typeface="Arial" panose="020B0604020202020204" pitchFamily="34" charset="0"/>
              <a:buChar char="•"/>
            </a:pPr>
            <a:r>
              <a:rPr lang="en-US" sz="1050" dirty="0"/>
              <a:t>Straw Poll 3: Do you support to 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050" dirty="0"/>
              <a:t>Details on what context can be transferred and what context can be renegotiated are TBD</a:t>
            </a:r>
          </a:p>
          <a:p>
            <a:pPr lvl="1">
              <a:buFont typeface="Arial" panose="020B0604020202020204" pitchFamily="34" charset="0"/>
              <a:buChar char="•"/>
            </a:pPr>
            <a:r>
              <a:rPr lang="en-US" sz="1050" dirty="0"/>
              <a:t>How to transfer the context is TBD.</a:t>
            </a:r>
          </a:p>
          <a:p>
            <a:pPr marL="0" indent="0"/>
            <a:r>
              <a:rPr lang="en-US" sz="1050" dirty="0"/>
              <a:t>Supporting list: [23/1971, 23/1996, 24/0052, 24/0083, 24/0101, 24/0396, 24/0412, 24/0679]</a:t>
            </a:r>
          </a:p>
          <a:p>
            <a:pPr>
              <a:buFont typeface="Arial" panose="020B0604020202020204" pitchFamily="34" charset="0"/>
              <a:buChar char="•"/>
            </a:pPr>
            <a:r>
              <a:rPr lang="en-US" sz="1050" dirty="0"/>
              <a:t>Straw Poll 4:  Do you agree that as part of the seamless roaming procedure, during roaming,</a:t>
            </a:r>
          </a:p>
          <a:p>
            <a:pPr lvl="1">
              <a:buFont typeface="Arial" panose="020B0604020202020204" pitchFamily="34" charset="0"/>
              <a:buChar char="•"/>
            </a:pPr>
            <a:r>
              <a:rPr lang="en-US" sz="900" dirty="0"/>
              <a:t>after the request/response exchange that initiates notification of the DS mapping change from the current AP MLD to the target AP MLD,</a:t>
            </a:r>
          </a:p>
          <a:p>
            <a:pPr lvl="1">
              <a:buFont typeface="Arial" panose="020B0604020202020204" pitchFamily="34" charset="0"/>
              <a:buChar char="•"/>
            </a:pPr>
            <a:r>
              <a:rPr lang="en-US" sz="900" dirty="0"/>
              <a:t>The current AP MLD may deliver buffered DL data frames for a TBD period of time.</a:t>
            </a:r>
          </a:p>
          <a:p>
            <a:pPr lvl="1">
              <a:buFont typeface="Arial" panose="020B0604020202020204" pitchFamily="34" charset="0"/>
              <a:buChar char="•"/>
            </a:pPr>
            <a:r>
              <a:rPr lang="en-US" sz="900" dirty="0"/>
              <a:t>The non-AP MLD may retrieve buffered DL data frames from the current AP MLD</a:t>
            </a:r>
          </a:p>
          <a:p>
            <a:pPr lvl="1">
              <a:buFont typeface="Arial" panose="020B0604020202020204" pitchFamily="34" charset="0"/>
              <a:buChar char="•"/>
            </a:pPr>
            <a:r>
              <a:rPr lang="en-US" sz="900" dirty="0"/>
              <a:t>The non-AP MLD may send UL data to target AP MLD.</a:t>
            </a:r>
          </a:p>
          <a:p>
            <a:pPr lvl="1">
              <a:buFont typeface="Arial" panose="020B0604020202020204" pitchFamily="34" charset="0"/>
              <a:buChar char="•"/>
            </a:pPr>
            <a:r>
              <a:rPr lang="en-US" sz="900" dirty="0"/>
              <a:t>It is assumed that the target AP MLD is able to deliver data frames after the DS mapping change</a:t>
            </a:r>
          </a:p>
          <a:p>
            <a:pPr lvl="1">
              <a:buFont typeface="Arial" panose="020B0604020202020204" pitchFamily="34" charset="0"/>
              <a:buChar char="•"/>
            </a:pPr>
            <a:r>
              <a:rPr lang="en-US" sz="900" dirty="0"/>
              <a:t>The current AP MLD may forward DL data to the target AP MLD.</a:t>
            </a:r>
          </a:p>
          <a:p>
            <a:pPr lvl="1">
              <a:buFont typeface="Arial" panose="020B0604020202020204" pitchFamily="34" charset="0"/>
              <a:buChar char="•"/>
            </a:pPr>
            <a:r>
              <a:rPr lang="en-US" sz="900" dirty="0"/>
              <a:t>When and how to initiate the forwarding of DL data is TBD</a:t>
            </a:r>
          </a:p>
          <a:p>
            <a:pPr>
              <a:buFont typeface="Arial" panose="020B0604020202020204" pitchFamily="34" charset="0"/>
              <a:buChar char="•"/>
            </a:pPr>
            <a:r>
              <a:rPr lang="en-US" sz="1050" dirty="0"/>
              <a:t>Supporting list: [23/1971, 23/1996, 24/0052, 24/0083, 24/0101, 24/0396, 24/0412, 24/0679]</a:t>
            </a:r>
            <a:endParaRPr lang="en-US" sz="105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MAP + Miscellaneous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24/1204</a:t>
            </a:r>
            <a:r>
              <a:rPr lang="en-GB" sz="1100" dirty="0">
                <a:solidFill>
                  <a:srgbClr val="00B050"/>
                </a:solidFill>
              </a:rPr>
              <a:t> Coordinated Beamforming for 11bn				Insik Jung</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24/1211</a:t>
            </a:r>
            <a:r>
              <a:rPr lang="en-US" sz="1100" dirty="0">
                <a:solidFill>
                  <a:srgbClr val="00B050"/>
                </a:solidFill>
              </a:rPr>
              <a:t> Coordinated BF Goodput Discussion				Genadiy Tsodik</a:t>
            </a:r>
            <a:endParaRPr lang="en-GB" sz="1100" dirty="0">
              <a:solidFill>
                <a:srgbClr val="00B050"/>
              </a:solidFill>
            </a:endParaRPr>
          </a:p>
          <a:p>
            <a:pPr lvl="1">
              <a:buFont typeface="Arial" panose="020B0604020202020204" pitchFamily="34" charset="0"/>
              <a:buChar char="•"/>
            </a:pPr>
            <a:r>
              <a:rPr lang="en-GB" sz="1100" dirty="0">
                <a:solidFill>
                  <a:schemeClr val="bg1">
                    <a:lumMod val="65000"/>
                  </a:schemeClr>
                </a:solidFill>
                <a:hlinkClick r:id="rId4">
                  <a:extLst>
                    <a:ext uri="{A12FA001-AC4F-418D-AE19-62706E023703}">
                      <ahyp:hlinkClr xmlns:ahyp="http://schemas.microsoft.com/office/drawing/2018/hyperlinkcolor" val="tx"/>
                    </a:ext>
                  </a:extLst>
                </a:hlinkClick>
              </a:rPr>
              <a:t>24/1053</a:t>
            </a:r>
            <a:r>
              <a:rPr lang="en-GB" sz="1100" dirty="0">
                <a:solidFill>
                  <a:schemeClr val="bg1">
                    <a:lumMod val="65000"/>
                  </a:schemeClr>
                </a:solidFill>
              </a:rPr>
              <a:t> PAPR of OFDMA transmission follow up				Xiaogang Chen</a:t>
            </a:r>
          </a:p>
          <a:p>
            <a:pPr lvl="1">
              <a:buFont typeface="Arial" panose="020B0604020202020204" pitchFamily="34" charset="0"/>
              <a:buChar char="•"/>
            </a:pPr>
            <a:r>
              <a:rPr lang="en-GB" sz="1100" dirty="0">
                <a:solidFill>
                  <a:schemeClr val="bg1">
                    <a:lumMod val="65000"/>
                  </a:schemeClr>
                </a:solidFill>
              </a:rPr>
              <a:t>24/1124 Headroom Reason Reporting					Brian Hart</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24/1158</a:t>
            </a:r>
            <a:r>
              <a:rPr lang="en-GB" sz="1100" dirty="0">
                <a:solidFill>
                  <a:schemeClr val="bg1">
                    <a:lumMod val="65000"/>
                  </a:schemeClr>
                </a:solidFill>
              </a:rPr>
              <a:t> Uplink MU MIMO Precoding Precoder Message Format 		Rainer Strobel</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24/1177</a:t>
            </a:r>
            <a:r>
              <a:rPr lang="en-GB" sz="1100" dirty="0">
                <a:solidFill>
                  <a:schemeClr val="bg1">
                    <a:lumMod val="65000"/>
                  </a:schemeClr>
                </a:solidFill>
              </a:rPr>
              <a:t> Additional Results for Multi-Layer Transmission			Leif Wilhelmsson</a:t>
            </a:r>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solidFill>
                  <a:srgbClr val="00B050"/>
                </a:solidFill>
              </a:rPr>
              <a:t>11-24-0180-00-00bn-thoughts-on-the-beamforming-and-feedback 			Xiaogang Chen</a:t>
            </a:r>
          </a:p>
          <a:p>
            <a:pPr lvl="1">
              <a:buFont typeface="Arial" panose="020B0604020202020204" pitchFamily="34" charset="0"/>
              <a:buChar char="•"/>
            </a:pPr>
            <a:r>
              <a:rPr lang="en-US" sz="1100" dirty="0">
                <a:solidFill>
                  <a:srgbClr val="00B050"/>
                </a:solidFill>
              </a:rPr>
              <a:t>11-23-1877-01-00bn-analysis-on-the-ldpc-rate-matching				Xiaogang Chen</a:t>
            </a:r>
          </a:p>
          <a:p>
            <a:pPr lvl="1">
              <a:buFont typeface="Arial" panose="020B0604020202020204" pitchFamily="34" charset="0"/>
              <a:buChar char="•"/>
            </a:pPr>
            <a:r>
              <a:rPr lang="en-US" sz="1100" dirty="0">
                <a:solidFill>
                  <a:srgbClr val="00B050"/>
                </a:solidFill>
              </a:rPr>
              <a:t>24/395r0 MU CSI FB Type for Non-TB sounding					Junghoon Suh</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24/0659</a:t>
            </a:r>
            <a:r>
              <a:rPr lang="en-US" sz="1400" dirty="0">
                <a:solidFill>
                  <a:srgbClr val="00B050"/>
                </a:solidFill>
              </a:rPr>
              <a:t> </a:t>
            </a:r>
            <a:r>
              <a:rPr lang="en-US" sz="1400" b="0" i="0" u="none" strike="noStrike" dirty="0">
                <a:solidFill>
                  <a:srgbClr val="00B050"/>
                </a:solidFill>
                <a:effectLst/>
              </a:rPr>
              <a:t>Thoughts on AP Power Save</a:t>
            </a:r>
            <a:r>
              <a:rPr lang="en-US" sz="1400" dirty="0">
                <a:solidFill>
                  <a:srgbClr val="00B050"/>
                </a:solidFill>
              </a:rPr>
              <a:t> 						</a:t>
            </a:r>
            <a:r>
              <a:rPr lang="en-US" sz="1400" b="0" i="0" u="none" strike="noStrike" dirty="0">
                <a:solidFill>
                  <a:srgbClr val="00B050"/>
                </a:solidFill>
                <a:effectLst/>
              </a:rPr>
              <a:t>Binita Gupta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24/0671</a:t>
            </a:r>
            <a:r>
              <a:rPr lang="en-US" sz="1400" dirty="0">
                <a:solidFill>
                  <a:srgbClr val="00B050"/>
                </a:solidFill>
              </a:rPr>
              <a:t> </a:t>
            </a:r>
            <a:r>
              <a:rPr lang="en-US" sz="1400" b="0" i="0" u="none" strike="noStrike" dirty="0">
                <a:solidFill>
                  <a:srgbClr val="00B050"/>
                </a:solidFill>
                <a:effectLst/>
              </a:rPr>
              <a:t>Enhancements on AP Power Save</a:t>
            </a:r>
            <a:r>
              <a:rPr lang="en-US" sz="1400" dirty="0">
                <a:solidFill>
                  <a:srgbClr val="00B050"/>
                </a:solidFill>
              </a:rPr>
              <a:t> 					</a:t>
            </a:r>
            <a:r>
              <a:rPr lang="en-US" sz="1400" b="0" i="0" u="none" strike="noStrike" dirty="0">
                <a:solidFill>
                  <a:srgbClr val="00B050"/>
                </a:solidFill>
                <a:effectLst/>
              </a:rPr>
              <a:t>Shawn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24/0694</a:t>
            </a:r>
            <a:r>
              <a:rPr lang="en-US" sz="1400" dirty="0">
                <a:solidFill>
                  <a:srgbClr val="00B050"/>
                </a:solidFill>
              </a:rPr>
              <a:t> </a:t>
            </a:r>
            <a:r>
              <a:rPr lang="en-US" sz="1400" b="0" i="0" u="none" strike="noStrike" dirty="0">
                <a:solidFill>
                  <a:srgbClr val="00B050"/>
                </a:solidFill>
                <a:effectLst/>
              </a:rPr>
              <a:t>Cross-link PS state indication</a:t>
            </a:r>
            <a:r>
              <a:rPr lang="en-US" sz="1400" dirty="0">
                <a:solidFill>
                  <a:srgbClr val="00B050"/>
                </a:solidFill>
              </a:rPr>
              <a:t> 						</a:t>
            </a:r>
            <a:r>
              <a:rPr lang="en-US" sz="1400" b="0" i="0" u="none" strike="noStrike" dirty="0">
                <a:solidFill>
                  <a:srgbClr val="00B050"/>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24/0737</a:t>
            </a:r>
            <a:r>
              <a:rPr lang="en-US" sz="1400" dirty="0">
                <a:solidFill>
                  <a:schemeClr val="bg1">
                    <a:lumMod val="65000"/>
                  </a:schemeClr>
                </a:solidFill>
              </a:rPr>
              <a:t> </a:t>
            </a:r>
            <a:r>
              <a:rPr lang="en-US" sz="1400" b="0" i="0" u="none" strike="noStrike" dirty="0">
                <a:solidFill>
                  <a:schemeClr val="bg1">
                    <a:lumMod val="65000"/>
                  </a:schemeClr>
                </a:solidFill>
                <a:effectLst/>
              </a:rPr>
              <a:t>Cross-link Wake-up to Go Deeper in Power Save</a:t>
            </a:r>
            <a:r>
              <a:rPr lang="en-US" sz="1400" dirty="0">
                <a:solidFill>
                  <a:schemeClr val="bg1">
                    <a:lumMod val="65000"/>
                  </a:schemeClr>
                </a:solidFill>
              </a:rPr>
              <a:t> 			</a:t>
            </a:r>
            <a:r>
              <a:rPr lang="en-US" sz="1400" b="0" i="0" u="none" strike="noStrike" dirty="0">
                <a:solidFill>
                  <a:schemeClr val="bg1">
                    <a:lumMod val="65000"/>
                  </a:schemeClr>
                </a:solidFill>
                <a:effectLst/>
              </a:rPr>
              <a:t>Yuxin Lu</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24/0782</a:t>
            </a:r>
            <a:r>
              <a:rPr lang="en-US" sz="1400" dirty="0">
                <a:solidFill>
                  <a:schemeClr val="bg1">
                    <a:lumMod val="65000"/>
                  </a:schemeClr>
                </a:solidFill>
              </a:rPr>
              <a:t> </a:t>
            </a:r>
            <a:r>
              <a:rPr lang="en-US" sz="1400" b="0" i="0" u="none" strike="noStrike" dirty="0">
                <a:solidFill>
                  <a:schemeClr val="bg1">
                    <a:lumMod val="65000"/>
                  </a:schemeClr>
                </a:solidFill>
                <a:effectLst/>
              </a:rPr>
              <a:t>AP power saving</a:t>
            </a:r>
            <a:r>
              <a:rPr lang="en-US" sz="1400" dirty="0">
                <a:solidFill>
                  <a:schemeClr val="bg1">
                    <a:lumMod val="65000"/>
                  </a:schemeClr>
                </a:solidFill>
              </a:rPr>
              <a:t> 								</a:t>
            </a:r>
            <a:r>
              <a:rPr lang="en-US" sz="1400" b="0" i="0" u="none" strike="noStrike" dirty="0" err="1">
                <a:solidFill>
                  <a:schemeClr val="bg1">
                    <a:lumMod val="65000"/>
                  </a:schemeClr>
                </a:solidFill>
                <a:effectLst/>
              </a:rPr>
              <a:t>Chaoming</a:t>
            </a:r>
            <a:r>
              <a:rPr lang="en-US" sz="1400" b="0" i="0" u="none" strike="noStrike" dirty="0">
                <a:solidFill>
                  <a:schemeClr val="bg1">
                    <a:lumMod val="65000"/>
                  </a:schemeClr>
                </a:solidFill>
                <a:effectLst/>
              </a:rPr>
              <a:t> Luo</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24/0813</a:t>
            </a:r>
            <a:r>
              <a:rPr lang="en-US" sz="1400" dirty="0">
                <a:solidFill>
                  <a:schemeClr val="bg1">
                    <a:lumMod val="65000"/>
                  </a:schemeClr>
                </a:solidFill>
              </a:rPr>
              <a:t> </a:t>
            </a:r>
            <a:r>
              <a:rPr lang="en-US" sz="1400" b="0" i="0" u="none" strike="noStrike" dirty="0">
                <a:solidFill>
                  <a:schemeClr val="bg1">
                    <a:lumMod val="65000"/>
                  </a:schemeClr>
                </a:solidFill>
                <a:effectLst/>
              </a:rPr>
              <a:t>Discussions on AP Power Save</a:t>
            </a:r>
            <a:r>
              <a:rPr lang="en-US" sz="1400" dirty="0">
                <a:solidFill>
                  <a:schemeClr val="bg1">
                    <a:lumMod val="65000"/>
                  </a:schemeClr>
                </a:solidFill>
              </a:rPr>
              <a:t> 					</a:t>
            </a:r>
            <a:r>
              <a:rPr lang="en-US" sz="1400" b="0" i="0" u="none" strike="noStrike" dirty="0" err="1">
                <a:solidFill>
                  <a:schemeClr val="bg1">
                    <a:lumMod val="65000"/>
                  </a:schemeClr>
                </a:solidFill>
                <a:effectLst/>
              </a:rPr>
              <a:t>Yongsen</a:t>
            </a:r>
            <a:r>
              <a:rPr lang="en-US" sz="1400" b="0" i="0" u="none" strike="noStrike" dirty="0">
                <a:solidFill>
                  <a:schemeClr val="bg1">
                    <a:lumMod val="65000"/>
                  </a:schemeClr>
                </a:solidFill>
                <a:effectLst/>
              </a:rPr>
              <a:t> Ma</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00B050"/>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00B050"/>
                </a:solidFill>
                <a:effectLst/>
                <a:highlight>
                  <a:srgbClr val="FFFFFF"/>
                </a:highlight>
              </a:rPr>
              <a:t>Straw Poll 3: Do you agree to include the following into the 11bn SFD?</a:t>
            </a:r>
            <a:endParaRPr lang="en-US" sz="1100" b="0" i="0" dirty="0">
              <a:solidFill>
                <a:srgbClr val="00B050"/>
              </a:solidFill>
              <a:effectLst/>
              <a:highlight>
                <a:srgbClr val="FFFFFF"/>
              </a:highlight>
            </a:endParaRPr>
          </a:p>
          <a:p>
            <a:pPr marL="742950" lvl="1" indent="-285750" algn="just">
              <a:buFont typeface="Arial" panose="020B0604020202020204" pitchFamily="34" charset="0"/>
              <a:buChar char="•"/>
            </a:pPr>
            <a:r>
              <a:rPr lang="en-US" sz="1100" b="0" i="0" dirty="0">
                <a:solidFill>
                  <a:srgbClr val="222222"/>
                </a:solidFill>
                <a:effectLst/>
                <a:highlight>
                  <a:srgbClr val="FFFFFF"/>
                </a:highlight>
                <a:latin typeface="Arial" panose="020B0604020202020204" pitchFamily="34" charset="0"/>
              </a:rPr>
              <a:t>11bn defines a mechanism to allow a non-AP STA to indicate a periodic unavailability in time to its associated AP</a:t>
            </a:r>
          </a:p>
          <a:p>
            <a:pPr algn="l"/>
            <a:r>
              <a:rPr lang="en-US" sz="1200" b="0" i="0" dirty="0">
                <a:solidFill>
                  <a:srgbClr val="222222"/>
                </a:solidFill>
                <a:effectLst/>
                <a:highlight>
                  <a:srgbClr val="FFFFFF"/>
                </a:highlight>
                <a:latin typeface="Arial" panose="020B0604020202020204" pitchFamily="34" charset="0"/>
              </a:rPr>
              <a:t>Note: Some harmonization based on [</a:t>
            </a:r>
            <a:r>
              <a:rPr lang="en-US" sz="1200" b="0" i="0" dirty="0">
                <a:solidFill>
                  <a:srgbClr val="1155CC"/>
                </a:solidFill>
                <a:effectLst/>
                <a:highlight>
                  <a:srgbClr val="FFFFFF"/>
                </a:highlight>
                <a:latin typeface="Arial" panose="020B0604020202020204" pitchFamily="34" charset="0"/>
                <a:hlinkClick r:id="rId10"/>
              </a:rPr>
              <a:t>24/0831</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1"/>
              </a:rPr>
              <a:t>23/0816</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2"/>
              </a:rPr>
              <a:t>23/1934, </a:t>
            </a:r>
            <a:r>
              <a:rPr lang="en-US" sz="1200" b="0" i="0" dirty="0">
                <a:solidFill>
                  <a:srgbClr val="1155CC"/>
                </a:solidFill>
                <a:effectLst/>
                <a:highlight>
                  <a:srgbClr val="FFFFFF"/>
                </a:highlight>
                <a:latin typeface="Arial" panose="020B0604020202020204" pitchFamily="34" charset="0"/>
                <a:hlinkClick r:id="rId13"/>
              </a:rPr>
              <a:t>23/2002</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4"/>
              </a:rPr>
              <a:t>23/2078</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5"/>
              </a:rPr>
              <a:t>24/0420</a:t>
            </a:r>
            <a:r>
              <a:rPr lang="en-US" sz="1200" b="0" i="0" dirty="0">
                <a:solidFill>
                  <a:srgbClr val="222222"/>
                </a:solidFill>
                <a:effectLst/>
                <a:highlight>
                  <a:srgbClr val="FFFFFF"/>
                </a:highlight>
                <a:latin typeface="Arial" panose="020B0604020202020204" pitchFamily="34" charset="0"/>
              </a:rPr>
              <a:t>]</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 Part 2 + LDPC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24/1053</a:t>
            </a:r>
            <a:r>
              <a:rPr lang="en-GB" sz="1100" dirty="0">
                <a:solidFill>
                  <a:srgbClr val="00B050"/>
                </a:solidFill>
              </a:rPr>
              <a:t> PAPR of OFDMA transmission follow up					Xiaogang Chen</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24/1124</a:t>
            </a:r>
            <a:r>
              <a:rPr lang="en-GB" sz="1100" dirty="0">
                <a:solidFill>
                  <a:srgbClr val="00B050"/>
                </a:solidFill>
              </a:rPr>
              <a:t> Headroom Reason Reporting						Brian Hart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24/1158</a:t>
            </a:r>
            <a:r>
              <a:rPr lang="en-GB" sz="1100" dirty="0">
                <a:solidFill>
                  <a:srgbClr val="00B050"/>
                </a:solidFill>
              </a:rPr>
              <a:t> Uplink MU MIMO Precoding Precoder Message Format 			Rainer Strobel</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24/1177</a:t>
            </a:r>
            <a:r>
              <a:rPr lang="en-GB" sz="1100" dirty="0">
                <a:solidFill>
                  <a:srgbClr val="00B050"/>
                </a:solidFill>
              </a:rPr>
              <a:t> Additional Results for Multi-Layer Transmission				Leif Wilhelmsson</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24/1054</a:t>
            </a:r>
            <a:r>
              <a:rPr lang="en-US" sz="1100" dirty="0">
                <a:solidFill>
                  <a:srgbClr val="00B050"/>
                </a:solidFill>
              </a:rPr>
              <a:t> On the over puncturing in LDPC						Xiaogang Chen</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24/1159</a:t>
            </a:r>
            <a:r>
              <a:rPr lang="en-US" sz="1100" dirty="0">
                <a:solidFill>
                  <a:schemeClr val="bg1">
                    <a:lumMod val="65000"/>
                  </a:schemeClr>
                </a:solidFill>
              </a:rPr>
              <a:t> Investigation of LDPC Improvements					Rainer Strobel</a:t>
            </a:r>
            <a:endParaRPr lang="en-GB" sz="1100" dirty="0">
              <a:solidFill>
                <a:schemeClr val="bg1">
                  <a:lumMod val="65000"/>
                </a:schemeClr>
              </a:solidFill>
            </a:endParaRPr>
          </a:p>
          <a:p>
            <a:pPr>
              <a:buFont typeface="Arial" panose="020B0604020202020204" pitchFamily="34" charset="0"/>
              <a:buChar char="•"/>
            </a:pPr>
            <a:r>
              <a:rPr lang="en-US" sz="1400" dirty="0">
                <a:solidFill>
                  <a:schemeClr val="bg1">
                    <a:lumMod val="65000"/>
                  </a:schemeClr>
                </a:solidFill>
              </a:rPr>
              <a:t>Straw Polls: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763116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24/0715</a:t>
            </a:r>
            <a:r>
              <a:rPr lang="en-US" sz="1400" dirty="0">
                <a:solidFill>
                  <a:srgbClr val="00B050"/>
                </a:solidFill>
              </a:rPr>
              <a:t> </a:t>
            </a:r>
            <a:r>
              <a:rPr lang="en-US" sz="1400" b="0" i="0" u="none" strike="noStrike" dirty="0">
                <a:solidFill>
                  <a:srgbClr val="00B050"/>
                </a:solidFill>
                <a:effectLst/>
              </a:rPr>
              <a:t>Multi-Link-SM-Power-Save-Mode-follow-up</a:t>
            </a:r>
            <a:r>
              <a:rPr lang="en-US" sz="1400" dirty="0">
                <a:solidFill>
                  <a:srgbClr val="00B050"/>
                </a:solidFill>
              </a:rPr>
              <a:t> 			</a:t>
            </a:r>
            <a:r>
              <a:rPr lang="en-US" sz="1400" b="0" i="0" u="none" strike="noStrike" dirty="0">
                <a:solidFill>
                  <a:srgbClr val="00B050"/>
                </a:solidFill>
                <a:effectLst/>
              </a:rPr>
              <a:t>Jason Y. Guo</a:t>
            </a:r>
            <a:r>
              <a:rPr lang="en-US" sz="1400" dirty="0">
                <a:solidFill>
                  <a:srgbClr val="00B050"/>
                </a:solidFill>
              </a:rPr>
              <a:t> </a:t>
            </a:r>
            <a:endParaRPr lang="en-US" sz="1400" b="0" i="0" u="none" strike="noStrike" dirty="0">
              <a:solidFill>
                <a:srgbClr val="00B050"/>
              </a:solidFill>
              <a:effectLst/>
            </a:endParaRPr>
          </a:p>
          <a:p>
            <a:pPr lvl="1">
              <a:buFont typeface="Arial" panose="020B0604020202020204" pitchFamily="34" charset="0"/>
              <a:buChar char="•"/>
            </a:pPr>
            <a:r>
              <a:rPr lang="en-US" sz="1400" b="0" i="0" u="sng" strike="noStrike" dirty="0">
                <a:solidFill>
                  <a:schemeClr val="bg1">
                    <a:lumMod val="75000"/>
                  </a:schemeClr>
                </a:solidFill>
                <a:effectLst/>
                <a:hlinkClick r:id="rId3">
                  <a:extLst>
                    <a:ext uri="{A12FA001-AC4F-418D-AE19-62706E023703}">
                      <ahyp:hlinkClr xmlns:ahyp="http://schemas.microsoft.com/office/drawing/2018/hyperlinkcolor" val="tx"/>
                    </a:ext>
                  </a:extLst>
                </a:hlinkClick>
              </a:rPr>
              <a:t>24/0737</a:t>
            </a:r>
            <a:r>
              <a:rPr lang="en-US" sz="1400" dirty="0">
                <a:solidFill>
                  <a:schemeClr val="bg1">
                    <a:lumMod val="75000"/>
                  </a:schemeClr>
                </a:solidFill>
              </a:rPr>
              <a:t> </a:t>
            </a:r>
            <a:r>
              <a:rPr lang="en-US" sz="1400" b="0" i="0" u="none" strike="noStrike" dirty="0">
                <a:solidFill>
                  <a:schemeClr val="bg1">
                    <a:lumMod val="75000"/>
                  </a:schemeClr>
                </a:solidFill>
                <a:effectLst/>
              </a:rPr>
              <a:t>Cross-link Wake-up to Go Deeper in Power Save</a:t>
            </a:r>
            <a:r>
              <a:rPr lang="en-US" sz="1400" dirty="0">
                <a:solidFill>
                  <a:schemeClr val="bg1">
                    <a:lumMod val="75000"/>
                  </a:schemeClr>
                </a:solidFill>
              </a:rPr>
              <a:t> 			</a:t>
            </a:r>
            <a:r>
              <a:rPr lang="en-US" sz="1400" b="0" i="0" u="none" strike="noStrike" dirty="0">
                <a:solidFill>
                  <a:schemeClr val="bg1">
                    <a:lumMod val="75000"/>
                  </a:schemeClr>
                </a:solidFill>
                <a:effectLst/>
              </a:rPr>
              <a:t>Yuxin Lu</a:t>
            </a:r>
          </a:p>
          <a:p>
            <a:pPr lvl="1">
              <a:buFont typeface="Arial" panose="020B0604020202020204" pitchFamily="34" charset="0"/>
              <a:buChar char="•"/>
            </a:pPr>
            <a:r>
              <a:rPr lang="en-US" sz="1400" b="0" i="0" u="sng" strike="noStrike" dirty="0">
                <a:solidFill>
                  <a:schemeClr val="bg1">
                    <a:lumMod val="75000"/>
                  </a:schemeClr>
                </a:solidFill>
                <a:effectLst/>
                <a:hlinkClick r:id="rId4">
                  <a:extLst>
                    <a:ext uri="{A12FA001-AC4F-418D-AE19-62706E023703}">
                      <ahyp:hlinkClr xmlns:ahyp="http://schemas.microsoft.com/office/drawing/2018/hyperlinkcolor" val="tx"/>
                    </a:ext>
                  </a:extLst>
                </a:hlinkClick>
              </a:rPr>
              <a:t>24/0782</a:t>
            </a:r>
            <a:r>
              <a:rPr lang="en-US" sz="1400" dirty="0">
                <a:solidFill>
                  <a:schemeClr val="bg1">
                    <a:lumMod val="75000"/>
                  </a:schemeClr>
                </a:solidFill>
              </a:rPr>
              <a:t> </a:t>
            </a:r>
            <a:r>
              <a:rPr lang="en-US" sz="1400" b="0" i="0" u="none" strike="noStrike" dirty="0">
                <a:solidFill>
                  <a:schemeClr val="bg1">
                    <a:lumMod val="75000"/>
                  </a:schemeClr>
                </a:solidFill>
                <a:effectLst/>
              </a:rPr>
              <a:t>AP power saving</a:t>
            </a:r>
            <a:r>
              <a:rPr lang="en-US" sz="1400" dirty="0">
                <a:solidFill>
                  <a:schemeClr val="bg1">
                    <a:lumMod val="75000"/>
                  </a:schemeClr>
                </a:solidFill>
              </a:rPr>
              <a:t> 								</a:t>
            </a:r>
            <a:r>
              <a:rPr lang="en-US" sz="1400" b="0" i="0" u="none" strike="noStrike" dirty="0" err="1">
                <a:solidFill>
                  <a:schemeClr val="bg1">
                    <a:lumMod val="75000"/>
                  </a:schemeClr>
                </a:solidFill>
                <a:effectLst/>
              </a:rPr>
              <a:t>Chaoming</a:t>
            </a:r>
            <a:r>
              <a:rPr lang="en-US" sz="1400" b="0" i="0" u="none" strike="noStrike" dirty="0">
                <a:solidFill>
                  <a:schemeClr val="bg1">
                    <a:lumMod val="75000"/>
                  </a:schemeClr>
                </a:solidFill>
                <a:effectLst/>
              </a:rPr>
              <a:t> Luo</a:t>
            </a:r>
            <a:r>
              <a:rPr lang="en-US" sz="1400" dirty="0">
                <a:solidFill>
                  <a:schemeClr val="bg1">
                    <a:lumMod val="75000"/>
                  </a:schemeClr>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24/0813</a:t>
            </a:r>
            <a:r>
              <a:rPr lang="en-US" sz="1400" dirty="0">
                <a:solidFill>
                  <a:srgbClr val="00B050"/>
                </a:solidFill>
              </a:rPr>
              <a:t> </a:t>
            </a:r>
            <a:r>
              <a:rPr lang="en-US" sz="1400" b="0" i="0" u="none" strike="noStrike" dirty="0">
                <a:solidFill>
                  <a:srgbClr val="00B050"/>
                </a:solidFill>
                <a:effectLst/>
              </a:rPr>
              <a:t>Discussions on AP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24/0833</a:t>
            </a:r>
            <a:r>
              <a:rPr lang="en-US" sz="1400" dirty="0">
                <a:solidFill>
                  <a:srgbClr val="00B050"/>
                </a:solidFill>
              </a:rPr>
              <a:t> </a:t>
            </a:r>
            <a:r>
              <a:rPr lang="en-US" sz="1400" b="0" i="0" u="none" strike="noStrike" dirty="0">
                <a:solidFill>
                  <a:srgbClr val="00B050"/>
                </a:solidFill>
                <a:effectLst/>
              </a:rPr>
              <a:t>Dynamic Power Saving for AP</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24/0844</a:t>
            </a:r>
            <a:r>
              <a:rPr lang="en-US" sz="1400" b="0" i="0" u="none" strike="noStrike" kern="1200" dirty="0">
                <a:solidFill>
                  <a:schemeClr val="bg1">
                    <a:lumMod val="65000"/>
                  </a:schemeClr>
                </a:solidFill>
                <a:effectLst/>
                <a:ea typeface="MS Gothic" panose="020B0609070205080204" pitchFamily="49" charset="-128"/>
              </a:rPr>
              <a:t> Padding Time in Dynamic Power Save 				</a:t>
            </a:r>
            <a:r>
              <a:rPr lang="en-US" sz="1400" b="0" i="0" u="none" strike="noStrike" kern="1200" dirty="0" err="1">
                <a:solidFill>
                  <a:schemeClr val="bg1">
                    <a:lumMod val="65000"/>
                  </a:schemeClr>
                </a:solidFill>
                <a:effectLst/>
                <a:ea typeface="MS Gothic" panose="020B0609070205080204" pitchFamily="49" charset="-128"/>
              </a:rPr>
              <a:t>Maolin</a:t>
            </a:r>
            <a:r>
              <a:rPr lang="en-US" sz="1400" b="0" i="0" u="none" strike="noStrike" kern="1200" dirty="0">
                <a:solidFill>
                  <a:schemeClr val="bg1">
                    <a:lumMod val="65000"/>
                  </a:schemeClr>
                </a:solidFill>
                <a:effectLst/>
                <a:ea typeface="MS Gothic" panose="020B0609070205080204" pitchFamily="49" charset="-128"/>
              </a:rPr>
              <a:t> Zhang</a:t>
            </a:r>
          </a:p>
          <a:p>
            <a:pPr lvl="1">
              <a:buFont typeface="Arial" panose="020B0604020202020204" pitchFamily="34" charset="0"/>
              <a:buChar char="•"/>
            </a:pPr>
            <a:r>
              <a:rPr lang="en-US" sz="1400" b="0" i="0" u="none" strike="noStrike" dirty="0">
                <a:solidFill>
                  <a:srgbClr val="00B050"/>
                </a:solidFill>
                <a:effectLst/>
                <a:hlinkClick r:id="rId8">
                  <a:extLst>
                    <a:ext uri="{A12FA001-AC4F-418D-AE19-62706E023703}">
                      <ahyp:hlinkClr xmlns:ahyp="http://schemas.microsoft.com/office/drawing/2018/hyperlinkcolor" val="tx"/>
                    </a:ext>
                  </a:extLst>
                </a:hlinkClick>
              </a:rPr>
              <a:t>24/1126</a:t>
            </a:r>
            <a:r>
              <a:rPr lang="en-US" sz="1400" dirty="0">
                <a:solidFill>
                  <a:srgbClr val="00B050"/>
                </a:solidFill>
              </a:rPr>
              <a:t> </a:t>
            </a:r>
            <a:r>
              <a:rPr lang="en-US" sz="1400" b="0" i="0" u="none" strike="noStrike" dirty="0">
                <a:solidFill>
                  <a:srgbClr val="00B050"/>
                </a:solidFill>
                <a:effectLst/>
              </a:rPr>
              <a:t>ICF-ICR Discussion for DPS</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24/1129</a:t>
            </a:r>
            <a:r>
              <a:rPr lang="en-US" sz="1400" b="0" i="0" u="none" strike="noStrike" kern="1200" dirty="0">
                <a:solidFill>
                  <a:schemeClr val="bg1">
                    <a:lumMod val="65000"/>
                  </a:schemeClr>
                </a:solidFill>
                <a:effectLst/>
                <a:ea typeface="MS Gothic" panose="020B0609070205080204" pitchFamily="49" charset="-128"/>
              </a:rPr>
              <a:t> Discussion on Intermediate FCS Signaling 				</a:t>
            </a:r>
            <a:r>
              <a:rPr lang="en-US" sz="1400" b="0" i="0" u="none" strike="noStrike" kern="1200" dirty="0" err="1">
                <a:solidFill>
                  <a:schemeClr val="bg1">
                    <a:lumMod val="65000"/>
                  </a:schemeClr>
                </a:solidFill>
                <a:effectLst/>
                <a:ea typeface="MS Gothic" panose="020B0609070205080204" pitchFamily="49" charset="-128"/>
              </a:rPr>
              <a:t>SunHee</a:t>
            </a:r>
            <a:r>
              <a:rPr lang="en-US" sz="1400" b="0" i="0" u="none" strike="noStrike" kern="1200" dirty="0">
                <a:solidFill>
                  <a:schemeClr val="bg1">
                    <a:lumMod val="65000"/>
                  </a:schemeClr>
                </a:solidFill>
                <a:effectLst/>
                <a:ea typeface="MS Gothic" panose="020B0609070205080204" pitchFamily="49" charset="-128"/>
              </a:rPr>
              <a:t> Baek</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8954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400" b="1" i="0" dirty="0">
                <a:solidFill>
                  <a:srgbClr val="FFC000"/>
                </a:solidFill>
                <a:effectLst/>
                <a:highlight>
                  <a:srgbClr val="FFFFFF"/>
                </a:highlight>
              </a:rPr>
              <a:t>Straw Poll 1:</a:t>
            </a:r>
            <a:r>
              <a:rPr lang="en-US" sz="1400" b="0" i="0" dirty="0">
                <a:solidFill>
                  <a:srgbClr val="FFC000"/>
                </a:solidFill>
                <a:effectLst/>
                <a:highlight>
                  <a:srgbClr val="FFFFFF"/>
                </a:highlight>
              </a:rPr>
              <a:t> Do you support to define in 11bn that when a non-AP MLD is in the process of roaming </a:t>
            </a:r>
            <a:r>
              <a:rPr lang="en-US" sz="1400" b="0" i="0" dirty="0">
                <a:solidFill>
                  <a:srgbClr val="222222"/>
                </a:solidFill>
                <a:effectLst/>
                <a:highlight>
                  <a:srgbClr val="FFFFFF"/>
                </a:highlight>
              </a:rPr>
              <a:t>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How to transfer the context is TBD.</a:t>
            </a:r>
          </a:p>
          <a:p>
            <a:pPr marL="57150" indent="0">
              <a:spcBef>
                <a:spcPts val="0"/>
              </a:spcBef>
              <a:spcAft>
                <a:spcPts val="0"/>
              </a:spcAft>
            </a:pPr>
            <a:endParaRPr lang="en-US" sz="1400" b="0" i="0" dirty="0">
              <a:solidFill>
                <a:srgbClr val="222222"/>
              </a:solidFill>
              <a:effectLst/>
              <a:highlight>
                <a:srgbClr val="FFFFFF"/>
              </a:highlight>
            </a:endParaRPr>
          </a:p>
          <a:p>
            <a:pPr marL="0" marR="0" indent="0" algn="l">
              <a:spcBef>
                <a:spcPts val="0"/>
              </a:spcBef>
              <a:spcAft>
                <a:spcPts val="0"/>
              </a:spcAft>
            </a:pPr>
            <a:r>
              <a:rPr lang="en-US" sz="1400" b="1" i="0" dirty="0">
                <a:solidFill>
                  <a:srgbClr val="FFC000"/>
                </a:solidFill>
                <a:effectLst/>
                <a:highlight>
                  <a:srgbClr val="FFFFFF"/>
                </a:highlight>
              </a:rPr>
              <a:t>Straw Poll 2:</a:t>
            </a:r>
            <a:r>
              <a:rPr lang="en-US" sz="1400" b="0" i="0" dirty="0">
                <a:solidFill>
                  <a:srgbClr val="FFC000"/>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4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400" b="0" i="1" dirty="0">
                <a:solidFill>
                  <a:srgbClr val="222222"/>
                </a:solidFill>
                <a:effectLst/>
                <a:highlight>
                  <a:srgbClr val="FFFFFF"/>
                </a:highlight>
              </a:rPr>
              <a:t>Supporting list: [</a:t>
            </a:r>
            <a:r>
              <a:rPr lang="en-US" sz="1400" b="0" i="1" dirty="0">
                <a:solidFill>
                  <a:srgbClr val="1155CC"/>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9"/>
              </a:rPr>
              <a:t>24/0679</a:t>
            </a:r>
            <a:r>
              <a:rPr lang="en-US" sz="1400" b="0" i="1" dirty="0">
                <a:solidFill>
                  <a:srgbClr val="222222"/>
                </a:solidFill>
                <a:effectLst/>
                <a:highlight>
                  <a:srgbClr val="FFFFFF"/>
                </a:highlight>
              </a:rPr>
              <a:t>]</a:t>
            </a:r>
          </a:p>
          <a:p>
            <a:pPr marL="57150" indent="0">
              <a:spcBef>
                <a:spcPts val="0"/>
              </a:spcBef>
              <a:spcAft>
                <a:spcPts val="800"/>
              </a:spcAft>
            </a:pPr>
            <a:r>
              <a:rPr lang="en-US" sz="1100" b="1" i="0" dirty="0">
                <a:solidFill>
                  <a:srgbClr val="00B050"/>
                </a:solidFill>
                <a:effectLst/>
                <a:highlight>
                  <a:srgbClr val="FFFFFF"/>
                </a:highlight>
                <a:latin typeface="Arial" panose="020B0604020202020204" pitchFamily="34" charset="0"/>
              </a:rPr>
              <a:t>Straw Poll 3: Do you support to use M-STA BA for Initial Control Response frame (ICR) for DL and UL, at least when carrying feedbacks (i.e. unavailability feedback)?</a:t>
            </a:r>
            <a:endParaRPr lang="en-US" sz="1100" b="0" i="0" dirty="0">
              <a:solidFill>
                <a:srgbClr val="00B050"/>
              </a:solidFill>
              <a:effectLst/>
              <a:highlight>
                <a:srgbClr val="FFFFFF"/>
              </a:highlight>
              <a:latin typeface="Arial" panose="020B0604020202020204" pitchFamily="34" charset="0"/>
            </a:endParaRPr>
          </a:p>
          <a:p>
            <a:pPr marL="57150" indent="0">
              <a:spcBef>
                <a:spcPts val="0"/>
              </a:spcBef>
              <a:spcAft>
                <a:spcPts val="800"/>
              </a:spcAft>
            </a:pPr>
            <a:r>
              <a:rPr lang="en-US" sz="1400" b="0" i="1" dirty="0">
                <a:solidFill>
                  <a:srgbClr val="222222"/>
                </a:solidFill>
                <a:highlight>
                  <a:srgbClr val="FFFFFF"/>
                </a:highlight>
              </a:rPr>
              <a:t>Supporting Doc: 11-24/857r1</a:t>
            </a:r>
            <a:endParaRPr lang="en-US" sz="1400" i="1" dirty="0"/>
          </a:p>
          <a:p>
            <a:pPr marL="57150" indent="0">
              <a:spcBef>
                <a:spcPts val="0"/>
              </a:spcBef>
              <a:spcAft>
                <a:spcPts val="800"/>
              </a:spcAft>
            </a:pPr>
            <a:endParaRPr lang="en-US" sz="1400" b="0" i="0" dirty="0">
              <a:solidFill>
                <a:srgbClr val="222222"/>
              </a:solidFill>
              <a:effectLst/>
              <a:highlight>
                <a:srgbClr val="FFFFFF"/>
              </a:highligh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523346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 Part 1 + ELR</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24/1159</a:t>
            </a:r>
            <a:r>
              <a:rPr lang="en-US" sz="1200" dirty="0">
                <a:solidFill>
                  <a:srgbClr val="00B050"/>
                </a:solidFill>
              </a:rPr>
              <a:t> Investigation of LDPC Improvements				Rainer Strobel</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24/1184</a:t>
            </a:r>
            <a:r>
              <a:rPr lang="en-US" sz="1200" dirty="0">
                <a:solidFill>
                  <a:srgbClr val="00B050"/>
                </a:solidFill>
              </a:rPr>
              <a:t> Considerations on ELR transmission				Dongguk Lim</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24/1232</a:t>
            </a:r>
            <a:r>
              <a:rPr lang="en-US" sz="1200" dirty="0">
                <a:solidFill>
                  <a:srgbClr val="00B050"/>
                </a:solidFill>
              </a:rPr>
              <a:t> Thoughts on Extended Long Range Transmission		Leonardo </a:t>
            </a:r>
            <a:r>
              <a:rPr lang="en-US" sz="1200" dirty="0" err="1">
                <a:solidFill>
                  <a:srgbClr val="00B050"/>
                </a:solidFill>
              </a:rPr>
              <a:t>Lanante</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24/1255</a:t>
            </a:r>
            <a:r>
              <a:rPr lang="en-US" sz="1200" dirty="0">
                <a:solidFill>
                  <a:srgbClr val="00B050"/>
                </a:solidFill>
              </a:rPr>
              <a:t> </a:t>
            </a:r>
            <a:r>
              <a:rPr lang="en-US" sz="1200" b="0" i="0" u="none" strike="noStrike" dirty="0">
                <a:solidFill>
                  <a:srgbClr val="00B050"/>
                </a:solidFill>
                <a:effectLst/>
              </a:rPr>
              <a:t>Enhanced Long Range Frame Format</a:t>
            </a:r>
            <a:r>
              <a:rPr lang="en-US" sz="1200" dirty="0">
                <a:solidFill>
                  <a:srgbClr val="00B050"/>
                </a:solidFill>
              </a:rPr>
              <a:t> </a:t>
            </a:r>
            <a:r>
              <a:rPr lang="en-US" sz="1200" b="0" i="0" u="none" strike="noStrike" dirty="0">
                <a:solidFill>
                  <a:srgbClr val="00B050"/>
                </a:solidFill>
                <a:effectLst/>
              </a:rPr>
              <a:t> 			Junghoon Suh</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24/1190</a:t>
            </a:r>
            <a:r>
              <a:rPr lang="en-US" sz="1200" dirty="0">
                <a:solidFill>
                  <a:srgbClr val="00B050"/>
                </a:solidFill>
              </a:rPr>
              <a:t> </a:t>
            </a:r>
            <a:r>
              <a:rPr lang="en-US" sz="1200" b="0" i="0" u="none" strike="noStrike" dirty="0">
                <a:solidFill>
                  <a:srgbClr val="00B050"/>
                </a:solidFill>
                <a:effectLst/>
              </a:rPr>
              <a:t>Performance Evaluation of Longer LDPC for 11bn 		</a:t>
            </a:r>
            <a:r>
              <a:rPr lang="en-US" sz="1200" b="0" i="0" u="none" strike="noStrike" dirty="0" err="1">
                <a:solidFill>
                  <a:srgbClr val="00B050"/>
                </a:solidFill>
                <a:effectLst/>
              </a:rPr>
              <a:t>Shengquan</a:t>
            </a:r>
            <a:r>
              <a:rPr lang="en-US" sz="1200" b="0" i="0" u="none" strike="noStrike" dirty="0">
                <a:solidFill>
                  <a:srgbClr val="00B050"/>
                </a:solidFill>
                <a:effectLst/>
              </a:rPr>
              <a:t> Hu</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24/1238</a:t>
            </a:r>
            <a:r>
              <a:rPr lang="en-US" sz="1200" dirty="0">
                <a:solidFill>
                  <a:srgbClr val="00B050"/>
                </a:solidFill>
              </a:rPr>
              <a:t> </a:t>
            </a:r>
            <a:r>
              <a:rPr lang="en-US" sz="1200" dirty="0" err="1">
                <a:solidFill>
                  <a:srgbClr val="00B050"/>
                </a:solidFill>
              </a:rPr>
              <a:t>ldpc</a:t>
            </a:r>
            <a:r>
              <a:rPr lang="en-US" sz="1200" dirty="0">
                <a:solidFill>
                  <a:srgbClr val="00B050"/>
                </a:solidFill>
              </a:rPr>
              <a:t>-codes-performance-evaluation				Rong Zhang</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24/1248</a:t>
            </a:r>
            <a:r>
              <a:rPr lang="en-US" sz="1200" dirty="0">
                <a:solidFill>
                  <a:srgbClr val="00B050"/>
                </a:solidFill>
              </a:rPr>
              <a:t> </a:t>
            </a:r>
            <a:r>
              <a:rPr lang="en-US" sz="1200" b="0" i="0" u="none" strike="noStrike" dirty="0">
                <a:solidFill>
                  <a:srgbClr val="00B050"/>
                </a:solidFill>
                <a:effectLst/>
              </a:rPr>
              <a:t>2xLDPC performance</a:t>
            </a:r>
            <a:r>
              <a:rPr lang="en-US" sz="1200" dirty="0">
                <a:solidFill>
                  <a:srgbClr val="00B050"/>
                </a:solidFill>
              </a:rPr>
              <a:t> 						</a:t>
            </a:r>
            <a:r>
              <a:rPr lang="en-US" sz="1200" b="0" i="0" u="none" strike="noStrike" dirty="0">
                <a:solidFill>
                  <a:srgbClr val="00B050"/>
                </a:solidFill>
                <a:effectLst/>
              </a:rPr>
              <a:t>Juan Fang</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24/0504</a:t>
            </a:r>
            <a:r>
              <a:rPr lang="en-US" sz="1400" dirty="0">
                <a:solidFill>
                  <a:srgbClr val="00B050"/>
                </a:solidFill>
              </a:rPr>
              <a:t> </a:t>
            </a:r>
            <a:r>
              <a:rPr lang="en-US" sz="1400" b="0" i="0" u="none" strike="noStrike" dirty="0">
                <a:solidFill>
                  <a:srgbClr val="00B050"/>
                </a:solidFill>
                <a:effectLst/>
              </a:rPr>
              <a:t>Considerations of A Unified Initial Control Frame Design</a:t>
            </a:r>
            <a:r>
              <a:rPr lang="en-US" sz="1400" dirty="0">
                <a:solidFill>
                  <a:srgbClr val="00B050"/>
                </a:solidFill>
              </a:rPr>
              <a:t> 		</a:t>
            </a:r>
            <a:r>
              <a:rPr lang="en-US" sz="1400" b="0" i="0" u="none" strike="noStrike" dirty="0">
                <a:solidFill>
                  <a:srgbClr val="00B050"/>
                </a:solidFill>
                <a:effectLst/>
              </a:rPr>
              <a:t>Hanqing Lou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24/0505</a:t>
            </a:r>
            <a:r>
              <a:rPr lang="en-US" sz="1400" dirty="0">
                <a:solidFill>
                  <a:srgbClr val="00B050"/>
                </a:solidFill>
              </a:rPr>
              <a:t> </a:t>
            </a:r>
            <a:r>
              <a:rPr lang="en-US" sz="1400" b="0" i="0" u="none" strike="noStrike" dirty="0">
                <a:solidFill>
                  <a:srgbClr val="00B050"/>
                </a:solidFill>
                <a:effectLst/>
              </a:rPr>
              <a:t>Considerations of Transmissions of Initial Control Response frames</a:t>
            </a:r>
            <a:r>
              <a:rPr lang="en-US" sz="1400" dirty="0">
                <a:solidFill>
                  <a:srgbClr val="00B050"/>
                </a:solidFill>
              </a:rPr>
              <a:t> </a:t>
            </a:r>
            <a:r>
              <a:rPr lang="en-US" sz="1400" b="0" i="0" u="none" strike="noStrike" dirty="0">
                <a:solidFill>
                  <a:srgbClr val="00B050"/>
                </a:solidFill>
                <a:effectLst/>
              </a:rPr>
              <a:t>Hanqing Lou</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24/0629</a:t>
            </a:r>
            <a:r>
              <a:rPr lang="en-US" sz="1400" dirty="0">
                <a:solidFill>
                  <a:srgbClr val="00B050"/>
                </a:solidFill>
              </a:rPr>
              <a:t> </a:t>
            </a:r>
            <a:r>
              <a:rPr lang="en-US" sz="1400" b="0" i="0" u="none" strike="noStrike" dirty="0">
                <a:solidFill>
                  <a:srgbClr val="00B050"/>
                </a:solidFill>
                <a:effectLst/>
              </a:rPr>
              <a:t>UL Low Latency Traffic Indication</a:t>
            </a:r>
            <a:r>
              <a:rPr lang="en-US" sz="1400" dirty="0">
                <a:solidFill>
                  <a:srgbClr val="00B050"/>
                </a:solidFill>
              </a:rPr>
              <a:t> 						</a:t>
            </a:r>
            <a:r>
              <a:rPr lang="en-US" sz="1400" b="0" i="0" u="none" strike="noStrike" dirty="0">
                <a:solidFill>
                  <a:srgbClr val="00B050"/>
                </a:solidFill>
                <a:effectLst/>
              </a:rPr>
              <a:t>Xiaofei Wang</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24/1156</a:t>
            </a:r>
            <a:r>
              <a:rPr lang="en-US" sz="1400" dirty="0">
                <a:solidFill>
                  <a:schemeClr val="bg1">
                    <a:lumMod val="65000"/>
                  </a:schemeClr>
                </a:solidFill>
              </a:rPr>
              <a:t> </a:t>
            </a:r>
            <a:r>
              <a:rPr lang="en-US" sz="1400" b="0" i="0" u="none" strike="noStrike" dirty="0">
                <a:solidFill>
                  <a:schemeClr val="bg1">
                    <a:lumMod val="65000"/>
                  </a:schemeClr>
                </a:solidFill>
                <a:effectLst/>
              </a:rPr>
              <a:t>Initial Control Frame Exchange for Low Latency</a:t>
            </a:r>
            <a:r>
              <a:rPr lang="en-US" sz="1400" dirty="0">
                <a:solidFill>
                  <a:schemeClr val="bg1">
                    <a:lumMod val="65000"/>
                  </a:schemeClr>
                </a:solidFill>
              </a:rPr>
              <a:t> 				</a:t>
            </a:r>
            <a:r>
              <a:rPr lang="en-US" sz="1400" b="0" i="0" u="none" strike="noStrike" dirty="0" err="1">
                <a:solidFill>
                  <a:schemeClr val="bg1">
                    <a:lumMod val="65000"/>
                  </a:schemeClr>
                </a:solidFill>
                <a:effectLst/>
              </a:rPr>
              <a:t>Sanghyun</a:t>
            </a:r>
            <a:r>
              <a:rPr lang="en-US" sz="1400" b="0" i="0" u="none" strike="noStrike" dirty="0">
                <a:solidFill>
                  <a:schemeClr val="bg1">
                    <a:lumMod val="65000"/>
                  </a:schemeClr>
                </a:solidFill>
                <a:effectLst/>
              </a:rPr>
              <a:t> Kim</a:t>
            </a:r>
          </a:p>
          <a:p>
            <a:pPr lvl="1">
              <a:buFont typeface="Arial" panose="020B0604020202020204" pitchFamily="34" charset="0"/>
              <a:buChar char="•"/>
            </a:pPr>
            <a:r>
              <a:rPr lang="fr-FR" sz="1400" dirty="0">
                <a:solidFill>
                  <a:schemeClr val="bg1">
                    <a:lumMod val="65000"/>
                  </a:schemeClr>
                </a:solidFill>
                <a:hlinkClick r:id="rId6">
                  <a:extLst>
                    <a:ext uri="{A12FA001-AC4F-418D-AE19-62706E023703}">
                      <ahyp:hlinkClr xmlns:ahyp="http://schemas.microsoft.com/office/drawing/2018/hyperlinkcolor" val="tx"/>
                    </a:ext>
                  </a:extLst>
                </a:hlinkClick>
              </a:rPr>
              <a:t>24/1195</a:t>
            </a:r>
            <a:r>
              <a:rPr lang="fr-FR" sz="1400" dirty="0">
                <a:solidFill>
                  <a:schemeClr val="bg1">
                    <a:lumMod val="65000"/>
                  </a:schemeClr>
                </a:solidFill>
              </a:rPr>
              <a:t>	Indication Techniques for Urgent Traffic					</a:t>
            </a:r>
            <a:r>
              <a:rPr lang="fr-FR" sz="1400" dirty="0" err="1">
                <a:solidFill>
                  <a:schemeClr val="bg1">
                    <a:lumMod val="65000"/>
                  </a:schemeClr>
                </a:solidFill>
              </a:rPr>
              <a:t>Jinho</a:t>
            </a:r>
            <a:r>
              <a:rPr lang="fr-FR" sz="1400" dirty="0">
                <a:solidFill>
                  <a:schemeClr val="bg1">
                    <a:lumMod val="65000"/>
                  </a:schemeClr>
                </a:solidFill>
              </a:rPr>
              <a:t> Choi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Do you agree 11bn should define a unified MAP coordination operation framework?</a:t>
            </a:r>
          </a:p>
          <a:p>
            <a:pPr>
              <a:buFont typeface="Arial" panose="020B0604020202020204" pitchFamily="34" charset="0"/>
              <a:buChar char="•"/>
            </a:pPr>
            <a:r>
              <a:rPr lang="en-US" sz="1100" b="0" dirty="0"/>
              <a:t>Note1: The coordination operation framework may include the procedures for discovery of other coordinating APs or AP MLDs, parameter negotiation for MAP co-ordinations, etc.</a:t>
            </a:r>
          </a:p>
          <a:p>
            <a:pPr>
              <a:buFont typeface="Arial" panose="020B0604020202020204" pitchFamily="34" charset="0"/>
              <a:buChar char="•"/>
            </a:pPr>
            <a:r>
              <a:rPr lang="en-US" sz="1100" b="0" dirty="0"/>
              <a:t>Note2: the mandatory or optional steps are TBD .</a:t>
            </a:r>
          </a:p>
          <a:p>
            <a:pPr marL="57150" indent="0"/>
            <a:r>
              <a:rPr lang="en-US" sz="1100" b="0" dirty="0"/>
              <a:t>Supporting contribution lists:  [24/453r0, 24/919r0, 23/1871r2, 22/1515r0,24/84r1, 24/511r0]</a:t>
            </a:r>
          </a:p>
          <a:p>
            <a:pPr marL="0" indent="0"/>
            <a:r>
              <a:rPr lang="en-US" sz="1100" dirty="0"/>
              <a:t>Straw Poll 2: Do you support defining the following fields for unavailability indication in M-STA BA frames:</a:t>
            </a:r>
          </a:p>
          <a:p>
            <a:pPr>
              <a:buFont typeface="Arial" panose="020B0604020202020204" pitchFamily="34" charset="0"/>
              <a:buChar char="•"/>
            </a:pPr>
            <a:r>
              <a:rPr lang="en-US" sz="11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100" b="0" dirty="0"/>
              <a:t>An Unavailability Duration field defined as the time during which the STA is unavailable (field may be not present or set to an unknown value)</a:t>
            </a:r>
          </a:p>
          <a:p>
            <a:pPr marL="0" indent="0"/>
            <a:r>
              <a:rPr lang="en-US" sz="1100" dirty="0"/>
              <a:t>Straw Poll 3:  Do you support to define a special Feedback Per AID TID Info field (name TBD) that carries control feedback in the M-BA frame?</a:t>
            </a:r>
          </a:p>
          <a:p>
            <a:pPr>
              <a:buFont typeface="Arial" panose="020B0604020202020204" pitchFamily="34" charset="0"/>
              <a:buChar char="•"/>
            </a:pPr>
            <a:r>
              <a:rPr lang="en-US" sz="1100" b="0" dirty="0"/>
              <a:t>The control feedback (i.e. unavailability indication) is carried instead of the BlockAck Bitmap in that Feedback Per AID TID Info field.</a:t>
            </a:r>
          </a:p>
          <a:p>
            <a:pPr>
              <a:buFont typeface="Arial" panose="020B0604020202020204" pitchFamily="34" charset="0"/>
              <a:buChar char="•"/>
            </a:pPr>
            <a:r>
              <a:rPr lang="en-US" sz="11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1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100" b="0" dirty="0"/>
              <a:t>The Starting Sequence Number field of this Per AID TID Info field is reserved.</a:t>
            </a:r>
          </a:p>
          <a:p>
            <a:pPr marL="0" indent="0"/>
            <a:r>
              <a:rPr lang="en-US" sz="1000" b="0" i="0" dirty="0">
                <a:solidFill>
                  <a:srgbClr val="222222"/>
                </a:solidFill>
                <a:effectLst/>
                <a:highlight>
                  <a:srgbClr val="FFFFFF"/>
                </a:highlight>
                <a:latin typeface="Arial" panose="020B0604020202020204" pitchFamily="34" charset="0"/>
              </a:rPr>
              <a:t>Supporting contribution list: [24/543r1, 24/1247r0, 24/1226r0, 24/857r1]</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ELR + Miscellaneous Part 2</a:t>
            </a:r>
          </a:p>
          <a:p>
            <a:pPr lvl="1">
              <a:buFont typeface="Arial" panose="020B0604020202020204" pitchFamily="34" charset="0"/>
              <a:buChar char="•"/>
            </a:pPr>
            <a:r>
              <a:rPr lang="en-US" sz="1050" b="0" i="0" u="none" dirty="0">
                <a:solidFill>
                  <a:srgbClr val="00B050"/>
                </a:solidFill>
                <a:effectLst/>
                <a:hlinkClick r:id="rId2">
                  <a:extLst>
                    <a:ext uri="{A12FA001-AC4F-418D-AE19-62706E023703}">
                      <ahyp:hlinkClr xmlns:ahyp="http://schemas.microsoft.com/office/drawing/2018/hyperlinkcolor" val="tx"/>
                    </a:ext>
                  </a:extLst>
                </a:hlinkClick>
              </a:rPr>
              <a:t>24/1267</a:t>
            </a:r>
            <a:r>
              <a:rPr lang="en-US" sz="1050" dirty="0">
                <a:solidFill>
                  <a:srgbClr val="00B050"/>
                </a:solidFill>
              </a:rPr>
              <a:t> </a:t>
            </a:r>
            <a:r>
              <a:rPr lang="en-US" sz="1050" b="0" i="0" u="none" dirty="0">
                <a:solidFill>
                  <a:srgbClr val="00B050"/>
                </a:solidFill>
                <a:effectLst/>
              </a:rPr>
              <a:t>Further Considerations for UHR preamble*</a:t>
            </a:r>
            <a:r>
              <a:rPr lang="en-US" sz="1050" dirty="0">
                <a:solidFill>
                  <a:srgbClr val="00B050"/>
                </a:solidFill>
              </a:rPr>
              <a:t> 				</a:t>
            </a:r>
            <a:r>
              <a:rPr lang="en-US" sz="1050" b="0" i="0" u="none" dirty="0">
                <a:solidFill>
                  <a:srgbClr val="00B050"/>
                </a:solidFill>
                <a:effectLst/>
              </a:rPr>
              <a:t>Sigurd Schelstraete</a:t>
            </a:r>
          </a:p>
          <a:p>
            <a:pPr>
              <a:buFont typeface="Arial" panose="020B0604020202020204" pitchFamily="34" charset="0"/>
              <a:buChar char="•"/>
            </a:pPr>
            <a:r>
              <a:rPr lang="en-US" sz="1200" dirty="0"/>
              <a:t>Straw Polls:</a:t>
            </a:r>
          </a:p>
          <a:p>
            <a:pPr lvl="1">
              <a:buFont typeface="Arial" panose="020B0604020202020204" pitchFamily="34" charset="0"/>
              <a:buChar char="•"/>
            </a:pPr>
            <a:r>
              <a:rPr lang="en-US" sz="1050" dirty="0">
                <a:solidFill>
                  <a:srgbClr val="00B050"/>
                </a:solidFill>
                <a:hlinkClick r:id="rId3">
                  <a:extLst>
                    <a:ext uri="{A12FA001-AC4F-418D-AE19-62706E023703}">
                      <ahyp:hlinkClr xmlns:ahyp="http://schemas.microsoft.com/office/drawing/2018/hyperlinkcolor" val="tx"/>
                    </a:ext>
                  </a:extLst>
                </a:hlinkClick>
              </a:rPr>
              <a:t>24/0876</a:t>
            </a:r>
            <a:r>
              <a:rPr lang="en-US" sz="1050" dirty="0">
                <a:solidFill>
                  <a:srgbClr val="00B050"/>
                </a:solidFill>
              </a:rPr>
              <a:t> UHR PPDU PHY Version							Rui Cao</a:t>
            </a:r>
          </a:p>
          <a:p>
            <a:pPr lvl="1">
              <a:buFont typeface="Arial" panose="020B0604020202020204" pitchFamily="34" charset="0"/>
              <a:buChar char="•"/>
            </a:pPr>
            <a:r>
              <a:rPr lang="en-US" sz="1050" b="0" i="0" strike="sngStrike" dirty="0">
                <a:solidFill>
                  <a:srgbClr val="FF0000"/>
                </a:solidFill>
                <a:effectLst/>
                <a:highlight>
                  <a:srgbClr val="FFFFFF"/>
                </a:highlight>
                <a:hlinkClick r:id="rId4">
                  <a:extLst>
                    <a:ext uri="{A12FA001-AC4F-418D-AE19-62706E023703}">
                      <ahyp:hlinkClr xmlns:ahyp="http://schemas.microsoft.com/office/drawing/2018/hyperlinkcolor" val="tx"/>
                    </a:ext>
                  </a:extLst>
                </a:hlinkClick>
              </a:rPr>
              <a:t>24/0734</a:t>
            </a:r>
            <a:r>
              <a:rPr lang="en-US" sz="1050" b="0" i="0" strike="sngStrike" dirty="0">
                <a:solidFill>
                  <a:srgbClr val="FF0000"/>
                </a:solidFill>
                <a:effectLst/>
                <a:highlight>
                  <a:srgbClr val="FFFFFF"/>
                </a:highlight>
              </a:rPr>
              <a:t> On UEQM and UEQ-MCS							Ron Porat (withdrawn)</a:t>
            </a:r>
          </a:p>
          <a:p>
            <a:pPr lvl="1">
              <a:buFont typeface="Arial" panose="020B0604020202020204" pitchFamily="34" charset="0"/>
              <a:buChar char="•"/>
            </a:pPr>
            <a:r>
              <a:rPr lang="en-US" sz="1050" b="0" i="0" dirty="0">
                <a:solidFill>
                  <a:srgbClr val="00B050"/>
                </a:solidFill>
                <a:effectLst/>
                <a:highlight>
                  <a:srgbClr val="FFFFFF"/>
                </a:highlight>
                <a:hlinkClick r:id="rId5">
                  <a:extLst>
                    <a:ext uri="{A12FA001-AC4F-418D-AE19-62706E023703}">
                      <ahyp:hlinkClr xmlns:ahyp="http://schemas.microsoft.com/office/drawing/2018/hyperlinkcolor" val="tx"/>
                    </a:ext>
                  </a:extLst>
                </a:hlinkClick>
              </a:rPr>
              <a:t>24/0474</a:t>
            </a:r>
            <a:r>
              <a:rPr lang="en-US" sz="1050" b="0" i="0" dirty="0">
                <a:solidFill>
                  <a:srgbClr val="00B050"/>
                </a:solidFill>
                <a:effectLst/>
                <a:highlight>
                  <a:srgbClr val="FFFFFF"/>
                </a:highlight>
              </a:rPr>
              <a:t> UHR unequal modulation pattern and new MCS 				Rui Cao</a:t>
            </a:r>
          </a:p>
          <a:p>
            <a:pPr lvl="1">
              <a:buFont typeface="Arial" panose="020B0604020202020204" pitchFamily="34" charset="0"/>
              <a:buChar char="•"/>
            </a:pPr>
            <a:r>
              <a:rPr lang="en-US" sz="1050" b="0" i="0" strike="sngStrike" dirty="0">
                <a:solidFill>
                  <a:srgbClr val="FF0000"/>
                </a:solidFill>
                <a:effectLst/>
                <a:highlight>
                  <a:srgbClr val="FFFFFF"/>
                </a:highlight>
                <a:hlinkClick r:id="rId6">
                  <a:extLst>
                    <a:ext uri="{A12FA001-AC4F-418D-AE19-62706E023703}">
                      <ahyp:hlinkClr xmlns:ahyp="http://schemas.microsoft.com/office/drawing/2018/hyperlinkcolor" val="tx"/>
                    </a:ext>
                  </a:extLst>
                </a:hlinkClick>
              </a:rPr>
              <a:t>24/0875</a:t>
            </a:r>
            <a:r>
              <a:rPr lang="en-US" sz="1050" b="0" i="0" strike="sngStrike" dirty="0">
                <a:solidFill>
                  <a:srgbClr val="FF0000"/>
                </a:solidFill>
                <a:effectLst/>
                <a:highlight>
                  <a:srgbClr val="FFFFFF"/>
                </a:highlight>
              </a:rPr>
              <a:t> UHR Enhanced Long Range Support					Rui Cao (withdrawn)</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24/0873</a:t>
            </a:r>
            <a:r>
              <a:rPr lang="en-US" sz="1050" dirty="0">
                <a:solidFill>
                  <a:srgbClr val="00B050"/>
                </a:solidFill>
              </a:rPr>
              <a:t> Design Targets and Considerations for Enhanced Long Range 		Jianhan Liu</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24/0985</a:t>
            </a:r>
            <a:r>
              <a:rPr lang="en-US" sz="1050" dirty="0">
                <a:solidFill>
                  <a:srgbClr val="00B050"/>
                </a:solidFill>
              </a:rPr>
              <a:t> Longer LDPC Codeword							Rethna Pulikkoonattu</a:t>
            </a:r>
          </a:p>
          <a:p>
            <a:pPr lvl="0">
              <a:buFont typeface="Arial" panose="020B0604020202020204" pitchFamily="34" charset="0"/>
              <a:buChar char="•"/>
            </a:pPr>
            <a:r>
              <a:rPr lang="en-GB" sz="1200" dirty="0"/>
              <a:t>Submissions – ELR + Miscellaneous Part 2</a:t>
            </a:r>
          </a:p>
          <a:p>
            <a:pPr lvl="1">
              <a:buFont typeface="Arial" panose="020B0604020202020204" pitchFamily="34" charset="0"/>
              <a:buChar char="•"/>
            </a:pPr>
            <a:r>
              <a:rPr lang="en-US" sz="1050" b="0" i="0" u="none" strike="noStrike" dirty="0">
                <a:solidFill>
                  <a:srgbClr val="00B050"/>
                </a:solidFill>
                <a:effectLst/>
                <a:hlinkClick r:id="rId9">
                  <a:extLst>
                    <a:ext uri="{A12FA001-AC4F-418D-AE19-62706E023703}">
                      <ahyp:hlinkClr xmlns:ahyp="http://schemas.microsoft.com/office/drawing/2018/hyperlinkcolor" val="tx"/>
                    </a:ext>
                  </a:extLst>
                </a:hlinkClick>
              </a:rPr>
              <a:t>24/1264</a:t>
            </a:r>
            <a:r>
              <a:rPr lang="en-US" sz="1050" dirty="0">
                <a:solidFill>
                  <a:srgbClr val="00B050"/>
                </a:solidFill>
              </a:rPr>
              <a:t> </a:t>
            </a:r>
            <a:r>
              <a:rPr lang="en-US" sz="1050" b="0" i="0" u="none" strike="noStrike" dirty="0">
                <a:solidFill>
                  <a:srgbClr val="00B050"/>
                </a:solidFill>
                <a:effectLst/>
              </a:rPr>
              <a:t>Supporting Rx Interference Mitigation in TGbn</a:t>
            </a:r>
            <a:r>
              <a:rPr lang="en-US" sz="1050" dirty="0">
                <a:solidFill>
                  <a:srgbClr val="00B050"/>
                </a:solidFill>
              </a:rPr>
              <a:t> 				</a:t>
            </a:r>
            <a:r>
              <a:rPr lang="en-US" sz="1050" b="0" i="0" u="none" strike="noStrike" dirty="0">
                <a:solidFill>
                  <a:srgbClr val="00B050"/>
                </a:solidFill>
                <a:effectLst/>
              </a:rPr>
              <a:t>Shimi Shilo</a:t>
            </a:r>
            <a:r>
              <a:rPr lang="en-US" sz="1050" dirty="0">
                <a:solidFill>
                  <a:srgbClr val="00B050"/>
                </a:solidFill>
              </a:rPr>
              <a:t> </a:t>
            </a:r>
          </a:p>
          <a:p>
            <a:pPr lvl="1">
              <a:buFont typeface="Arial" panose="020B0604020202020204" pitchFamily="34" charset="0"/>
              <a:buChar char="•"/>
            </a:pPr>
            <a:r>
              <a:rPr lang="en-US" sz="1050" b="0" i="0" u="none" strike="noStrike" dirty="0">
                <a:solidFill>
                  <a:srgbClr val="00B050"/>
                </a:solidFill>
                <a:effectLst/>
                <a:hlinkClick r:id="rId10">
                  <a:extLst>
                    <a:ext uri="{A12FA001-AC4F-418D-AE19-62706E023703}">
                      <ahyp:hlinkClr xmlns:ahyp="http://schemas.microsoft.com/office/drawing/2018/hyperlinkcolor" val="tx"/>
                    </a:ext>
                  </a:extLst>
                </a:hlinkClick>
              </a:rPr>
              <a:t>24/1265</a:t>
            </a:r>
            <a:r>
              <a:rPr lang="en-US" sz="1050" dirty="0">
                <a:solidFill>
                  <a:srgbClr val="00B050"/>
                </a:solidFill>
              </a:rPr>
              <a:t> </a:t>
            </a:r>
            <a:r>
              <a:rPr lang="en-US" sz="1050" b="0" i="0" u="none" strike="noStrike" dirty="0">
                <a:solidFill>
                  <a:srgbClr val="00B050"/>
                </a:solidFill>
                <a:effectLst/>
              </a:rPr>
              <a:t>Triggered Beamforming in TGbn – More Insights</a:t>
            </a:r>
            <a:r>
              <a:rPr lang="en-US" sz="1050" dirty="0">
                <a:solidFill>
                  <a:srgbClr val="00B050"/>
                </a:solidFill>
              </a:rPr>
              <a:t> 				</a:t>
            </a:r>
            <a:r>
              <a:rPr lang="en-US" sz="1050" b="0" i="0" u="none" strike="noStrike" dirty="0">
                <a:solidFill>
                  <a:srgbClr val="00B050"/>
                </a:solidFill>
                <a:effectLst/>
              </a:rPr>
              <a:t>Shimi Shilo</a:t>
            </a:r>
          </a:p>
          <a:p>
            <a:pPr lvl="1">
              <a:buFont typeface="Arial" panose="020B0604020202020204" pitchFamily="34" charset="0"/>
              <a:buChar char="•"/>
            </a:pPr>
            <a:r>
              <a:rPr lang="en-US" sz="1050" dirty="0">
                <a:solidFill>
                  <a:srgbClr val="00B050"/>
                </a:solidFill>
              </a:rPr>
              <a:t> 1295r0  Long LDPC Designs Based on 11n LDPC Codes                          	    	 Wei Lin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TBC</a:t>
            </a:r>
          </a:p>
          <a:p>
            <a:pPr lvl="1">
              <a:buFont typeface="Arial" panose="020B0604020202020204" pitchFamily="34" charset="0"/>
              <a:buChar char="•"/>
            </a:pPr>
            <a:r>
              <a:rPr lang="en-US" sz="1400" dirty="0">
                <a:solidFill>
                  <a:srgbClr val="00B050"/>
                </a:solidFill>
              </a:rPr>
              <a:t>Straw Polls (30 mins)</a:t>
            </a: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24/1156</a:t>
            </a:r>
            <a:r>
              <a:rPr lang="en-US" sz="1400" dirty="0">
                <a:solidFill>
                  <a:srgbClr val="00B050"/>
                </a:solidFill>
              </a:rPr>
              <a:t> </a:t>
            </a:r>
            <a:r>
              <a:rPr lang="en-US" sz="1400" b="0" i="0" u="none" strike="noStrike" dirty="0">
                <a:solidFill>
                  <a:srgbClr val="00B050"/>
                </a:solidFill>
                <a:effectLst/>
              </a:rPr>
              <a:t>Initial Control Frame Exchange for Low Latency</a:t>
            </a:r>
            <a:r>
              <a:rPr lang="en-US" sz="1400" dirty="0">
                <a:solidFill>
                  <a:srgbClr val="00B050"/>
                </a:solidFill>
              </a:rPr>
              <a:t> 				</a:t>
            </a:r>
            <a:r>
              <a:rPr lang="en-US" sz="1400" b="0" i="0" u="none" strike="noStrike" dirty="0" err="1">
                <a:solidFill>
                  <a:srgbClr val="00B050"/>
                </a:solidFill>
                <a:effectLst/>
              </a:rPr>
              <a:t>Sanghyun</a:t>
            </a:r>
            <a:r>
              <a:rPr lang="en-US" sz="1400" b="0" i="0" u="none" strike="noStrike" dirty="0">
                <a:solidFill>
                  <a:srgbClr val="00B050"/>
                </a:solidFill>
                <a:effectLst/>
              </a:rPr>
              <a:t> Kim</a:t>
            </a:r>
          </a:p>
          <a:p>
            <a:pPr lvl="1">
              <a:buFont typeface="Arial" panose="020B0604020202020204" pitchFamily="34" charset="0"/>
              <a:buChar char="•"/>
            </a:pPr>
            <a:r>
              <a:rPr lang="fr-FR" sz="1400" dirty="0">
                <a:solidFill>
                  <a:srgbClr val="00B050"/>
                </a:solidFill>
                <a:hlinkClick r:id="rId3">
                  <a:extLst>
                    <a:ext uri="{A12FA001-AC4F-418D-AE19-62706E023703}">
                      <ahyp:hlinkClr xmlns:ahyp="http://schemas.microsoft.com/office/drawing/2018/hyperlinkcolor" val="tx"/>
                    </a:ext>
                  </a:extLst>
                </a:hlinkClick>
              </a:rPr>
              <a:t>24/1195</a:t>
            </a:r>
            <a:r>
              <a:rPr lang="fr-FR" sz="1400" dirty="0">
                <a:solidFill>
                  <a:srgbClr val="00B050"/>
                </a:solidFill>
              </a:rPr>
              <a:t>	Indication Techniques for Urgent Traffic					</a:t>
            </a:r>
            <a:r>
              <a:rPr lang="fr-FR" sz="1400" dirty="0" err="1">
                <a:solidFill>
                  <a:srgbClr val="00B050"/>
                </a:solidFill>
              </a:rPr>
              <a:t>Jinho</a:t>
            </a:r>
            <a:r>
              <a:rPr lang="fr-FR" sz="1400" dirty="0">
                <a:solidFill>
                  <a:srgbClr val="00B050"/>
                </a:solidFill>
              </a:rPr>
              <a:t> Choi</a:t>
            </a:r>
            <a:endParaRPr lang="en-GB" sz="14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24/0636</a:t>
            </a:r>
            <a:r>
              <a:rPr lang="en-US" sz="1400" dirty="0">
                <a:solidFill>
                  <a:srgbClr val="00B050"/>
                </a:solidFill>
              </a:rPr>
              <a:t> </a:t>
            </a:r>
            <a:r>
              <a:rPr lang="en-US" sz="1400" b="0" i="0" u="none" strike="noStrike" dirty="0">
                <a:solidFill>
                  <a:srgbClr val="00B050"/>
                </a:solidFill>
                <a:effectLst/>
              </a:rPr>
              <a:t>Multi-AP Preemption for Low-Latency Traffic</a:t>
            </a:r>
            <a:r>
              <a:rPr lang="en-US" sz="1400" dirty="0">
                <a:solidFill>
                  <a:srgbClr val="00B050"/>
                </a:solidFill>
              </a:rPr>
              <a:t> 				</a:t>
            </a:r>
            <a:r>
              <a:rPr lang="en-US" sz="1400" b="0" i="0" u="none" strike="noStrike" dirty="0">
                <a:solidFill>
                  <a:srgbClr val="00B050"/>
                </a:solidFill>
                <a:effectLst/>
              </a:rPr>
              <a:t>Si-Chan Noh</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24/0804</a:t>
            </a:r>
            <a:r>
              <a:rPr lang="en-US" sz="1400" dirty="0">
                <a:solidFill>
                  <a:srgbClr val="00B050"/>
                </a:solidFill>
              </a:rPr>
              <a:t> </a:t>
            </a:r>
            <a:r>
              <a:rPr lang="en-US" sz="1400" b="0" i="0" u="none" strike="noStrike" dirty="0">
                <a:solidFill>
                  <a:srgbClr val="00B050"/>
                </a:solidFill>
                <a:effectLst/>
              </a:rPr>
              <a:t>The transmission of preemption request frame</a:t>
            </a:r>
            <a:r>
              <a:rPr lang="en-US" sz="1400" dirty="0">
                <a:solidFill>
                  <a:srgbClr val="00B050"/>
                </a:solidFill>
              </a:rPr>
              <a:t> 				</a:t>
            </a:r>
            <a:r>
              <a:rPr lang="en-US" sz="1400" b="0" i="0" u="none" strike="noStrike" dirty="0">
                <a:solidFill>
                  <a:srgbClr val="00B050"/>
                </a:solidFill>
                <a:effectLst/>
              </a:rPr>
              <a:t>Yunbo Li</a:t>
            </a:r>
            <a:r>
              <a:rPr lang="en-US" sz="1400" dirty="0">
                <a:solidFill>
                  <a:srgbClr val="00B050"/>
                </a:solidFill>
              </a:rPr>
              <a:t> </a:t>
            </a:r>
          </a:p>
          <a:p>
            <a:pPr lvl="1">
              <a:buFont typeface="Arial" panose="020B0604020202020204" pitchFamily="34" charset="0"/>
              <a:buChar char="•"/>
            </a:pPr>
            <a:r>
              <a:rPr lang="en-US" sz="1400" b="0" i="0" u="sng" strike="noStrike" dirty="0">
                <a:solidFill>
                  <a:schemeClr val="bg1">
                    <a:lumMod val="75000"/>
                  </a:schemeClr>
                </a:solidFill>
                <a:effectLst/>
                <a:hlinkClick r:id="rId6">
                  <a:extLst>
                    <a:ext uri="{A12FA001-AC4F-418D-AE19-62706E023703}">
                      <ahyp:hlinkClr xmlns:ahyp="http://schemas.microsoft.com/office/drawing/2018/hyperlinkcolor" val="tx"/>
                    </a:ext>
                  </a:extLst>
                </a:hlinkClick>
              </a:rPr>
              <a:t>24/0852</a:t>
            </a:r>
            <a:r>
              <a:rPr lang="en-US" sz="1400" dirty="0">
                <a:solidFill>
                  <a:schemeClr val="bg1">
                    <a:lumMod val="75000"/>
                  </a:schemeClr>
                </a:solidFill>
              </a:rPr>
              <a:t> </a:t>
            </a:r>
            <a:r>
              <a:rPr lang="en-US" sz="1400" b="0" i="0" u="none" strike="noStrike" dirty="0">
                <a:solidFill>
                  <a:schemeClr val="bg1">
                    <a:lumMod val="75000"/>
                  </a:schemeClr>
                </a:solidFill>
                <a:effectLst/>
              </a:rPr>
              <a:t>Timely-transmission-of-low-latency-traffic-with-reduced-preemption-occurance</a:t>
            </a:r>
            <a:r>
              <a:rPr lang="en-US" sz="1400" dirty="0">
                <a:solidFill>
                  <a:schemeClr val="bg1">
                    <a:lumMod val="75000"/>
                  </a:schemeClr>
                </a:solidFill>
              </a:rPr>
              <a:t> 													</a:t>
            </a:r>
            <a:r>
              <a:rPr lang="en-US" sz="1400" b="0" i="0" u="none" strike="noStrike" dirty="0">
                <a:solidFill>
                  <a:schemeClr val="bg1">
                    <a:lumMod val="75000"/>
                  </a:schemeClr>
                </a:solidFill>
                <a:effectLst/>
              </a:rPr>
              <a:t>Jerome Gu</a:t>
            </a:r>
            <a:r>
              <a:rPr lang="en-US" sz="1400" dirty="0">
                <a:solidFill>
                  <a:schemeClr val="bg1">
                    <a:lumMod val="75000"/>
                  </a:schemeClr>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3814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SP: Do you agree to define a mechanism in 11bn for a TXOP holder to allow a STA associated with the TXOP holder to preempt the TXOP holder's frame exchange sequence for delivery of low latency traffic?</a:t>
            </a:r>
          </a:p>
          <a:p>
            <a:pPr marL="171450" indent="-171450">
              <a:buFont typeface="Arial" panose="020B0604020202020204" pitchFamily="34" charset="0"/>
              <a:buChar char="•"/>
            </a:pPr>
            <a:r>
              <a:rPr lang="en-US" sz="1100" b="0" dirty="0"/>
              <a:t>NOTE: The TXOP holder can be an AP or a non-AP STA.</a:t>
            </a:r>
          </a:p>
          <a:p>
            <a:pPr marL="171450" indent="-171450">
              <a:buFont typeface="Arial" panose="020B0604020202020204" pitchFamily="34" charset="0"/>
              <a:buChar char="•"/>
            </a:pPr>
            <a:r>
              <a:rPr lang="en-US" sz="1100" b="0" dirty="0"/>
              <a:t>NOTE: The policy for TXOP holder allowing preemption is TBD.</a:t>
            </a:r>
          </a:p>
          <a:p>
            <a:pPr marL="0" indent="0"/>
            <a:r>
              <a:rPr lang="en-US" sz="1100" b="0" i="1" dirty="0"/>
              <a:t>Supporting list: [11-24/431, 11-24/866, 11-24/852, 11-24/804, 11-24/416, 11-24/470, 11-24/391, 11-24/390, 11-24/389, 11-24/247, 11-23/1886, 11-24/103, 11-24/168, 11-24/131, 11-23/2076, 11-23/1950, 11-23/1939, 11-24/0870]</a:t>
            </a:r>
          </a:p>
          <a:p>
            <a:pPr marL="0" indent="0"/>
            <a:endParaRPr lang="en-US" sz="1100" dirty="0"/>
          </a:p>
          <a:p>
            <a:pPr marL="0" indent="0"/>
            <a:r>
              <a:rPr lang="en-US" sz="1100" dirty="0"/>
              <a:t>Straw Poll 2: Do you agree to include the following into the 11bn SFD?</a:t>
            </a:r>
          </a:p>
          <a:p>
            <a:pPr marL="171450" indent="-171450">
              <a:buFont typeface="Arial" panose="020B0604020202020204" pitchFamily="34" charset="0"/>
              <a:buChar char="•"/>
            </a:pPr>
            <a:r>
              <a:rPr lang="en-US" sz="1100" b="0" dirty="0"/>
              <a:t>An AP that is capable of Non-Primary Channel Access (NPCA) announces at most one NPCA Primary channel that is in its BSS operating channel width and that is not a punctured 20 MHz subchannel (as indicated in the HE/EHT Operation element)</a:t>
            </a:r>
          </a:p>
          <a:p>
            <a:pPr marL="0" indent="0"/>
            <a:r>
              <a:rPr lang="en-US" sz="1100" b="0" dirty="0"/>
              <a:t>Details on signaling is TBD</a:t>
            </a:r>
          </a:p>
          <a:p>
            <a:pPr marL="0" indent="0"/>
            <a:endParaRPr lang="en-US" sz="1100" b="0" dirty="0"/>
          </a:p>
          <a:p>
            <a:pPr marL="0" indent="0"/>
            <a:r>
              <a:rPr lang="en-US" sz="1100" dirty="0"/>
              <a:t>Straw Poll 3:  Do you agree to include the following into the 11bn SFD?</a:t>
            </a:r>
          </a:p>
          <a:p>
            <a:pPr marL="171450" indent="-171450">
              <a:buFont typeface="Arial" panose="020B0604020202020204" pitchFamily="34" charset="0"/>
              <a:buChar char="•"/>
            </a:pPr>
            <a:r>
              <a:rPr lang="en-US" sz="1100" b="0" dirty="0"/>
              <a:t>STA that is capable of Non-Primary Channel Access (NPCA) shall initiate frame exchange with a control frame when it performs channel access on the NPCA Primary channel</a:t>
            </a:r>
          </a:p>
          <a:p>
            <a:pPr marL="0" indent="0"/>
            <a:r>
              <a:rPr lang="en-US" sz="1100" b="0" dirty="0"/>
              <a:t>Details on control frame is TBD</a:t>
            </a:r>
          </a:p>
          <a:p>
            <a:pPr marL="0" indent="0"/>
            <a:r>
              <a:rPr lang="pt-BR" sz="1100" b="0" i="1" dirty="0"/>
              <a:t>Supporting list: [23/1913r2, 23/1911r0, 23/1935r1, 11-23/1891r0, 23/2005r1, 23/2023r1, 24/0070r1, 24/458r0, 24/486r0, 24/538r0, 24/670]</a:t>
            </a:r>
            <a:endParaRPr lang="en-US" sz="110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902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de-DE"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24/0772</a:t>
            </a:r>
            <a:r>
              <a:rPr lang="de-DE" sz="1400" dirty="0">
                <a:solidFill>
                  <a:srgbClr val="00B050"/>
                </a:solidFill>
              </a:rPr>
              <a:t> </a:t>
            </a:r>
            <a:r>
              <a:rPr lang="de-DE" sz="1400" b="0" i="0" u="none" strike="noStrike" dirty="0">
                <a:solidFill>
                  <a:srgbClr val="00B050"/>
                </a:solidFill>
                <a:effectLst/>
              </a:rPr>
              <a:t>CSMA Collision analysis</a:t>
            </a:r>
            <a:r>
              <a:rPr lang="de-DE" sz="1400" dirty="0">
                <a:solidFill>
                  <a:srgbClr val="00B050"/>
                </a:solidFill>
              </a:rPr>
              <a:t> 							</a:t>
            </a:r>
            <a:r>
              <a:rPr lang="de-DE" sz="1400" b="0" i="0" u="none" strike="noStrike" dirty="0">
                <a:solidFill>
                  <a:srgbClr val="00B050"/>
                </a:solidFill>
                <a:effectLst/>
              </a:rPr>
              <a:t>Sigurd Schelstraete</a:t>
            </a:r>
            <a:r>
              <a:rPr lang="de-DE"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24/0773</a:t>
            </a:r>
            <a:r>
              <a:rPr lang="en-US" sz="1400" dirty="0">
                <a:solidFill>
                  <a:srgbClr val="00B050"/>
                </a:solidFill>
              </a:rPr>
              <a:t> </a:t>
            </a:r>
            <a:r>
              <a:rPr lang="en-US" sz="1400" b="0" i="0" u="none" strike="noStrike" dirty="0">
                <a:solidFill>
                  <a:srgbClr val="00B050"/>
                </a:solidFill>
                <a:effectLst/>
              </a:rPr>
              <a:t>CSMA with enhanced Collision Avoidance				Sigurd Schelstraete</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24/0840</a:t>
            </a:r>
            <a:r>
              <a:rPr lang="en-US" sz="1400" b="0" dirty="0">
                <a:solidFill>
                  <a:srgbClr val="00B050"/>
                </a:solidFill>
              </a:rPr>
              <a:t> hip-</a:t>
            </a:r>
            <a:r>
              <a:rPr lang="en-US" sz="1400" b="0" dirty="0" err="1">
                <a:solidFill>
                  <a:srgbClr val="00B050"/>
                </a:solidFill>
              </a:rPr>
              <a:t>edca</a:t>
            </a:r>
            <a:r>
              <a:rPr lang="en-US" sz="1400" b="0" dirty="0">
                <a:solidFill>
                  <a:srgbClr val="00B050"/>
                </a:solidFill>
              </a:rPr>
              <a:t>-proposal								Akhmetov, Dmitry</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24/1183</a:t>
            </a:r>
            <a:r>
              <a:rPr lang="en-US" sz="1400" dirty="0">
                <a:solidFill>
                  <a:srgbClr val="00B050"/>
                </a:solidFill>
              </a:rPr>
              <a:t> </a:t>
            </a:r>
            <a:r>
              <a:rPr lang="en-US" sz="1400" b="0" i="0" u="none" strike="noStrike" dirty="0">
                <a:solidFill>
                  <a:srgbClr val="00B050"/>
                </a:solidFill>
                <a:effectLst/>
              </a:rPr>
              <a:t>Low latency, low collision, low power medium access--continued</a:t>
            </a:r>
            <a:r>
              <a:rPr lang="en-US" sz="1400" dirty="0">
                <a:solidFill>
                  <a:srgbClr val="00B050"/>
                </a:solidFill>
              </a:rPr>
              <a:t> 	</a:t>
            </a:r>
            <a:r>
              <a:rPr lang="en-US" sz="1400" b="0" i="0" u="none" strike="noStrike" dirty="0">
                <a:solidFill>
                  <a:srgbClr val="00B050"/>
                </a:solidFill>
                <a:effectLst/>
              </a:rPr>
              <a:t>Sean Coffey</a:t>
            </a:r>
            <a:r>
              <a:rPr lang="en-US" sz="1400" dirty="0">
                <a:solidFill>
                  <a:srgbClr val="00B050"/>
                </a:solidFill>
              </a:rPr>
              <a:t> </a:t>
            </a:r>
          </a:p>
          <a:p>
            <a:pPr>
              <a:buFont typeface="Arial" panose="020B0604020202020204" pitchFamily="34" charset="0"/>
              <a:buChar char="•"/>
            </a:pPr>
            <a:r>
              <a:rPr lang="en-US" sz="1400" b="0" u="sng" dirty="0">
                <a:solidFill>
                  <a:schemeClr val="bg1">
                    <a:lumMod val="65000"/>
                  </a:schemeClr>
                </a:solidFill>
                <a:hlinkClick r:id="rId6">
                  <a:extLst>
                    <a:ext uri="{A12FA001-AC4F-418D-AE19-62706E023703}">
                      <ahyp:hlinkClr xmlns:ahyp="http://schemas.microsoft.com/office/drawing/2018/hyperlinkcolor" val="tx"/>
                    </a:ext>
                  </a:extLst>
                </a:hlinkClick>
              </a:rPr>
              <a:t>24/0811</a:t>
            </a:r>
            <a:r>
              <a:rPr lang="en-US" sz="1400" dirty="0">
                <a:solidFill>
                  <a:schemeClr val="bg1">
                    <a:lumMod val="65000"/>
                  </a:schemeClr>
                </a:solidFill>
              </a:rPr>
              <a:t> </a:t>
            </a:r>
            <a:r>
              <a:rPr lang="en-US" sz="1400" b="0" dirty="0">
                <a:solidFill>
                  <a:schemeClr val="bg1">
                    <a:lumMod val="65000"/>
                  </a:schemeClr>
                </a:solidFill>
              </a:rPr>
              <a:t>Overlapped-indication-</a:t>
            </a:r>
            <a:r>
              <a:rPr lang="en-US" sz="1400" b="0" dirty="0" err="1">
                <a:solidFill>
                  <a:schemeClr val="bg1">
                    <a:lumMod val="65000"/>
                  </a:schemeClr>
                </a:solidFill>
              </a:rPr>
              <a:t>for_aperiodic</a:t>
            </a:r>
            <a:r>
              <a:rPr lang="en-US" sz="1400" b="0" dirty="0">
                <a:solidFill>
                  <a:schemeClr val="bg1">
                    <a:lumMod val="65000"/>
                  </a:schemeClr>
                </a:solidFill>
              </a:rPr>
              <a:t>-Low-latency-traffic</a:t>
            </a:r>
            <a:r>
              <a:rPr lang="en-US" sz="1400" dirty="0">
                <a:solidFill>
                  <a:schemeClr val="bg1">
                    <a:lumMod val="65000"/>
                  </a:schemeClr>
                </a:solidFill>
              </a:rPr>
              <a:t> 		</a:t>
            </a:r>
            <a:r>
              <a:rPr lang="en-US" sz="1400" b="0" dirty="0">
                <a:solidFill>
                  <a:schemeClr val="bg1">
                    <a:lumMod val="65000"/>
                  </a:schemeClr>
                </a:solidFill>
              </a:rPr>
              <a:t>Daniel </a:t>
            </a:r>
            <a:r>
              <a:rPr lang="en-US" sz="1400" b="0" dirty="0" err="1">
                <a:solidFill>
                  <a:schemeClr val="bg1">
                    <a:lumMod val="65000"/>
                  </a:schemeClr>
                </a:solidFill>
              </a:rPr>
              <a:t>Verenzuela</a:t>
            </a:r>
            <a:endParaRPr lang="en-US" sz="1400" b="0" dirty="0">
              <a:solidFill>
                <a:schemeClr val="bg1">
                  <a:lumMod val="65000"/>
                </a:schemeClr>
              </a:solidFill>
            </a:endParaRPr>
          </a:p>
          <a:p>
            <a:pPr>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24/0984</a:t>
            </a:r>
            <a:r>
              <a:rPr lang="en-US" sz="1400" b="0" i="0" u="sng" strike="noStrike" kern="1200" dirty="0">
                <a:solidFill>
                  <a:schemeClr val="bg1">
                    <a:lumMod val="65000"/>
                  </a:schemeClr>
                </a:solidFill>
                <a:effectLst/>
                <a:ea typeface="MS Gothic" panose="020B0609070205080204" pitchFamily="49" charset="-128"/>
              </a:rPr>
              <a:t> </a:t>
            </a:r>
            <a:r>
              <a:rPr lang="en-US" sz="1400" b="0" i="0" u="none" strike="noStrike" kern="1200" dirty="0">
                <a:solidFill>
                  <a:schemeClr val="bg1">
                    <a:lumMod val="65000"/>
                  </a:schemeClr>
                </a:solidFill>
                <a:effectLst/>
                <a:ea typeface="MS Gothic" panose="020B0609070205080204" pitchFamily="49" charset="-128"/>
              </a:rPr>
              <a:t>EPCS Priority Access for Additional Use Cases 				Subir Das</a:t>
            </a:r>
            <a:endParaRPr lang="en-US" sz="1400" b="0" dirty="0">
              <a:solidFill>
                <a:schemeClr val="bg1">
                  <a:lumMod val="65000"/>
                </a:schemeClr>
              </a:solidFill>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lgn="l"/>
            <a:r>
              <a:rPr lang="en-US" sz="1400" dirty="0">
                <a:solidFill>
                  <a:srgbClr val="00B050"/>
                </a:solidFill>
              </a:rPr>
              <a:t>Straw Poll 1: </a:t>
            </a:r>
            <a:r>
              <a:rPr lang="en-US" sz="1400" b="0" i="0" dirty="0">
                <a:solidFill>
                  <a:srgbClr val="00B050"/>
                </a:solidFill>
                <a:effectLst/>
                <a:highlight>
                  <a:srgbClr val="FFFFFF"/>
                </a:highlight>
              </a:rPr>
              <a:t>Do you agree to define a mechanism in 802.11bn that enables a non-AP STA to indicate </a:t>
            </a:r>
            <a:r>
              <a:rPr lang="en-US" sz="1400" b="0" i="0" dirty="0">
                <a:solidFill>
                  <a:srgbClr val="222222"/>
                </a:solidFill>
                <a:effectLst/>
                <a:highlight>
                  <a:srgbClr val="FFFFFF"/>
                </a:highlight>
              </a:rPr>
              <a:t>that it does not have pending traffic to deliver during the current ongoing TWT SP.</a:t>
            </a:r>
          </a:p>
          <a:p>
            <a:pPr algn="l">
              <a:buFont typeface="Arial" panose="020B0604020202020204" pitchFamily="34" charset="0"/>
              <a:buChar char="•"/>
            </a:pPr>
            <a:r>
              <a:rPr lang="en-US" sz="1100" b="0" i="0" dirty="0">
                <a:solidFill>
                  <a:srgbClr val="222222"/>
                </a:solidFill>
                <a:effectLst/>
                <a:highlight>
                  <a:srgbClr val="FFFFFF"/>
                </a:highlight>
                <a:latin typeface="Helvetica Neue"/>
              </a:rPr>
              <a:t>NOTE 1 – The exact signaling mechanism is TBD</a:t>
            </a:r>
          </a:p>
          <a:p>
            <a:pPr algn="l">
              <a:buFont typeface="Arial" panose="020B0604020202020204" pitchFamily="34" charset="0"/>
              <a:buChar char="•"/>
            </a:pPr>
            <a:r>
              <a:rPr lang="en-US" sz="1100" b="0" i="0" dirty="0">
                <a:solidFill>
                  <a:srgbClr val="222222"/>
                </a:solidFill>
                <a:effectLst/>
                <a:highlight>
                  <a:srgbClr val="FFFFFF"/>
                </a:highlight>
                <a:latin typeface="Helvetica Neue"/>
              </a:rPr>
              <a:t>NOTE 2 – The SP does not propose changing the SP termination mechanism/signaling itself. As per current spec, a TWT SP may be terminated by an AP as specified in 26.8.5</a:t>
            </a:r>
          </a:p>
          <a:p>
            <a:pPr algn="l">
              <a:buFont typeface="Arial" panose="020B0604020202020204" pitchFamily="34" charset="0"/>
              <a:buChar char="•"/>
            </a:pPr>
            <a:r>
              <a:rPr lang="en-US" sz="1100" b="0" i="0" dirty="0">
                <a:solidFill>
                  <a:srgbClr val="222222"/>
                </a:solidFill>
                <a:effectLst/>
                <a:highlight>
                  <a:srgbClr val="FFFFFF"/>
                </a:highlight>
                <a:latin typeface="Helvetica Neue"/>
              </a:rPr>
              <a:t>NOTE 3 – It is optional for the non-AP STA to provide such an indication</a:t>
            </a:r>
          </a:p>
          <a:p>
            <a:pPr algn="l"/>
            <a:r>
              <a:rPr lang="en-US" sz="1100" b="0" i="0" dirty="0">
                <a:solidFill>
                  <a:srgbClr val="222222"/>
                </a:solidFill>
                <a:effectLst/>
                <a:highlight>
                  <a:srgbClr val="FFFFFF"/>
                </a:highlight>
                <a:latin typeface="Helvetica Neue"/>
              </a:rPr>
              <a:t>Supporting doc: </a:t>
            </a:r>
            <a:r>
              <a:rPr lang="en-US" sz="1100" b="0" i="0" dirty="0">
                <a:solidFill>
                  <a:srgbClr val="1155CC"/>
                </a:solidFill>
                <a:effectLst/>
                <a:highlight>
                  <a:srgbClr val="FFFFFF"/>
                </a:highlight>
                <a:latin typeface="Helvetica Neue"/>
                <a:hlinkClick r:id="rId2"/>
              </a:rPr>
              <a:t>24/408r0</a:t>
            </a:r>
            <a:endParaRPr lang="en-US" sz="1100" b="0" i="0" dirty="0">
              <a:solidFill>
                <a:srgbClr val="1155CC"/>
              </a:solidFill>
              <a:effectLst/>
              <a:highlight>
                <a:srgbClr val="FFFFFF"/>
              </a:highlight>
              <a:latin typeface="Helvetica Neue"/>
            </a:endParaRPr>
          </a:p>
          <a:p>
            <a:pPr algn="l"/>
            <a:endParaRPr lang="en-US" sz="1100" b="0" dirty="0">
              <a:solidFill>
                <a:srgbClr val="1155CC"/>
              </a:solidFill>
              <a:highlight>
                <a:srgbClr val="FFFFFF"/>
              </a:highlight>
              <a:latin typeface="Helvetica Neue"/>
            </a:endParaRPr>
          </a:p>
          <a:p>
            <a:pPr algn="l"/>
            <a:r>
              <a:rPr lang="en-US" sz="1100" b="0" i="0" dirty="0">
                <a:solidFill>
                  <a:schemeClr val="tx1"/>
                </a:solidFill>
                <a:effectLst/>
                <a:highlight>
                  <a:srgbClr val="FFFFFF"/>
                </a:highlight>
                <a:latin typeface="Helvetica Neue"/>
              </a:rPr>
              <a:t>Results: 58% (+2)Y, 16% (+6)N, 27%A (%out of 250), 147Y, 46, </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hlinkClick r:id="rId2"/>
              </a:rPr>
              <a:t>24/171r10</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24/1183</a:t>
            </a:r>
            <a:r>
              <a:rPr lang="en-US" sz="1400" dirty="0">
                <a:solidFill>
                  <a:srgbClr val="00B050"/>
                </a:solidFill>
              </a:rPr>
              <a:t> </a:t>
            </a:r>
            <a:r>
              <a:rPr lang="en-US" sz="1400" b="0" i="0" u="none" strike="noStrike" dirty="0">
                <a:solidFill>
                  <a:srgbClr val="00B050"/>
                </a:solidFill>
                <a:effectLst/>
              </a:rPr>
              <a:t>Low latency, low collision, low power medium access--continued</a:t>
            </a:r>
            <a:r>
              <a:rPr lang="en-US" sz="1400" dirty="0">
                <a:solidFill>
                  <a:srgbClr val="00B050"/>
                </a:solidFill>
              </a:rPr>
              <a:t> 	</a:t>
            </a:r>
            <a:r>
              <a:rPr lang="en-US" sz="1400" b="0" i="0" u="none" strike="noStrike" dirty="0">
                <a:solidFill>
                  <a:srgbClr val="00B050"/>
                </a:solidFill>
                <a:effectLst/>
              </a:rPr>
              <a:t>Sean Coffey</a:t>
            </a:r>
            <a:r>
              <a:rPr lang="en-US" sz="1400" dirty="0">
                <a:solidFill>
                  <a:srgbClr val="00B050"/>
                </a:solidFill>
              </a:rPr>
              <a:t> </a:t>
            </a:r>
            <a:r>
              <a:rPr lang="en-US" sz="1400" b="0" dirty="0">
                <a:solidFill>
                  <a:srgbClr val="00B050"/>
                </a:solidFill>
              </a:rPr>
              <a:t> [Q&amp;A</a:t>
            </a:r>
            <a:r>
              <a:rPr lang="en-US" sz="1400" dirty="0">
                <a:solidFill>
                  <a:srgbClr val="00B050"/>
                </a:solidFill>
              </a:rPr>
              <a:t>]</a:t>
            </a:r>
          </a:p>
          <a:p>
            <a:pPr>
              <a:buFont typeface="Arial" panose="020B0604020202020204" pitchFamily="34" charset="0"/>
              <a:buChar char="•"/>
            </a:pPr>
            <a:r>
              <a:rPr lang="en-US" sz="1400" b="0" u="sng" dirty="0">
                <a:solidFill>
                  <a:srgbClr val="00B050"/>
                </a:solidFill>
                <a:hlinkClick r:id="rId3">
                  <a:extLst>
                    <a:ext uri="{A12FA001-AC4F-418D-AE19-62706E023703}">
                      <ahyp:hlinkClr xmlns:ahyp="http://schemas.microsoft.com/office/drawing/2018/hyperlinkcolor" val="tx"/>
                    </a:ext>
                  </a:extLst>
                </a:hlinkClick>
              </a:rPr>
              <a:t>24/0811</a:t>
            </a:r>
            <a:r>
              <a:rPr lang="en-US" sz="1400" dirty="0">
                <a:solidFill>
                  <a:srgbClr val="00B050"/>
                </a:solidFill>
              </a:rPr>
              <a:t> </a:t>
            </a:r>
            <a:r>
              <a:rPr lang="en-US" sz="1400" b="0" dirty="0">
                <a:solidFill>
                  <a:srgbClr val="00B050"/>
                </a:solidFill>
              </a:rPr>
              <a:t>Overlapped-indication-</a:t>
            </a:r>
            <a:r>
              <a:rPr lang="en-US" sz="1400" b="0" dirty="0" err="1">
                <a:solidFill>
                  <a:srgbClr val="00B050"/>
                </a:solidFill>
              </a:rPr>
              <a:t>for_aperiodic</a:t>
            </a:r>
            <a:r>
              <a:rPr lang="en-US" sz="1400" b="0" dirty="0">
                <a:solidFill>
                  <a:srgbClr val="00B050"/>
                </a:solidFill>
              </a:rPr>
              <a:t>-Low-latency-traffic</a:t>
            </a:r>
            <a:r>
              <a:rPr lang="en-US" sz="1400" dirty="0">
                <a:solidFill>
                  <a:srgbClr val="00B050"/>
                </a:solidFill>
              </a:rPr>
              <a:t> 		</a:t>
            </a:r>
            <a:r>
              <a:rPr lang="en-US" sz="1400" b="0" dirty="0">
                <a:solidFill>
                  <a:srgbClr val="00B050"/>
                </a:solidFill>
              </a:rPr>
              <a:t>Daniel </a:t>
            </a:r>
            <a:r>
              <a:rPr lang="en-US" sz="1400" b="0" dirty="0" err="1">
                <a:solidFill>
                  <a:srgbClr val="00B050"/>
                </a:solidFill>
              </a:rPr>
              <a:t>Verenzuela</a:t>
            </a:r>
            <a:endParaRPr lang="en-US" sz="1400" b="0" dirty="0">
              <a:solidFill>
                <a:srgbClr val="00B050"/>
              </a:solidFill>
            </a:endParaRPr>
          </a:p>
          <a:p>
            <a:pPr>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24/0984</a:t>
            </a:r>
            <a:r>
              <a:rPr lang="en-US" sz="1400" b="0" i="0" u="sng"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EPCS Priority Access for Additional Use Cases 				Subir Das</a:t>
            </a:r>
            <a:endParaRPr lang="en-US" sz="1400" b="0" dirty="0">
              <a:solidFill>
                <a:srgbClr val="00B050"/>
              </a:solidFill>
            </a:endParaRP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pPr algn="l"/>
            <a:r>
              <a:rPr lang="en-US" sz="1600" b="0" i="0" strike="sngStrike" dirty="0">
                <a:solidFill>
                  <a:srgbClr val="222222"/>
                </a:solidFill>
                <a:effectLst/>
                <a:highlight>
                  <a:srgbClr val="FFFFFF"/>
                </a:highlight>
                <a:latin typeface="Times New Roman" panose="02020603050405020304" pitchFamily="18" charset="0"/>
              </a:rPr>
              <a:t>SP1. Do you support to define a mechanism in 11bn where a non-AP MLD may request setting up one or more links with target AP MLD through either the current AP MLD (e.g. over the DS, etc.) or the target AP MLD over the air?</a:t>
            </a:r>
          </a:p>
          <a:p>
            <a:pPr algn="l"/>
            <a:endParaRPr lang="en-US" sz="1600" b="0" i="0" strike="sngStrike" dirty="0">
              <a:solidFill>
                <a:srgbClr val="222222"/>
              </a:solidFill>
              <a:effectLst/>
              <a:highlight>
                <a:srgbClr val="FFFFFF"/>
              </a:highlight>
              <a:latin typeface="Times New Roman" panose="02020603050405020304" pitchFamily="18" charset="0"/>
            </a:endParaRPr>
          </a:p>
          <a:p>
            <a:pPr algn="l"/>
            <a:r>
              <a:rPr lang="en-US" sz="1600" b="0" i="0" strike="sngStrike" dirty="0">
                <a:solidFill>
                  <a:srgbClr val="222222"/>
                </a:solidFill>
                <a:effectLst/>
                <a:highlight>
                  <a:srgbClr val="FFFFFF"/>
                </a:highlight>
                <a:latin typeface="Times New Roman" panose="02020603050405020304" pitchFamily="18" charset="0"/>
              </a:rPr>
              <a:t>Supporting list: [24/0349r3, 24/0679r1, 24/934r0]</a:t>
            </a:r>
          </a:p>
          <a:p>
            <a:pPr algn="l"/>
            <a:endParaRPr lang="en-US" sz="1600" b="0" dirty="0">
              <a:solidFill>
                <a:srgbClr val="222222"/>
              </a:solidFill>
              <a:highlight>
                <a:srgbClr val="FFFFFF"/>
              </a:highlight>
              <a:latin typeface="Times New Roman" panose="02020603050405020304" pitchFamily="18" charset="0"/>
            </a:endParaRPr>
          </a:p>
          <a:p>
            <a:r>
              <a:rPr lang="en-US" sz="1600" b="0" strike="sngStrike" dirty="0"/>
              <a:t>SP2: Do you agree to improve EDCA to reduce tail access delay of Low Latency traffic in multi-BSS dense scenarios in presence of best effort traffic?</a:t>
            </a:r>
          </a:p>
          <a:p>
            <a:r>
              <a:rPr lang="en-US" sz="1600" b="0" strike="sngStrike" dirty="0"/>
              <a:t>•             The solution to improve EDCA is distributed</a:t>
            </a:r>
          </a:p>
          <a:p>
            <a:r>
              <a:rPr lang="en-US" sz="1600" b="0" strike="sngStrike" dirty="0"/>
              <a:t>•             The impact on legacy device has to be balanced</a:t>
            </a:r>
          </a:p>
          <a:p>
            <a:r>
              <a:rPr lang="en-US" sz="1600" b="0" strike="sngStrike" dirty="0"/>
              <a:t>•             Low Latency traffic is treated as AC_VO traffic. Other cases are TBD</a:t>
            </a:r>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sz="1800" dirty="0"/>
              <a:t>Plan is to continue with our usual pattern:</a:t>
            </a:r>
          </a:p>
          <a:p>
            <a:pPr lvl="0">
              <a:buFont typeface="Arial" panose="020B0604020202020204" pitchFamily="34" charset="0"/>
              <a:buChar char="•"/>
            </a:pPr>
            <a:r>
              <a:rPr lang="en-US" sz="1800" dirty="0"/>
              <a:t>Twice a week, with usual alternations between PHY/MAC and Joint</a:t>
            </a:r>
          </a:p>
          <a:p>
            <a:pPr lvl="0">
              <a:buFont typeface="Arial" panose="020B0604020202020204" pitchFamily="34" charset="0"/>
              <a:buChar char="•"/>
            </a:pPr>
            <a:r>
              <a:rPr lang="en-US" sz="1800" dirty="0"/>
              <a:t>Week after IEEE F2F off and accounting for other eventual holidays</a:t>
            </a:r>
          </a:p>
          <a:p>
            <a:pPr lvl="0"/>
            <a:endParaRPr lang="en-US" sz="1800" dirty="0"/>
          </a:p>
          <a:p>
            <a:pPr lvl="0"/>
            <a:r>
              <a:rPr lang="en-US" sz="1800" dirty="0"/>
              <a:t>Detailed plan to be sent by tomorrow.</a:t>
            </a:r>
          </a:p>
          <a:p>
            <a:pPr lvl="0"/>
            <a:endParaRPr lang="en-US" sz="18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a:t>Continue populating the TGbn SFD</a:t>
            </a:r>
          </a:p>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214570</TotalTime>
  <Words>10364</Words>
  <Application>Microsoft Office PowerPoint</Application>
  <PresentationFormat>On-screen Show (4:3)</PresentationFormat>
  <Paragraphs>2169</Paragraphs>
  <Slides>73</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5" baseType="lpstr">
      <vt:lpstr>MS Gothic</vt:lpstr>
      <vt:lpstr>Arial</vt:lpstr>
      <vt:lpstr>Arial Black</vt:lpstr>
      <vt:lpstr>Arial Unicode MS</vt:lpstr>
      <vt:lpstr>Calibri</vt:lpstr>
      <vt:lpstr>Courier New</vt:lpstr>
      <vt:lpstr>Helvetica Neue</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Wednesday PHY Agenda–PM2</vt:lpstr>
      <vt:lpstr>Wednesday MAC Agenda–PM2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vt:lpstr>
      <vt:lpstr>Straw Polls</vt:lpstr>
      <vt:lpstr>Thursday Joint Agenda-PM2</vt:lpstr>
      <vt:lpstr>Motions</vt:lpstr>
      <vt:lpstr>Submissions (Channel Access)</vt:lpstr>
      <vt:lpstr>Straw Polls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2024-07-18T23:28:47Z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