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5"/>
  </p:notesMasterIdLst>
  <p:handoutMasterIdLst>
    <p:handoutMasterId r:id="rId76"/>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183" r:id="rId22"/>
    <p:sldId id="1195" r:id="rId23"/>
    <p:sldId id="1196" r:id="rId24"/>
    <p:sldId id="1197" r:id="rId25"/>
    <p:sldId id="1198" r:id="rId26"/>
    <p:sldId id="1199" r:id="rId27"/>
    <p:sldId id="1200" r:id="rId28"/>
    <p:sldId id="1201" r:id="rId29"/>
    <p:sldId id="1202" r:id="rId30"/>
    <p:sldId id="1203" r:id="rId31"/>
    <p:sldId id="1204" r:id="rId32"/>
    <p:sldId id="1205" r:id="rId33"/>
    <p:sldId id="1137" r:id="rId34"/>
    <p:sldId id="1157" r:id="rId35"/>
    <p:sldId id="1158" r:id="rId36"/>
    <p:sldId id="1006" r:id="rId37"/>
    <p:sldId id="1178" r:id="rId38"/>
    <p:sldId id="1023" r:id="rId39"/>
    <p:sldId id="1024" r:id="rId40"/>
    <p:sldId id="1028" r:id="rId41"/>
    <p:sldId id="1143" r:id="rId42"/>
    <p:sldId id="1081" r:id="rId43"/>
    <p:sldId id="1082" r:id="rId44"/>
    <p:sldId id="1213" r:id="rId45"/>
    <p:sldId id="1159" r:id="rId46"/>
    <p:sldId id="1160" r:id="rId47"/>
    <p:sldId id="1206" r:id="rId48"/>
    <p:sldId id="1180" r:id="rId49"/>
    <p:sldId id="1162" r:id="rId50"/>
    <p:sldId id="1207" r:id="rId51"/>
    <p:sldId id="1161" r:id="rId52"/>
    <p:sldId id="1164" r:id="rId53"/>
    <p:sldId id="1208" r:id="rId54"/>
    <p:sldId id="1214" r:id="rId55"/>
    <p:sldId id="1215" r:id="rId56"/>
    <p:sldId id="1216" r:id="rId57"/>
    <p:sldId id="1163" r:id="rId58"/>
    <p:sldId id="1166" r:id="rId59"/>
    <p:sldId id="1211" r:id="rId60"/>
    <p:sldId id="1165" r:id="rId61"/>
    <p:sldId id="1217" r:id="rId62"/>
    <p:sldId id="1218" r:id="rId63"/>
    <p:sldId id="1181" r:id="rId64"/>
    <p:sldId id="1039" r:id="rId65"/>
    <p:sldId id="1212" r:id="rId66"/>
    <p:sldId id="356" r:id="rId67"/>
    <p:sldId id="1156" r:id="rId68"/>
    <p:sldId id="1182" r:id="rId69"/>
    <p:sldId id="1069" r:id="rId70"/>
    <p:sldId id="997" r:id="rId71"/>
    <p:sldId id="362" r:id="rId72"/>
    <p:sldId id="1034" r:id="rId73"/>
    <p:sldId id="323" r:id="rId7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142DAD-197B-4B97-895B-4FD46522C6BA}" v="308" dt="2024-07-18T17:20:11.7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7" d="100"/>
          <a:sy n="127" d="100"/>
        </p:scale>
        <p:origin x="133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microsoft.com/office/2015/10/relationships/revisionInfo" Target="revisionInfo.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8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18T17:19:57.716" v="6575" actId="20577"/>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3T14:03:50.330" v="1734" actId="13926"/>
        <pc:sldMkLst>
          <pc:docMk/>
          <pc:sldMk cId="3930036297" sldId="356"/>
        </pc:sldMkLst>
        <pc:spChg chg="mod">
          <ac:chgData name="Alfred Asterjadhi" userId="39de57b9-85c0-4fd1-aaac-8ca2b6560ad0" providerId="ADAL" clId="{CD142DAD-197B-4B97-895B-4FD46522C6BA}" dt="2024-07-13T14:03:50.330" v="1734" actId="13926"/>
          <ac:spMkLst>
            <pc:docMk/>
            <pc:sldMk cId="3930036297" sldId="356"/>
            <ac:spMk id="2" creationId="{4B5F0D0E-8BB7-48AB-9160-728B8B3399A2}"/>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add mod">
        <pc:chgData name="Alfred Asterjadhi" userId="39de57b9-85c0-4fd1-aaac-8ca2b6560ad0" providerId="ADAL" clId="{CD142DAD-197B-4B97-895B-4FD46522C6BA}" dt="2024-07-18T12:17:36.263" v="6407" actId="2057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2:17:32.725" v="6406"/>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pc:chgData name="Alfred Asterjadhi" userId="39de57b9-85c0-4fd1-aaac-8ca2b6560ad0" providerId="ADAL" clId="{CD142DAD-197B-4B97-895B-4FD46522C6BA}" dt="2024-07-18T17:19:57.716" v="6575" actId="20577"/>
        <pc:sldMkLst>
          <pc:docMk/>
          <pc:sldMk cId="1268796722" sldId="1069"/>
        </pc:sldMkLst>
        <pc:spChg chg="mod">
          <ac:chgData name="Alfred Asterjadhi" userId="39de57b9-85c0-4fd1-aaac-8ca2b6560ad0" providerId="ADAL" clId="{CD142DAD-197B-4B97-895B-4FD46522C6BA}" dt="2024-07-18T17:19:57.716" v="6575" actId="2057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pc:chgData name="Alfred Asterjadhi" userId="39de57b9-85c0-4fd1-aaac-8ca2b6560ad0" providerId="ADAL" clId="{CD142DAD-197B-4B97-895B-4FD46522C6BA}" dt="2024-07-18T16:41:42.896" v="6518" actId="20577"/>
        <pc:sldMkLst>
          <pc:docMk/>
          <pc:sldMk cId="3553142668" sldId="1156"/>
        </pc:sldMkLst>
        <pc:spChg chg="mod">
          <ac:chgData name="Alfred Asterjadhi" userId="39de57b9-85c0-4fd1-aaac-8ca2b6560ad0" providerId="ADAL" clId="{CD142DAD-197B-4B97-895B-4FD46522C6BA}" dt="2024-07-18T16:41:42.896" v="6518" actId="20577"/>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18T04:41:17.261" v="6363" actId="207"/>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18T04:41:17.261" v="6363" actId="207"/>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5T03:42:03.754" v="3370" actId="20577"/>
        <pc:sldMkLst>
          <pc:docMk/>
          <pc:sldMk cId="1738592868" sldId="1181"/>
        </pc:sldMkLst>
        <pc:spChg chg="mod">
          <ac:chgData name="Alfred Asterjadhi" userId="39de57b9-85c0-4fd1-aaac-8ca2b6560ad0" providerId="ADAL" clId="{CD142DAD-197B-4B97-895B-4FD46522C6BA}" dt="2024-07-15T03:19:53.915" v="3110" actId="20577"/>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5T03:23:57.414" v="3189" actId="20577"/>
        <pc:sldMkLst>
          <pc:docMk/>
          <pc:sldMk cId="2152064426" sldId="1182"/>
        </pc:sldMkLst>
        <pc:spChg chg="mod">
          <ac:chgData name="Alfred Asterjadhi" userId="39de57b9-85c0-4fd1-aaac-8ca2b6560ad0" providerId="ADAL" clId="{CD142DAD-197B-4B97-895B-4FD46522C6BA}" dt="2024-07-15T03:23:57.414" v="3189" actId="20577"/>
          <ac:spMkLst>
            <pc:docMk/>
            <pc:sldMk cId="2152064426" sldId="1182"/>
            <ac:spMk id="2" creationId="{9EF97F5A-CE7F-7BBA-0DB4-CF87B031E7D4}"/>
          </ac:spMkLst>
        </pc:spChg>
        <pc:spChg chg="mod">
          <ac:chgData name="Alfred Asterjadhi" userId="39de57b9-85c0-4fd1-aaac-8ca2b6560ad0" providerId="ADAL" clId="{CD142DAD-197B-4B97-895B-4FD46522C6BA}" dt="2024-07-15T03:23:45.981" v="3175" actId="2057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8T04:41:30.862" v="6366"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8T04:41:30.862" v="6366"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8T12:18:26.948" v="6428" actId="2057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8T12:18:26.948" v="6428" actId="2057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8T04:41:49.661" v="6370"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8T04:41:49.661" v="6370"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8T04:42:20.647" v="6377"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8T04:42:20.647" v="6377"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8T04:45:10.335" v="6400" actId="2057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8T04:45:10.335" v="6400" actId="2057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8T04:43:07.210" v="638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8T04:43:07.210" v="638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8T04:43:31.084" v="6392"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8T04:43:31.084" v="6392"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8T04:25:23.715" v="6289" actId="122"/>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8T04:25:23.715" v="6289" actId="122"/>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6:51:37.865" v="6567" actId="2711"/>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6:51:37.865" v="6567" actId="2711"/>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14:22:37.916" v="6509" actId="6549"/>
        <pc:sldMasterMkLst>
          <pc:docMk/>
          <pc:sldMasterMk cId="0" sldId="2147483648"/>
        </pc:sldMasterMkLst>
        <pc:spChg chg="mod">
          <ac:chgData name="Alfred Asterjadhi" userId="39de57b9-85c0-4fd1-aaac-8ca2b6560ad0" providerId="ADAL" clId="{CD142DAD-197B-4B97-895B-4FD46522C6BA}" dt="2024-07-18T14:22:37.916" v="6509" actId="6549"/>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7/18/2024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802.11-24/0976r10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0505-00-00bn-considerations-of-transmissions-of-initial-control-response-frames.pptx" TargetMode="External"/><Relationship Id="rId3" Type="http://schemas.openxmlformats.org/officeDocument/2006/relationships/hyperlink" Target="https://mentor.ieee.org/802.11/dcn/24/11-24-0541-00-00bn-ascon-the-lightweight-cryptography-as-a-new-cipher-choice-for-802-11bn.pptx" TargetMode="External"/><Relationship Id="rId7" Type="http://schemas.openxmlformats.org/officeDocument/2006/relationships/hyperlink" Target="https://mentor.ieee.org/802.11/dcn/24/11-24-0504-00-00bn-considerations-of-a-unified-initial-control-frame-design.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478-00-00bn-ap-coordination-listening-instances.pptx" TargetMode="External"/><Relationship Id="rId11" Type="http://schemas.openxmlformats.org/officeDocument/2006/relationships/hyperlink" Target="https://mentor.ieee.org/802.11/dcn/24/11-24-0602-00-00bn-multi-link-power-management-for-mlo.pptx" TargetMode="External"/><Relationship Id="rId5" Type="http://schemas.openxmlformats.org/officeDocument/2006/relationships/hyperlink" Target="https://mentor.ieee.org/802.11/dcn/24/11-24-0450-00-00bn-a-proposal-for-uhr-soft-ap-power-save.pptx" TargetMode="External"/><Relationship Id="rId10" Type="http://schemas.openxmlformats.org/officeDocument/2006/relationships/hyperlink" Target="https://mentor.ieee.org/802.11/dcn/24/11-24-0589-00-00bn-dynamic-tid-to-link-mapping-for-ap-mld-power-save.pptx" TargetMode="External"/><Relationship Id="rId4" Type="http://schemas.openxmlformats.org/officeDocument/2006/relationships/hyperlink" Target="https://mentor.ieee.org/802.11/dcn/24/11-24-0547-00-00bn-secure-control-frames-follow-up.pptx" TargetMode="External"/><Relationship Id="rId9" Type="http://schemas.openxmlformats.org/officeDocument/2006/relationships/hyperlink" Target="https://mentor.ieee.org/802.11/dcn/24/11-24-0577-00-00bn-thoughts-on-coordinated-spatial-reuse-c-sr.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0720-00-00bn-map-co-cac-follow-up.pptx" TargetMode="External"/><Relationship Id="rId3" Type="http://schemas.openxmlformats.org/officeDocument/2006/relationships/hyperlink" Target="https://mentor.ieee.org/802.11/dcn/24/11-24-0635-00-00bn-coordinated-spatial-re-use-and-coordinated-spatial-nulling-follow-up.pptx" TargetMode="External"/><Relationship Id="rId7" Type="http://schemas.openxmlformats.org/officeDocument/2006/relationships/hyperlink" Target="https://mentor.ieee.org/802.11/dcn/24/11-24-0715-00-00bn-multi-link-sm-power-save-mode-follow-up.pptx" TargetMode="External"/><Relationship Id="rId2" Type="http://schemas.openxmlformats.org/officeDocument/2006/relationships/hyperlink" Target="https://mentor.ieee.org/802.11/dcn/24/11-24-0625-00-00bn-thoughts-on-low-latency-traffic-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686-00-00bn-sta-initiated-txop-sharing-via-unicast-cf-end.pptx" TargetMode="External"/><Relationship Id="rId5" Type="http://schemas.openxmlformats.org/officeDocument/2006/relationships/hyperlink" Target="https://mentor.ieee.org/802.11/dcn/24/11-24-0679-00-00bn-thoughts-on-functionality-and-security-architecture-for-uhr-seamless-roaming.pptx" TargetMode="External"/><Relationship Id="rId4" Type="http://schemas.openxmlformats.org/officeDocument/2006/relationships/hyperlink" Target="https://mentor.ieee.org/802.11/dcn/24/11-24-0671-00-00bn-enhancements-on-ap-power-save.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803-00-00bn-the-switching-time-in-npca.pptx" TargetMode="External"/><Relationship Id="rId13" Type="http://schemas.openxmlformats.org/officeDocument/2006/relationships/hyperlink" Target="https://mentor.ieee.org/802.11/dcn/24/11-24-0806-00-00bn-multi-link-in-device-coexistence-management.pptx" TargetMode="External"/><Relationship Id="rId3" Type="http://schemas.openxmlformats.org/officeDocument/2006/relationships/hyperlink" Target="https://mentor.ieee.org/802.11/dcn/24/11-24-0772-00-00bn-csma-collision-analysis.pptx" TargetMode="External"/><Relationship Id="rId7" Type="http://schemas.openxmlformats.org/officeDocument/2006/relationships/hyperlink" Target="https://mentor.ieee.org/802.11/dcn/24/11-24-0802-00-00bn-discussion-on-npca-and-sr.pptx" TargetMode="External"/><Relationship Id="rId12" Type="http://schemas.openxmlformats.org/officeDocument/2006/relationships/hyperlink" Target="https://mentor.ieee.org/802.11/dcn/24/11-24-0818-01-00bn-low-latency-flow-treatment-triggered-by-upper-layer-including-ecn-indicators.pptx" TargetMode="External"/><Relationship Id="rId2" Type="http://schemas.openxmlformats.org/officeDocument/2006/relationships/hyperlink" Target="https://mentor.ieee.org/802.11/dcn/24/11-24-0737-00-00bn-cross-link-wake-up-to-go-deeper-in-power-sav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782-00-00bn-ap-power-saving.pptx" TargetMode="External"/><Relationship Id="rId11" Type="http://schemas.openxmlformats.org/officeDocument/2006/relationships/hyperlink" Target="https://mentor.ieee.org/802.11/dcn/24/11-24-0813-00-00bn-discussions-on-ap-power-save.pptx" TargetMode="External"/><Relationship Id="rId5" Type="http://schemas.openxmlformats.org/officeDocument/2006/relationships/hyperlink" Target="https://mentor.ieee.org/802.11/dcn/24/11-24-0778-00-00bn-nc-mlo-operation-issues.pptx" TargetMode="External"/><Relationship Id="rId10" Type="http://schemas.openxmlformats.org/officeDocument/2006/relationships/hyperlink" Target="https://mentor.ieee.org/802.11/dcn/24/11-24-0811-00-00bn-overlapped-indication-for-aperiodic-low-latency-traffic.pptx" TargetMode="External"/><Relationship Id="rId4" Type="http://schemas.openxmlformats.org/officeDocument/2006/relationships/hyperlink" Target="https://mentor.ieee.org/802.11/dcn/24/11-24-0773-00-00bn-csma-with-enhanced-collision-avoidance.pptx" TargetMode="External"/><Relationship Id="rId9" Type="http://schemas.openxmlformats.org/officeDocument/2006/relationships/hyperlink" Target="https://mentor.ieee.org/802.11/dcn/24/11-24-0804-00-00bn-the-transmission-of-preemption-request-frame.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0857-00-00bn-icr-consideration.pptx" TargetMode="External"/><Relationship Id="rId3" Type="http://schemas.openxmlformats.org/officeDocument/2006/relationships/hyperlink" Target="https://mentor.ieee.org/802.11/dcn/24/11-24-0830-00-00bn-improve-roaming-between-mlds-follow-up.pptx" TargetMode="External"/><Relationship Id="rId7" Type="http://schemas.openxmlformats.org/officeDocument/2006/relationships/hyperlink" Target="https://mentor.ieee.org/802.11/dcn/24/11-24-0852-00-00bn-timely-transmission-of-low-latency-traffic-with-reduced-preemption-occurance.pptx" TargetMode="External"/><Relationship Id="rId2" Type="http://schemas.openxmlformats.org/officeDocument/2006/relationships/hyperlink" Target="https://mentor.ieee.org/802.11/dcn/24/11-24-0827-00-00bn-obss-interference-impact-on-cr-twt-and-enhanced-channel-access-rule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50-00-00bn-txop-bandwidth-expansion-related-to-secondary-channel-access.pptx" TargetMode="External"/><Relationship Id="rId11" Type="http://schemas.openxmlformats.org/officeDocument/2006/relationships/hyperlink" Target="https://mentor.ieee.org/802.11/dcn/24/11-24-0868-00-00bn-additional-considerations-on-non-primary-channel-access.pptx" TargetMode="External"/><Relationship Id="rId5" Type="http://schemas.openxmlformats.org/officeDocument/2006/relationships/hyperlink" Target="https://mentor.ieee.org/802.11/dcn/24/11-24-0844-00-00bn-padding-time-in-dynamic-power-save.pptx" TargetMode="External"/><Relationship Id="rId10" Type="http://schemas.openxmlformats.org/officeDocument/2006/relationships/hyperlink" Target="https://mentor.ieee.org/802.11/dcn/24/11-24-0866-00-00bn-preemption-for-c-tdma.pptx" TargetMode="External"/><Relationship Id="rId4" Type="http://schemas.openxmlformats.org/officeDocument/2006/relationships/hyperlink" Target="https://mentor.ieee.org/802.11/dcn/24/11-24-0840-00-00bn-hip-edca-proposal.pptx" TargetMode="External"/><Relationship Id="rId9" Type="http://schemas.openxmlformats.org/officeDocument/2006/relationships/hyperlink" Target="https://mentor.ieee.org/802.11/dcn/24/11-24-0858-00-00bn-npca-and-virtual-aps.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0243-00-00bn-protocol-design-for-ul-beamforming.pptx" TargetMode="External"/><Relationship Id="rId3" Type="http://schemas.openxmlformats.org/officeDocument/2006/relationships/hyperlink" Target="https://mentor.ieee.org/802.11/dcn/24/11-24-0880-00-00bn-cbf-recap-and-way-forward.pptx" TargetMode="External"/><Relationship Id="rId7" Type="http://schemas.openxmlformats.org/officeDocument/2006/relationships/hyperlink" Target="https://mentor.ieee.org/802.11/dcn/24/11-24-0139-00-00bn-he-uhr-aggregated-sounding-design.pptx" TargetMode="External"/><Relationship Id="rId2" Type="http://schemas.openxmlformats.org/officeDocument/2006/relationships/hyperlink" Target="https://mentor.ieee.org/802.11/dcn/24/11-24-0870-00-00bn-further-considerations-on-preemp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138-00-00bn-eht-uhr-aggregated-sounding-design.pptx" TargetMode="External"/><Relationship Id="rId5" Type="http://schemas.openxmlformats.org/officeDocument/2006/relationships/hyperlink" Target="https://mentor.ieee.org/802.11/dcn/24/11-24-0067-01-00bn-range-expansion-via-repeated-transmission.pptx" TargetMode="External"/><Relationship Id="rId10" Type="http://schemas.openxmlformats.org/officeDocument/2006/relationships/hyperlink" Target="https://mentor.ieee.org/802.11/dcn/24/11-24-0488-01-00bn-sta-assisted-calibration-for-multi-ap-coordination.pptx" TargetMode="External"/><Relationship Id="rId4" Type="http://schemas.openxmlformats.org/officeDocument/2006/relationships/hyperlink" Target="https://mentor.ieee.org/802.11/dcn/24/11-24-0892-00-00bn-integrating-wur-into-11bn.pptx" TargetMode="External"/><Relationship Id="rId9" Type="http://schemas.openxmlformats.org/officeDocument/2006/relationships/hyperlink" Target="https://mentor.ieee.org/802.11/dcn/24/11-24-0244-00-00bn-protocol-design-for-ul-implicit-beamforming.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0890-00-00bn-unequal-pattern-discussion.pptx" TargetMode="External"/><Relationship Id="rId7" Type="http://schemas.openxmlformats.org/officeDocument/2006/relationships/hyperlink" Target="https://mentor.ieee.org/802.11/dcn/24/11-24-0986-00-00bn-further-considerations-for-dru-design.pptx" TargetMode="External"/><Relationship Id="rId2" Type="http://schemas.openxmlformats.org/officeDocument/2006/relationships/hyperlink" Target="https://mentor.ieee.org/802.11/dcn/24/11-24-0736-01-00bn-preamble-and-pe-transmission-in-ppdu-using-dru.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984-00-00bn-epcs-priority-access-for-additional-use-cases.pptx" TargetMode="External"/><Relationship Id="rId5" Type="http://schemas.openxmlformats.org/officeDocument/2006/relationships/hyperlink" Target="https://mentor.ieee.org/802.11/dcn/24/11-24-0981-00-00bn-considerations-on-npca-for-reliability.pptx" TargetMode="External"/><Relationship Id="rId4" Type="http://schemas.openxmlformats.org/officeDocument/2006/relationships/hyperlink" Target="https://mentor.ieee.org/802.11/dcn/24/11-24-0941-00-00bn-txop-sharing-group-shared-ap-selection.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1081-00-00bn-considerations-on-npca.pptx" TargetMode="External"/><Relationship Id="rId3" Type="http://schemas.openxmlformats.org/officeDocument/2006/relationships/hyperlink" Target="https://mentor.ieee.org/802.11/dcn/24/11-24-1054-00-00bn-on-the-over-puncturing-in-ldpc.pptx" TargetMode="External"/><Relationship Id="rId7" Type="http://schemas.openxmlformats.org/officeDocument/2006/relationships/hyperlink" Target="https://mentor.ieee.org/802.11/dcn/24/11-24-1075-00-00bn-map-coordination-follow-up.pptx" TargetMode="External"/><Relationship Id="rId2" Type="http://schemas.openxmlformats.org/officeDocument/2006/relationships/hyperlink" Target="https://mentor.ieee.org/802.11/dcn/24/11-24-1053-00-00bn-papr-of-ofdma-transmission-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074-00-00bn-preemption-txop.pptx" TargetMode="External"/><Relationship Id="rId5" Type="http://schemas.openxmlformats.org/officeDocument/2006/relationships/hyperlink" Target="https://mentor.ieee.org/802.11/dcn/24/11-24-1058-00-00bn-discussion-on-aspects-in-dru-operation.pptx" TargetMode="External"/><Relationship Id="rId4" Type="http://schemas.openxmlformats.org/officeDocument/2006/relationships/hyperlink" Target="https://mentor.ieee.org/802.11/dcn/24/11-24-1057-00-00bn-thoughts-on-roaming-for-11bn.pptx"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4/11-24-1101-00-00bn-discussion-on-bounded-delay-in-industrial-scenarios-follow-up.pptx"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4/11-24-1131-00-00bn-dru-for-puncturing-case-1001.pptx" TargetMode="External"/><Relationship Id="rId7" Type="http://schemas.openxmlformats.org/officeDocument/2006/relationships/hyperlink" Target="https://mentor.ieee.org/802.11/dcn/24/11-24-1172-00-00bn-csd-indication-design.pptx" TargetMode="External"/><Relationship Id="rId2" Type="http://schemas.openxmlformats.org/officeDocument/2006/relationships/hyperlink" Target="https://mentor.ieee.org/802.11/dcn/24/11-24-1130-00-00bn-distribution-bandwidth-of-dru-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159-00-00bn-investigation-of-ldpc-improvements.pptx" TargetMode="External"/><Relationship Id="rId5" Type="http://schemas.openxmlformats.org/officeDocument/2006/relationships/hyperlink" Target="https://mentor.ieee.org/802.11/dcn/24/11-24-1158-00-00bn-uplink-mu-mimo-precoding-precoder-message-format.pptx" TargetMode="External"/><Relationship Id="rId4" Type="http://schemas.openxmlformats.org/officeDocument/2006/relationships/hyperlink" Target="https://mentor.ieee.org/802.11/dcn/24/11-24-1132-00-00bn-frequency-domain-ueqm.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1183-00-00bn-low-latency-low-collision-low-power-medium-access-continued.pptx" TargetMode="External"/><Relationship Id="rId2" Type="http://schemas.openxmlformats.org/officeDocument/2006/relationships/hyperlink" Target="https://mentor.ieee.org/802.11/dcn/24/11-24-1177-00-00bn-additional-results-for-multi-layer-transmission.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4/11-24-1224-00-00bn-joint-medium-access-and-txop-sharing.pptx" TargetMode="Externa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4/11-24-1244-00-00bn-sst-or-dso-support-for-wider-bandwidth-ofdma-and-a-ppdu.pptx" TargetMode="External"/><Relationship Id="rId2" Type="http://schemas.openxmlformats.org/officeDocument/2006/relationships/hyperlink" Target="https://mentor.ieee.org/802.11/dcn/24/11-24-1243-00-00bn-100-mhz-ppdu.pptx"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1132-00-00bn-frequency-domain-ueqm.pptx" TargetMode="External"/><Relationship Id="rId7" Type="http://schemas.openxmlformats.org/officeDocument/2006/relationships/hyperlink" Target="https://mentor.ieee.org/802.11/dcn/24/11-24-1204-00-00bn-coordinated-beamforming-for-11bn.pptx" TargetMode="External"/><Relationship Id="rId2" Type="http://schemas.openxmlformats.org/officeDocument/2006/relationships/hyperlink" Target="https://mentor.ieee.org/802.11/dcn/24/11-24-0890-00-00bn-unequal-pattern-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88-01-00bn-sta-assisted-calibration-for-multi-ap-coordination.pptx" TargetMode="External"/><Relationship Id="rId5" Type="http://schemas.openxmlformats.org/officeDocument/2006/relationships/hyperlink" Target="https://mentor.ieee.org/802.11/dcn/24/11-24-1216-01-00bn-htc-extension-for-uhr-link-adaptation-to-support-ueq-mcs-or-ueqm.pptx" TargetMode="External"/><Relationship Id="rId4" Type="http://schemas.openxmlformats.org/officeDocument/2006/relationships/hyperlink" Target="https://mentor.ieee.org/802.11/dcn/24/11-24-1186-00-00bn-new-mcss-for-11bn-follow-up.ppt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4/11-24-0541-00-00bn-ascon-the-lightweight-cryptography-as-a-new-cipher-choice-for-802-11bn.pptx" TargetMode="External"/><Relationship Id="rId7" Type="http://schemas.openxmlformats.org/officeDocument/2006/relationships/hyperlink" Target="https://mentor.ieee.org/802.11/dcn/24/11-24-0676-00-00bn-peer-to-peer-twt-for-handling-co-ex-p2p.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75-00-00bn-in-device-co-ex-and-p2p-follow-up.pptx" TargetMode="External"/><Relationship Id="rId5" Type="http://schemas.openxmlformats.org/officeDocument/2006/relationships/hyperlink" Target="https://mentor.ieee.org/802.11/dcn/24/11-24-0543-01-00bn-coexistence-protocols-for-uhr-follow-up.pptx" TargetMode="External"/><Relationship Id="rId4" Type="http://schemas.openxmlformats.org/officeDocument/2006/relationships/hyperlink" Target="https://mentor.ieee.org/802.11/dcn/24/11-24-1034-00-00bn-some-thoughts-on-security-enhancement.ppt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grouper.ieee.org/groups/802/11/members.html"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4/11-24-0964-15-00bn-may-july-tgbn-teleconference-agenda.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1133-02-00bn-tgbn-may-june-july-2024-teleconference-minutes.docx" TargetMode="External"/><Relationship Id="rId2" Type="http://schemas.openxmlformats.org/officeDocument/2006/relationships/hyperlink" Target="https://mentor.ieee.org/802.11/dcn/24/11-24-1005-00-00bn-tgbn-may-2024-meeting-minutes.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4/11-24-0839-00-00bn-system-level-evaluation-of-coordinated-spatial-reuse.pptx" TargetMode="External"/><Relationship Id="rId2" Type="http://schemas.openxmlformats.org/officeDocument/2006/relationships/hyperlink" Target="https://mentor.ieee.org/802.11/dcn/24/11-24-0635-00-00bn-coordinated-spatial-re-use-and-coordinated-spatial-nulling-follow-up.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941-00-00bn-txop-sharing-group-shared-ap-selection.pptx" TargetMode="External"/><Relationship Id="rId4" Type="http://schemas.openxmlformats.org/officeDocument/2006/relationships/hyperlink" Target="https://mentor.ieee.org/802.11/dcn/24/11-24-0720-00-00bn-map-co-cac-follow-up.pptx" TargetMode="Externa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4/11-24-0716-04-00bn-buffer-status-report-in-multi-ap-follow-up.ppt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0986-00-00bn-further-considerations-for-dru-design.pptx" TargetMode="External"/><Relationship Id="rId2" Type="http://schemas.openxmlformats.org/officeDocument/2006/relationships/hyperlink" Target="https://mentor.ieee.org/802.11/dcn/24/11-24-0736-01-00bn-preamble-and-pe-transmission-in-ppdu-using-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14-00-00bn-uhr-ltf-design-for-dru.pptx" TargetMode="External"/><Relationship Id="rId5" Type="http://schemas.openxmlformats.org/officeDocument/2006/relationships/hyperlink" Target="https://mentor.ieee.org/802.11/dcn/24/11-24-1097-00-00bn-thoughts-on-uhr-ltf-for-dru.pptx" TargetMode="External"/><Relationship Id="rId4" Type="http://schemas.openxmlformats.org/officeDocument/2006/relationships/hyperlink" Target="https://mentor.ieee.org/802.11/dcn/24/11-24-1096-00-00bn-mirror-symmetric-20-mhz-dru-tone-plan-within-242-rru-boundary.ppt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0831-00-00bn-periodic-idc-use-cases-and-considerations-for-signaling.pptx" TargetMode="External"/><Relationship Id="rId7" Type="http://schemas.openxmlformats.org/officeDocument/2006/relationships/hyperlink" Target="https://mentor.ieee.org/802.11/dcn/24/11-24-0806-00-00bn-multi-link-in-device-coexistence-management.pptx" TargetMode="External"/><Relationship Id="rId2" Type="http://schemas.openxmlformats.org/officeDocument/2006/relationships/hyperlink" Target="https://mentor.ieee.org/802.11/dcn/24/11-24-0676-00-00bn-peer-to-peer-twt-for-handling-co-ex-p2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08-00-00bn-periodic-idc-signaling-for-mobile-ap.pptx" TargetMode="External"/><Relationship Id="rId5" Type="http://schemas.openxmlformats.org/officeDocument/2006/relationships/hyperlink" Target="https://mentor.ieee.org/802.11/dcn/24/11-24-0857-00-00bn-icr-consideration.pptx" TargetMode="External"/><Relationship Id="rId4" Type="http://schemas.openxmlformats.org/officeDocument/2006/relationships/hyperlink" Target="https://mentor.ieee.org/802.11/dcn/24/11-24-0834-00-00bn-some-details-on-in-device-coexistence.pptx"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13" Type="http://schemas.openxmlformats.org/officeDocument/2006/relationships/hyperlink" Target="https://mentor.ieee.org/802.11/dcn/23/11-23-1952-03-00bn-coordinated-r-twt-for-multi-ap-scenarios-follow-up.pptx" TargetMode="External"/><Relationship Id="rId18" Type="http://schemas.openxmlformats.org/officeDocument/2006/relationships/hyperlink" Target="https://mentor.ieee.org/802.11/dcn/24/11-24-0161-01-00bn-r-twt-announcement-in-multi-bss.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12" Type="http://schemas.openxmlformats.org/officeDocument/2006/relationships/hyperlink" Target="https://mentor.ieee.org/802.11/dcn/23/11-23-1916-01-00bn-r-twt-coordination-in-multi-bss.pptx" TargetMode="External"/><Relationship Id="rId17" Type="http://schemas.openxmlformats.org/officeDocument/2006/relationships/hyperlink" Target="https://mentor.ieee.org/802.11/dcn/24/11-24-0160-01-00bn-r-twt-coordination-negotiation-in-multi-bss.pptx" TargetMode="External"/><Relationship Id="rId2" Type="http://schemas.openxmlformats.org/officeDocument/2006/relationships/hyperlink" Target="https://mentor.ieee.org/802.11/dcn/23/11-23-1971-02-00bn-further-thoughts-on-seamless-roaming.pptx" TargetMode="External"/><Relationship Id="rId16" Type="http://schemas.openxmlformats.org/officeDocument/2006/relationships/hyperlink" Target="https://mentor.ieee.org/802.11/dcn/23/11-23-2084-01-00bn-enhanced-r-twt-for-uhr.pptx" TargetMode="External"/><Relationship Id="rId20" Type="http://schemas.openxmlformats.org/officeDocument/2006/relationships/hyperlink" Target="https://mentor.ieee.org/802.11/dcn/24/11-24-0407-00-00bn-r-twt-multi-ap-coordin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11" Type="http://schemas.openxmlformats.org/officeDocument/2006/relationships/hyperlink" Target="https://mentor.ieee.org/802.11/dcn/23/11-23-1887-01-00bn-coordinated-medium-access-for-multi-ap-deployments.pptx" TargetMode="External"/><Relationship Id="rId5" Type="http://schemas.openxmlformats.org/officeDocument/2006/relationships/hyperlink" Target="https://mentor.ieee.org/802.11/dcn/24/11-24-0083-01-00bn-smooth-roaming-follow-up-2.pptx" TargetMode="External"/><Relationship Id="rId15" Type="http://schemas.openxmlformats.org/officeDocument/2006/relationships/hyperlink" Target="https://mentor.ieee.org/802.11/dcn/23/11-23-2022-01-00bn-r-twt-for-multi-ap-follow-up.pptx" TargetMode="External"/><Relationship Id="rId10" Type="http://schemas.openxmlformats.org/officeDocument/2006/relationships/hyperlink" Target="https://mentor.ieee.org/802.11/dcn/23/11-23-0250-00-0uhr-ap-coordination-with-r-twt.pptx" TargetMode="External"/><Relationship Id="rId19" Type="http://schemas.openxmlformats.org/officeDocument/2006/relationships/hyperlink" Target="https://mentor.ieee.org/802.11/dcn/24/11-24-0388-00-00bn-impact-of-network-topology-on-coordinated-r-twt.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 Id="rId14" Type="http://schemas.openxmlformats.org/officeDocument/2006/relationships/hyperlink" Target="https://mentor.ieee.org/802.11/dcn/23/11-23-1962-01-00bn-gain-analysis-for-coordinated-ap-transmissions.ppt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4/11-24-1131-00-00bn-dru-for-puncturing-case-1001.pptx" TargetMode="External"/><Relationship Id="rId2" Type="http://schemas.openxmlformats.org/officeDocument/2006/relationships/hyperlink" Target="https://mentor.ieee.org/802.11/dcn/24/11-24-1130-00-00bn-distribution-bandwidth-of-dru-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87-00-00bn-dru-tone-plan-for-11bn-follow-up.pptx" TargetMode="External"/><Relationship Id="rId5" Type="http://schemas.openxmlformats.org/officeDocument/2006/relationships/hyperlink" Target="https://mentor.ieee.org/802.11/dcn/24/11-24-1174-00-00bn-enhanced-dru-utilization-in-40mhz-and-80mhz-distributed-bandwidth.pptx" TargetMode="External"/><Relationship Id="rId4" Type="http://schemas.openxmlformats.org/officeDocument/2006/relationships/hyperlink" Target="https://mentor.ieee.org/802.11/dcn/24/11-24-1173-00-00bn-enabling-20mhz-operating-stas-in-80mhz-dru-transmissions.ppt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4/11-24-1226-00-00bn-icf-icr-design.pptx" TargetMode="External"/><Relationship Id="rId3" Type="http://schemas.openxmlformats.org/officeDocument/2006/relationships/hyperlink" Target="https://mentor.ieee.org/802.11/dcn/24/11-24-1108-00-00bn-periodic-idc-signaling-for-mobile-ap.pptx" TargetMode="External"/><Relationship Id="rId7" Type="http://schemas.openxmlformats.org/officeDocument/2006/relationships/hyperlink" Target="https://mentor.ieee.org/802.11/dcn/24/11-24-1221-00-00bn-icf-icr-follow-up.pptx" TargetMode="External"/><Relationship Id="rId2" Type="http://schemas.openxmlformats.org/officeDocument/2006/relationships/hyperlink" Target="https://mentor.ieee.org/802.11/dcn/24/11-24-0856-00-00bn-further-discussions-on-in-device-coexistenc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70-00-00bn-further-considerations-on-in-device-coexistence.pptx" TargetMode="External"/><Relationship Id="rId5" Type="http://schemas.openxmlformats.org/officeDocument/2006/relationships/hyperlink" Target="https://mentor.ieee.org/802.11/dcn/24/11-24-1109-00-00bn-more-consideration-for-in-device-coexistence.pptx" TargetMode="External"/><Relationship Id="rId4" Type="http://schemas.openxmlformats.org/officeDocument/2006/relationships/hyperlink" Target="https://mentor.ieee.org/802.11/dcn/24/11-24-0806-00-00bn-multi-link-in-device-coexistence-management.pptx" TargetMode="External"/><Relationship Id="rId9" Type="http://schemas.openxmlformats.org/officeDocument/2006/relationships/hyperlink" Target="https://mentor.ieee.org/802.11/dcn/24/11-24-1247-00-00bn-icf-icr-design-for-coex.pptx" TargetMode="Externa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4/11-24-0495-00-00bn-non-primary-channel-access-npca-follow-up.ppt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4/11-24-1172-00-00bn-csd-indication-design.pptx" TargetMode="External"/><Relationship Id="rId2" Type="http://schemas.openxmlformats.org/officeDocument/2006/relationships/hyperlink" Target="https://mentor.ieee.org/802.11/dcn/24/11-24-1188-00-00bn-global-csd-index-assignment-for-dru-stf-transmission-in-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45-00-00bn-tone-distribution-in-dru-with-preamble-puncturing.pptx" TargetMode="External"/><Relationship Id="rId5" Type="http://schemas.openxmlformats.org/officeDocument/2006/relationships/hyperlink" Target="https://mentor.ieee.org/802.11/dcn/24/11-24-1231-00-00bn-uhr-ltfs-for-dru-and-sounding-operation.pptx" TargetMode="External"/><Relationship Id="rId4" Type="http://schemas.openxmlformats.org/officeDocument/2006/relationships/hyperlink" Target="https://mentor.ieee.org/802.11/dcn/24/11-24-1189-00-00bn-dru-transmission-on-frequency-subblocks-of-wide-bandwidth-ppdu.ppt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4/11-24-0715-00-00bn-multi-link-sm-power-save-mode-follow-up.pptx" TargetMode="External"/><Relationship Id="rId3" Type="http://schemas.openxmlformats.org/officeDocument/2006/relationships/hyperlink" Target="https://mentor.ieee.org/802.11/dcn/24/11-24-0589-00-00bn-dynamic-tid-to-link-mapping-for-ap-mld-power-save.pptx" TargetMode="External"/><Relationship Id="rId7" Type="http://schemas.openxmlformats.org/officeDocument/2006/relationships/hyperlink" Target="https://mentor.ieee.org/802.11/dcn/24/11-24-0694-00-00bn-cross-link-ps-state-indication.pptx" TargetMode="External"/><Relationship Id="rId2" Type="http://schemas.openxmlformats.org/officeDocument/2006/relationships/hyperlink" Target="https://mentor.ieee.org/802.11/dcn/24/11-24-0450-00-00bn-a-proposal-for-uhr-soft-ap-power-sav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71-00-00bn-enhancements-on-ap-power-save.pptx" TargetMode="External"/><Relationship Id="rId5" Type="http://schemas.openxmlformats.org/officeDocument/2006/relationships/hyperlink" Target="https://mentor.ieee.org/802.11/dcn/24/11-24-0659-01-00bn-thoughts-on-ap-power-save.pptx" TargetMode="External"/><Relationship Id="rId4" Type="http://schemas.openxmlformats.org/officeDocument/2006/relationships/hyperlink" Target="https://mentor.ieee.org/802.11/dcn/24/11-24-0602-00-00bn-multi-link-power-management-for-mlo.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4/11-24-1211-00-00bn-coordinated-bf-goodput-discussion.pptx" TargetMode="External"/><Relationship Id="rId2" Type="http://schemas.openxmlformats.org/officeDocument/2006/relationships/hyperlink" Target="https://mentor.ieee.org/802.11/dcn/24/11-24-1204-00-00bn-coordinated-beamforming-for-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77-00-00bn-additional-results-for-multi-layer-transmission.pptx" TargetMode="External"/><Relationship Id="rId5" Type="http://schemas.openxmlformats.org/officeDocument/2006/relationships/hyperlink" Target="https://mentor.ieee.org/802.11/dcn/24/11-24-1158-00-00bn-uplink-mu-mimo-precoding-precoder-message-format.pptx" TargetMode="External"/><Relationship Id="rId4" Type="http://schemas.openxmlformats.org/officeDocument/2006/relationships/hyperlink" Target="https://mentor.ieee.org/802.11/dcn/24/11-24-1053-00-00bn-papr-of-ofdma-transmission-follow-up.ppt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4/11-24-0813-00-00bn-discussions-on-ap-power-save.pptx" TargetMode="External"/><Relationship Id="rId3" Type="http://schemas.openxmlformats.org/officeDocument/2006/relationships/hyperlink" Target="https://mentor.ieee.org/802.11/dcn/24/11-24-0671-00-00bn-enhancements-on-ap-power-save.pptx" TargetMode="External"/><Relationship Id="rId7" Type="http://schemas.openxmlformats.org/officeDocument/2006/relationships/hyperlink" Target="https://mentor.ieee.org/802.11/dcn/24/11-24-0782-00-00bn-ap-power-saving.pptx" TargetMode="External"/><Relationship Id="rId2" Type="http://schemas.openxmlformats.org/officeDocument/2006/relationships/hyperlink" Target="https://mentor.ieee.org/802.11/dcn/24/11-24-0659-01-00bn-thoughts-on-ap-power-sav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737-00-00bn-cross-link-wake-up-to-go-deeper-in-power-save.pptx" TargetMode="External"/><Relationship Id="rId5" Type="http://schemas.openxmlformats.org/officeDocument/2006/relationships/hyperlink" Target="https://mentor.ieee.org/802.11/dcn/24/11-24-0715-00-00bn-multi-link-sm-power-save-mode-follow-up.pptx" TargetMode="External"/><Relationship Id="rId4" Type="http://schemas.openxmlformats.org/officeDocument/2006/relationships/hyperlink" Target="https://mentor.ieee.org/802.11/dcn/24/11-24-0694-00-00bn-cross-link-ps-state-indication.ppt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13" Type="http://schemas.openxmlformats.org/officeDocument/2006/relationships/hyperlink" Target="https://mentor.ieee.org/802.11/dcn/23/11-23-2002-02-00bn-in-device-coexistence-and-interference-follow-up.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12" Type="http://schemas.openxmlformats.org/officeDocument/2006/relationships/hyperlink" Target="https://mentor.ieee.org/802.11/dcn/23/11-23-1934-00-00bn-in-device-interference-mitigation-follow-up.pptx" TargetMode="External"/><Relationship Id="rId2" Type="http://schemas.openxmlformats.org/officeDocument/2006/relationships/hyperlink" Target="https://mentor.ieee.org/802.11/dcn/23/11-23-1971-02-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11" Type="http://schemas.openxmlformats.org/officeDocument/2006/relationships/hyperlink" Target="https://mentor.ieee.org/802.11/dcn/23/11-23-0816-01-0uhr-enhancements-for-latency-sensitive-traffic-and-in-device-coexistence.pptx" TargetMode="External"/><Relationship Id="rId5" Type="http://schemas.openxmlformats.org/officeDocument/2006/relationships/hyperlink" Target="https://mentor.ieee.org/802.11/dcn/24/11-24-0083-01-00bn-smooth-roaming-follow-up-2.pptx" TargetMode="External"/><Relationship Id="rId15" Type="http://schemas.openxmlformats.org/officeDocument/2006/relationships/hyperlink" Target="https://mentor.ieee.org/802.11/dcn/24/11-24-0420-02-00bn-enabling-flexible-coexistence-operation.pptx" TargetMode="External"/><Relationship Id="rId10" Type="http://schemas.openxmlformats.org/officeDocument/2006/relationships/hyperlink" Target="https://mentor.ieee.org/802.11/dcn/24/11-24-0831-00-00bn-periodic-idc-use-cases-and-considerations-for-signaling.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 Id="rId14" Type="http://schemas.openxmlformats.org/officeDocument/2006/relationships/hyperlink" Target="https://mentor.ieee.org/802.11/dcn/23/11-23-2078-05-00bn-coex-enhancement-for-xr-use-cases.ppt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4/11-24-1124-00-00bn-headroom-reason-reporting.pptx" TargetMode="External"/><Relationship Id="rId7" Type="http://schemas.openxmlformats.org/officeDocument/2006/relationships/hyperlink" Target="https://mentor.ieee.org/802.11/dcn/24/11-24-1159-00-00bn-investigation-of-ldpc-improvements.pptx" TargetMode="External"/><Relationship Id="rId2" Type="http://schemas.openxmlformats.org/officeDocument/2006/relationships/hyperlink" Target="https://mentor.ieee.org/802.11/dcn/24/11-24-1053-00-00bn-papr-of-ofdma-transmiss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54-00-00bn-on-the-over-puncturing-in-ldpc.pptx" TargetMode="External"/><Relationship Id="rId5" Type="http://schemas.openxmlformats.org/officeDocument/2006/relationships/hyperlink" Target="https://mentor.ieee.org/802.11/dcn/24/11-24-1177-00-00bn-additional-results-for-multi-layer-transmission.pptx" TargetMode="External"/><Relationship Id="rId4" Type="http://schemas.openxmlformats.org/officeDocument/2006/relationships/hyperlink" Target="https://mentor.ieee.org/802.11/dcn/24/11-24-1158-00-00bn-uplink-mu-mimo-precoding-precoder-message-format.pptx" TargetMode="External"/></Relationships>
</file>

<file path=ppt/slides/_rels/slide55.xml.rels><?xml version="1.0" encoding="UTF-8" standalone="yes"?>
<Relationships xmlns="http://schemas.openxmlformats.org/package/2006/relationships"><Relationship Id="rId8" Type="http://schemas.openxmlformats.org/officeDocument/2006/relationships/hyperlink" Target="https://mentor.ieee.org/802.11/dcn/24/11-24-1126-00-00bn-icf-icr-discussion-for-dps.pptx" TargetMode="External"/><Relationship Id="rId3" Type="http://schemas.openxmlformats.org/officeDocument/2006/relationships/hyperlink" Target="https://mentor.ieee.org/802.11/dcn/24/11-24-0737-00-00bn-cross-link-wake-up-to-go-deeper-in-power-save.pptx" TargetMode="External"/><Relationship Id="rId7" Type="http://schemas.openxmlformats.org/officeDocument/2006/relationships/hyperlink" Target="https://mentor.ieee.org/802.11/dcn/24/11-24-0844-00-00bn-padding-time-in-dynamic-power-save.pptx" TargetMode="External"/><Relationship Id="rId2" Type="http://schemas.openxmlformats.org/officeDocument/2006/relationships/hyperlink" Target="https://mentor.ieee.org/802.11/dcn/24/11-24-0715-01-00bn-multi-link-sm-power-save-mode-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33-00-00bn-dynamic-power-saving-for-ap.pptx" TargetMode="External"/><Relationship Id="rId5" Type="http://schemas.openxmlformats.org/officeDocument/2006/relationships/hyperlink" Target="https://mentor.ieee.org/802.11/dcn/24/11-24-0813-00-00bn-discussions-on-ap-power-save.pptx" TargetMode="External"/><Relationship Id="rId4" Type="http://schemas.openxmlformats.org/officeDocument/2006/relationships/hyperlink" Target="https://mentor.ieee.org/802.11/dcn/24/11-24-0782-01-00bn-ap-power-saving.pptx" TargetMode="External"/><Relationship Id="rId9" Type="http://schemas.openxmlformats.org/officeDocument/2006/relationships/hyperlink" Target="https://mentor.ieee.org/802.11/dcn/24/11-24-1129-00-00bn-discussion-on-intermediate-fcs-signaling.pptx" TargetMode="Externa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2" Type="http://schemas.openxmlformats.org/officeDocument/2006/relationships/hyperlink" Target="https://mentor.ieee.org/802.11/dcn/23/11-23-1971-02-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5" Type="http://schemas.openxmlformats.org/officeDocument/2006/relationships/hyperlink" Target="https://mentor.ieee.org/802.11/dcn/24/11-24-0083-01-00bn-smooth-roaming-follow-up-2.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s>
</file>

<file path=ppt/slides/_rels/slide57.xml.rels><?xml version="1.0" encoding="UTF-8" standalone="yes"?>
<Relationships xmlns="http://schemas.openxmlformats.org/package/2006/relationships"><Relationship Id="rId8" Type="http://schemas.openxmlformats.org/officeDocument/2006/relationships/hyperlink" Target="https://mentor.ieee.org/802.11/dcn/23/11-23-1248-00-00be-minutes-for-tgbe-phy-ad-hoc-july-2023-plenary.docx" TargetMode="External"/><Relationship Id="rId3" Type="http://schemas.openxmlformats.org/officeDocument/2006/relationships/hyperlink" Target="https://mentor.ieee.org/802.11/dcn/24/11-24-1184-00-00bn-considerations-on-elr-transmission.pptx" TargetMode="External"/><Relationship Id="rId7" Type="http://schemas.openxmlformats.org/officeDocument/2006/relationships/hyperlink" Target="https://mentor.ieee.org/802.11/dcn/24/11-24-1238-00-00bn-2x1944-ldpc-codes-performance-evaluation.pptx" TargetMode="External"/><Relationship Id="rId2" Type="http://schemas.openxmlformats.org/officeDocument/2006/relationships/hyperlink" Target="https://mentor.ieee.org/802.11/dcn/24/11-24-1159-00-00bn-investigation-of-ldpc-improvement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90-00-00bn-performance-evaluation-of-longer-ldpc-for-11bn.pptx" TargetMode="External"/><Relationship Id="rId5" Type="http://schemas.openxmlformats.org/officeDocument/2006/relationships/hyperlink" Target="https://mentor.ieee.org/802.11/dcn/24/11-24-1255-00-00bn-enhanced-long-range-frame-format.pptx" TargetMode="External"/><Relationship Id="rId4" Type="http://schemas.openxmlformats.org/officeDocument/2006/relationships/hyperlink" Target="https://mentor.ieee.org/802.11/dcn/24/11-24-1232-00-00bn-thoughts-on-extended-long-range-transmission.ppt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0505-00-00bn-considerations-of-transmissions-of-initial-control-response-frames.pptx" TargetMode="External"/><Relationship Id="rId2" Type="http://schemas.openxmlformats.org/officeDocument/2006/relationships/hyperlink" Target="https://mentor.ieee.org/802.11/dcn/24/11-24-0504-00-00bn-considerations-of-a-unified-initial-control-frame-desig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95-00-00bn-indication-techniques-for-urgent-traffic.pptx" TargetMode="External"/><Relationship Id="rId5" Type="http://schemas.openxmlformats.org/officeDocument/2006/relationships/hyperlink" Target="https://mentor.ieee.org/802.11/dcn/24/11-24-1156-00-00bn-initial-control-frame-exchange-for-low-latency.pptx" TargetMode="External"/><Relationship Id="rId4" Type="http://schemas.openxmlformats.org/officeDocument/2006/relationships/hyperlink" Target="https://mentor.ieee.org/802.11/dcn/24/11-24-0629-00-00bn-ul-low-latency-traffic-indication.ppt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8" Type="http://schemas.openxmlformats.org/officeDocument/2006/relationships/hyperlink" Target="https://mentor.ieee.org/802.11/dcn/23/11-23-1985-04-00bn-longer-ldpc-codeword.pptx" TargetMode="External"/><Relationship Id="rId3" Type="http://schemas.openxmlformats.org/officeDocument/2006/relationships/hyperlink" Target="https://mentor.ieee.org/802.11/dcn/24/11-24-0876-00-00bn-uhr-ppdu-phy-version.pptx" TargetMode="External"/><Relationship Id="rId7" Type="http://schemas.openxmlformats.org/officeDocument/2006/relationships/hyperlink" Target="https://mentor.ieee.org/802.11/dcn/24/11-24-0873-00-00bn-design-targets-and-considerations-for-enhanced-long-range.pptx" TargetMode="External"/><Relationship Id="rId2" Type="http://schemas.openxmlformats.org/officeDocument/2006/relationships/hyperlink" Target="https://mentor.ieee.org/802.11/dcn/24/11-24-1267-00-00bn-further-considerations-for-uhr-preambl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75-01-00bn-uhr-enhanced-long-range-support.pptx" TargetMode="External"/><Relationship Id="rId5" Type="http://schemas.openxmlformats.org/officeDocument/2006/relationships/hyperlink" Target="https://mentor.ieee.org/802.11/dcn/24/11-24-0474-01-00bn-uhr-unequal-modulation-pattern-and-new-mcs.pptx" TargetMode="External"/><Relationship Id="rId10" Type="http://schemas.openxmlformats.org/officeDocument/2006/relationships/hyperlink" Target="https://mentor.ieee.org/802.11/dcn/24/11-24-1265-00-00bn-triggered-beamforming-in-tgbn-more-insights.pptx" TargetMode="External"/><Relationship Id="rId4" Type="http://schemas.openxmlformats.org/officeDocument/2006/relationships/hyperlink" Target="https://mentor.ieee.org/802.11/dcn/24/11-24-0734-01-00bn-on-ueqm-and-ueq-mcs.pptx" TargetMode="External"/><Relationship Id="rId9" Type="http://schemas.openxmlformats.org/officeDocument/2006/relationships/hyperlink" Target="https://mentor.ieee.org/802.11/dcn/24/11-24-1264-00-00bn-supporting-rx-interference-mitigation-in-tgbn.pptx" TargetMode="Externa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4/11-24-1195-00-00bn-indication-techniques-for-urgent-traffic.pptx" TargetMode="External"/><Relationship Id="rId2" Type="http://schemas.openxmlformats.org/officeDocument/2006/relationships/hyperlink" Target="https://mentor.ieee.org/802.11/dcn/24/11-24-1156-00-00bn-initial-control-frame-exchange-for-low-latency.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52-00-00bn-timely-transmission-of-low-latency-traffic-with-reduced-preemption-occurance.pptx" TargetMode="External"/><Relationship Id="rId5" Type="http://schemas.openxmlformats.org/officeDocument/2006/relationships/hyperlink" Target="https://mentor.ieee.org/802.11/dcn/24/11-24-0804-00-00bn-the-transmission-of-preemption-request-frame.pptx" TargetMode="External"/><Relationship Id="rId4" Type="http://schemas.openxmlformats.org/officeDocument/2006/relationships/hyperlink" Target="https://mentor.ieee.org/802.11/dcn/24/11-24-0636-00-00bn-multi-ap-preemption-for-low-latency-traffic.pptx"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mentor.ieee.org/802.11/dcn/24/11-24-0773-00-00bn-csma-with-enhanced-collision-avoidance.pptx" TargetMode="External"/><Relationship Id="rId7" Type="http://schemas.openxmlformats.org/officeDocument/2006/relationships/hyperlink" Target="https://mentor.ieee.org/802.11/dcn/24/11-24-1183-00-00bn-low-latency-low-collision-low-power-medium-access-continued.pptx" TargetMode="External"/><Relationship Id="rId2" Type="http://schemas.openxmlformats.org/officeDocument/2006/relationships/hyperlink" Target="https://mentor.ieee.org/802.11/dcn/24/11-24-0772-00-00bn-csma-collision-analysi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984-00-00bn-epcs-priority-access-for-additional-use-cases.pptx" TargetMode="External"/><Relationship Id="rId5" Type="http://schemas.openxmlformats.org/officeDocument/2006/relationships/hyperlink" Target="https://mentor.ieee.org/802.11/dcn/24/11-24-0840-00-00bn-hip-edca-proposal.pptx" TargetMode="External"/><Relationship Id="rId4" Type="http://schemas.openxmlformats.org/officeDocument/2006/relationships/hyperlink" Target="https://mentor.ieee.org/802.11/dcn/24/11-24-0811-00-00bn-overlapped-indication-for-aperiodic-low-latency-traffic.pptx" TargetMode="Externa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4/11-24-0408-00-00bn-enhancements-on-twt-sp-management.ppt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24/11-24-0880-00-00bn-cbf-recap-and-way-forward.ppt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4/11-24-0171-10-00bn-tgbn-motions-list-part-1.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tianyu@apple.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dongguk.lim@lge.com" TargetMode="External"/><Relationship Id="rId11" Type="http://schemas.openxmlformats.org/officeDocument/2006/relationships/hyperlink" Target="mailto:srini.k1@samsung.com" TargetMode="External"/><Relationship Id="rId5" Type="http://schemas.openxmlformats.org/officeDocument/2006/relationships/hyperlink" Target="mailto:aasterja@qti.qualcomm.com" TargetMode="External"/><Relationship Id="rId10" Type="http://schemas.openxmlformats.org/officeDocument/2006/relationships/hyperlink" Target="mailto:xiaofei.wang@interdigital.com" TargetMode="External"/><Relationship Id="rId4" Type="http://schemas.openxmlformats.org/officeDocument/2006/relationships/hyperlink" Target="mailto:yusuke.asai@ntt.com" TargetMode="External"/><Relationship Id="rId9" Type="http://schemas.openxmlformats.org/officeDocument/2006/relationships/hyperlink" Target="mailto:jeongki.kim.ieee@gmail.com"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July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2024 meeting, and conf calls</a:t>
            </a:r>
          </a:p>
          <a:p>
            <a:pPr>
              <a:buFont typeface="Arial" panose="020B0604020202020204" pitchFamily="34" charset="0"/>
              <a:buChar char="•"/>
            </a:pPr>
            <a:r>
              <a:rPr lang="en-US" sz="1800" dirty="0"/>
              <a:t>Approve TGbn minutes from May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September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572000" cy="4873625"/>
          </a:xfrm>
        </p:spPr>
        <p:txBody>
          <a:bodyPr/>
          <a:lstStyle/>
          <a:p>
            <a:pPr>
              <a:lnSpc>
                <a:spcPct val="80000"/>
              </a:lnSpc>
              <a:buFont typeface="Arial" panose="020B0604020202020204" pitchFamily="34" charset="0"/>
              <a:buChar char="•"/>
            </a:pPr>
            <a:r>
              <a:rPr lang="en-US" altLang="en-US" sz="1200" dirty="0"/>
              <a:t>Monday AM1 (08:00-10:00)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May 2024 meeting, and conf calls</a:t>
            </a:r>
          </a:p>
          <a:p>
            <a:pPr lvl="1">
              <a:lnSpc>
                <a:spcPct val="80000"/>
              </a:lnSpc>
              <a:buFont typeface="Arial" panose="020B0604020202020204" pitchFamily="34" charset="0"/>
              <a:buChar char="•"/>
            </a:pPr>
            <a:r>
              <a:rPr lang="en-US" altLang="en-US" sz="1100" dirty="0"/>
              <a:t>Approve TGbn minutes from May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Monday PM2 (16:00-18:00)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Wednesday AM1 (08:00-10:00)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601787"/>
            <a:ext cx="4343400"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endParaRPr lang="en-US" altLang="en-US" sz="1200" dirty="0"/>
          </a:p>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September 2024</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July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764445326"/>
              </p:ext>
            </p:extLst>
          </p:nvPr>
        </p:nvGraphicFramePr>
        <p:xfrm>
          <a:off x="1219200" y="2298624"/>
          <a:ext cx="7016939" cy="356616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rPr>
                        <a:t>TGbn [PHY/MAC]</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dirty="0">
                        <a:solidFill>
                          <a:schemeClr val="bg1">
                            <a:lumMod val="85000"/>
                          </a:schemeClr>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1" dirty="0">
                          <a:solidFill>
                            <a:schemeClr val="bg1">
                              <a:lumMod val="85000"/>
                            </a:schemeClr>
                          </a:solidFill>
                        </a:rPr>
                        <a:t>TGbe</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Montreal, Canada</a:t>
            </a:r>
          </a:p>
          <a:p>
            <a:pPr algn="ctr">
              <a:lnSpc>
                <a:spcPct val="90000"/>
              </a:lnSpc>
              <a:buFontTx/>
              <a:buNone/>
            </a:pPr>
            <a:r>
              <a:rPr lang="en-US" sz="4000" dirty="0">
                <a:latin typeface="Arial" panose="020B0604020202020204" pitchFamily="34" charset="0"/>
              </a:rPr>
              <a:t>July 14-19,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0142274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23/2153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 transmission reliability improvement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Yonggang Fang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24/0414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Improving acknowledgment mechanisms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Alfred Asterjadhi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Acknowledgment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24/0519</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Ping Pong Warning For UHR</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Jerome Henry</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Stats Reporting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24/0535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Trigger, BA, and BAR Protection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Po-kai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24/0541</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Ascon: The Lightweight Cryptography As A New Cipher Choice for 802.11bn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Hui Luo</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24/0543</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Coexistence Protocols for UHR - follow up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Sherief Helwa </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24/0544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Power Save Protocols for UHR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24/0547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Secure Control frames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Abhishek Patil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24/0450</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a-proposal-for-uhr-soft-ap-power-save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Yong Liu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24/0478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24/0504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of A Unified Initial Control Frame Design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Hanqing Lou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24/0505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Considerations of Transmissions of Initial Control Response frames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Hanqing Lou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24/0577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Coordinated Spatial Reuse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0B050"/>
                          </a:solidFill>
                          <a:effectLst/>
                          <a:latin typeface="Times New Roman" panose="02020603050405020304" pitchFamily="18" charset="0"/>
                          <a:hlinkClick r:id="rId10">
                            <a:extLst>
                              <a:ext uri="{A12FA001-AC4F-418D-AE19-62706E023703}">
                                <ahyp:hlinkClr xmlns:ahyp="http://schemas.microsoft.com/office/drawing/2018/hyperlinkcolor" val="tx"/>
                              </a:ext>
                            </a:extLst>
                          </a:hlinkClick>
                        </a:rPr>
                        <a:t>24/0589</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Dynamic TID-To-Link Mapping for AP MLD Power Save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Yongsen Ma</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a:solidFill>
                            <a:srgbClr val="00B050"/>
                          </a:solidFill>
                          <a:effectLst/>
                          <a:latin typeface="Times New Roman" panose="02020603050405020304" pitchFamily="18" charset="0"/>
                          <a:hlinkClick r:id="rId11">
                            <a:extLst>
                              <a:ext uri="{A12FA001-AC4F-418D-AE19-62706E023703}">
                                <ahyp:hlinkClr xmlns:ahyp="http://schemas.microsoft.com/office/drawing/2018/hyperlinkcolor" val="tx"/>
                              </a:ext>
                            </a:extLst>
                          </a:hlinkClick>
                        </a:rPr>
                        <a:t>24/0602</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Multi link Power Management for MLO</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Morteza Mehrnoush</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4446229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24/0625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low latency traffic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Ryota Yamada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24/0629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UL Low Latency Traffic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Xiaofei Wang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24/0635</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Coordinated Spatial Re-Use and Coordinated Spatial Nulling Follow-Up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Rainer Strobel</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24/0636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Multi-AP Preemption for Low-Latency Traffic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24/0655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SMD Roaming and FT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24/0671</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Enhancements on AP Power Save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24/0675</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In-device Co-ex and P2P--Follow up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24/0676</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Peer-to-peer TWT for Handling Co-ex/P2P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TWT Information Sharing in MAP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24/0678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R-TWT--Follow-Up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24/0679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Functionality and Security Architecture for UHR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Thomas Derham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24/0686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STA initiated TXOP Sharing via Unicast CF-End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Pei Zhou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00B050"/>
                          </a:solidFill>
                          <a:effectLst/>
                          <a:latin typeface="Times New Roman" panose="02020603050405020304" pitchFamily="18" charset="0"/>
                        </a:rPr>
                        <a:t>24/0694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Cross-link PS state indication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24/0715</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Multi-Link-SM-Power-Save-Mode-follow-up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Jason Y. Guo</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24/0720</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MAP co-CAC follow up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948754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0576042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24/0733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for Low Latency Application Support in Next Generation WLANs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Peshal Nayak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24/0737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Cross-link Wake-up to Go Deeper in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Yuxin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24/0772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Collision analysis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24/0773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24/0778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NC MLO operation issues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Michael Montemurro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24/0782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 power saving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Chaoming Luo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24/0802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NPCA and SR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24/0803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switching time in NPCA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24/0804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transmission of preemption request frame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dirty="0">
                          <a:solidFill>
                            <a:srgbClr val="0563C1"/>
                          </a:solidFill>
                          <a:effectLst/>
                          <a:latin typeface="Times New Roman" panose="02020603050405020304" pitchFamily="18" charset="0"/>
                          <a:hlinkClick r:id="rId10"/>
                        </a:rPr>
                        <a:t>24/0811</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Overlapped-indication-for_aperiodic-Low-latency-traffic</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Daniel Verenzuela</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11">
                            <a:extLst>
                              <a:ext uri="{A12FA001-AC4F-418D-AE19-62706E023703}">
                                <ahyp:hlinkClr xmlns:ahyp="http://schemas.microsoft.com/office/drawing/2018/hyperlinkcolor" val="tx"/>
                              </a:ext>
                            </a:extLst>
                          </a:hlinkClick>
                        </a:rPr>
                        <a:t>24/0813</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Discussions on AP Power Save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Yongsen Ma</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Opportunistic Transmission in C-TDMA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Taeyoung Ha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2"/>
                        </a:rPr>
                        <a:t>24/0818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flow treatment triggered by upper-layer (including ECN) indicators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Maulik Vaidya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13">
                            <a:extLst>
                              <a:ext uri="{A12FA001-AC4F-418D-AE19-62706E023703}">
                                <ahyp:hlinkClr xmlns:ahyp="http://schemas.microsoft.com/office/drawing/2018/hyperlinkcolor" val="tx"/>
                              </a:ext>
                            </a:extLst>
                          </a:hlinkClick>
                        </a:rPr>
                        <a:t>24/0806</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Multi-link In-device Coexistence Management</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Juseong Moon</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SCS proxy for relay</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Yan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20282736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9048859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24/0827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obss-interference-impact-on-cr-twt-and-enhanced-channel-access-rules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Qing Xia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24/0830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Improve roaming between MLDs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 Kai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24/0831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Periodic IDC use cases and considerations for signaling</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Hongwon Lee</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00B050"/>
                          </a:solidFill>
                          <a:effectLst/>
                          <a:latin typeface="Times New Roman" panose="02020603050405020304" pitchFamily="18" charset="0"/>
                        </a:rPr>
                        <a:t>24/0834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Some Details on In-Device Coexistence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Insun Jang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24/0839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System-Level Evaluation of Coordinated Spatial Reuse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Kosuke Aio</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 </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24/0840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hip-edca-proposal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Akhmetov, Dmitry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noStrike" dirty="0">
                          <a:solidFill>
                            <a:srgbClr val="0563C1"/>
                          </a:solidFill>
                          <a:effectLst/>
                          <a:latin typeface="Times New Roman" panose="02020603050405020304" pitchFamily="18" charset="0"/>
                          <a:hlinkClick r:id="rId5"/>
                        </a:rPr>
                        <a:t>24/0844</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Padding Time in Dynamic Power Save</a:t>
                      </a:r>
                    </a:p>
                  </a:txBody>
                  <a:tcPr marL="85725" marR="9525" marT="9525" marB="0" anchor="ctr"/>
                </a:tc>
                <a:tc>
                  <a:txBody>
                    <a:bodyPr/>
                    <a:lstStyle/>
                    <a:p>
                      <a:pPr algn="l" fontAlgn="ctr"/>
                      <a:r>
                        <a:rPr lang="en-US" sz="800" b="0" i="0" u="none" strike="noStrike" dirty="0" err="1">
                          <a:solidFill>
                            <a:srgbClr val="000000"/>
                          </a:solidFill>
                          <a:effectLst/>
                          <a:latin typeface="Times New Roman" panose="02020603050405020304" pitchFamily="18" charset="0"/>
                        </a:rPr>
                        <a:t>Maolin</a:t>
                      </a:r>
                      <a:r>
                        <a:rPr lang="en-US" sz="800" b="0" i="0" u="none" strike="noStrike" dirty="0">
                          <a:solidFill>
                            <a:srgbClr val="000000"/>
                          </a:solidFill>
                          <a:effectLst/>
                          <a:latin typeface="Times New Roman" panose="02020603050405020304" pitchFamily="18" charset="0"/>
                        </a:rPr>
                        <a:t>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24/0848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Adapted trigger-based uplink transmission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Multi User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24/0850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TXOP-bandwidth-expansion-related-to-secondary-channel-access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24/0852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Timely-transmission-of-low-latency-traffic-with-reduced-preemption-occurance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0B050"/>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24/0857</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ICR consideration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24/0858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and virtual APs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Reliable Transmission in ML TWT for UHR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Jeongki Kim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0"/>
                        </a:rPr>
                        <a:t>24/0866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Preemption for C-TDMA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1"/>
                        </a:rPr>
                        <a:t>24/0868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Additional Considerations on Non-Primary Channel 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Leonardo Lanante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131831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76024400"/>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24/0870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Preemption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24/0880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CBF Recap and Way Forward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Okan Mutgan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24/0881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Improving Stability during Roaming Process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Tuncer Baykas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24/0888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Trigger-based spatial reuse and P2P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24/0892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Integrating WUR into 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Ying Wang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36923307"/>
                  </a:ext>
                </a:extLst>
              </a:tr>
              <a:tr h="278505">
                <a:tc gridSpan="6">
                  <a:txBody>
                    <a:bodyPr/>
                    <a:lstStyle/>
                    <a:p>
                      <a:pPr marL="0" marR="0" algn="ctr">
                        <a:spcBef>
                          <a:spcPts val="0"/>
                        </a:spcBef>
                        <a:spcAft>
                          <a:spcPts val="0"/>
                        </a:spcAft>
                      </a:pPr>
                      <a:r>
                        <a:rPr lang="en-US" sz="1000" dirty="0">
                          <a:solidFill>
                            <a:schemeClr val="tx1"/>
                          </a:solidFill>
                          <a:effectLst/>
                          <a:latin typeface="Times New Roman" panose="02020603050405020304" pitchFamily="18" charset="0"/>
                          <a:ea typeface="Times New Roman" panose="02020603050405020304" pitchFamily="18" charset="0"/>
                        </a:rPr>
                        <a:t>First Cut-Off</a:t>
                      </a:r>
                    </a:p>
                  </a:txBody>
                  <a:tcPr anchor="b"/>
                </a:tc>
                <a:tc hMerge="1">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022822481"/>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24/0067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Range Expansion via Repeated Transmission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Nima Namvar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sngStrike">
                          <a:solidFill>
                            <a:srgbClr val="FF000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24/0138</a:t>
                      </a:r>
                      <a:endParaRPr lang="en-US"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EHT-UHR Aggregated Sounding Design</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sng" strike="sngStrike">
                          <a:solidFill>
                            <a:srgbClr val="FF000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24/0139</a:t>
                      </a:r>
                      <a:endParaRPr lang="en-US"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HE-UHR Aggregated Sounding Design</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sngStrike">
                          <a:solidFill>
                            <a:srgbClr val="FF0000"/>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24/0243</a:t>
                      </a:r>
                      <a:endParaRPr lang="en-US"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Protocol Design for UL Beamforming</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sngStrike" dirty="0">
                          <a:solidFill>
                            <a:srgbClr val="FF0000"/>
                          </a:solidFill>
                          <a:effectLst/>
                          <a:latin typeface="Times New Roman" panose="02020603050405020304" pitchFamily="18" charset="0"/>
                          <a:hlinkClick r:id="rId9">
                            <a:extLst>
                              <a:ext uri="{A12FA001-AC4F-418D-AE19-62706E023703}">
                                <ahyp:hlinkClr xmlns:ahyp="http://schemas.microsoft.com/office/drawing/2018/hyperlinkcolor" val="tx"/>
                              </a:ext>
                            </a:extLst>
                          </a:hlinkClick>
                        </a:rPr>
                        <a:t>24/0244</a:t>
                      </a:r>
                      <a:endParaRPr lang="en-US"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Protocol Design for UL Implicit Beamforming</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10">
                            <a:extLst>
                              <a:ext uri="{A12FA001-AC4F-418D-AE19-62706E023703}">
                                <ahyp:hlinkClr xmlns:ahyp="http://schemas.microsoft.com/office/drawing/2018/hyperlinkcolor" val="tx"/>
                              </a:ext>
                            </a:extLst>
                          </a:hlinkClick>
                        </a:rPr>
                        <a:t>24/0488</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STA-assisted Calibration for Multi-AP Coordination</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Ke Zhong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b"/>
                      <a:r>
                        <a:rPr lang="en-US" sz="800" b="0" i="0" u="none" strike="noStrike" dirty="0">
                          <a:solidFill>
                            <a:srgbClr val="00B050"/>
                          </a:solidFill>
                          <a:effectLst/>
                          <a:latin typeface="Times New Roman" panose="02020603050405020304" pitchFamily="18" charset="0"/>
                        </a:rPr>
                        <a:t>24/0659</a:t>
                      </a:r>
                    </a:p>
                  </a:txBody>
                  <a:tcPr marL="9525" marR="9525" marT="9525" marB="0" anchor="b"/>
                </a:tc>
                <a:tc>
                  <a:txBody>
                    <a:bodyPr/>
                    <a:lstStyle/>
                    <a:p>
                      <a:pPr algn="l" fontAlgn="b"/>
                      <a:r>
                        <a:rPr lang="en-US" sz="800" b="0" i="0" u="none" strike="noStrike" dirty="0">
                          <a:solidFill>
                            <a:srgbClr val="00B050"/>
                          </a:solidFill>
                          <a:effectLst/>
                          <a:latin typeface="Times New Roman" panose="02020603050405020304" pitchFamily="18" charset="0"/>
                        </a:rPr>
                        <a:t>Thoughts on AP Power Save</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0" i="0" u="none" strike="noStrike">
                          <a:solidFill>
                            <a:srgbClr val="00B05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FF0000"/>
                          </a:solidFill>
                          <a:effectLst/>
                          <a:latin typeface="Times New Roman" panose="02020603050405020304" pitchFamily="18" charset="0"/>
                        </a:rPr>
                        <a:t>24/0660</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Dynamic QoS profiles with SCS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QoS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FF0000"/>
                          </a:solidFill>
                          <a:effectLst/>
                          <a:latin typeface="Times New Roman" panose="02020603050405020304" pitchFamily="18" charset="0"/>
                        </a:rPr>
                        <a:t>24/0729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preemption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Preemption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24/0730</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Flow control over the air</a:t>
                      </a:r>
                    </a:p>
                  </a:txBody>
                  <a:tcPr marL="9525" marR="9525" marT="9525" marB="0" anchor="ctr"/>
                </a:tc>
                <a:tc>
                  <a:txBody>
                    <a:bodyPr/>
                    <a:lstStyle/>
                    <a:p>
                      <a:pPr algn="l" fontAlgn="b"/>
                      <a:r>
                        <a:rPr lang="en-US" sz="800" b="0" i="0" u="none" strike="noStrike" dirty="0">
                          <a:solidFill>
                            <a:srgbClr val="000000"/>
                          </a:solidFill>
                          <a:effectLst/>
                          <a:latin typeface="Times New Roman" panose="02020603050405020304" pitchFamily="18" charset="0"/>
                        </a:rPr>
                        <a:t>Peter STEPHENSON</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8855926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9158566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sng" strike="noStrike" dirty="0">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24/0736</a:t>
                      </a:r>
                      <a:endParaRPr lang="en-US" sz="800" b="0" i="0" u="sng" strike="noStrike" dirty="0">
                        <a:solidFill>
                          <a:srgbClr val="00B050"/>
                        </a:solidFill>
                        <a:effectLst/>
                        <a:latin typeface="Times New Roman" panose="02020603050405020304" pitchFamily="18" charset="0"/>
                      </a:endParaRPr>
                    </a:p>
                  </a:txBody>
                  <a:tcPr marL="9525" marR="9525" marT="9525" marB="0" anchor="b"/>
                </a:tc>
                <a:tc>
                  <a:txBody>
                    <a:bodyPr/>
                    <a:lstStyle/>
                    <a:p>
                      <a:pPr algn="l" rtl="0" fontAlgn="ctr"/>
                      <a:r>
                        <a:rPr lang="en-US" sz="800" b="0" i="0" u="none" strike="noStrike">
                          <a:solidFill>
                            <a:srgbClr val="00B050"/>
                          </a:solidFill>
                          <a:effectLst/>
                          <a:latin typeface="Times New Roman" panose="02020603050405020304" pitchFamily="18" charset="0"/>
                        </a:rPr>
                        <a:t>Preamble and PE transmission in PPDU using DRU</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Yapu Li</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24/0742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OBSS TWT management for MAP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VIGER Pascal</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24/0815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Dynamic bandwidth selection signaling details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24/0833</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Dynamic Power Saving for AP</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GeonHwan Kim</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24/0842</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Multi-AP set configuration for C-TDMA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GeonHwan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24/0843</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Some details on TXOP sharing in C-TDMA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GeonHwan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b"/>
                      <a:r>
                        <a:rPr lang="en-US" sz="800" b="0" i="0" u="none" strike="noStrike" dirty="0">
                          <a:solidFill>
                            <a:srgbClr val="00B050"/>
                          </a:solidFill>
                          <a:effectLst/>
                          <a:latin typeface="Times New Roman" panose="02020603050405020304" pitchFamily="18" charset="0"/>
                        </a:rPr>
                        <a:t>24/0856</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Further Discussions on In-Device Coexistence</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Jeongki Kim</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Presented</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24/0874</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Discussion on Terminology: sharing and shared AP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Xiaofei Wang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sng"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24/0890</a:t>
                      </a:r>
                      <a:endParaRPr lang="en-US" sz="800" b="0" i="0" u="sng"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Unequal pattern discussion</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Ross Jian Yu</a:t>
                      </a:r>
                    </a:p>
                  </a:txBody>
                  <a:tcPr marL="9525" marR="9525" marT="9525" marB="0" anchor="b"/>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0" i="0" u="none" strike="noStrike">
                          <a:solidFill>
                            <a:srgbClr val="00B05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24/0934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based on FT protocol</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24/0941</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TXOP Sharing Group - Shared AP Selection</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Klaus Doppler</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24/0949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Service Period based Dynamic Subband Operation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Seongho Byeon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5"/>
                        </a:rPr>
                        <a:t>24/0981</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Considerations on NPCA for reliability</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Si-Chan Noh</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6"/>
                        </a:rPr>
                        <a:t>24/0984</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EPCS Priority Access for Additional Use Cases</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Subir Das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24/0986</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Further Considerations for DRU Design</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Hamid Hosseinianfar</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6474614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44704394"/>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dirty="0">
                          <a:solidFill>
                            <a:srgbClr val="FF0000"/>
                          </a:solidFill>
                          <a:effectLst/>
                          <a:latin typeface="Times New Roman" panose="02020603050405020304" pitchFamily="18" charset="0"/>
                        </a:rPr>
                        <a:t>24/1013</a:t>
                      </a:r>
                    </a:p>
                  </a:txBody>
                  <a:tcPr marL="9525" marR="9525" marT="9525" marB="0" anchor="ctr"/>
                </a:tc>
                <a:tc>
                  <a:txBody>
                    <a:bodyPr/>
                    <a:lstStyle/>
                    <a:p>
                      <a:pPr algn="l" rtl="0" fontAlgn="ctr"/>
                      <a:r>
                        <a:rPr lang="en-US" sz="800" b="0" i="0" u="none" strike="noStrike" dirty="0">
                          <a:solidFill>
                            <a:srgbClr val="000000"/>
                          </a:solidFill>
                          <a:effectLst/>
                          <a:latin typeface="Times New Roman" panose="02020603050405020304" pitchFamily="18" charset="0"/>
                        </a:rPr>
                        <a:t>Bidirectional TXOP Sharing</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Juseong Moon</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24/1016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C-TDMA follow-up: Additional details on framing sequence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Sanket Kalamkar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333612587"/>
                  </a:ext>
                </a:extLst>
              </a:tr>
              <a:tr h="278505">
                <a:tc>
                  <a:txBody>
                    <a:bodyPr/>
                    <a:lstStyle/>
                    <a:p>
                      <a:pPr algn="ctr" fontAlgn="b"/>
                      <a:r>
                        <a:rPr lang="en-US" sz="800" b="0" i="0" u="none" strike="noStrike">
                          <a:solidFill>
                            <a:srgbClr val="000000"/>
                          </a:solidFill>
                          <a:effectLst/>
                          <a:latin typeface="Calibri" panose="020F0502020204030204" pitchFamily="34" charset="0"/>
                        </a:rPr>
                        <a:t>24/1017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Mechanism for TXOP Return in C-TDMA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Sanket Kalamkar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dirty="0">
                          <a:solidFill>
                            <a:srgbClr val="000000"/>
                          </a:solidFill>
                          <a:effectLst/>
                          <a:latin typeface="Calibri" panose="020F0502020204030204" pitchFamily="34" charset="0"/>
                        </a:rPr>
                        <a:t>MAC</a:t>
                      </a:r>
                    </a:p>
                  </a:txBody>
                  <a:tcPr marL="9525" marR="9525" marT="9525" marB="0" anchor="b"/>
                </a:tc>
                <a:extLst>
                  <a:ext uri="{0D108BD9-81ED-4DB2-BD59-A6C34878D82A}">
                    <a16:rowId xmlns:a16="http://schemas.microsoft.com/office/drawing/2014/main" val="1878470673"/>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24/1034</a:t>
                      </a: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Some thoughts on security enhancement</a:t>
                      </a: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Channel Sounding for UHR Relay</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Pei Zhou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rtl="0" fontAlgn="ctr"/>
                      <a:r>
                        <a:rPr lang="en-US" sz="800" b="0" i="0" u="sng" strike="noStrike" dirty="0">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24/1053</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PAPR of OFDMA transmission follow up</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Xiaogang Chen</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rtl="0" fontAlgn="ctr"/>
                      <a:r>
                        <a:rPr lang="en-US" sz="800" b="0" i="0" u="sng" strike="noStrike">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24/1054</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On the over puncturing in LDPC</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Xiaogang Chen</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LDPC</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24/1057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Roaming for 11bn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Kyosuke Inoue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24/1058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aspects in DRU operation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Arik Klein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24/1071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LPI PPDU Puncturing</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Pelin Salem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24/1074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Preemption TXOP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Yuxin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24/1075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coordination follow 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thoughts on preemption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24/1077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Discussions on Non-Primary Channel Access</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8"/>
                        </a:rPr>
                        <a:t>24/1081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NPCA</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Maolin Zhang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24/1086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Data forwarding for seamless roaming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Ryuichi Hirata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3449356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22268854"/>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24/1092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Multi-AP Coordinated Concurrent Transmission Protocol</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Kosuke Aio</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8699976"/>
                  </a:ext>
                </a:extLst>
              </a:tr>
              <a:tr h="278505">
                <a:tc>
                  <a:txBody>
                    <a:bodyPr/>
                    <a:lstStyle/>
                    <a:p>
                      <a:pPr algn="ctr" rtl="0" fontAlgn="ctr"/>
                      <a:r>
                        <a:rPr lang="en-US" sz="800" b="0" i="0" u="none" strike="noStrike" dirty="0">
                          <a:solidFill>
                            <a:srgbClr val="00B050"/>
                          </a:solidFill>
                          <a:effectLst/>
                          <a:latin typeface="Times New Roman" panose="02020603050405020304" pitchFamily="18" charset="0"/>
                        </a:rPr>
                        <a:t>24/1096</a:t>
                      </a:r>
                    </a:p>
                  </a:txBody>
                  <a:tcPr marL="9525" marR="9525" marT="9525" marB="0" anchor="ctr"/>
                </a:tc>
                <a:tc>
                  <a:txBody>
                    <a:bodyPr/>
                    <a:lstStyle/>
                    <a:p>
                      <a:pPr algn="l" rtl="0" fontAlgn="ctr"/>
                      <a:r>
                        <a:rPr lang="en-US" sz="800" b="0" i="0" u="none" strike="noStrike" dirty="0">
                          <a:solidFill>
                            <a:srgbClr val="00B050"/>
                          </a:solidFill>
                          <a:effectLst/>
                          <a:latin typeface="Times New Roman" panose="02020603050405020304" pitchFamily="18" charset="0"/>
                        </a:rPr>
                        <a:t>Mirror Symmetric 20 MHz DRU Tone Plan within 242 RRU Boundary</a:t>
                      </a:r>
                    </a:p>
                  </a:txBody>
                  <a:tcPr marL="9525" marR="9525" marT="9525" marB="0" anchor="ctr"/>
                </a:tc>
                <a:tc>
                  <a:txBody>
                    <a:bodyPr/>
                    <a:lstStyle/>
                    <a:p>
                      <a:pPr algn="l" rtl="0" fontAlgn="ctr"/>
                      <a:r>
                        <a:rPr lang="en-US" sz="800" b="0" i="0" u="none" strike="noStrike" dirty="0">
                          <a:solidFill>
                            <a:srgbClr val="00B050"/>
                          </a:solidFill>
                          <a:effectLst/>
                          <a:latin typeface="Times New Roman" panose="02020603050405020304" pitchFamily="18" charset="0"/>
                        </a:rPr>
                        <a:t>Eunsung Park</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00B050"/>
                          </a:solidFill>
                          <a:effectLst/>
                          <a:latin typeface="Times New Roman" panose="02020603050405020304" pitchFamily="18" charset="0"/>
                        </a:rPr>
                        <a:t>24/1097</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Thoughts on UHR-LTF for DRU</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Eunsung Park</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24/1101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bounded delay in Industrial Scenarios – follow 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Yue Xu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24/1108</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Periodic IDC signaling for Mobile AP</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Hongwon Lee</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24/1109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More consideration for in-device-coexistence</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Hongwon Lee</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00B050"/>
                          </a:solidFill>
                          <a:effectLst/>
                          <a:latin typeface="Times New Roman" panose="02020603050405020304" pitchFamily="18" charset="0"/>
                        </a:rPr>
                        <a:t>24/1114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UHR-LTF Design for DRU</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Mahmoud Kamel</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24/1115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Channel switching rules for NPCA</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24/1116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Operating bandwidth indication for UHR</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24/1117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 state transitions in DPS mode - followup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Vendor Specific PHY Options Follow-Up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24/1123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Client Experience Reporting</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24/1124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Headroom Reason Reporting</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24/1125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switching for NPCA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Dongju Cha</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dirty="0">
                          <a:solidFill>
                            <a:srgbClr val="00B050"/>
                          </a:solidFill>
                          <a:effectLst/>
                          <a:latin typeface="Times New Roman" panose="02020603050405020304" pitchFamily="18" charset="0"/>
                        </a:rPr>
                        <a:t>24/1126</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ICF-ICR Discussion for DPS</a:t>
                      </a:r>
                    </a:p>
                  </a:txBody>
                  <a:tcPr marL="9525" marR="9525" marT="9525" marB="0" anchor="ctr"/>
                </a:tc>
                <a:tc>
                  <a:txBody>
                    <a:bodyPr/>
                    <a:lstStyle/>
                    <a:p>
                      <a:pPr algn="l" fontAlgn="b"/>
                      <a:r>
                        <a:rPr lang="en-US" sz="800" b="0" i="0" u="none" strike="noStrike">
                          <a:solidFill>
                            <a:srgbClr val="00B050"/>
                          </a:solidFill>
                          <a:effectLst/>
                          <a:latin typeface="Times New Roman" panose="02020603050405020304" pitchFamily="18" charset="0"/>
                        </a:rPr>
                        <a:t>GeonHwan Kim</a:t>
                      </a:r>
                    </a:p>
                  </a:txBody>
                  <a:tcPr marL="9525" marR="9525" marT="9525" marB="0" anchor="b"/>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24/1129</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 on Intermediate FCS Signaling</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SunHee Baek</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9863846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5246534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sng" strike="noStrike" dirty="0">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24/1130</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Distribution Bandwidth of DRU - Follow up</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Mengshi Hu</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sng"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24/1131</a:t>
                      </a:r>
                      <a:endParaRPr lang="en-US" sz="800" b="0" i="0" u="sng" strike="noStrike" dirty="0">
                        <a:solidFill>
                          <a:srgbClr val="00B050"/>
                        </a:solidFill>
                        <a:effectLst/>
                        <a:latin typeface="Times New Roman" panose="02020603050405020304" pitchFamily="18" charset="0"/>
                      </a:endParaRPr>
                    </a:p>
                  </a:txBody>
                  <a:tcPr marL="9525" marR="9525" marT="9525" marB="0" anchor="b"/>
                </a:tc>
                <a:tc>
                  <a:txBody>
                    <a:bodyPr/>
                    <a:lstStyle/>
                    <a:p>
                      <a:pPr algn="l" rtl="0" fontAlgn="ctr"/>
                      <a:r>
                        <a:rPr lang="en-US" sz="800" b="0" i="0" u="none" strike="noStrike">
                          <a:solidFill>
                            <a:srgbClr val="00B050"/>
                          </a:solidFill>
                          <a:effectLst/>
                          <a:latin typeface="Times New Roman" panose="02020603050405020304" pitchFamily="18" charset="0"/>
                        </a:rPr>
                        <a:t>DRU for Puncturing Case 1001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Mengshi Hu</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rtl="0" fontAlgn="ctr"/>
                      <a:r>
                        <a:rPr lang="en-US" sz="800" b="0" i="0" u="sng" strike="noStrike" dirty="0">
                          <a:solidFill>
                            <a:srgbClr val="00B05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24/1132</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Frequency Domain UEQM</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Mengshi Hu</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UEQM</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Multi-AP Coordination for Low Latency Traffic Transmission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24/1146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AP Power Save Mode</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24/1154</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 on coordination of TWT</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Yingqiao Quan</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Further discussions on NPCA</a:t>
                      </a:r>
                    </a:p>
                  </a:txBody>
                  <a:tcPr marL="9525" marR="9525" marT="9525" marB="0" anchor="ctr"/>
                </a:tc>
                <a:tc>
                  <a:txBody>
                    <a:bodyPr/>
                    <a:lstStyle/>
                    <a:p>
                      <a:pPr algn="l" fontAlgn="b"/>
                      <a:r>
                        <a:rPr lang="en-US" sz="800" b="0" i="0" u="none" strike="noStrike" dirty="0">
                          <a:solidFill>
                            <a:srgbClr val="000000"/>
                          </a:solidFill>
                          <a:effectLst/>
                          <a:latin typeface="Times New Roman" panose="02020603050405020304" pitchFamily="18" charset="0"/>
                        </a:rPr>
                        <a:t>  </a:t>
                      </a:r>
                      <a:r>
                        <a:rPr lang="en-US" sz="800" b="0" i="0" u="none" strike="noStrike" dirty="0" err="1">
                          <a:solidFill>
                            <a:srgbClr val="000000"/>
                          </a:solidFill>
                          <a:effectLst/>
                          <a:latin typeface="Times New Roman" panose="02020603050405020304" pitchFamily="18" charset="0"/>
                        </a:rPr>
                        <a:t>Sanghyun</a:t>
                      </a:r>
                      <a:r>
                        <a:rPr lang="en-US" sz="800" b="0" i="0" u="none" strike="noStrike" dirty="0">
                          <a:solidFill>
                            <a:srgbClr val="000000"/>
                          </a:solidFill>
                          <a:effectLst/>
                          <a:latin typeface="Times New Roman" panose="02020603050405020304" pitchFamily="18" charset="0"/>
                        </a:rPr>
                        <a:t>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Initial Control Frame Exchange for Low Latency</a:t>
                      </a:r>
                    </a:p>
                  </a:txBody>
                  <a:tcPr marL="9525" marR="9525" marT="9525" marB="0" anchor="ctr"/>
                </a:tc>
                <a:tc>
                  <a:txBody>
                    <a:bodyPr/>
                    <a:lstStyle/>
                    <a:p>
                      <a:pPr algn="l" fontAlgn="b"/>
                      <a:r>
                        <a:rPr lang="en-US" sz="800" b="0" i="0" u="none" strike="noStrike" dirty="0">
                          <a:solidFill>
                            <a:srgbClr val="000000"/>
                          </a:solidFill>
                          <a:effectLst/>
                          <a:latin typeface="Times New Roman" panose="02020603050405020304" pitchFamily="18" charset="0"/>
                        </a:rPr>
                        <a:t>  </a:t>
                      </a:r>
                      <a:r>
                        <a:rPr lang="en-US" sz="800" b="0" i="0" u="none" strike="noStrike" dirty="0" err="1">
                          <a:solidFill>
                            <a:srgbClr val="000000"/>
                          </a:solidFill>
                          <a:effectLst/>
                          <a:latin typeface="Times New Roman" panose="02020603050405020304" pitchFamily="18" charset="0"/>
                        </a:rPr>
                        <a:t>Sanghyun</a:t>
                      </a:r>
                      <a:r>
                        <a:rPr lang="en-US" sz="800" b="0" i="0" u="none" strike="noStrike" dirty="0">
                          <a:solidFill>
                            <a:srgbClr val="000000"/>
                          </a:solidFill>
                          <a:effectLst/>
                          <a:latin typeface="Times New Roman" panose="02020603050405020304" pitchFamily="18" charset="0"/>
                        </a:rPr>
                        <a:t>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Discussions on Dynamic Subchannel Operation</a:t>
                      </a:r>
                    </a:p>
                  </a:txBody>
                  <a:tcPr marL="9525" marR="9525" marT="9525" marB="0" anchor="ctr"/>
                </a:tc>
                <a:tc>
                  <a:txBody>
                    <a:bodyPr/>
                    <a:lstStyle/>
                    <a:p>
                      <a:pPr algn="l" fontAlgn="b"/>
                      <a:r>
                        <a:rPr lang="en-US" sz="800" b="0" i="0" u="none" strike="noStrike" dirty="0">
                          <a:solidFill>
                            <a:srgbClr val="000000"/>
                          </a:solidFill>
                          <a:effectLst/>
                          <a:latin typeface="Times New Roman" panose="02020603050405020304" pitchFamily="18" charset="0"/>
                        </a:rPr>
                        <a:t>  </a:t>
                      </a:r>
                      <a:r>
                        <a:rPr lang="en-US" sz="800" b="0" i="0" u="none" strike="noStrike" dirty="0" err="1">
                          <a:solidFill>
                            <a:srgbClr val="000000"/>
                          </a:solidFill>
                          <a:effectLst/>
                          <a:latin typeface="Times New Roman" panose="02020603050405020304" pitchFamily="18" charset="0"/>
                        </a:rPr>
                        <a:t>Hyeonjun</a:t>
                      </a:r>
                      <a:r>
                        <a:rPr lang="en-US" sz="800" b="0" i="0" u="none" strike="noStrike" dirty="0">
                          <a:solidFill>
                            <a:srgbClr val="000000"/>
                          </a:solidFill>
                          <a:effectLst/>
                          <a:latin typeface="Times New Roman" panose="02020603050405020304" pitchFamily="18" charset="0"/>
                        </a:rPr>
                        <a:t> Sung</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rtl="0" fontAlgn="ctr"/>
                      <a:r>
                        <a:rPr lang="en-US" sz="800" b="0" i="0" u="sng" strike="noStrike" dirty="0">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24/1158</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rtl="0" fontAlgn="ctr"/>
                      <a:r>
                        <a:rPr lang="de-DE" sz="800" b="0" i="0" u="none" strike="noStrike">
                          <a:solidFill>
                            <a:srgbClr val="00B050"/>
                          </a:solidFill>
                          <a:effectLst/>
                          <a:latin typeface="Times New Roman" panose="02020603050405020304" pitchFamily="18" charset="0"/>
                        </a:rPr>
                        <a:t>Uplink MU MIMO Precoding Precoder Message Format </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Rainer Strobel</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6"/>
                        </a:rPr>
                        <a:t>24/1159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dirty="0">
                          <a:solidFill>
                            <a:srgbClr val="000000"/>
                          </a:solidFill>
                          <a:effectLst/>
                          <a:latin typeface="Times New Roman" panose="02020603050405020304" pitchFamily="18" charset="0"/>
                        </a:rPr>
                        <a:t>Investigation of LDPC Improvements</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24/1166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TWT-based Power Save with Enhanced Flexibility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Qing Xia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24/1167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EML(SR/MR) Based Dynamic Power Save Design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Qing Xia</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24/1170</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 Further Considerations on In-Device Coexistence</a:t>
                      </a:r>
                    </a:p>
                  </a:txBody>
                  <a:tcPr marL="9525" marR="9525" marT="9525" marB="0" anchor="ctr"/>
                </a:tc>
                <a:tc>
                  <a:txBody>
                    <a:bodyPr/>
                    <a:lstStyle/>
                    <a:p>
                      <a:pPr algn="l" fontAlgn="b"/>
                      <a:r>
                        <a:rPr lang="en-US" sz="800" b="0" i="0" u="none" strike="noStrike" dirty="0">
                          <a:solidFill>
                            <a:srgbClr val="000000"/>
                          </a:solidFill>
                          <a:effectLst/>
                          <a:latin typeface="Times New Roman" panose="02020603050405020304" pitchFamily="18" charset="0"/>
                        </a:rPr>
                        <a:t>  </a:t>
                      </a:r>
                      <a:r>
                        <a:rPr lang="en-US" sz="800" b="0" i="0" u="none" strike="noStrike" dirty="0" err="1">
                          <a:solidFill>
                            <a:srgbClr val="000000"/>
                          </a:solidFill>
                          <a:effectLst/>
                          <a:latin typeface="Times New Roman" panose="02020603050405020304" pitchFamily="18" charset="0"/>
                        </a:rPr>
                        <a:t>Jaheon</a:t>
                      </a:r>
                      <a:r>
                        <a:rPr lang="en-US" sz="800" b="0" i="0" u="none" strike="noStrike" dirty="0">
                          <a:solidFill>
                            <a:srgbClr val="000000"/>
                          </a:solidFill>
                          <a:effectLst/>
                          <a:latin typeface="Times New Roman" panose="02020603050405020304" pitchFamily="18" charset="0"/>
                        </a:rPr>
                        <a:t> Gu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rtl="0" fontAlgn="ctr"/>
                      <a:r>
                        <a:rPr lang="en-US" sz="800" b="0" i="0" u="sng" strike="noStrike">
                          <a:solidFill>
                            <a:srgbClr val="00B05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24/1172</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CSD Indication Design</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Bo Gong</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11762761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4570786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dirty="0">
                          <a:solidFill>
                            <a:srgbClr val="00B050"/>
                          </a:solidFill>
                          <a:effectLst/>
                          <a:latin typeface="Times New Roman" panose="02020603050405020304" pitchFamily="18" charset="0"/>
                        </a:rPr>
                        <a:t>24/1173</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 Enabling 20MHz Operating STAs in 80MHz DRU Transmissions</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Chenchen LIU</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00B050"/>
                          </a:solidFill>
                          <a:effectLst/>
                          <a:latin typeface="Times New Roman" panose="02020603050405020304" pitchFamily="18" charset="0"/>
                        </a:rPr>
                        <a:t>24/1174</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Enhanced DRU Utilization in 40MHz and 80MHz Distributed Bandwidth</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Chenchen LIU</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rtl="0" fontAlgn="ctr"/>
                      <a:r>
                        <a:rPr lang="en-US" sz="1100" b="0" i="0" u="sng" strike="noStrike">
                          <a:solidFill>
                            <a:srgbClr val="00B050"/>
                          </a:solidFill>
                          <a:effectLst/>
                          <a:latin typeface="Calibri" panose="020F0502020204030204" pitchFamily="34" charset="0"/>
                          <a:hlinkClick r:id="rId2">
                            <a:extLst>
                              <a:ext uri="{A12FA001-AC4F-418D-AE19-62706E023703}">
                                <ahyp:hlinkClr xmlns:ahyp="http://schemas.microsoft.com/office/drawing/2018/hyperlinkcolor" val="tx"/>
                              </a:ext>
                            </a:extLst>
                          </a:hlinkClick>
                        </a:rPr>
                        <a:t>24/1177</a:t>
                      </a:r>
                      <a:endParaRPr lang="en-US" sz="1100" b="0" i="0" u="sng" strike="noStrike">
                        <a:solidFill>
                          <a:srgbClr val="00B050"/>
                        </a:solidFill>
                        <a:effectLst/>
                        <a:latin typeface="Calibri" panose="020F0502020204030204" pitchFamily="34" charset="0"/>
                      </a:endParaRP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Additional Results for Multi-Layer Transmission</a:t>
                      </a:r>
                    </a:p>
                  </a:txBody>
                  <a:tcPr marL="9525" marR="9525" marT="9525" marB="0" anchor="ctr"/>
                </a:tc>
                <a:tc>
                  <a:txBody>
                    <a:bodyPr/>
                    <a:lstStyle/>
                    <a:p>
                      <a:pPr algn="l" fontAlgn="b"/>
                      <a:r>
                        <a:rPr lang="en-US" sz="800" b="0" i="0" u="none" strike="noStrike">
                          <a:solidFill>
                            <a:srgbClr val="00B050"/>
                          </a:solidFill>
                          <a:effectLst/>
                          <a:latin typeface="Times New Roman" panose="02020603050405020304" pitchFamily="18" charset="0"/>
                        </a:rPr>
                        <a:t>Leif Wilhelmsson</a:t>
                      </a:r>
                    </a:p>
                  </a:txBody>
                  <a:tcPr marL="9525" marR="9525" marT="9525" marB="0" anchor="b"/>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24/1178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Considerations for proxy SCS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Vishnu Ratnam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24/1179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Trigger frame expansion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Vishnu Ratnam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Trigger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2536923307"/>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3"/>
                        </a:rPr>
                        <a:t>24/1183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Low latency, low collision, low power medium access--continued</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Sean Coffey</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20022746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24/1184</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ELR transmission</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b"/>
                      <a:r>
                        <a:rPr lang="en-US" sz="800" b="0" i="0" u="none" strike="noStrike" dirty="0">
                          <a:solidFill>
                            <a:srgbClr val="00B050"/>
                          </a:solidFill>
                          <a:effectLst/>
                          <a:latin typeface="Times New Roman" panose="02020603050405020304" pitchFamily="18" charset="0"/>
                        </a:rPr>
                        <a:t>24/1186</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New MCSs for 11bn-Follow Up</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Shengquan Hu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0B050"/>
                          </a:solidFill>
                          <a:effectLst/>
                          <a:latin typeface="Times New Roman" panose="02020603050405020304" pitchFamily="18" charset="0"/>
                        </a:rPr>
                        <a:t>Presented </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B050"/>
                          </a:solidFill>
                          <a:effectLst/>
                          <a:latin typeface="Times New Roman" panose="02020603050405020304" pitchFamily="18" charset="0"/>
                        </a:rPr>
                        <a:t>24/1187    </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DRU Tone Plan for 11bn-Follow Up</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Presented </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none" strike="noStrike" dirty="0">
                          <a:solidFill>
                            <a:srgbClr val="00B050"/>
                          </a:solidFill>
                          <a:effectLst/>
                          <a:latin typeface="Times New Roman" panose="02020603050405020304" pitchFamily="18" charset="0"/>
                        </a:rPr>
                        <a:t>24/1188 </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Global CSD Index Assignment for DRU STF Transmission in 11bn</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Presented </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B050"/>
                          </a:solidFill>
                          <a:effectLst/>
                          <a:latin typeface="Times New Roman" panose="02020603050405020304" pitchFamily="18" charset="0"/>
                        </a:rPr>
                        <a:t>24/1189</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DRU Transmission on Frequency Subblocks of Wide Bandwidth PPDU</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Presented </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24/1190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Performance Evaluation of Longer LDPC for 11bn </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LDPC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24/1191</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Transmit Power Control for Managing Cross-Link Interference in MLO</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Mahmoud Hasabelnaby</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24/1193</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EDCA+ for High Priority Access</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Mingyu LEE</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24/1195</a:t>
                      </a:r>
                    </a:p>
                  </a:txBody>
                  <a:tcPr marL="9525" marR="9525" marT="9525" marB="0" anchor="b"/>
                </a:tc>
                <a:tc>
                  <a:txBody>
                    <a:bodyPr/>
                    <a:lstStyle/>
                    <a:p>
                      <a:pPr algn="l" fontAlgn="b"/>
                      <a:r>
                        <a:rPr lang="fr-FR" sz="800" b="0" i="0" u="none" strike="noStrike">
                          <a:solidFill>
                            <a:srgbClr val="000000"/>
                          </a:solidFill>
                          <a:effectLst/>
                          <a:latin typeface="Times New Roman" panose="02020603050405020304" pitchFamily="18" charset="0"/>
                        </a:rPr>
                        <a:t>Indication Techniques for Urgent Traffic</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Jinho Choi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Low Latency</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1611431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July IEEE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https://cvent.me/dkO9BB</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04350163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dirty="0">
                          <a:solidFill>
                            <a:srgbClr val="FF0000"/>
                          </a:solidFill>
                          <a:effectLst/>
                          <a:latin typeface="Times New Roman" panose="02020603050405020304" pitchFamily="18" charset="0"/>
                        </a:rPr>
                        <a:t>24/1196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Issues on OBSS R-TWT Protection</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Gwangho Lee</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rtl="0" fontAlgn="ctr"/>
                      <a:r>
                        <a:rPr lang="en-US" sz="800" b="0" i="0" u="none" strike="noStrike" dirty="0">
                          <a:solidFill>
                            <a:srgbClr val="00B050"/>
                          </a:solidFill>
                          <a:effectLst/>
                          <a:latin typeface="Times New Roman" panose="02020603050405020304" pitchFamily="18" charset="0"/>
                        </a:rPr>
                        <a:t>24/1204</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Coordinated Beamforming for 11bn</a:t>
                      </a:r>
                    </a:p>
                  </a:txBody>
                  <a:tcPr marL="9525" marR="9525" marT="9525" marB="0" anchor="ctr"/>
                </a:tc>
                <a:tc>
                  <a:txBody>
                    <a:bodyPr/>
                    <a:lstStyle/>
                    <a:p>
                      <a:pPr algn="l" fontAlgn="b"/>
                      <a:r>
                        <a:rPr lang="en-US" sz="800" b="0" i="0" u="none" strike="noStrike">
                          <a:solidFill>
                            <a:srgbClr val="00B050"/>
                          </a:solidFill>
                          <a:effectLst/>
                          <a:latin typeface="Times New Roman" panose="02020603050405020304" pitchFamily="18" charset="0"/>
                        </a:rPr>
                        <a:t>Insik Jung</a:t>
                      </a:r>
                    </a:p>
                  </a:txBody>
                  <a:tcPr marL="9525" marR="9525" marT="9525" marB="0" anchor="b"/>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MAP</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Analysis and Simulations on Coordinated Spatial Reuse</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Coordinated R-TWT</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C-TWT</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Preemption Session Setup</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dirty="0">
                          <a:solidFill>
                            <a:srgbClr val="00B050"/>
                          </a:solidFill>
                          <a:effectLst/>
                          <a:latin typeface="Times New Roman" panose="02020603050405020304" pitchFamily="18" charset="0"/>
                        </a:rPr>
                        <a:t>24/1211</a:t>
                      </a:r>
                    </a:p>
                  </a:txBody>
                  <a:tcPr marL="9525" marR="9525" marT="9525" marB="0" anchor="b"/>
                </a:tc>
                <a:tc>
                  <a:txBody>
                    <a:bodyPr/>
                    <a:lstStyle/>
                    <a:p>
                      <a:pPr algn="l" fontAlgn="b"/>
                      <a:r>
                        <a:rPr lang="en-US" sz="800" b="0" i="0" u="none" strike="noStrike" dirty="0">
                          <a:solidFill>
                            <a:srgbClr val="00B050"/>
                          </a:solidFill>
                          <a:effectLst/>
                          <a:latin typeface="Times New Roman" panose="02020603050405020304" pitchFamily="18" charset="0"/>
                        </a:rPr>
                        <a:t>Coordinated BF Goodput Discussion</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Genadiy Tsodik</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Presented</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200227468"/>
                  </a:ext>
                </a:extLst>
              </a:tr>
              <a:tr h="278505">
                <a:tc>
                  <a:txBody>
                    <a:bodyPr/>
                    <a:lstStyle/>
                    <a:p>
                      <a:pPr algn="ctr" rtl="0" fontAlgn="ctr"/>
                      <a:r>
                        <a:rPr lang="en-US" sz="800" b="0" i="0" u="none" strike="noStrike" dirty="0">
                          <a:solidFill>
                            <a:srgbClr val="00B050"/>
                          </a:solidFill>
                          <a:effectLst/>
                          <a:latin typeface="Times New Roman" panose="02020603050405020304" pitchFamily="18" charset="0"/>
                        </a:rPr>
                        <a:t>24/1216</a:t>
                      </a:r>
                    </a:p>
                  </a:txBody>
                  <a:tcPr marL="9525" marR="9525" marT="9525" marB="0" anchor="ctr"/>
                </a:tc>
                <a:tc>
                  <a:txBody>
                    <a:bodyPr/>
                    <a:lstStyle/>
                    <a:p>
                      <a:pPr algn="l" fontAlgn="b"/>
                      <a:r>
                        <a:rPr lang="en-US" sz="800" b="0" i="0" u="none" strike="noStrike" dirty="0">
                          <a:solidFill>
                            <a:srgbClr val="00B050"/>
                          </a:solidFill>
                          <a:effectLst/>
                          <a:latin typeface="Times New Roman" panose="02020603050405020304" pitchFamily="18" charset="0"/>
                        </a:rPr>
                        <a:t>HTC Extension for UHR Link Adaptation to Support UEQ-MCS or UEQM</a:t>
                      </a:r>
                    </a:p>
                  </a:txBody>
                  <a:tcPr marL="9525" marR="9525" marT="9525" marB="0" anchor="b"/>
                </a:tc>
                <a:tc>
                  <a:txBody>
                    <a:bodyPr/>
                    <a:lstStyle/>
                    <a:p>
                      <a:pPr algn="l" fontAlgn="b"/>
                      <a:r>
                        <a:rPr lang="en-US" sz="800" b="0" i="0" u="none" strike="noStrike" dirty="0">
                          <a:solidFill>
                            <a:srgbClr val="00B050"/>
                          </a:solidFill>
                          <a:effectLst/>
                          <a:latin typeface="Times New Roman" panose="02020603050405020304" pitchFamily="18" charset="0"/>
                        </a:rPr>
                        <a:t>Sara </a:t>
                      </a:r>
                      <a:r>
                        <a:rPr lang="en-US" sz="800" b="0" i="0" u="none" strike="noStrike" dirty="0" err="1">
                          <a:solidFill>
                            <a:srgbClr val="00B050"/>
                          </a:solidFill>
                          <a:effectLst/>
                          <a:latin typeface="Times New Roman" panose="02020603050405020304" pitchFamily="18" charset="0"/>
                        </a:rPr>
                        <a:t>Norouzi</a:t>
                      </a:r>
                      <a:endParaRPr lang="en-US" sz="8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0" i="0" u="none" strike="noStrike" dirty="0">
                          <a:solidFill>
                            <a:srgbClr val="00B05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05167294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24/1217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Multi-AP Coordination Setup Scheme</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Kaiying Lu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24/1218</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NPCA - next level discussions</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Gaurang Naik</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24/1220</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A Framework for Coordinated Access Points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Giovanni Chisci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72180754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24/1221</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 ICF ICR follow up</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24/1222</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NPCA Follow up</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24/1224</a:t>
                      </a:r>
                      <a:br>
                        <a:rPr lang="en-US" sz="800" b="0" i="0" u="sng" strike="noStrike">
                          <a:solidFill>
                            <a:srgbClr val="0563C1"/>
                          </a:solidFill>
                          <a:effectLst/>
                          <a:latin typeface="Times New Roman" panose="02020603050405020304" pitchFamily="18" charset="0"/>
                          <a:hlinkClick r:id="rId2"/>
                        </a:rPr>
                      </a:b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Joint Medium Access and TXOP Sharing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Yongsen 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Channel Access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24/1225</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Initial Control Frames in C-TDMA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Sanket Kalamkar</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24/1226</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ICF-ICR design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Cariou, Laurent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1103606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2456185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24/1227</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Some usage of intermediate FCS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Cariou, Laurent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24/1229</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NPCA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Cariou, Laurent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NPDA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00B050"/>
                          </a:solidFill>
                          <a:effectLst/>
                          <a:latin typeface="Times New Roman" panose="02020603050405020304" pitchFamily="18" charset="0"/>
                        </a:rPr>
                        <a:t>24/1230</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pilot-tone-design-in-dRU-transmission</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Lin Yang</a:t>
                      </a:r>
                    </a:p>
                  </a:txBody>
                  <a:tcPr marL="9525" marR="9525" marT="9525" marB="0" anchor="b"/>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0"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B050"/>
                          </a:solidFill>
                          <a:effectLst/>
                          <a:latin typeface="Times New Roman" panose="02020603050405020304" pitchFamily="18" charset="0"/>
                        </a:rPr>
                        <a:t>24/1231 </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UHR LTFs for DRU and Sounding Operation</a:t>
                      </a:r>
                    </a:p>
                  </a:txBody>
                  <a:tcPr marL="9525" marR="9525" marT="9525" marB="0" anchor="b"/>
                </a:tc>
                <a:tc>
                  <a:txBody>
                    <a:bodyPr/>
                    <a:lstStyle/>
                    <a:p>
                      <a:pPr algn="l" fontAlgn="b"/>
                      <a:r>
                        <a:rPr lang="en-US" sz="800" b="0" i="0" u="none" strike="noStrike" dirty="0">
                          <a:solidFill>
                            <a:srgbClr val="00B050"/>
                          </a:solidFill>
                          <a:effectLst/>
                          <a:latin typeface="Times New Roman" panose="02020603050405020304" pitchFamily="18" charset="0"/>
                        </a:rPr>
                        <a:t>Leonardo </a:t>
                      </a:r>
                      <a:r>
                        <a:rPr lang="en-US" sz="800" b="0" i="0" u="none" strike="noStrike" dirty="0" err="1">
                          <a:solidFill>
                            <a:srgbClr val="00B050"/>
                          </a:solidFill>
                          <a:effectLst/>
                          <a:latin typeface="Times New Roman" panose="02020603050405020304" pitchFamily="18" charset="0"/>
                        </a:rPr>
                        <a:t>Lanante</a:t>
                      </a:r>
                      <a:endParaRPr lang="en-US" sz="8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0"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Extended Long Range Transmission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Lanante</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ldpc-codes-performance-evaluation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Rong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LDPC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MAP Framework--Follow-up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Rubayet Shafin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24/1240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AP Power Saving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Rubayet Shafin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24/1241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Frames for 11bn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Rubayet Shafin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24/1243</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100 MHz 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PPDU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3"/>
                        </a:rPr>
                        <a:t>24/1244</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SST or DSO Support for Wider Bandwidth OFDMA and A-PPDU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00B050"/>
                          </a:solidFill>
                          <a:effectLst/>
                          <a:latin typeface="Times New Roman" panose="02020603050405020304" pitchFamily="18" charset="0"/>
                        </a:rPr>
                        <a:t>24/1245</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Tone distribution in DRU with preamble puncturing</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Yan Xin</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Presented </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24/1246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Low-power-listening-mode-for-clients-follow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24/1247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ICF ICR Design For Coex</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Abdel Ajami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24/1248</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2xLDPC performance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Juan Fang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LDPC</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29661462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5935090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24/1250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Discussion on TXOP Allocation in C-TDMA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Serhat Erkucuk</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Flexible Control Frames - 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Alfred Asterjadhi</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Control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Enhanced Long Range Frame Format</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 Junghoon Suh</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The padding after intermediate FCS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Yunbo Li</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Preemption Procedure and Indication- 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Yunbo Li</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Preemption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Sp-based non-primary channel access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Yue Zhao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24/1260</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Further considerations on NPCA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Liuming Lu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Considerations on Client Power Save for 11bn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Liuming Lu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24/1264</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Supporting Rx Interference Mitigation in TGbn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Shimi Shilo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Triggered Beamforming in TGbn – More Insights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Shimi Shilo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24/1267</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Further Considerations for UHR preamble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Sigurd Schelstraete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74966250"/>
                  </a:ext>
                </a:extLst>
              </a:tr>
              <a:tr h="278505">
                <a:tc gridSpan="6">
                  <a:txBody>
                    <a:bodyPr/>
                    <a:lstStyle/>
                    <a:p>
                      <a:pPr marL="0" marR="0" algn="ctr">
                        <a:spcBef>
                          <a:spcPts val="0"/>
                        </a:spcBef>
                        <a:spcAft>
                          <a:spcPts val="0"/>
                        </a:spcAft>
                      </a:pPr>
                      <a:r>
                        <a:rPr lang="en-US" sz="1000" dirty="0">
                          <a:solidFill>
                            <a:schemeClr val="tx1"/>
                          </a:solidFill>
                          <a:effectLst/>
                          <a:latin typeface="Times New Roman" panose="02020603050405020304" pitchFamily="18" charset="0"/>
                          <a:ea typeface="Times New Roman" panose="02020603050405020304" pitchFamily="18" charset="0"/>
                        </a:rPr>
                        <a:t>Second Cut-Off</a:t>
                      </a:r>
                    </a:p>
                  </a:txBody>
                  <a:tcPr anchor="ctr"/>
                </a:tc>
                <a:tc hMerge="1">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dirty="0">
                          <a:solidFill>
                            <a:srgbClr val="000000"/>
                          </a:solidFill>
                          <a:effectLst/>
                          <a:latin typeface="Times New Roman" panose="02020603050405020304" pitchFamily="18" charset="0"/>
                        </a:rPr>
                        <a:t>24/1276r0</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Transmission Enhancement for XR Use Case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Guogang Huang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chemeClr val="tx1"/>
                          </a:solidFill>
                          <a:effectLst/>
                          <a:latin typeface="Times New Roman" panose="02020603050405020304" pitchFamily="18" charset="0"/>
                        </a:rPr>
                        <a:t>23/2015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HT-Control-field-expansion</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Xiangxin Gu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r h="278505">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5675518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4449760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r>
                        <a:rPr lang="en-US" sz="1000" b="1" i="0" u="none" strike="noStrike" dirty="0">
                          <a:solidFill>
                            <a:schemeClr val="tx1"/>
                          </a:solidFill>
                          <a:effectLst/>
                          <a:latin typeface="+mn-lt"/>
                        </a:rPr>
                        <a:t>See Sessions themselves.</a:t>
                      </a: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UEQM + MAP</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24/0890</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Unequal pattern discussion</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Ross Jian Yu</a:t>
            </a:r>
          </a:p>
          <a:p>
            <a:pPr lvl="1">
              <a:buFont typeface="Arial" panose="020B0604020202020204" pitchFamily="34" charset="0"/>
              <a:buChar char="•"/>
            </a:pPr>
            <a:r>
              <a:rPr lang="en-US" sz="1400" dirty="0">
                <a:solidFill>
                  <a:srgbClr val="00B050"/>
                </a:solidFill>
                <a:hlinkClick r:id="rId3">
                  <a:extLst>
                    <a:ext uri="{A12FA001-AC4F-418D-AE19-62706E023703}">
                      <ahyp:hlinkClr xmlns:ahyp="http://schemas.microsoft.com/office/drawing/2018/hyperlinkcolor" val="tx"/>
                    </a:ext>
                  </a:extLst>
                </a:hlinkClick>
              </a:rPr>
              <a:t>24/1132</a:t>
            </a:r>
            <a:r>
              <a:rPr lang="en-US" sz="1400" dirty="0">
                <a:solidFill>
                  <a:srgbClr val="00B050"/>
                </a:solidFill>
              </a:rPr>
              <a:t> Frequency Domain UEQM						Mengshi Hu</a:t>
            </a:r>
          </a:p>
          <a:p>
            <a:pPr lvl="1">
              <a:buFont typeface="Arial" panose="020B0604020202020204" pitchFamily="34" charset="0"/>
              <a:buChar char="•"/>
            </a:pPr>
            <a:r>
              <a:rPr lang="en-US" sz="1400" b="0" i="0" u="none" dirty="0">
                <a:solidFill>
                  <a:srgbClr val="00B050"/>
                </a:solidFill>
                <a:effectLst/>
                <a:hlinkClick r:id="rId4">
                  <a:extLst>
                    <a:ext uri="{A12FA001-AC4F-418D-AE19-62706E023703}">
                      <ahyp:hlinkClr xmlns:ahyp="http://schemas.microsoft.com/office/drawing/2018/hyperlinkcolor" val="tx"/>
                    </a:ext>
                  </a:extLst>
                </a:hlinkClick>
              </a:rPr>
              <a:t>24/1186</a:t>
            </a:r>
            <a:r>
              <a:rPr lang="en-US" sz="1400" dirty="0">
                <a:solidFill>
                  <a:srgbClr val="00B050"/>
                </a:solidFill>
              </a:rPr>
              <a:t> </a:t>
            </a:r>
            <a:r>
              <a:rPr lang="en-US" sz="1400" b="0" i="0" u="none" dirty="0">
                <a:solidFill>
                  <a:srgbClr val="00B050"/>
                </a:solidFill>
                <a:effectLst/>
              </a:rPr>
              <a:t>New MCSs for 11bn-Follow Up</a:t>
            </a:r>
            <a:r>
              <a:rPr lang="en-US" sz="1400" dirty="0">
                <a:solidFill>
                  <a:srgbClr val="00B050"/>
                </a:solidFill>
              </a:rPr>
              <a:t> 					</a:t>
            </a:r>
            <a:r>
              <a:rPr lang="en-US" sz="1400" b="0" i="0" u="none" dirty="0" err="1">
                <a:solidFill>
                  <a:srgbClr val="00B050"/>
                </a:solidFill>
                <a:effectLst/>
              </a:rPr>
              <a:t>Shengquan</a:t>
            </a:r>
            <a:r>
              <a:rPr lang="en-US" sz="1400" b="0" i="0" u="none" dirty="0">
                <a:solidFill>
                  <a:srgbClr val="00B050"/>
                </a:solidFill>
                <a:effectLst/>
              </a:rPr>
              <a:t> Hu*</a:t>
            </a:r>
            <a:endParaRPr lang="en-US" sz="1400" dirty="0">
              <a:solidFill>
                <a:srgbClr val="00B050"/>
              </a:solidFill>
            </a:endParaRP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24/1216</a:t>
            </a:r>
            <a:r>
              <a:rPr lang="en-US" sz="1400" dirty="0">
                <a:solidFill>
                  <a:srgbClr val="00B050"/>
                </a:solidFill>
              </a:rPr>
              <a:t> HTC </a:t>
            </a:r>
            <a:r>
              <a:rPr lang="en-US" sz="1400" dirty="0" err="1">
                <a:solidFill>
                  <a:srgbClr val="00B050"/>
                </a:solidFill>
              </a:rPr>
              <a:t>Ext.n</a:t>
            </a:r>
            <a:r>
              <a:rPr lang="en-US" sz="1400" dirty="0">
                <a:solidFill>
                  <a:srgbClr val="00B050"/>
                </a:solidFill>
              </a:rPr>
              <a:t> for UHR LA to Support UEQ-MCS or UEQM	Sara </a:t>
            </a:r>
            <a:r>
              <a:rPr lang="en-US" sz="1400" dirty="0" err="1">
                <a:solidFill>
                  <a:srgbClr val="00B050"/>
                </a:solidFill>
              </a:rPr>
              <a:t>Norouzi</a:t>
            </a:r>
            <a:endParaRPr lang="en-US"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6">
                  <a:extLst>
                    <a:ext uri="{A12FA001-AC4F-418D-AE19-62706E023703}">
                      <ahyp:hlinkClr xmlns:ahyp="http://schemas.microsoft.com/office/drawing/2018/hyperlinkcolor" val="tx"/>
                    </a:ext>
                  </a:extLst>
                </a:hlinkClick>
              </a:rPr>
              <a:t>24/0488</a:t>
            </a:r>
            <a:r>
              <a:rPr lang="en-US" sz="1400" dirty="0">
                <a:solidFill>
                  <a:srgbClr val="00B050"/>
                </a:solidFill>
              </a:rPr>
              <a:t> </a:t>
            </a:r>
            <a:r>
              <a:rPr lang="en-US" sz="1400" b="0" i="0" u="none" strike="noStrike" dirty="0">
                <a:solidFill>
                  <a:srgbClr val="00B050"/>
                </a:solidFill>
                <a:effectLst/>
              </a:rPr>
              <a:t>STA-assisted Calibration for Multi-AP Coordination</a:t>
            </a:r>
            <a:r>
              <a:rPr lang="en-US" sz="1400" dirty="0">
                <a:solidFill>
                  <a:srgbClr val="00B050"/>
                </a:solidFill>
              </a:rPr>
              <a:t> 		</a:t>
            </a:r>
            <a:r>
              <a:rPr lang="en-US" sz="1400" b="0" i="0" u="none" strike="noStrike" dirty="0">
                <a:solidFill>
                  <a:srgbClr val="00B050"/>
                </a:solidFill>
                <a:effectLst/>
              </a:rPr>
              <a:t>Ke Zhong</a:t>
            </a:r>
            <a:r>
              <a:rPr lang="en-US" sz="1400" dirty="0">
                <a:solidFill>
                  <a:srgbClr val="00B050"/>
                </a:solidFill>
              </a:rPr>
              <a:t> </a:t>
            </a:r>
          </a:p>
          <a:p>
            <a:pPr lvl="1">
              <a:buFont typeface="Arial" panose="020B0604020202020204" pitchFamily="34" charset="0"/>
              <a:buChar char="•"/>
            </a:pPr>
            <a:r>
              <a:rPr lang="en-GB" sz="1400" dirty="0">
                <a:solidFill>
                  <a:schemeClr val="bg1">
                    <a:lumMod val="65000"/>
                  </a:schemeClr>
                </a:solidFill>
                <a:hlinkClick r:id="rId7">
                  <a:extLst>
                    <a:ext uri="{A12FA001-AC4F-418D-AE19-62706E023703}">
                      <ahyp:hlinkClr xmlns:ahyp="http://schemas.microsoft.com/office/drawing/2018/hyperlinkcolor" val="tx"/>
                    </a:ext>
                  </a:extLst>
                </a:hlinkClick>
              </a:rPr>
              <a:t>24/1204</a:t>
            </a:r>
            <a:r>
              <a:rPr lang="en-GB" sz="1400" dirty="0">
                <a:solidFill>
                  <a:schemeClr val="bg1">
                    <a:lumMod val="65000"/>
                  </a:schemeClr>
                </a:solidFill>
              </a:rPr>
              <a:t> Coordinated Beamforming for 11bn					Insik Jung</a:t>
            </a:r>
          </a:p>
          <a:p>
            <a:pPr lvl="1">
              <a:buFont typeface="Arial" panose="020B0604020202020204" pitchFamily="34" charset="0"/>
              <a:buChar char="•"/>
            </a:pPr>
            <a:r>
              <a:rPr lang="en-US" sz="1400" strike="sngStrike" dirty="0">
                <a:solidFill>
                  <a:schemeClr val="bg1">
                    <a:lumMod val="65000"/>
                  </a:schemeClr>
                </a:solidFill>
              </a:rPr>
              <a:t>24/1211 Coordinated BF Goodput Discussion					Genadiy Tsodik*</a:t>
            </a:r>
            <a:endParaRPr lang="en-GB" sz="1400" strike="sngStrike"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marL="0" lvl="0" indent="0"/>
            <a:r>
              <a:rPr lang="en-GB" sz="1600" dirty="0"/>
              <a:t>*not uploaded and not notified.</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8402540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Statistics Reporting + Security + Coexistence Part 1</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24/0519</a:t>
            </a:r>
            <a:r>
              <a:rPr lang="en-US" sz="1400" dirty="0">
                <a:solidFill>
                  <a:srgbClr val="00B050"/>
                </a:solidFill>
              </a:rPr>
              <a:t> </a:t>
            </a:r>
            <a:r>
              <a:rPr lang="en-US" sz="1400" b="0" i="0" u="none" strike="noStrike" dirty="0">
                <a:solidFill>
                  <a:srgbClr val="00B050"/>
                </a:solidFill>
                <a:effectLst/>
              </a:rPr>
              <a:t>Ping Pong Warning For UHR</a:t>
            </a:r>
            <a:r>
              <a:rPr lang="en-US" sz="1400" dirty="0">
                <a:solidFill>
                  <a:srgbClr val="00B050"/>
                </a:solidFill>
              </a:rPr>
              <a:t> 							</a:t>
            </a:r>
            <a:r>
              <a:rPr lang="en-US" sz="1400" b="0" i="0" u="none" strike="noStrike" dirty="0">
                <a:solidFill>
                  <a:srgbClr val="00B050"/>
                </a:solidFill>
                <a:effectLst/>
              </a:rPr>
              <a:t>Jerome Henry</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24/0541</a:t>
            </a:r>
            <a:r>
              <a:rPr lang="en-US" sz="1400" dirty="0">
                <a:solidFill>
                  <a:srgbClr val="00B050"/>
                </a:solidFill>
              </a:rPr>
              <a:t> </a:t>
            </a:r>
            <a:r>
              <a:rPr lang="en-US" sz="1400" b="0" i="0" u="none" strike="noStrike" dirty="0">
                <a:solidFill>
                  <a:srgbClr val="00B050"/>
                </a:solidFill>
                <a:effectLst/>
              </a:rPr>
              <a:t>Ascon: The Lightweight Crypto. As A New Cipher Choice for 802.11bn</a:t>
            </a:r>
            <a:r>
              <a:rPr lang="en-US" sz="1400" dirty="0">
                <a:solidFill>
                  <a:srgbClr val="00B050"/>
                </a:solidFill>
              </a:rPr>
              <a:t> </a:t>
            </a:r>
            <a:r>
              <a:rPr lang="en-US" sz="1400" b="0" i="0" u="none" strike="noStrike" dirty="0">
                <a:solidFill>
                  <a:srgbClr val="00B050"/>
                </a:solidFill>
                <a:effectLst/>
              </a:rPr>
              <a:t>Hui Luo</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24/1034</a:t>
            </a:r>
            <a:r>
              <a:rPr lang="en-US" sz="1400" dirty="0">
                <a:solidFill>
                  <a:srgbClr val="00B050"/>
                </a:solidFill>
              </a:rPr>
              <a:t> </a:t>
            </a:r>
            <a:r>
              <a:rPr lang="en-US" sz="1400" b="0" i="0" u="none" strike="noStrike" dirty="0">
                <a:solidFill>
                  <a:srgbClr val="00B050"/>
                </a:solidFill>
                <a:effectLst/>
              </a:rPr>
              <a:t>Some thoughts on security enhancement</a:t>
            </a:r>
            <a:r>
              <a:rPr lang="en-US" sz="1400" dirty="0">
                <a:solidFill>
                  <a:srgbClr val="00B050"/>
                </a:solidFill>
              </a:rPr>
              <a:t> 					</a:t>
            </a:r>
            <a:r>
              <a:rPr lang="en-US" sz="1400" b="0" i="0" u="none" strike="noStrike" dirty="0">
                <a:solidFill>
                  <a:srgbClr val="00B050"/>
                </a:solidFill>
                <a:effectLst/>
              </a:rPr>
              <a:t>Jay Yang</a:t>
            </a:r>
          </a:p>
          <a:p>
            <a:pPr lvl="1">
              <a:buFont typeface="Arial" panose="020B0604020202020204" pitchFamily="34" charset="0"/>
              <a:buChar char="•"/>
            </a:pPr>
            <a:r>
              <a:rPr lang="en-US" sz="1400" b="0" i="0" u="none" strike="noStrike" dirty="0">
                <a:solidFill>
                  <a:srgbClr val="00B050"/>
                </a:solidFill>
                <a:effectLst/>
                <a:hlinkClick r:id="rId5">
                  <a:extLst>
                    <a:ext uri="{A12FA001-AC4F-418D-AE19-62706E023703}">
                      <ahyp:hlinkClr xmlns:ahyp="http://schemas.microsoft.com/office/drawing/2018/hyperlinkcolor" val="tx"/>
                    </a:ext>
                  </a:extLst>
                </a:hlinkClick>
              </a:rPr>
              <a:t>24/0543</a:t>
            </a:r>
            <a:r>
              <a:rPr lang="en-US" sz="1400" b="0" i="0" u="none" strike="noStrike" dirty="0">
                <a:solidFill>
                  <a:srgbClr val="00B050"/>
                </a:solidFill>
                <a:effectLst/>
              </a:rPr>
              <a:t> Coexistence Protocols for UHR - follow up 				Sherief Helwa</a:t>
            </a:r>
          </a:p>
          <a:p>
            <a:pPr lvl="1">
              <a:buFont typeface="Arial" panose="020B0604020202020204" pitchFamily="34" charset="0"/>
              <a:buChar char="•"/>
            </a:pPr>
            <a:r>
              <a:rPr lang="en-US" sz="1400" b="0" i="0" u="none" strike="noStrike" dirty="0">
                <a:solidFill>
                  <a:srgbClr val="00B050"/>
                </a:solidFill>
                <a:effectLst/>
                <a:hlinkClick r:id="rId6">
                  <a:extLst>
                    <a:ext uri="{A12FA001-AC4F-418D-AE19-62706E023703}">
                      <ahyp:hlinkClr xmlns:ahyp="http://schemas.microsoft.com/office/drawing/2018/hyperlinkcolor" val="tx"/>
                    </a:ext>
                  </a:extLst>
                </a:hlinkClick>
              </a:rPr>
              <a:t>24/0675</a:t>
            </a:r>
            <a:r>
              <a:rPr lang="en-US" sz="1400" b="0" i="0" u="none" strike="noStrike" dirty="0">
                <a:solidFill>
                  <a:srgbClr val="00B050"/>
                </a:solidFill>
                <a:effectLst/>
              </a:rPr>
              <a:t> In-device Co-ex and P2P--Follow up 						Rubayet Shafin</a:t>
            </a:r>
          </a:p>
          <a:p>
            <a:pPr lvl="1">
              <a:buFont typeface="Arial" panose="020B0604020202020204" pitchFamily="34" charset="0"/>
              <a:buChar char="•"/>
            </a:pPr>
            <a:r>
              <a:rPr lang="en-US" sz="1400" b="0" i="0" u="none"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24/0676</a:t>
            </a:r>
            <a:r>
              <a:rPr lang="en-US" sz="1400" dirty="0">
                <a:solidFill>
                  <a:schemeClr val="bg1">
                    <a:lumMod val="65000"/>
                  </a:schemeClr>
                </a:solidFill>
              </a:rPr>
              <a:t> </a:t>
            </a:r>
            <a:r>
              <a:rPr lang="en-US" sz="1400" b="0" i="0" u="none" strike="noStrike" dirty="0">
                <a:solidFill>
                  <a:schemeClr val="bg1">
                    <a:lumMod val="65000"/>
                  </a:schemeClr>
                </a:solidFill>
                <a:effectLst/>
              </a:rPr>
              <a:t>Peer-to-peer TWT for Handling Co-ex/P2P</a:t>
            </a:r>
            <a:r>
              <a:rPr lang="en-US" sz="1400" dirty="0">
                <a:solidFill>
                  <a:schemeClr val="bg1">
                    <a:lumMod val="65000"/>
                  </a:schemeClr>
                </a:solidFill>
              </a:rPr>
              <a:t> 					</a:t>
            </a:r>
            <a:r>
              <a:rPr lang="en-US" sz="1400" b="0" i="0" u="none" strike="noStrike" dirty="0">
                <a:solidFill>
                  <a:schemeClr val="bg1">
                    <a:lumMod val="65000"/>
                  </a:schemeClr>
                </a:solidFill>
                <a:effectLst/>
              </a:rPr>
              <a:t>Rubayet Shafin</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6881169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May 2024 meeting, and conf calls</a:t>
            </a:r>
          </a:p>
          <a:p>
            <a:pPr lvl="0">
              <a:lnSpc>
                <a:spcPct val="80000"/>
              </a:lnSpc>
              <a:buFont typeface="Arial" panose="020B0604020202020204" pitchFamily="34" charset="0"/>
              <a:buChar char="•"/>
            </a:pPr>
            <a:r>
              <a:rPr lang="en-US" altLang="en-US" sz="1800" dirty="0"/>
              <a:t>Approve TG minutes from May 2024, and conf calls</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842F4698-068C-0D1A-95F6-95A3ABD67C26}"/>
              </a:ext>
            </a:extLst>
          </p:cNvPr>
          <p:cNvSpPr>
            <a:spLocks noGrp="1"/>
          </p:cNvSpPr>
          <p:nvPr>
            <p:ph idx="1"/>
          </p:nvPr>
        </p:nvSpPr>
        <p:spPr/>
        <p:txBody>
          <a:bodyPr/>
          <a:lstStyle/>
          <a:p>
            <a:pPr>
              <a:buFont typeface="Arial" panose="020B0604020202020204" pitchFamily="34" charset="0"/>
              <a:buChar char="•"/>
            </a:pPr>
            <a:r>
              <a:rPr lang="en-US" dirty="0"/>
              <a:t>Please make sure that </a:t>
            </a:r>
          </a:p>
          <a:p>
            <a:pPr lvl="1">
              <a:buFont typeface="Arial" panose="020B0604020202020204" pitchFamily="34" charset="0"/>
              <a:buChar char="•"/>
            </a:pPr>
            <a:r>
              <a:rPr lang="en-US" dirty="0"/>
              <a:t>Contributions are uploaded at least 24 hours prior to the scheduled session</a:t>
            </a:r>
          </a:p>
          <a:p>
            <a:pPr lvl="1">
              <a:buFont typeface="Arial" panose="020B0604020202020204" pitchFamily="34" charset="0"/>
              <a:buChar char="•"/>
            </a:pPr>
            <a:r>
              <a:rPr lang="en-US" dirty="0"/>
              <a:t>Your information listed in Webex matches that in the IEEE802.11 members </a:t>
            </a:r>
            <a:r>
              <a:rPr lang="en-US" dirty="0">
                <a:hlinkClick r:id="rId2"/>
              </a:rPr>
              <a:t>list</a:t>
            </a:r>
            <a:endParaRPr lang="en-US" dirty="0"/>
          </a:p>
          <a:p>
            <a:pPr marL="0" indent="0"/>
            <a:endParaRPr lang="en-US" dirty="0"/>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May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sz="2000" dirty="0"/>
              <a:t>Since the May interim </a:t>
            </a:r>
          </a:p>
          <a:p>
            <a:pPr marL="800100" lvl="1" indent="-342900">
              <a:buFont typeface="Arial" panose="020B0604020202020204" pitchFamily="34" charset="0"/>
              <a:buChar char="•"/>
            </a:pPr>
            <a:r>
              <a:rPr lang="en-US" sz="1800" dirty="0"/>
              <a:t>Held ten teleconferences between May and July 2024 (</a:t>
            </a:r>
            <a:r>
              <a:rPr lang="en-US" sz="1800" dirty="0">
                <a:hlinkClick r:id="rId2"/>
              </a:rPr>
              <a:t>11-24/964r15</a:t>
            </a:r>
            <a:r>
              <a:rPr lang="en-US" sz="1800" dirty="0"/>
              <a:t>)</a:t>
            </a:r>
          </a:p>
          <a:p>
            <a:pPr marL="1200150" lvl="2" indent="-285750">
              <a:buFont typeface="Arial" panose="020B0604020202020204" pitchFamily="34" charset="0"/>
              <a:buChar char="•"/>
            </a:pPr>
            <a:r>
              <a:rPr lang="en-US" sz="1600" dirty="0"/>
              <a:t>During which the group discussed </a:t>
            </a:r>
            <a:r>
              <a:rPr lang="en-US" sz="1600" dirty="0">
                <a:solidFill>
                  <a:schemeClr val="tx1"/>
                </a:solidFill>
              </a:rPr>
              <a:t>~40 </a:t>
            </a:r>
            <a:r>
              <a:rPr lang="en-US" sz="1600" dirty="0"/>
              <a:t>technical submissions covering a variety of topics</a:t>
            </a:r>
          </a:p>
          <a:p>
            <a:pPr marL="1657350" lvl="3" indent="-285750">
              <a:buFont typeface="Arial" panose="020B0604020202020204" pitchFamily="34" charset="0"/>
              <a:buChar char="•"/>
            </a:pPr>
            <a:r>
              <a:rPr lang="en-US" sz="1400" dirty="0">
                <a:solidFill>
                  <a:schemeClr val="tx1"/>
                </a:solidFill>
              </a:rPr>
              <a:t>Security, L4S, multi-AP (MAP) coordination, dynamic subchannel operation (DSO), </a:t>
            </a:r>
          </a:p>
          <a:p>
            <a:pPr marL="1657350" lvl="3" indent="-285750">
              <a:buFont typeface="Arial" panose="020B0604020202020204" pitchFamily="34" charset="0"/>
              <a:buChar char="•"/>
            </a:pPr>
            <a:r>
              <a:rPr lang="en-US" sz="1400" dirty="0">
                <a:solidFill>
                  <a:schemeClr val="tx1"/>
                </a:solidFill>
              </a:rPr>
              <a:t>Unequal modulation (UEQM), improving reliability, feedback and statistics reporting, </a:t>
            </a:r>
          </a:p>
          <a:p>
            <a:pPr marL="1657350" lvl="3" indent="-285750">
              <a:buFont typeface="Arial" panose="020B0604020202020204" pitchFamily="34" charset="0"/>
              <a:buChar char="•"/>
            </a:pPr>
            <a:r>
              <a:rPr lang="en-US" sz="1400" dirty="0">
                <a:solidFill>
                  <a:schemeClr val="tx1"/>
                </a:solidFill>
              </a:rPr>
              <a:t>Relay operation, peer to peer (P2P) enhancements, Quality of Service (QoS) enhancements, </a:t>
            </a:r>
          </a:p>
          <a:p>
            <a:pPr marL="1657350" lvl="3" indent="-285750">
              <a:buFont typeface="Arial" panose="020B0604020202020204" pitchFamily="34" charset="0"/>
              <a:buChar char="•"/>
            </a:pPr>
            <a:r>
              <a:rPr lang="en-US" sz="1400" dirty="0">
                <a:solidFill>
                  <a:schemeClr val="tx1"/>
                </a:solidFill>
              </a:rPr>
              <a:t>Non-primary channel access (NPCA), coordinated spatial reuse (CSR), aggregated (A-)PPDU, etc</a:t>
            </a:r>
            <a:r>
              <a:rPr lang="en-US" sz="1400" dirty="0"/>
              <a:t>.</a:t>
            </a:r>
          </a:p>
          <a:p>
            <a:pPr>
              <a:buFont typeface="Arial" panose="020B0604020202020204" pitchFamily="34" charset="0"/>
              <a:buChar char="•"/>
            </a:pPr>
            <a:r>
              <a:rPr lang="en-US" sz="2000" dirty="0"/>
              <a:t>Targets for the July plenary</a:t>
            </a:r>
          </a:p>
          <a:p>
            <a:pPr marL="800100" lvl="1" indent="-342900">
              <a:buFont typeface="Arial" panose="020B0604020202020204" pitchFamily="34" charset="0"/>
              <a:buChar char="•"/>
            </a:pPr>
            <a:r>
              <a:rPr lang="en-US" sz="1800" dirty="0"/>
              <a:t>Presentation of technical submissions </a:t>
            </a:r>
          </a:p>
          <a:p>
            <a:pPr marL="1200150" lvl="2" indent="-285750">
              <a:buFont typeface="Arial" panose="020B0604020202020204" pitchFamily="34" charset="0"/>
              <a:buChar char="•"/>
            </a:pPr>
            <a:r>
              <a:rPr lang="en-US" sz="1600" dirty="0">
                <a:solidFill>
                  <a:srgbClr val="FF0000"/>
                </a:solidFill>
              </a:rPr>
              <a:t>~190 </a:t>
            </a:r>
            <a:r>
              <a:rPr lang="en-US" sz="1600" dirty="0"/>
              <a:t>pending submissions</a:t>
            </a:r>
          </a:p>
          <a:p>
            <a:pPr marL="800100" lvl="1">
              <a:buFont typeface="Arial" panose="020B0604020202020204" pitchFamily="34" charset="0"/>
              <a:buChar char="•"/>
            </a:pPr>
            <a:r>
              <a:rPr lang="en-US" sz="1800" dirty="0"/>
              <a:t>Continue populating the TGbn SFD with approved concepts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May interim: </a:t>
            </a:r>
            <a:r>
              <a:rPr lang="en-US" sz="1800" dirty="0">
                <a:solidFill>
                  <a:schemeClr val="tx1"/>
                </a:solidFill>
                <a:hlinkClick r:id="rId2"/>
              </a:rPr>
              <a:t>https://mentor.ieee.org/802.11/dcn/24/11-24-1005-00-00bn-tgbn-may-2024-meeting-minutes.docx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https://mentor.ieee.org/802.11/dcn/24/11-24-1133-0</a:t>
            </a:r>
            <a:r>
              <a:rPr lang="en-US" sz="1800" dirty="0">
                <a:solidFill>
                  <a:srgbClr val="FF0000"/>
                </a:solidFill>
                <a:hlinkClick r:id="rId3">
                  <a:extLst>
                    <a:ext uri="{A12FA001-AC4F-418D-AE19-62706E023703}">
                      <ahyp:hlinkClr xmlns:ahyp="http://schemas.microsoft.com/office/drawing/2018/hyperlinkcolor" val="tx"/>
                    </a:ext>
                  </a:extLst>
                </a:hlinkClick>
              </a:rPr>
              <a:t>2</a:t>
            </a:r>
            <a:r>
              <a:rPr lang="en-US" sz="1800" dirty="0">
                <a:solidFill>
                  <a:srgbClr val="6B9F25"/>
                </a:solidFill>
                <a:hlinkClick r:id="rId3">
                  <a:extLst>
                    <a:ext uri="{A12FA001-AC4F-418D-AE19-62706E023703}">
                      <ahyp:hlinkClr xmlns:ahyp="http://schemas.microsoft.com/office/drawing/2018/hyperlinkcolor" val="tx"/>
                    </a:ext>
                  </a:extLst>
                </a:hlinkClick>
              </a:rPr>
              <a:t>-00bn-tgbn-may-june-july-2024-teleconference-minutes.docx</a:t>
            </a:r>
            <a:endParaRPr lang="en-US" sz="1800" dirty="0">
              <a:solidFill>
                <a:schemeClr val="tx1"/>
              </a:solidFill>
            </a:endParaRPr>
          </a:p>
          <a:p>
            <a:endParaRPr lang="en-US" sz="1800" dirty="0"/>
          </a:p>
          <a:p>
            <a:r>
              <a:rPr lang="en-US" sz="1800" dirty="0"/>
              <a:t>Move: Yusuke Asai			Second: Kiseon Ryu</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(CSR+MAP)</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rgbClr val="00B050"/>
                </a:solidFill>
              </a:rPr>
              <a:t>Straw Polls (30’)</a:t>
            </a:r>
          </a:p>
          <a:p>
            <a:pPr>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24/0635</a:t>
            </a:r>
            <a:r>
              <a:rPr lang="en-US" sz="1400" dirty="0">
                <a:solidFill>
                  <a:srgbClr val="00B050"/>
                </a:solidFill>
              </a:rPr>
              <a:t> </a:t>
            </a:r>
            <a:r>
              <a:rPr lang="en-US" sz="1400" b="0" i="0" u="none" strike="noStrike" dirty="0">
                <a:solidFill>
                  <a:srgbClr val="00B050"/>
                </a:solidFill>
                <a:effectLst/>
              </a:rPr>
              <a:t>Coordinated Spatial Re-Use and Coordinated Spatial Nulling Follow-Up</a:t>
            </a:r>
            <a:r>
              <a:rPr lang="en-US" sz="1400" dirty="0">
                <a:solidFill>
                  <a:srgbClr val="00B050"/>
                </a:solidFill>
              </a:rPr>
              <a:t> </a:t>
            </a:r>
            <a:r>
              <a:rPr lang="en-US" sz="1400" b="0" i="0" u="none" strike="noStrike" dirty="0">
                <a:solidFill>
                  <a:srgbClr val="00B050"/>
                </a:solidFill>
                <a:effectLst/>
              </a:rPr>
              <a:t>Rainer Strobel</a:t>
            </a:r>
            <a:r>
              <a:rPr lang="en-US" sz="1400" dirty="0">
                <a:solidFill>
                  <a:srgbClr val="00B050"/>
                </a:solidFill>
              </a:rPr>
              <a:t> </a:t>
            </a:r>
            <a:endParaRPr lang="en-US" sz="1400" b="0" dirty="0">
              <a:solidFill>
                <a:srgbClr val="00B050"/>
              </a:solidFill>
            </a:endParaRPr>
          </a:p>
          <a:p>
            <a:pPr>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24/0839</a:t>
            </a:r>
            <a:r>
              <a:rPr lang="en-US" sz="1400" dirty="0">
                <a:solidFill>
                  <a:srgbClr val="00B050"/>
                </a:solidFill>
              </a:rPr>
              <a:t> </a:t>
            </a:r>
            <a:r>
              <a:rPr lang="en-US" sz="1400" b="0" i="0" u="none" strike="noStrike" dirty="0">
                <a:solidFill>
                  <a:srgbClr val="00B050"/>
                </a:solidFill>
                <a:effectLst/>
              </a:rPr>
              <a:t>System-Level Evaluation of Coordinated Spatial Reuse</a:t>
            </a:r>
            <a:r>
              <a:rPr lang="en-US" sz="1400" dirty="0">
                <a:solidFill>
                  <a:srgbClr val="00B050"/>
                </a:solidFill>
              </a:rPr>
              <a:t> 			</a:t>
            </a:r>
            <a:r>
              <a:rPr lang="en-US" sz="1400" b="0" i="0" u="none" strike="noStrike" dirty="0">
                <a:solidFill>
                  <a:srgbClr val="00B050"/>
                </a:solidFill>
                <a:effectLst/>
              </a:rPr>
              <a:t>Kosuke Aio</a:t>
            </a:r>
            <a:endParaRPr lang="en-US" sz="1400" b="0" dirty="0">
              <a:solidFill>
                <a:srgbClr val="00B050"/>
              </a:solidFill>
            </a:endParaRPr>
          </a:p>
          <a:p>
            <a:pPr>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24/0720</a:t>
            </a:r>
            <a:r>
              <a:rPr lang="en-US" sz="1400" dirty="0">
                <a:solidFill>
                  <a:srgbClr val="00B050"/>
                </a:solidFill>
              </a:rPr>
              <a:t> </a:t>
            </a:r>
            <a:r>
              <a:rPr lang="en-US" sz="1400" b="0" i="0" u="none" strike="noStrike" dirty="0">
                <a:solidFill>
                  <a:srgbClr val="00B050"/>
                </a:solidFill>
                <a:effectLst/>
              </a:rPr>
              <a:t>MAP co-CAC follow up</a:t>
            </a:r>
            <a:r>
              <a:rPr lang="en-US" sz="1400" dirty="0">
                <a:solidFill>
                  <a:srgbClr val="00B050"/>
                </a:solidFill>
              </a:rPr>
              <a:t> 								</a:t>
            </a:r>
            <a:r>
              <a:rPr lang="en-US" sz="1400" b="0" i="0" u="none" strike="noStrike" dirty="0">
                <a:solidFill>
                  <a:srgbClr val="00B050"/>
                </a:solidFill>
                <a:effectLst/>
              </a:rPr>
              <a:t>Jay Yang</a:t>
            </a:r>
            <a:r>
              <a:rPr lang="en-US" sz="1400" dirty="0">
                <a:solidFill>
                  <a:srgbClr val="00B050"/>
                </a:solidFill>
              </a:rPr>
              <a:t> </a:t>
            </a:r>
          </a:p>
          <a:p>
            <a:pPr>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24/0941</a:t>
            </a:r>
            <a:r>
              <a:rPr lang="en-US" sz="1400" dirty="0">
                <a:solidFill>
                  <a:srgbClr val="00B050"/>
                </a:solidFill>
              </a:rPr>
              <a:t> </a:t>
            </a:r>
            <a:r>
              <a:rPr lang="en-US" sz="1400" b="0" i="0" u="none" strike="noStrike" dirty="0">
                <a:solidFill>
                  <a:srgbClr val="00B050"/>
                </a:solidFill>
                <a:effectLst/>
              </a:rPr>
              <a:t>TXOP Sharing Group - Shared AP Selection</a:t>
            </a:r>
            <a:r>
              <a:rPr lang="en-US" sz="1400" dirty="0">
                <a:solidFill>
                  <a:srgbClr val="00B050"/>
                </a:solidFill>
              </a:rPr>
              <a:t> 					</a:t>
            </a:r>
            <a:r>
              <a:rPr lang="en-US" sz="1400" b="0" i="0" u="none" strike="noStrike" dirty="0">
                <a:solidFill>
                  <a:srgbClr val="00B050"/>
                </a:solidFill>
                <a:effectLst/>
              </a:rPr>
              <a:t>Klaus Doppler</a:t>
            </a:r>
            <a:r>
              <a:rPr lang="en-US" sz="1400" dirty="0">
                <a:solidFill>
                  <a:srgbClr val="00B050"/>
                </a:solidFill>
              </a:rPr>
              <a:t> </a:t>
            </a:r>
            <a:endParaRPr lang="en-US" sz="1400" b="0" dirty="0">
              <a:solidFill>
                <a:srgbClr val="00B050"/>
              </a:solidFill>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19600"/>
          </a:xfrm>
        </p:spPr>
        <p:txBody>
          <a:bodyPr/>
          <a:lstStyle/>
          <a:p>
            <a:pPr marL="0" indent="0"/>
            <a:r>
              <a:rPr lang="en-US" sz="1400" dirty="0">
                <a:solidFill>
                  <a:srgbClr val="00B050"/>
                </a:solidFill>
              </a:rPr>
              <a:t>Straw Poll 1: Do you agree to add the following text to the TGbn SFD:</a:t>
            </a:r>
          </a:p>
          <a:p>
            <a:pPr>
              <a:buFont typeface="Arial" panose="020B0604020202020204" pitchFamily="34" charset="0"/>
              <a:buChar char="•"/>
            </a:pPr>
            <a:r>
              <a:rPr lang="en-US" sz="1400" b="0" dirty="0"/>
              <a:t>TGbn shall define the Coordinated Buffer Status Report (C-BSR) for UHR APs. </a:t>
            </a:r>
          </a:p>
          <a:p>
            <a:pPr>
              <a:buFont typeface="Arial" panose="020B0604020202020204" pitchFamily="34" charset="0"/>
              <a:buChar char="•"/>
            </a:pPr>
            <a:r>
              <a:rPr lang="en-US" sz="1400" b="0" dirty="0"/>
              <a:t>  Note 1: C-BSR is used to indicate the information on the pending traffic by an AP to its neighboring AP(s). The details of the information are TBD. </a:t>
            </a:r>
          </a:p>
          <a:p>
            <a:pPr>
              <a:buFont typeface="Arial" panose="020B0604020202020204" pitchFamily="34" charset="0"/>
              <a:buChar char="•"/>
            </a:pPr>
            <a:r>
              <a:rPr lang="en-US" sz="1400" b="0" dirty="0"/>
              <a:t>  Note 2: It's TBD whether the UHR AP transmitting C-BSR is in an AP set (including MBSSID set or/and co-hosted BSSID set) or an individual AP. </a:t>
            </a:r>
          </a:p>
          <a:p>
            <a:pPr>
              <a:buFont typeface="Arial" panose="020B0604020202020204" pitchFamily="34" charset="0"/>
              <a:buChar char="•"/>
            </a:pPr>
            <a:r>
              <a:rPr lang="en-US" sz="1400" b="0" dirty="0"/>
              <a:t>26%Y, 45%, 28%A (total 209)</a:t>
            </a:r>
          </a:p>
          <a:p>
            <a:pPr marL="457200" lvl="1" indent="0"/>
            <a:endParaRPr lang="en-US" sz="1400" dirty="0">
              <a:highlight>
                <a:srgbClr val="FFFF00"/>
              </a:highlight>
            </a:endParaRPr>
          </a:p>
          <a:p>
            <a:pPr marL="0" indent="0"/>
            <a:r>
              <a:rPr lang="en-US" sz="1400" dirty="0">
                <a:solidFill>
                  <a:srgbClr val="FFC000"/>
                </a:solidFill>
              </a:rPr>
              <a:t>Straw Poll 2: Do you agree to add the following text to the TGbn SFD:</a:t>
            </a:r>
          </a:p>
          <a:p>
            <a:pPr marL="285750" indent="-285750">
              <a:buFont typeface="Arial" panose="020B0604020202020204" pitchFamily="34" charset="0"/>
              <a:buChar char="•"/>
            </a:pPr>
            <a:r>
              <a:rPr lang="en-US" sz="1400" b="0" dirty="0"/>
              <a:t>TGbn shall </a:t>
            </a:r>
            <a:r>
              <a:rPr lang="en-US" sz="1400" u="sng" dirty="0"/>
              <a:t>define a coordinated resource request </a:t>
            </a:r>
            <a:r>
              <a:rPr lang="en-US" sz="1400" b="0" dirty="0"/>
              <a:t>mechanism for UHR APs.</a:t>
            </a:r>
          </a:p>
          <a:p>
            <a:pPr marL="285750" indent="-285750">
              <a:buFont typeface="Arial" panose="020B0604020202020204" pitchFamily="34" charset="0"/>
              <a:buChar char="•"/>
            </a:pPr>
            <a:r>
              <a:rPr lang="en-US" sz="1400" b="0" dirty="0"/>
              <a:t>Note 1: </a:t>
            </a:r>
            <a:r>
              <a:rPr lang="en-US" sz="1400" u="sng" dirty="0"/>
              <a:t>The signaling </a:t>
            </a:r>
            <a:r>
              <a:rPr lang="en-US" sz="1400" b="0" dirty="0"/>
              <a:t>is used to indicate </a:t>
            </a:r>
            <a:r>
              <a:rPr lang="en-US" sz="1400" b="0" u="sng" dirty="0"/>
              <a:t>information of the pending traffic</a:t>
            </a:r>
            <a:r>
              <a:rPr lang="en-US" sz="1400" b="0" dirty="0"/>
              <a:t> </a:t>
            </a:r>
            <a:r>
              <a:rPr lang="en-US" sz="1400" b="0" u="sng" dirty="0"/>
              <a:t>by</a:t>
            </a:r>
            <a:r>
              <a:rPr lang="en-US" sz="1400" b="0" dirty="0"/>
              <a:t> </a:t>
            </a:r>
            <a:r>
              <a:rPr lang="en-US" sz="1400" b="0" dirty="0" err="1"/>
              <a:t>by</a:t>
            </a:r>
            <a:r>
              <a:rPr lang="en-US" sz="1400" b="0" dirty="0"/>
              <a:t> an AP to its neighboring AP(s). The details of the information are TBD. </a:t>
            </a:r>
          </a:p>
          <a:p>
            <a:pPr marL="285750" indent="-285750">
              <a:buFont typeface="Arial" panose="020B0604020202020204" pitchFamily="34" charset="0"/>
              <a:buChar char="•"/>
            </a:pPr>
            <a:r>
              <a:rPr lang="en-US" sz="1400" b="0" dirty="0"/>
              <a:t>Note 2: It's TBD whether the UHR AP transmitting the signaling is in an AP set (including MBSSID set or/and co-hosted BSSID set) or an individual AP. </a:t>
            </a:r>
          </a:p>
          <a:p>
            <a:pPr marL="0" indent="0"/>
            <a:r>
              <a:rPr lang="en-US" sz="1400" dirty="0">
                <a:solidFill>
                  <a:srgbClr val="FFC000"/>
                </a:solidFill>
              </a:rPr>
              <a:t>Deferred after F2F</a:t>
            </a:r>
          </a:p>
          <a:p>
            <a:pPr marL="0" indent="0"/>
            <a:r>
              <a:rPr lang="en-US" sz="1400" dirty="0"/>
              <a:t>Ref doc: </a:t>
            </a:r>
            <a:r>
              <a:rPr lang="en-US" sz="1400" dirty="0">
                <a:hlinkClick r:id="rId2"/>
              </a:rPr>
              <a:t>11-24/0716r4</a:t>
            </a:r>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9186862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Part 1</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24/0736</a:t>
            </a:r>
            <a:r>
              <a:rPr lang="en-GB" sz="1200" dirty="0">
                <a:solidFill>
                  <a:srgbClr val="00B050"/>
                </a:solidFill>
              </a:rPr>
              <a:t> Preamble and PE transmission in PPDU using DRU				</a:t>
            </a:r>
            <a:r>
              <a:rPr lang="en-GB" sz="1200" dirty="0" err="1">
                <a:solidFill>
                  <a:srgbClr val="00B050"/>
                </a:solidFill>
              </a:rPr>
              <a:t>Yapu</a:t>
            </a:r>
            <a:r>
              <a:rPr lang="en-GB" sz="1200" dirty="0">
                <a:solidFill>
                  <a:srgbClr val="00B050"/>
                </a:solidFill>
              </a:rPr>
              <a:t> Li</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24/0986</a:t>
            </a:r>
            <a:r>
              <a:rPr lang="en-GB" sz="1200" dirty="0">
                <a:solidFill>
                  <a:srgbClr val="00B050"/>
                </a:solidFill>
              </a:rPr>
              <a:t> Further Considerations for DRU Design					Hamid </a:t>
            </a:r>
            <a:r>
              <a:rPr lang="en-GB" sz="1200" dirty="0" err="1">
                <a:solidFill>
                  <a:srgbClr val="00B050"/>
                </a:solidFill>
              </a:rPr>
              <a:t>Hosseinianfar</a:t>
            </a:r>
            <a:endParaRPr lang="en-GB" sz="1200" dirty="0">
              <a:solidFill>
                <a:srgbClr val="00B050"/>
              </a:solidFill>
            </a:endParaRP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24/1096</a:t>
            </a:r>
            <a:r>
              <a:rPr lang="en-GB" sz="1200" dirty="0">
                <a:solidFill>
                  <a:srgbClr val="00B050"/>
                </a:solidFill>
              </a:rPr>
              <a:t> Mirror Symmetric 20 MHz DRU Tone Plan within 242 RRU Boundary	Eunsung Park</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24/1097</a:t>
            </a:r>
            <a:r>
              <a:rPr lang="en-GB" sz="1200" dirty="0">
                <a:solidFill>
                  <a:srgbClr val="00B050"/>
                </a:solidFill>
              </a:rPr>
              <a:t> Thoughts on UHR-LTF for DRU						Eunsung Park</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24/1114</a:t>
            </a:r>
            <a:r>
              <a:rPr lang="en-GB" sz="1200" dirty="0">
                <a:solidFill>
                  <a:srgbClr val="00B050"/>
                </a:solidFill>
              </a:rPr>
              <a:t> UHR-LTF Design for DRU							Mahmoud Kamel</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Coexistence Part 2</a:t>
            </a:r>
          </a:p>
          <a:p>
            <a:pPr lvl="1">
              <a:buFont typeface="Arial" panose="020B0604020202020204" pitchFamily="34" charset="0"/>
              <a:buChar char="•"/>
            </a:pPr>
            <a:r>
              <a:rPr lang="en-US" sz="1400" dirty="0">
                <a:solidFill>
                  <a:srgbClr val="00B050"/>
                </a:solidFill>
              </a:rPr>
              <a:t>Straw Polls (30 mins)</a:t>
            </a:r>
            <a:endParaRPr lang="en-US" sz="800" dirty="0">
              <a:solidFill>
                <a:srgbClr val="00B050"/>
              </a:solidFill>
            </a:endParaRPr>
          </a:p>
          <a:p>
            <a:pPr lvl="1">
              <a:buFont typeface="Arial" panose="020B0604020202020204" pitchFamily="34" charset="0"/>
              <a:buChar char="•"/>
            </a:pPr>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24/0676</a:t>
            </a:r>
            <a:r>
              <a:rPr lang="en-US" sz="1400" dirty="0">
                <a:solidFill>
                  <a:srgbClr val="00B050"/>
                </a:solidFill>
              </a:rPr>
              <a:t> </a:t>
            </a:r>
            <a:r>
              <a:rPr lang="en-US" sz="1400" b="0" i="0" u="none" strike="noStrike" dirty="0">
                <a:solidFill>
                  <a:srgbClr val="00B050"/>
                </a:solidFill>
                <a:effectLst/>
              </a:rPr>
              <a:t>Peer-to-peer TWT for Handling Co-ex/P2P</a:t>
            </a:r>
            <a:r>
              <a:rPr lang="en-US" sz="1400" dirty="0">
                <a:solidFill>
                  <a:srgbClr val="00B050"/>
                </a:solidFill>
              </a:rPr>
              <a:t> 				</a:t>
            </a:r>
            <a:r>
              <a:rPr lang="en-US" sz="1400" b="0" i="0" u="none" strike="noStrike" dirty="0">
                <a:solidFill>
                  <a:srgbClr val="00B050"/>
                </a:solidFill>
                <a:effectLst/>
              </a:rPr>
              <a:t>Rubayet Shafin</a:t>
            </a:r>
          </a:p>
          <a:p>
            <a:pPr lvl="1">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24/0831</a:t>
            </a:r>
            <a:r>
              <a:rPr lang="en-US" sz="1400" dirty="0">
                <a:solidFill>
                  <a:srgbClr val="00B050"/>
                </a:solidFill>
              </a:rPr>
              <a:t> </a:t>
            </a:r>
            <a:r>
              <a:rPr lang="en-US" sz="1400" b="0" i="0" u="none" strike="noStrike" dirty="0">
                <a:solidFill>
                  <a:srgbClr val="00B050"/>
                </a:solidFill>
                <a:effectLst/>
              </a:rPr>
              <a:t>Periodic IDC use cases and considerations for signaling</a:t>
            </a:r>
            <a:r>
              <a:rPr lang="en-US" sz="1400" dirty="0">
                <a:solidFill>
                  <a:srgbClr val="00B050"/>
                </a:solidFill>
              </a:rPr>
              <a:t> 		</a:t>
            </a:r>
            <a:r>
              <a:rPr lang="en-US" sz="1400" b="0" i="0" u="none" strike="noStrike" dirty="0" err="1">
                <a:solidFill>
                  <a:srgbClr val="00B050"/>
                </a:solidFill>
                <a:effectLst/>
              </a:rPr>
              <a:t>Hongwon</a:t>
            </a:r>
            <a:r>
              <a:rPr lang="en-US" sz="1400" b="0" i="0" u="none" strike="noStrike" dirty="0">
                <a:solidFill>
                  <a:srgbClr val="00B050"/>
                </a:solidFill>
                <a:effectLst/>
              </a:rPr>
              <a:t> Lee</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24/0834</a:t>
            </a:r>
            <a:r>
              <a:rPr lang="en-US" sz="1400" dirty="0">
                <a:solidFill>
                  <a:srgbClr val="00B050"/>
                </a:solidFill>
              </a:rPr>
              <a:t> </a:t>
            </a:r>
            <a:r>
              <a:rPr lang="en-US" sz="1400" b="0" i="0" u="none" strike="noStrike" dirty="0">
                <a:solidFill>
                  <a:srgbClr val="00B050"/>
                </a:solidFill>
                <a:effectLst/>
              </a:rPr>
              <a:t>Some Details on In-Device Coexistence</a:t>
            </a:r>
            <a:r>
              <a:rPr lang="en-US" sz="1400" dirty="0">
                <a:solidFill>
                  <a:srgbClr val="00B050"/>
                </a:solidFill>
              </a:rPr>
              <a:t> 				</a:t>
            </a:r>
            <a:r>
              <a:rPr lang="en-US" sz="1400" b="0" i="0" u="none" strike="noStrike" dirty="0">
                <a:solidFill>
                  <a:srgbClr val="00B050"/>
                </a:solidFill>
                <a:effectLst/>
              </a:rPr>
              <a:t>Insun Jang</a:t>
            </a:r>
            <a:r>
              <a:rPr lang="en-US" sz="1400" dirty="0">
                <a:solidFill>
                  <a:srgbClr val="00B050"/>
                </a:solidFill>
              </a:rPr>
              <a:t> </a:t>
            </a:r>
          </a:p>
          <a:p>
            <a:pPr lvl="1">
              <a:buFont typeface="Arial" panose="020B0604020202020204" pitchFamily="34" charset="0"/>
              <a:buChar char="•"/>
            </a:pPr>
            <a:r>
              <a:rPr lang="fr-FR" sz="1400" b="0" i="0" u="sng" strike="noStrike" dirty="0">
                <a:solidFill>
                  <a:srgbClr val="00B050"/>
                </a:solidFill>
                <a:effectLst/>
                <a:hlinkClick r:id="rId5">
                  <a:extLst>
                    <a:ext uri="{A12FA001-AC4F-418D-AE19-62706E023703}">
                      <ahyp:hlinkClr xmlns:ahyp="http://schemas.microsoft.com/office/drawing/2018/hyperlinkcolor" val="tx"/>
                    </a:ext>
                  </a:extLst>
                </a:hlinkClick>
              </a:rPr>
              <a:t>24/0857</a:t>
            </a:r>
            <a:r>
              <a:rPr lang="fr-FR" sz="1400" dirty="0">
                <a:solidFill>
                  <a:srgbClr val="00B050"/>
                </a:solidFill>
              </a:rPr>
              <a:t> </a:t>
            </a:r>
            <a:r>
              <a:rPr lang="fr-FR" sz="1400" b="0" i="0" u="none" strike="noStrike" dirty="0">
                <a:solidFill>
                  <a:srgbClr val="00B050"/>
                </a:solidFill>
                <a:effectLst/>
              </a:rPr>
              <a:t>ICR </a:t>
            </a:r>
            <a:r>
              <a:rPr lang="fr-FR" sz="1400" b="0" i="0" u="none" strike="noStrike" dirty="0" err="1">
                <a:solidFill>
                  <a:srgbClr val="00B050"/>
                </a:solidFill>
                <a:effectLst/>
              </a:rPr>
              <a:t>consideration</a:t>
            </a:r>
            <a:r>
              <a:rPr lang="fr-FR" sz="1400" dirty="0">
                <a:solidFill>
                  <a:srgbClr val="00B050"/>
                </a:solidFill>
              </a:rPr>
              <a:t> 							</a:t>
            </a:r>
            <a:r>
              <a:rPr lang="fr-FR" sz="1400" b="0" i="0" u="none" strike="noStrike" dirty="0">
                <a:solidFill>
                  <a:srgbClr val="00B050"/>
                </a:solidFill>
                <a:effectLst/>
              </a:rPr>
              <a:t>Liwen Chu</a:t>
            </a:r>
          </a:p>
          <a:p>
            <a:pPr lvl="1">
              <a:buFont typeface="Arial" panose="020B0604020202020204" pitchFamily="34" charset="0"/>
              <a:buChar char="•"/>
            </a:pPr>
            <a:r>
              <a:rPr lang="en-US" sz="1400" b="0" i="0" u="none" strike="sngStrike" dirty="0">
                <a:solidFill>
                  <a:schemeClr val="bg1">
                    <a:lumMod val="65000"/>
                  </a:schemeClr>
                </a:solidFill>
                <a:effectLst/>
              </a:rPr>
              <a:t>24/0856</a:t>
            </a:r>
            <a:r>
              <a:rPr lang="en-US" sz="1400" strike="sngStrike" dirty="0">
                <a:solidFill>
                  <a:schemeClr val="bg1">
                    <a:lumMod val="65000"/>
                  </a:schemeClr>
                </a:solidFill>
              </a:rPr>
              <a:t> </a:t>
            </a:r>
            <a:r>
              <a:rPr lang="en-US" sz="1400" b="0" i="0" u="none" strike="sngStrike" dirty="0">
                <a:solidFill>
                  <a:schemeClr val="bg1">
                    <a:lumMod val="65000"/>
                  </a:schemeClr>
                </a:solidFill>
                <a:effectLst/>
              </a:rPr>
              <a:t>Further Discussions on In-Device Coexistence</a:t>
            </a:r>
            <a:r>
              <a:rPr lang="en-US" sz="1400" strike="sngStrike" dirty="0">
                <a:solidFill>
                  <a:schemeClr val="bg1">
                    <a:lumMod val="65000"/>
                  </a:schemeClr>
                </a:solidFill>
              </a:rPr>
              <a:t> 			</a:t>
            </a:r>
            <a:r>
              <a:rPr lang="en-US" sz="1400" b="0" i="0" u="none" strike="sngStrike" dirty="0">
                <a:solidFill>
                  <a:schemeClr val="bg1">
                    <a:lumMod val="65000"/>
                  </a:schemeClr>
                </a:solidFill>
                <a:effectLst/>
              </a:rPr>
              <a:t>Jeongki Kim*</a:t>
            </a:r>
            <a:r>
              <a:rPr lang="en-US" sz="1400" strike="sngStrike" dirty="0">
                <a:solidFill>
                  <a:schemeClr val="bg1">
                    <a:lumMod val="65000"/>
                  </a:schemeClr>
                </a:solidFill>
              </a:rPr>
              <a:t> </a:t>
            </a:r>
          </a:p>
          <a:p>
            <a:pPr lvl="1">
              <a:buFont typeface="Arial" panose="020B0604020202020204" pitchFamily="34" charset="0"/>
              <a:buChar char="•"/>
            </a:pPr>
            <a:r>
              <a:rPr lang="en-US" sz="1400" b="0" i="0" u="none"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24/1108</a:t>
            </a:r>
            <a:r>
              <a:rPr lang="en-US" sz="1400" dirty="0">
                <a:solidFill>
                  <a:schemeClr val="bg1">
                    <a:lumMod val="65000"/>
                  </a:schemeClr>
                </a:solidFill>
              </a:rPr>
              <a:t> </a:t>
            </a:r>
            <a:r>
              <a:rPr lang="en-US" sz="1400" b="0" i="0" u="none" strike="noStrike" dirty="0">
                <a:solidFill>
                  <a:schemeClr val="bg1">
                    <a:lumMod val="65000"/>
                  </a:schemeClr>
                </a:solidFill>
                <a:effectLst/>
              </a:rPr>
              <a:t>Periodic IDC signaling for Mobile AP</a:t>
            </a:r>
            <a:r>
              <a:rPr lang="en-US" sz="1400" dirty="0">
                <a:solidFill>
                  <a:schemeClr val="bg1">
                    <a:lumMod val="65000"/>
                  </a:schemeClr>
                </a:solidFill>
              </a:rPr>
              <a:t> 				</a:t>
            </a:r>
            <a:r>
              <a:rPr lang="en-US" sz="1400" b="0" i="0" u="none" strike="noStrike" dirty="0" err="1">
                <a:solidFill>
                  <a:schemeClr val="bg1">
                    <a:lumMod val="65000"/>
                  </a:schemeClr>
                </a:solidFill>
                <a:effectLst/>
              </a:rPr>
              <a:t>Hongwon</a:t>
            </a:r>
            <a:r>
              <a:rPr lang="en-US" sz="1400" b="0" i="0" u="none" strike="noStrike" dirty="0">
                <a:solidFill>
                  <a:schemeClr val="bg1">
                    <a:lumMod val="65000"/>
                  </a:schemeClr>
                </a:solidFill>
                <a:effectLst/>
              </a:rPr>
              <a:t> Lee</a:t>
            </a:r>
          </a:p>
          <a:p>
            <a:pPr lvl="1">
              <a:buFont typeface="Arial" panose="020B0604020202020204" pitchFamily="34" charset="0"/>
              <a:buChar char="•"/>
            </a:pPr>
            <a:r>
              <a:rPr lang="en-US" sz="1400" b="0" i="0" u="sng"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24/0806</a:t>
            </a:r>
            <a:r>
              <a:rPr lang="en-US" sz="1400" dirty="0">
                <a:solidFill>
                  <a:schemeClr val="bg1">
                    <a:lumMod val="65000"/>
                  </a:schemeClr>
                </a:solidFill>
              </a:rPr>
              <a:t> </a:t>
            </a:r>
            <a:r>
              <a:rPr lang="en-US" sz="1400" b="0" i="0" u="none" strike="noStrike" dirty="0">
                <a:solidFill>
                  <a:schemeClr val="bg1">
                    <a:lumMod val="65000"/>
                  </a:schemeClr>
                </a:solidFill>
                <a:effectLst/>
              </a:rPr>
              <a:t>Multi-link In-device Coexistence Management</a:t>
            </a:r>
            <a:r>
              <a:rPr lang="en-US" sz="1400" dirty="0">
                <a:solidFill>
                  <a:schemeClr val="bg1">
                    <a:lumMod val="65000"/>
                  </a:schemeClr>
                </a:solidFill>
              </a:rPr>
              <a:t> 			</a:t>
            </a:r>
            <a:r>
              <a:rPr lang="en-US" sz="1400" b="0" i="0" u="none" strike="noStrike" dirty="0">
                <a:solidFill>
                  <a:schemeClr val="bg1">
                    <a:lumMod val="65000"/>
                  </a:schemeClr>
                </a:solidFill>
                <a:effectLst/>
              </a:rPr>
              <a:t>Juseong Moon</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marL="0" lvl="0" indent="0"/>
            <a:r>
              <a:rPr lang="en-US" sz="1600" dirty="0"/>
              <a:t>*Not uploaded and not notified</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marL="0" marR="0" indent="0" algn="l">
              <a:spcBef>
                <a:spcPts val="0"/>
              </a:spcBef>
              <a:spcAft>
                <a:spcPts val="0"/>
              </a:spcAft>
            </a:pPr>
            <a:r>
              <a:rPr lang="en-US" sz="1200" b="1" i="0" dirty="0">
                <a:solidFill>
                  <a:srgbClr val="FFC000"/>
                </a:solidFill>
                <a:effectLst/>
                <a:highlight>
                  <a:srgbClr val="FFFFFF"/>
                </a:highlight>
              </a:rPr>
              <a:t>Straw Poll 1:</a:t>
            </a:r>
            <a:r>
              <a:rPr lang="en-US" sz="1200" b="0" i="0" dirty="0">
                <a:solidFill>
                  <a:srgbClr val="FFC000"/>
                </a:solidFill>
                <a:effectLst/>
                <a:highlight>
                  <a:srgbClr val="FFFFFF"/>
                </a:highlight>
              </a:rPr>
              <a:t> Do you support to define in 11bn that when a non-AP MLD is in the process of roaming from the current AP </a:t>
            </a:r>
            <a:r>
              <a:rPr lang="en-US" sz="1200" b="0" i="0" dirty="0">
                <a:solidFill>
                  <a:srgbClr val="222222"/>
                </a:solidFill>
                <a:effectLst/>
                <a:highlight>
                  <a:srgbClr val="FFFFFF"/>
                </a:highlight>
              </a:rPr>
              <a:t>MLD to a target AP MLD, the context related to the non-AP MLD is transferred to the target AP MLD such that it preserves the data exchange context for the non-AP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Details of the context that can be transferred are TBD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How to transfer the context is TBD.</a:t>
            </a:r>
          </a:p>
          <a:p>
            <a:pPr marL="57150" indent="0">
              <a:spcBef>
                <a:spcPts val="0"/>
              </a:spcBef>
              <a:spcAft>
                <a:spcPts val="0"/>
              </a:spcAft>
            </a:pPr>
            <a:endParaRPr lang="en-US" sz="1200" b="0" i="0" dirty="0">
              <a:solidFill>
                <a:srgbClr val="222222"/>
              </a:solidFill>
              <a:effectLst/>
              <a:highlight>
                <a:srgbClr val="FFFFFF"/>
              </a:highlight>
            </a:endParaRPr>
          </a:p>
          <a:p>
            <a:pPr marL="0" marR="0" indent="0" algn="l">
              <a:spcBef>
                <a:spcPts val="0"/>
              </a:spcBef>
              <a:spcAft>
                <a:spcPts val="0"/>
              </a:spcAft>
            </a:pPr>
            <a:r>
              <a:rPr lang="en-US" sz="1200" b="1" i="0" dirty="0">
                <a:solidFill>
                  <a:srgbClr val="FFC000"/>
                </a:solidFill>
                <a:effectLst/>
                <a:highlight>
                  <a:srgbClr val="FFFFFF"/>
                </a:highlight>
              </a:rPr>
              <a:t>Straw Poll 2:</a:t>
            </a:r>
            <a:r>
              <a:rPr lang="en-US" sz="1200" b="0" i="0" dirty="0">
                <a:solidFill>
                  <a:srgbClr val="FFC000"/>
                </a:solidFill>
                <a:effectLst/>
                <a:highlight>
                  <a:srgbClr val="FFFFFF"/>
                </a:highlight>
              </a:rPr>
              <a:t> Do you agree that during roaming, after the request/response exchange that initiates notification of the DS </a:t>
            </a:r>
            <a:r>
              <a:rPr lang="en-US" sz="1200" b="0" i="0" dirty="0">
                <a:solidFill>
                  <a:srgbClr val="222222"/>
                </a:solidFill>
                <a:effectLst/>
                <a:highlight>
                  <a:srgbClr val="FFFFFF"/>
                </a:highlight>
              </a:rPr>
              <a:t>mapping change from the current AP MLD to the target 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The current AP MLD is able to deliver buffered DL data frames for a TBD period of time.</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The non-AP MLD may retrieve buffered DL data frames from the current 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TBD – The non-AP MLD shall not send UL data to current 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The non-AP MLD may send UL data to target AP MLD.</a:t>
            </a:r>
          </a:p>
          <a:p>
            <a:pPr indent="-285750">
              <a:spcBef>
                <a:spcPts val="0"/>
              </a:spcBef>
              <a:spcAft>
                <a:spcPts val="800"/>
              </a:spcAft>
              <a:buFont typeface="Courier New" panose="02070309020205020404" pitchFamily="49" charset="0"/>
              <a:buChar char="o"/>
            </a:pPr>
            <a:r>
              <a:rPr lang="en-US" sz="1200" b="0" i="0" dirty="0">
                <a:solidFill>
                  <a:srgbClr val="222222"/>
                </a:solidFill>
                <a:effectLst/>
                <a:highlight>
                  <a:srgbClr val="FFFFFF"/>
                </a:highlight>
              </a:rPr>
              <a:t>It is assumed that the target AP MLD is able to deliver data frames after the DS mapping change</a:t>
            </a:r>
          </a:p>
          <a:p>
            <a:pPr marL="57150" indent="0">
              <a:spcBef>
                <a:spcPts val="0"/>
              </a:spcBef>
              <a:spcAft>
                <a:spcPts val="800"/>
              </a:spcAft>
            </a:pPr>
            <a:r>
              <a:rPr lang="en-US" sz="1200" b="0" i="1" dirty="0">
                <a:solidFill>
                  <a:srgbClr val="222222"/>
                </a:solidFill>
                <a:effectLst/>
                <a:highlight>
                  <a:srgbClr val="FFFFFF"/>
                </a:highlight>
              </a:rPr>
              <a:t>Supporting list: [</a:t>
            </a:r>
            <a:r>
              <a:rPr lang="en-US" sz="1200" b="0" i="1" dirty="0">
                <a:solidFill>
                  <a:srgbClr val="1155CC"/>
                </a:solidFill>
                <a:effectLst/>
                <a:highlight>
                  <a:srgbClr val="FFFFFF"/>
                </a:highlight>
                <a:hlinkClick r:id="rId2"/>
              </a:rPr>
              <a:t>23/1971</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3"/>
              </a:rPr>
              <a:t>23/1996</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4"/>
              </a:rPr>
              <a:t>24/0052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5"/>
              </a:rPr>
              <a:t>24/0083</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6"/>
              </a:rPr>
              <a:t>24/0101</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7"/>
              </a:rPr>
              <a:t>24/0396</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8"/>
              </a:rPr>
              <a:t>24/0412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9"/>
              </a:rPr>
              <a:t>24/0679</a:t>
            </a:r>
            <a:r>
              <a:rPr lang="en-US" sz="1200" b="0" i="1" dirty="0">
                <a:solidFill>
                  <a:srgbClr val="222222"/>
                </a:solidFill>
                <a:effectLst/>
                <a:highlight>
                  <a:srgbClr val="FFFFFF"/>
                </a:highlight>
              </a:rPr>
              <a:t>]</a:t>
            </a:r>
            <a:endParaRPr lang="en-US" sz="1200" i="1" dirty="0"/>
          </a:p>
          <a:p>
            <a:pPr marL="0" indent="0" algn="l">
              <a:spcBef>
                <a:spcPts val="0"/>
              </a:spcBef>
              <a:spcAft>
                <a:spcPts val="800"/>
              </a:spcAft>
            </a:pPr>
            <a:r>
              <a:rPr lang="en-US" sz="1200" dirty="0">
                <a:solidFill>
                  <a:srgbClr val="FFC000"/>
                </a:solidFill>
                <a:highlight>
                  <a:srgbClr val="FFFFFF"/>
                </a:highlight>
              </a:rPr>
              <a:t>Defer to Tuesday.</a:t>
            </a:r>
            <a:endParaRPr lang="en-US" sz="1200" i="0" dirty="0">
              <a:solidFill>
                <a:srgbClr val="FFC000"/>
              </a:solidFill>
              <a:effectLst/>
              <a:highlight>
                <a:srgbClr val="FFFFFF"/>
              </a:highlight>
            </a:endParaRPr>
          </a:p>
          <a:p>
            <a:pPr marL="0" indent="0" algn="l">
              <a:spcBef>
                <a:spcPts val="0"/>
              </a:spcBef>
              <a:spcAft>
                <a:spcPts val="800"/>
              </a:spcAft>
            </a:pPr>
            <a:r>
              <a:rPr lang="en-US" sz="1200" i="0" dirty="0">
                <a:solidFill>
                  <a:srgbClr val="00B050"/>
                </a:solidFill>
                <a:effectLst/>
                <a:highlight>
                  <a:srgbClr val="FFFFFF"/>
                </a:highlight>
              </a:rPr>
              <a:t>Straw Poll 3: </a:t>
            </a:r>
            <a:r>
              <a:rPr lang="en-US" sz="1200" b="0" i="0" dirty="0">
                <a:solidFill>
                  <a:srgbClr val="00B050"/>
                </a:solidFill>
                <a:effectLst/>
                <a:highlight>
                  <a:srgbClr val="FFFFFF"/>
                </a:highlight>
              </a:rPr>
              <a:t>Do you agree to define mechanisms that enable APs operating on the same channel to coordinate their </a:t>
            </a:r>
            <a:r>
              <a:rPr lang="en-US" sz="1200" b="0" i="0" dirty="0">
                <a:solidFill>
                  <a:srgbClr val="222222"/>
                </a:solidFill>
                <a:effectLst/>
                <a:highlight>
                  <a:srgbClr val="FFFFFF"/>
                </a:highlight>
              </a:rPr>
              <a:t>respective rTWT schedules and/or to ensure that one AP extends the protection of the rTWT schedule of the other AP.</a:t>
            </a:r>
          </a:p>
          <a:p>
            <a:pPr marL="0" indent="0" algn="l">
              <a:spcBef>
                <a:spcPts val="0"/>
              </a:spcBef>
              <a:spcAft>
                <a:spcPts val="800"/>
              </a:spcAft>
            </a:pPr>
            <a:r>
              <a:rPr lang="en-US" sz="1200" b="0" i="0" dirty="0">
                <a:solidFill>
                  <a:srgbClr val="222222"/>
                </a:solidFill>
                <a:effectLst/>
                <a:highlight>
                  <a:srgbClr val="FFFFFF"/>
                </a:highlight>
              </a:rPr>
              <a:t>NOTE – TBD mechanisms including negotiation between 2 APs and advertisement.</a:t>
            </a:r>
          </a:p>
          <a:p>
            <a:pPr algn="l"/>
            <a:r>
              <a:rPr lang="en-US" sz="1200" b="0" i="1" dirty="0">
                <a:solidFill>
                  <a:srgbClr val="222222"/>
                </a:solidFill>
                <a:effectLst/>
                <a:highlight>
                  <a:srgbClr val="FFFFFF"/>
                </a:highlight>
              </a:rPr>
              <a:t>Supporting list: [</a:t>
            </a:r>
            <a:r>
              <a:rPr lang="en-US" sz="1200" b="0" i="1" dirty="0">
                <a:solidFill>
                  <a:srgbClr val="1155CC"/>
                </a:solidFill>
                <a:effectLst/>
                <a:highlight>
                  <a:srgbClr val="FFFFFF"/>
                </a:highlight>
                <a:hlinkClick r:id="rId10"/>
              </a:rPr>
              <a:t>23/0250</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1"/>
              </a:rPr>
              <a:t>23/1887</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2"/>
              </a:rPr>
              <a:t>23/1916</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3"/>
              </a:rPr>
              <a:t>23/1952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4"/>
              </a:rPr>
              <a:t>23/1962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5"/>
              </a:rPr>
              <a:t>23/2022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6"/>
              </a:rPr>
              <a:t>23/2084</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7"/>
              </a:rPr>
              <a:t>24/0160</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8"/>
              </a:rPr>
              <a:t>24/0161</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9"/>
              </a:rPr>
              <a:t>24/0388</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20"/>
              </a:rPr>
              <a:t>24/0407</a:t>
            </a:r>
            <a:r>
              <a:rPr lang="en-US" sz="1200" b="0" i="1" dirty="0">
                <a:solidFill>
                  <a:srgbClr val="222222"/>
                </a:solidFill>
                <a:effectLst/>
                <a:highlight>
                  <a:srgbClr val="FFFFFF"/>
                </a:highlight>
              </a:rPr>
              <a:t>]</a:t>
            </a:r>
          </a:p>
          <a:p>
            <a:pPr algn="l"/>
            <a:r>
              <a:rPr lang="en-US" sz="1200" b="0" dirty="0">
                <a:solidFill>
                  <a:srgbClr val="222222"/>
                </a:solidFill>
                <a:highlight>
                  <a:srgbClr val="FFFF00"/>
                </a:highlight>
              </a:rPr>
              <a:t>Result: X, Y, Z</a:t>
            </a:r>
            <a:endParaRPr lang="en-US" sz="2000" b="0" dirty="0">
              <a:solidFill>
                <a:srgbClr val="FFC000"/>
              </a:solidFill>
              <a:highlight>
                <a:srgbClr val="FFFF00"/>
              </a:highlight>
            </a:endParaRPr>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8679402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Part 2</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24/1130</a:t>
            </a:r>
            <a:r>
              <a:rPr lang="en-GB" sz="1200" dirty="0">
                <a:solidFill>
                  <a:srgbClr val="00B050"/>
                </a:solidFill>
              </a:rPr>
              <a:t> Distribution Bandwidth of DRU - Follow up					Mengshi Hu</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24/1131</a:t>
            </a:r>
            <a:r>
              <a:rPr lang="en-GB" sz="1200" dirty="0">
                <a:solidFill>
                  <a:srgbClr val="00B050"/>
                </a:solidFill>
              </a:rPr>
              <a:t> DRU for Puncturing Case 1001						Mengshi Hu</a:t>
            </a:r>
          </a:p>
          <a:p>
            <a:pPr lvl="1" algn="just">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24/1173</a:t>
            </a:r>
            <a:r>
              <a:rPr lang="en-GB" sz="1200" dirty="0">
                <a:solidFill>
                  <a:srgbClr val="00B050"/>
                </a:solidFill>
              </a:rPr>
              <a:t> Enabling 20MHz Operating STAs in 80MHz DRU Transmissions		</a:t>
            </a:r>
            <a:r>
              <a:rPr lang="en-GB" sz="1200" dirty="0" err="1">
                <a:solidFill>
                  <a:srgbClr val="00B050"/>
                </a:solidFill>
              </a:rPr>
              <a:t>Chenchen</a:t>
            </a:r>
            <a:r>
              <a:rPr lang="en-GB" sz="1200" dirty="0">
                <a:solidFill>
                  <a:srgbClr val="00B050"/>
                </a:solidFill>
              </a:rPr>
              <a:t> LIU</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24/1174</a:t>
            </a:r>
            <a:r>
              <a:rPr lang="en-GB" sz="1200" dirty="0">
                <a:solidFill>
                  <a:srgbClr val="00B050"/>
                </a:solidFill>
              </a:rPr>
              <a:t> Enhanced DRU Utilization in 40MHz and 80MHz Distributed Bandwidth	</a:t>
            </a:r>
            <a:r>
              <a:rPr lang="en-GB" sz="1200" dirty="0" err="1">
                <a:solidFill>
                  <a:srgbClr val="00B050"/>
                </a:solidFill>
              </a:rPr>
              <a:t>Chenchen</a:t>
            </a:r>
            <a:r>
              <a:rPr lang="en-GB" sz="1200" dirty="0">
                <a:solidFill>
                  <a:srgbClr val="00B050"/>
                </a:solidFill>
              </a:rPr>
              <a:t> LIU</a:t>
            </a:r>
          </a:p>
          <a:p>
            <a:pPr lvl="1">
              <a:buFont typeface="Arial" panose="020B0604020202020204" pitchFamily="34" charset="0"/>
              <a:buChar char="•"/>
            </a:pPr>
            <a:r>
              <a:rPr lang="en-US" sz="1200" b="0" i="0" u="none" strike="noStrike" dirty="0">
                <a:solidFill>
                  <a:srgbClr val="00B050"/>
                </a:solidFill>
                <a:effectLst/>
                <a:hlinkClick r:id="rId6">
                  <a:extLst>
                    <a:ext uri="{A12FA001-AC4F-418D-AE19-62706E023703}">
                      <ahyp:hlinkClr xmlns:ahyp="http://schemas.microsoft.com/office/drawing/2018/hyperlinkcolor" val="tx"/>
                    </a:ext>
                  </a:extLst>
                </a:hlinkClick>
              </a:rPr>
              <a:t>24/1187</a:t>
            </a:r>
            <a:r>
              <a:rPr lang="en-US" sz="1200" b="0" i="0" u="none" strike="noStrike" dirty="0">
                <a:solidFill>
                  <a:srgbClr val="00B050"/>
                </a:solidFill>
                <a:effectLst/>
              </a:rPr>
              <a:t> DRU Tone Plan for 11bn-Follow Up</a:t>
            </a:r>
            <a:r>
              <a:rPr lang="en-US" sz="1200" dirty="0">
                <a:solidFill>
                  <a:srgbClr val="00B050"/>
                </a:solidFill>
              </a:rPr>
              <a:t> 						</a:t>
            </a:r>
            <a:r>
              <a:rPr lang="en-US" sz="1200" b="0" i="0" u="none" strike="noStrike" dirty="0" err="1">
                <a:solidFill>
                  <a:srgbClr val="00B050"/>
                </a:solidFill>
                <a:effectLst/>
              </a:rPr>
              <a:t>Shengquan</a:t>
            </a:r>
            <a:r>
              <a:rPr lang="en-US" sz="1200" b="0" i="0" u="none" strike="noStrike" dirty="0">
                <a:solidFill>
                  <a:srgbClr val="00B050"/>
                </a:solidFill>
                <a:effectLst/>
              </a:rPr>
              <a:t> Hu</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42775916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Coexistence Part 3</a:t>
            </a:r>
          </a:p>
          <a:p>
            <a:pPr lvl="1">
              <a:buFont typeface="Arial" panose="020B0604020202020204" pitchFamily="34" charset="0"/>
              <a:buChar char="•"/>
            </a:pPr>
            <a:r>
              <a:rPr lang="en-US" sz="1400" dirty="0">
                <a:solidFill>
                  <a:srgbClr val="00B050"/>
                </a:solidFill>
              </a:rPr>
              <a:t>Straw Polls (30 mins)</a:t>
            </a:r>
            <a:endParaRPr lang="en-US" sz="800" dirty="0">
              <a:solidFill>
                <a:srgbClr val="00B050"/>
              </a:solidFill>
            </a:endParaRPr>
          </a:p>
          <a:p>
            <a:pPr lvl="1">
              <a:buFont typeface="Arial" panose="020B0604020202020204" pitchFamily="34" charset="0"/>
              <a:buChar char="•"/>
            </a:pPr>
            <a:r>
              <a:rPr lang="en-US" sz="1400" b="0" i="0" u="none" dirty="0">
                <a:solidFill>
                  <a:srgbClr val="00B050"/>
                </a:solidFill>
                <a:effectLst/>
                <a:hlinkClick r:id="rId2">
                  <a:extLst>
                    <a:ext uri="{A12FA001-AC4F-418D-AE19-62706E023703}">
                      <ahyp:hlinkClr xmlns:ahyp="http://schemas.microsoft.com/office/drawing/2018/hyperlinkcolor" val="tx"/>
                    </a:ext>
                  </a:extLst>
                </a:hlinkClick>
              </a:rPr>
              <a:t>24/0856</a:t>
            </a:r>
            <a:r>
              <a:rPr lang="en-US" sz="1400" dirty="0">
                <a:solidFill>
                  <a:srgbClr val="00B050"/>
                </a:solidFill>
              </a:rPr>
              <a:t> </a:t>
            </a:r>
            <a:r>
              <a:rPr lang="en-US" sz="1400" b="0" i="0" u="none" dirty="0">
                <a:solidFill>
                  <a:srgbClr val="00B050"/>
                </a:solidFill>
                <a:effectLst/>
              </a:rPr>
              <a:t>Further Discussions on In-Device Coexistence</a:t>
            </a:r>
            <a:r>
              <a:rPr lang="en-US" sz="1400" dirty="0">
                <a:solidFill>
                  <a:srgbClr val="00B050"/>
                </a:solidFill>
              </a:rPr>
              <a:t> 			</a:t>
            </a:r>
            <a:r>
              <a:rPr lang="en-US" sz="1400" b="0" i="0" u="none" dirty="0">
                <a:solidFill>
                  <a:srgbClr val="00B050"/>
                </a:solidFill>
                <a:effectLst/>
              </a:rPr>
              <a:t>Jeongki Kim</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24/1108</a:t>
            </a:r>
            <a:r>
              <a:rPr lang="en-US" sz="1400" dirty="0">
                <a:solidFill>
                  <a:srgbClr val="00B050"/>
                </a:solidFill>
              </a:rPr>
              <a:t> </a:t>
            </a:r>
            <a:r>
              <a:rPr lang="en-US" sz="1400" b="0" i="0" u="none" strike="noStrike" dirty="0">
                <a:solidFill>
                  <a:srgbClr val="00B050"/>
                </a:solidFill>
                <a:effectLst/>
              </a:rPr>
              <a:t>Periodic IDC signaling for Mobile AP</a:t>
            </a:r>
            <a:r>
              <a:rPr lang="en-US" sz="1400" dirty="0">
                <a:solidFill>
                  <a:srgbClr val="00B050"/>
                </a:solidFill>
              </a:rPr>
              <a:t> 				</a:t>
            </a:r>
            <a:r>
              <a:rPr lang="en-US" sz="1400" b="0" i="0" u="none" strike="noStrike" dirty="0" err="1">
                <a:solidFill>
                  <a:srgbClr val="00B050"/>
                </a:solidFill>
                <a:effectLst/>
              </a:rPr>
              <a:t>Hongwon</a:t>
            </a:r>
            <a:r>
              <a:rPr lang="en-US" sz="1400" b="0" i="0" u="none" strike="noStrike" dirty="0">
                <a:solidFill>
                  <a:srgbClr val="00B050"/>
                </a:solidFill>
                <a:effectLst/>
              </a:rPr>
              <a:t> Lee</a:t>
            </a:r>
          </a:p>
          <a:p>
            <a:pPr lvl="1">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24/0806</a:t>
            </a:r>
            <a:r>
              <a:rPr lang="en-US" sz="1400" dirty="0">
                <a:solidFill>
                  <a:srgbClr val="00B050"/>
                </a:solidFill>
              </a:rPr>
              <a:t> </a:t>
            </a:r>
            <a:r>
              <a:rPr lang="en-US" sz="1400" b="0" i="0" u="none" strike="noStrike" dirty="0">
                <a:solidFill>
                  <a:srgbClr val="00B050"/>
                </a:solidFill>
                <a:effectLst/>
              </a:rPr>
              <a:t>Multi-link In-device Coexistence Management</a:t>
            </a:r>
            <a:r>
              <a:rPr lang="en-US" sz="1400" dirty="0">
                <a:solidFill>
                  <a:srgbClr val="00B050"/>
                </a:solidFill>
              </a:rPr>
              <a:t> 			</a:t>
            </a:r>
            <a:r>
              <a:rPr lang="en-US" sz="1400" b="0" i="0" u="none" strike="noStrike" dirty="0">
                <a:solidFill>
                  <a:srgbClr val="00B050"/>
                </a:solidFill>
                <a:effectLst/>
              </a:rPr>
              <a:t>Juseong Moon</a:t>
            </a:r>
          </a:p>
          <a:p>
            <a:pPr lvl="1">
              <a:buFont typeface="Arial" panose="020B0604020202020204" pitchFamily="34" charset="0"/>
              <a:buChar char="•"/>
            </a:pPr>
            <a:r>
              <a:rPr lang="en-US" sz="1400" b="0" i="0" u="none" strike="noStrike" dirty="0">
                <a:solidFill>
                  <a:srgbClr val="00B050"/>
                </a:solidFill>
                <a:effectLst/>
                <a:hlinkClick r:id="rId5">
                  <a:extLst>
                    <a:ext uri="{A12FA001-AC4F-418D-AE19-62706E023703}">
                      <ahyp:hlinkClr xmlns:ahyp="http://schemas.microsoft.com/office/drawing/2018/hyperlinkcolor" val="tx"/>
                    </a:ext>
                  </a:extLst>
                </a:hlinkClick>
              </a:rPr>
              <a:t>24/1109</a:t>
            </a:r>
            <a:r>
              <a:rPr lang="en-US" sz="1400" dirty="0">
                <a:solidFill>
                  <a:srgbClr val="00B050"/>
                </a:solidFill>
              </a:rPr>
              <a:t> </a:t>
            </a:r>
            <a:r>
              <a:rPr lang="en-US" sz="1400" b="0" i="0" u="none" strike="noStrike" dirty="0">
                <a:solidFill>
                  <a:srgbClr val="00B050"/>
                </a:solidFill>
                <a:effectLst/>
              </a:rPr>
              <a:t>More consideration for in-device-coexistence</a:t>
            </a:r>
            <a:r>
              <a:rPr lang="en-US" sz="1400" dirty="0">
                <a:solidFill>
                  <a:srgbClr val="00B050"/>
                </a:solidFill>
              </a:rPr>
              <a:t> 			</a:t>
            </a:r>
            <a:r>
              <a:rPr lang="en-US" sz="1400" b="0" i="0" u="none" strike="noStrike" dirty="0" err="1">
                <a:solidFill>
                  <a:srgbClr val="00B050"/>
                </a:solidFill>
                <a:effectLst/>
              </a:rPr>
              <a:t>Hongwon</a:t>
            </a:r>
            <a:r>
              <a:rPr lang="en-US" sz="1400" b="0" i="0" u="none" strike="noStrike" dirty="0">
                <a:solidFill>
                  <a:srgbClr val="00B050"/>
                </a:solidFill>
                <a:effectLst/>
              </a:rPr>
              <a:t> Lee</a:t>
            </a:r>
            <a:r>
              <a:rPr lang="en-US" sz="1400" dirty="0">
                <a:solidFill>
                  <a:srgbClr val="00B050"/>
                </a:solidFill>
              </a:rPr>
              <a:t> </a:t>
            </a:r>
          </a:p>
          <a:p>
            <a:pPr lvl="1">
              <a:buFont typeface="Arial" panose="020B0604020202020204" pitchFamily="34" charset="0"/>
              <a:buChar char="•"/>
            </a:pPr>
            <a:r>
              <a:rPr lang="en-US" sz="1400" b="0" i="0" u="none"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24/1170</a:t>
            </a:r>
            <a:r>
              <a:rPr lang="en-US" sz="1400" b="0" i="0" u="none" strike="noStrike" dirty="0">
                <a:solidFill>
                  <a:schemeClr val="bg1">
                    <a:lumMod val="65000"/>
                  </a:schemeClr>
                </a:solidFill>
                <a:effectLst/>
              </a:rPr>
              <a:t> Further Considerations on In-Device Coexistence</a:t>
            </a:r>
            <a:r>
              <a:rPr lang="en-US" sz="1400" dirty="0">
                <a:solidFill>
                  <a:schemeClr val="bg1">
                    <a:lumMod val="65000"/>
                  </a:schemeClr>
                </a:solidFill>
              </a:rPr>
              <a:t> 			</a:t>
            </a:r>
            <a:r>
              <a:rPr lang="en-US" sz="1400" b="0" i="0" u="none" strike="noStrike" dirty="0" err="1">
                <a:solidFill>
                  <a:schemeClr val="bg1">
                    <a:lumMod val="65000"/>
                  </a:schemeClr>
                </a:solidFill>
                <a:effectLst/>
              </a:rPr>
              <a:t>Jaheon</a:t>
            </a:r>
            <a:r>
              <a:rPr lang="en-US" sz="1400" b="0" i="0" u="none" strike="noStrike" dirty="0">
                <a:solidFill>
                  <a:schemeClr val="bg1">
                    <a:lumMod val="65000"/>
                  </a:schemeClr>
                </a:solidFill>
                <a:effectLst/>
              </a:rPr>
              <a:t> Gu</a:t>
            </a:r>
          </a:p>
          <a:p>
            <a:pPr lvl="1">
              <a:buFont typeface="Arial" panose="020B0604020202020204" pitchFamily="34" charset="0"/>
              <a:buChar char="•"/>
            </a:pPr>
            <a:r>
              <a:rPr lang="en-US" sz="1400" b="0" i="0" u="none"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24/1221</a:t>
            </a:r>
            <a:r>
              <a:rPr lang="en-US" sz="1400" b="0" i="0" u="none" strike="noStrike" dirty="0">
                <a:solidFill>
                  <a:schemeClr val="bg1">
                    <a:lumMod val="65000"/>
                  </a:schemeClr>
                </a:solidFill>
                <a:effectLst/>
              </a:rPr>
              <a:t> ICF ICR follow up</a:t>
            </a:r>
            <a:r>
              <a:rPr lang="en-US" sz="1400" dirty="0">
                <a:solidFill>
                  <a:schemeClr val="bg1">
                    <a:lumMod val="65000"/>
                  </a:schemeClr>
                </a:solidFill>
              </a:rPr>
              <a:t> 							</a:t>
            </a:r>
            <a:r>
              <a:rPr lang="en-US" sz="1400" b="0" i="0" u="none" strike="noStrike" dirty="0">
                <a:solidFill>
                  <a:schemeClr val="bg1">
                    <a:lumMod val="65000"/>
                  </a:schemeClr>
                </a:solidFill>
                <a:effectLst/>
              </a:rPr>
              <a:t>Liwen Chu</a:t>
            </a:r>
            <a:r>
              <a:rPr lang="en-US" sz="1400" dirty="0">
                <a:solidFill>
                  <a:schemeClr val="bg1">
                    <a:lumMod val="65000"/>
                  </a:schemeClr>
                </a:solidFill>
              </a:rPr>
              <a:t> </a:t>
            </a:r>
          </a:p>
          <a:p>
            <a:pPr lvl="1">
              <a:buFont typeface="Arial" panose="020B0604020202020204" pitchFamily="34" charset="0"/>
              <a:buChar char="•"/>
            </a:pPr>
            <a:r>
              <a:rPr lang="en-US" sz="1400" b="0" i="0" u="none"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24/1226</a:t>
            </a:r>
            <a:r>
              <a:rPr lang="en-US" sz="1400" dirty="0">
                <a:solidFill>
                  <a:schemeClr val="bg1">
                    <a:lumMod val="65000"/>
                  </a:schemeClr>
                </a:solidFill>
              </a:rPr>
              <a:t> </a:t>
            </a:r>
            <a:r>
              <a:rPr lang="en-US" sz="1400" b="0" i="0" u="none" strike="noStrike" dirty="0">
                <a:solidFill>
                  <a:schemeClr val="bg1">
                    <a:lumMod val="65000"/>
                  </a:schemeClr>
                </a:solidFill>
                <a:effectLst/>
              </a:rPr>
              <a:t>ICF-ICR design</a:t>
            </a:r>
            <a:r>
              <a:rPr lang="en-US" sz="1400" dirty="0">
                <a:solidFill>
                  <a:schemeClr val="bg1">
                    <a:lumMod val="65000"/>
                  </a:schemeClr>
                </a:solidFill>
              </a:rPr>
              <a:t> 								</a:t>
            </a:r>
            <a:r>
              <a:rPr lang="en-US" sz="1400" b="0" i="0" u="none" strike="noStrike" dirty="0">
                <a:solidFill>
                  <a:schemeClr val="bg1">
                    <a:lumMod val="65000"/>
                  </a:schemeClr>
                </a:solidFill>
                <a:effectLst/>
              </a:rPr>
              <a:t>Cariou, Laurent</a:t>
            </a:r>
          </a:p>
          <a:p>
            <a:pPr lvl="1">
              <a:buFont typeface="Arial" panose="020B0604020202020204" pitchFamily="34" charset="0"/>
              <a:buChar char="•"/>
            </a:pPr>
            <a:r>
              <a:rPr lang="en-US" sz="1400" dirty="0">
                <a:solidFill>
                  <a:schemeClr val="bg1">
                    <a:lumMod val="65000"/>
                  </a:schemeClr>
                </a:solidFill>
                <a:hlinkClick r:id="rId9">
                  <a:extLst>
                    <a:ext uri="{A12FA001-AC4F-418D-AE19-62706E023703}">
                      <ahyp:hlinkClr xmlns:ahyp="http://schemas.microsoft.com/office/drawing/2018/hyperlinkcolor" val="tx"/>
                    </a:ext>
                  </a:extLst>
                </a:hlinkClick>
              </a:rPr>
              <a:t>24/1247</a:t>
            </a:r>
            <a:r>
              <a:rPr lang="en-US" sz="1400" dirty="0">
                <a:solidFill>
                  <a:schemeClr val="bg1">
                    <a:lumMod val="65000"/>
                  </a:schemeClr>
                </a:solidFill>
              </a:rPr>
              <a:t>	ICF ICR Design For Coex						Abdel Ajami</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3099927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lgn="l"/>
            <a:r>
              <a:rPr lang="en-US" sz="1400" dirty="0">
                <a:solidFill>
                  <a:srgbClr val="00B050"/>
                </a:solidFill>
                <a:highlight>
                  <a:srgbClr val="FFFFFF"/>
                </a:highlight>
              </a:rPr>
              <a:t>Straw Poll 1: </a:t>
            </a:r>
            <a:r>
              <a:rPr lang="en-US" sz="1400" b="0" i="0" dirty="0">
                <a:solidFill>
                  <a:srgbClr val="00B050"/>
                </a:solidFill>
                <a:effectLst/>
                <a:highlight>
                  <a:srgbClr val="FFFFFF"/>
                </a:highlight>
              </a:rPr>
              <a:t>Do you agree to add the following to the 11bn SFD</a:t>
            </a:r>
          </a:p>
          <a:p>
            <a:pPr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In 802.11bn, the event that triggers switching to the NPCA primary channel shall be</a:t>
            </a:r>
          </a:p>
          <a:p>
            <a:pPr marL="742950" lvl="1" indent="-285750"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OBSS Control frame exchange (e.g., (MU-)RTS/CTS) or</a:t>
            </a:r>
          </a:p>
          <a:p>
            <a:pPr marL="742950" lvl="1" indent="-285750"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OBSS HE/EHT/UHR PPDU</a:t>
            </a:r>
          </a:p>
          <a:p>
            <a:pPr algn="l"/>
            <a:r>
              <a:rPr lang="en-US" sz="1400" b="1" i="0" dirty="0">
                <a:solidFill>
                  <a:srgbClr val="00B050"/>
                </a:solidFill>
                <a:effectLst/>
                <a:highlight>
                  <a:srgbClr val="FFFFFF"/>
                </a:highlight>
              </a:rPr>
              <a:t>Straw Poll 2: </a:t>
            </a:r>
            <a:r>
              <a:rPr lang="en-US" sz="1400" b="0" i="0" dirty="0">
                <a:solidFill>
                  <a:srgbClr val="00B050"/>
                </a:solidFill>
                <a:effectLst/>
                <a:highlight>
                  <a:srgbClr val="FFFFFF"/>
                </a:highlight>
              </a:rPr>
              <a:t>Do you agree to add the following to the 11bn SFD</a:t>
            </a:r>
          </a:p>
          <a:p>
            <a:pPr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In 802.11bn, the NPCA operation shall use the same EDCA parameters ((MU) EDCA Parameter Set, EPCS EDCA Parameters),  on both the BSS primary channel and the NPCA primary channel.</a:t>
            </a:r>
            <a:endParaRPr lang="en-US" sz="1200" b="0" dirty="0">
              <a:solidFill>
                <a:srgbClr val="FFC000"/>
              </a:solidFill>
            </a:endParaRPr>
          </a:p>
          <a:p>
            <a:pPr marL="0" indent="0"/>
            <a:r>
              <a:rPr lang="en-US" sz="1400" b="0" i="1" dirty="0">
                <a:solidFill>
                  <a:srgbClr val="222222"/>
                </a:solidFill>
                <a:effectLst/>
                <a:highlight>
                  <a:srgbClr val="FFFFFF"/>
                </a:highlight>
              </a:rPr>
              <a:t>Supporting Doc: </a:t>
            </a:r>
            <a:r>
              <a:rPr lang="en-US" sz="1400" b="0" i="1" dirty="0">
                <a:solidFill>
                  <a:srgbClr val="222222"/>
                </a:solidFill>
                <a:effectLst/>
                <a:highlight>
                  <a:srgbClr val="FFFFFF"/>
                </a:highlight>
                <a:hlinkClick r:id="rId2"/>
              </a:rPr>
              <a:t>11-24/495</a:t>
            </a:r>
            <a:endParaRPr lang="en-US" sz="1400" i="1" dirty="0"/>
          </a:p>
          <a:p>
            <a:pPr marL="0" indent="0"/>
            <a:r>
              <a:rPr lang="en-US" sz="1400" b="1" i="0" dirty="0">
                <a:solidFill>
                  <a:srgbClr val="FFC000"/>
                </a:solidFill>
                <a:effectLst/>
                <a:highlight>
                  <a:srgbClr val="FFFFFF"/>
                </a:highlight>
              </a:rPr>
              <a:t>Straw Poll 3: </a:t>
            </a:r>
            <a:r>
              <a:rPr lang="en-US" sz="1400" b="0" i="0" dirty="0">
                <a:solidFill>
                  <a:srgbClr val="FFC000"/>
                </a:solidFill>
                <a:effectLst/>
                <a:highlight>
                  <a:srgbClr val="FFFFFF"/>
                </a:highlight>
              </a:rPr>
              <a:t>Do you agree add the definition of sharing AP and shared AP in MAP coordination scheme as follows to 11bn SFD</a:t>
            </a:r>
            <a:endParaRPr lang="en-US" sz="1400" b="0" dirty="0">
              <a:solidFill>
                <a:srgbClr val="FFC000"/>
              </a:solidFill>
              <a:highlight>
                <a:srgbClr val="FFFFFF"/>
              </a:highlight>
            </a:endParaRPr>
          </a:p>
          <a:p>
            <a:pPr marL="285750" indent="-285750">
              <a:buFont typeface="Arial" panose="020B0604020202020204" pitchFamily="34" charset="0"/>
              <a:buChar char="•"/>
            </a:pPr>
            <a:r>
              <a:rPr lang="en-US" sz="1200" b="1" i="0" dirty="0">
                <a:solidFill>
                  <a:srgbClr val="222222"/>
                </a:solidFill>
                <a:effectLst/>
                <a:highlight>
                  <a:srgbClr val="FFFFFF"/>
                </a:highlight>
              </a:rPr>
              <a:t>sharing AP:</a:t>
            </a:r>
            <a:r>
              <a:rPr lang="en-US" sz="1200" b="0" i="0" dirty="0">
                <a:solidFill>
                  <a:srgbClr val="222222"/>
                </a:solidFill>
                <a:effectLst/>
                <a:highlight>
                  <a:srgbClr val="FFFFFF"/>
                </a:highlight>
              </a:rPr>
              <a:t> A UHR AP that is a TXOP holder and intends to share its TXOP to the other AP(s) via a TBD frame.</a:t>
            </a:r>
          </a:p>
          <a:p>
            <a:pPr algn="l">
              <a:buFont typeface="Arial" panose="020B0604020202020204" pitchFamily="34" charset="0"/>
              <a:buChar char="•"/>
            </a:pPr>
            <a:r>
              <a:rPr lang="en-US" sz="1200" b="1" i="0" dirty="0">
                <a:solidFill>
                  <a:srgbClr val="222222"/>
                </a:solidFill>
                <a:effectLst/>
                <a:highlight>
                  <a:srgbClr val="FFFFFF"/>
                </a:highlight>
              </a:rPr>
              <a:t>shared AP</a:t>
            </a:r>
            <a:r>
              <a:rPr lang="en-US" sz="1200" b="0" i="0" dirty="0">
                <a:solidFill>
                  <a:srgbClr val="222222"/>
                </a:solidFill>
                <a:effectLst/>
                <a:highlight>
                  <a:srgbClr val="FFFFFF"/>
                </a:highlight>
              </a:rPr>
              <a:t>: An UHR AP that is a TXOP responder and granted a portion of  the TXOP or granted the medium access permission of the TXOP by the sharing AP via a TBD frame.</a:t>
            </a:r>
          </a:p>
          <a:p>
            <a:pPr algn="l"/>
            <a:r>
              <a:rPr lang="en-US" sz="1400" b="0" i="0" dirty="0">
                <a:solidFill>
                  <a:srgbClr val="222222"/>
                </a:solidFill>
                <a:effectLst/>
                <a:highlight>
                  <a:srgbClr val="FFFFFF"/>
                </a:highlight>
              </a:rPr>
              <a:t>Note: the name “sharing AP” and “shared AP” can be changed. </a:t>
            </a:r>
          </a:p>
          <a:p>
            <a:pPr marL="0" indent="0"/>
            <a:r>
              <a:rPr lang="en-US" sz="1400" b="0" i="1" dirty="0"/>
              <a:t>Supporting doc?</a:t>
            </a:r>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8425447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Part 3</a:t>
            </a:r>
          </a:p>
          <a:p>
            <a:pPr lvl="1">
              <a:buFont typeface="Arial" panose="020B0604020202020204" pitchFamily="34" charset="0"/>
              <a:buChar char="•"/>
            </a:pPr>
            <a:r>
              <a:rPr lang="en-US" sz="1200" b="0" i="0" u="none" strike="noStrike" dirty="0">
                <a:solidFill>
                  <a:srgbClr val="00B050"/>
                </a:solidFill>
                <a:effectLst/>
                <a:hlinkClick r:id="rId2">
                  <a:extLst>
                    <a:ext uri="{A12FA001-AC4F-418D-AE19-62706E023703}">
                      <ahyp:hlinkClr xmlns:ahyp="http://schemas.microsoft.com/office/drawing/2018/hyperlinkcolor" val="tx"/>
                    </a:ext>
                  </a:extLst>
                </a:hlinkClick>
              </a:rPr>
              <a:t>24/1188</a:t>
            </a:r>
            <a:r>
              <a:rPr lang="en-US" sz="1200" b="0" i="0" u="none" strike="noStrike" dirty="0">
                <a:solidFill>
                  <a:srgbClr val="00B050"/>
                </a:solidFill>
                <a:effectLst/>
              </a:rPr>
              <a:t> Global CSD Index Assignment for DRU STF Transmission in 11bn</a:t>
            </a:r>
            <a:r>
              <a:rPr lang="en-US" sz="1200" dirty="0">
                <a:solidFill>
                  <a:srgbClr val="00B050"/>
                </a:solidFill>
              </a:rPr>
              <a:t> 	</a:t>
            </a:r>
            <a:r>
              <a:rPr lang="en-US" sz="1200" b="0" i="0" u="none" strike="noStrike" dirty="0" err="1">
                <a:solidFill>
                  <a:srgbClr val="00B050"/>
                </a:solidFill>
                <a:effectLst/>
              </a:rPr>
              <a:t>Shengquan</a:t>
            </a:r>
            <a:r>
              <a:rPr lang="en-US" sz="1200" b="0" i="0" u="none" strike="noStrike" dirty="0">
                <a:solidFill>
                  <a:srgbClr val="00B050"/>
                </a:solidFill>
                <a:effectLst/>
              </a:rPr>
              <a:t> Hu</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24/1172</a:t>
            </a:r>
            <a:r>
              <a:rPr lang="en-GB" sz="1200" dirty="0">
                <a:solidFill>
                  <a:srgbClr val="00B050"/>
                </a:solidFill>
              </a:rPr>
              <a:t> CSD Indication Design*							Bo Gong</a:t>
            </a:r>
            <a:endParaRPr lang="en-US" sz="1200" b="0" i="0" u="none" strike="noStrike" dirty="0">
              <a:solidFill>
                <a:srgbClr val="00B050"/>
              </a:solidFill>
              <a:effectLst/>
            </a:endParaRPr>
          </a:p>
          <a:p>
            <a:pPr lvl="1">
              <a:buFont typeface="Arial" panose="020B0604020202020204" pitchFamily="34" charset="0"/>
              <a:buChar char="•"/>
            </a:pPr>
            <a:r>
              <a:rPr lang="en-US" sz="1200" b="0" i="0" u="none" strike="noStrike" dirty="0">
                <a:solidFill>
                  <a:srgbClr val="00B050"/>
                </a:solidFill>
                <a:effectLst/>
                <a:hlinkClick r:id="rId4">
                  <a:extLst>
                    <a:ext uri="{A12FA001-AC4F-418D-AE19-62706E023703}">
                      <ahyp:hlinkClr xmlns:ahyp="http://schemas.microsoft.com/office/drawing/2018/hyperlinkcolor" val="tx"/>
                    </a:ext>
                  </a:extLst>
                </a:hlinkClick>
              </a:rPr>
              <a:t>24/1189</a:t>
            </a:r>
            <a:r>
              <a:rPr lang="en-US" sz="1200" dirty="0">
                <a:solidFill>
                  <a:srgbClr val="00B050"/>
                </a:solidFill>
              </a:rPr>
              <a:t> </a:t>
            </a:r>
            <a:r>
              <a:rPr lang="en-US" sz="1200" b="0" i="0" u="none" strike="noStrike" dirty="0">
                <a:solidFill>
                  <a:srgbClr val="00B050"/>
                </a:solidFill>
                <a:effectLst/>
              </a:rPr>
              <a:t>DRU TX on Frequency Subblocks of Wide Bandwidth PPDU</a:t>
            </a:r>
            <a:r>
              <a:rPr lang="en-US" sz="1200" dirty="0">
                <a:solidFill>
                  <a:srgbClr val="00B050"/>
                </a:solidFill>
              </a:rPr>
              <a:t> 		</a:t>
            </a:r>
            <a:r>
              <a:rPr lang="en-US" sz="1200" b="0" i="0" u="none" strike="noStrike" dirty="0" err="1">
                <a:solidFill>
                  <a:srgbClr val="00B050"/>
                </a:solidFill>
                <a:effectLst/>
              </a:rPr>
              <a:t>Shengquan</a:t>
            </a:r>
            <a:r>
              <a:rPr lang="en-US" sz="1200" b="0" i="0" u="none" strike="noStrike" dirty="0">
                <a:solidFill>
                  <a:srgbClr val="00B050"/>
                </a:solidFill>
                <a:effectLst/>
              </a:rPr>
              <a:t> Hu</a:t>
            </a:r>
            <a:endParaRPr lang="en-US" sz="1200" dirty="0">
              <a:solidFill>
                <a:srgbClr val="00B050"/>
              </a:solidFill>
            </a:endParaRPr>
          </a:p>
          <a:p>
            <a:pPr lvl="1">
              <a:buFont typeface="Arial" panose="020B0604020202020204" pitchFamily="34" charset="0"/>
              <a:buChar char="•"/>
            </a:pPr>
            <a:r>
              <a:rPr lang="en-GB" sz="1200" dirty="0">
                <a:solidFill>
                  <a:srgbClr val="00B050"/>
                </a:solidFill>
              </a:rPr>
              <a:t>24/1230 pilot-tone-design-in-dRU-transmission					Lin Yang</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24/1231</a:t>
            </a:r>
            <a:r>
              <a:rPr lang="en-GB" sz="1200" dirty="0">
                <a:solidFill>
                  <a:srgbClr val="00B050"/>
                </a:solidFill>
              </a:rPr>
              <a:t> UHR LTFs for DRU and Sounding Operation				Leonardo </a:t>
            </a:r>
            <a:r>
              <a:rPr lang="en-GB" sz="1200" dirty="0" err="1">
                <a:solidFill>
                  <a:srgbClr val="00B050"/>
                </a:solidFill>
              </a:rPr>
              <a:t>Lanante</a:t>
            </a:r>
            <a:endParaRPr lang="en-GB" sz="1200" dirty="0">
              <a:solidFill>
                <a:srgbClr val="00B050"/>
              </a:solidFill>
            </a:endParaRPr>
          </a:p>
          <a:p>
            <a:pPr lvl="1">
              <a:buFont typeface="Arial" panose="020B0604020202020204" pitchFamily="34" charset="0"/>
              <a:buChar char="•"/>
            </a:pPr>
            <a:r>
              <a:rPr lang="en-US" sz="1200" b="0" i="0" u="none" strike="noStrike" dirty="0">
                <a:solidFill>
                  <a:srgbClr val="00B050"/>
                </a:solidFill>
                <a:effectLst/>
                <a:hlinkClick r:id="rId6">
                  <a:extLst>
                    <a:ext uri="{A12FA001-AC4F-418D-AE19-62706E023703}">
                      <ahyp:hlinkClr xmlns:ahyp="http://schemas.microsoft.com/office/drawing/2018/hyperlinkcolor" val="tx"/>
                    </a:ext>
                  </a:extLst>
                </a:hlinkClick>
              </a:rPr>
              <a:t>24/1245</a:t>
            </a:r>
            <a:r>
              <a:rPr lang="en-US" sz="1200" dirty="0">
                <a:solidFill>
                  <a:srgbClr val="00B050"/>
                </a:solidFill>
              </a:rPr>
              <a:t> </a:t>
            </a:r>
            <a:r>
              <a:rPr lang="en-US" sz="1200" b="0" i="0" u="none" strike="noStrike" dirty="0">
                <a:solidFill>
                  <a:srgbClr val="00B050"/>
                </a:solidFill>
                <a:effectLst/>
              </a:rPr>
              <a:t>Tone distribution in DRU with preamble puncturing</a:t>
            </a:r>
            <a:r>
              <a:rPr lang="en-US" sz="1200" dirty="0">
                <a:solidFill>
                  <a:srgbClr val="00B050"/>
                </a:solidFill>
              </a:rPr>
              <a:t> 			</a:t>
            </a:r>
            <a:r>
              <a:rPr lang="en-US" sz="1200" b="0" i="0" u="none" strike="noStrike" dirty="0">
                <a:solidFill>
                  <a:srgbClr val="00B050"/>
                </a:solidFill>
                <a:effectLst/>
              </a:rPr>
              <a:t>Yan Xin</a:t>
            </a:r>
            <a:r>
              <a:rPr lang="en-US" sz="1200" dirty="0">
                <a:solidFill>
                  <a:srgbClr val="00B050"/>
                </a:solidFill>
              </a:rPr>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a:p>
            <a:pPr marL="0" lvl="0" indent="0"/>
            <a:r>
              <a:rPr lang="en-US" sz="1400" b="0" dirty="0"/>
              <a:t>*Requested by author to be placed together with 24/1188</a:t>
            </a:r>
            <a:endParaRPr lang="en-GB" sz="1400" b="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135069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1</a:t>
            </a:r>
          </a:p>
          <a:p>
            <a:pPr lvl="1">
              <a:buFont typeface="Arial" panose="020B0604020202020204" pitchFamily="34" charset="0"/>
              <a:buChar char="•"/>
            </a:pPr>
            <a:r>
              <a:rPr lang="en-US" sz="1400" dirty="0">
                <a:solidFill>
                  <a:srgbClr val="00B050"/>
                </a:solidFill>
              </a:rPr>
              <a:t>Straw Polls (30 mins)</a:t>
            </a:r>
            <a:endParaRPr lang="en-US" sz="8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24/0450</a:t>
            </a:r>
            <a:r>
              <a:rPr lang="en-US" sz="1400" dirty="0">
                <a:solidFill>
                  <a:srgbClr val="00B050"/>
                </a:solidFill>
              </a:rPr>
              <a:t> </a:t>
            </a:r>
            <a:r>
              <a:rPr lang="en-US" sz="1400" b="0" i="0" u="none" strike="noStrike" dirty="0">
                <a:solidFill>
                  <a:srgbClr val="00B050"/>
                </a:solidFill>
                <a:effectLst/>
              </a:rPr>
              <a:t>A Proposal for UHR Soft-AP Power Save</a:t>
            </a:r>
            <a:r>
              <a:rPr lang="en-US" sz="1400" dirty="0">
                <a:solidFill>
                  <a:srgbClr val="00B050"/>
                </a:solidFill>
              </a:rPr>
              <a:t>				</a:t>
            </a:r>
            <a:r>
              <a:rPr lang="en-US" sz="1400" b="0" i="0" u="none" strike="noStrike" dirty="0">
                <a:solidFill>
                  <a:srgbClr val="00B050"/>
                </a:solidFill>
                <a:effectLst/>
              </a:rPr>
              <a:t>Neel Krishnan</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24/0589</a:t>
            </a:r>
            <a:r>
              <a:rPr lang="en-US" sz="1400" dirty="0">
                <a:solidFill>
                  <a:srgbClr val="00B050"/>
                </a:solidFill>
              </a:rPr>
              <a:t> </a:t>
            </a:r>
            <a:r>
              <a:rPr lang="en-US" sz="1400" b="0" i="0" u="none" strike="noStrike" dirty="0">
                <a:solidFill>
                  <a:srgbClr val="00B050"/>
                </a:solidFill>
                <a:effectLst/>
              </a:rPr>
              <a:t>Dynamic TID-To-Link Mapping for AP MLD Power Save</a:t>
            </a:r>
            <a:r>
              <a:rPr lang="en-US" sz="1400" dirty="0">
                <a:solidFill>
                  <a:srgbClr val="00B050"/>
                </a:solidFill>
              </a:rPr>
              <a:t> 	</a:t>
            </a:r>
            <a:r>
              <a:rPr lang="en-US" sz="1400" b="0" i="0" u="none" strike="noStrike" dirty="0" err="1">
                <a:solidFill>
                  <a:srgbClr val="00B050"/>
                </a:solidFill>
                <a:effectLst/>
              </a:rPr>
              <a:t>Yongsen</a:t>
            </a:r>
            <a:r>
              <a:rPr lang="en-US" sz="1400" b="0" i="0" u="none" strike="noStrike" dirty="0">
                <a:solidFill>
                  <a:srgbClr val="00B050"/>
                </a:solidFill>
                <a:effectLst/>
              </a:rPr>
              <a:t> Ma</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24/0602</a:t>
            </a:r>
            <a:r>
              <a:rPr lang="en-US" sz="1400" dirty="0">
                <a:solidFill>
                  <a:srgbClr val="00B050"/>
                </a:solidFill>
              </a:rPr>
              <a:t> </a:t>
            </a:r>
            <a:r>
              <a:rPr lang="en-US" sz="1400" b="0" i="0" u="none" strike="noStrike" dirty="0">
                <a:solidFill>
                  <a:srgbClr val="00B050"/>
                </a:solidFill>
                <a:effectLst/>
              </a:rPr>
              <a:t>Multi link Power Management for MLO</a:t>
            </a:r>
            <a:r>
              <a:rPr lang="en-US" sz="1400" dirty="0">
                <a:solidFill>
                  <a:srgbClr val="00B050"/>
                </a:solidFill>
              </a:rPr>
              <a:t> 				</a:t>
            </a:r>
            <a:r>
              <a:rPr lang="en-US" sz="1400" b="0" i="0" u="none" strike="noStrike" dirty="0">
                <a:solidFill>
                  <a:srgbClr val="00B050"/>
                </a:solidFill>
                <a:effectLst/>
              </a:rPr>
              <a:t>Morteza Mehrnoush</a:t>
            </a:r>
            <a:r>
              <a:rPr lang="en-US" sz="1400" dirty="0">
                <a:solidFill>
                  <a:srgbClr val="00B050"/>
                </a:solidFill>
              </a:rPr>
              <a:t> </a:t>
            </a:r>
          </a:p>
          <a:p>
            <a:pPr lvl="1">
              <a:buFont typeface="Arial" panose="020B0604020202020204" pitchFamily="34" charset="0"/>
              <a:buChar char="•"/>
            </a:pPr>
            <a:r>
              <a:rPr lang="en-US" sz="1400" b="0" i="0" u="none" strike="noStrike" dirty="0">
                <a:solidFill>
                  <a:schemeClr val="bg1">
                    <a:lumMod val="65000"/>
                  </a:schemeClr>
                </a:solidFill>
                <a:effectLst/>
                <a:hlinkClick r:id="rId5">
                  <a:extLst>
                    <a:ext uri="{A12FA001-AC4F-418D-AE19-62706E023703}">
                      <ahyp:hlinkClr xmlns:ahyp="http://schemas.microsoft.com/office/drawing/2018/hyperlinkcolor" val="tx"/>
                    </a:ext>
                  </a:extLst>
                </a:hlinkClick>
              </a:rPr>
              <a:t>24/0659</a:t>
            </a:r>
            <a:r>
              <a:rPr lang="en-US" sz="1400" dirty="0">
                <a:solidFill>
                  <a:schemeClr val="bg1">
                    <a:lumMod val="65000"/>
                  </a:schemeClr>
                </a:solidFill>
              </a:rPr>
              <a:t> </a:t>
            </a:r>
            <a:r>
              <a:rPr lang="en-US" sz="1400" b="0" i="0" u="none" strike="noStrike" dirty="0">
                <a:solidFill>
                  <a:schemeClr val="bg1">
                    <a:lumMod val="65000"/>
                  </a:schemeClr>
                </a:solidFill>
                <a:effectLst/>
              </a:rPr>
              <a:t>Thoughts on AP Power Save</a:t>
            </a:r>
            <a:r>
              <a:rPr lang="en-US" sz="1400" dirty="0">
                <a:solidFill>
                  <a:schemeClr val="bg1">
                    <a:lumMod val="65000"/>
                  </a:schemeClr>
                </a:solidFill>
              </a:rPr>
              <a:t> 						</a:t>
            </a:r>
            <a:r>
              <a:rPr lang="en-US" sz="1400" b="0" i="0" u="none" strike="noStrike" dirty="0">
                <a:solidFill>
                  <a:schemeClr val="bg1">
                    <a:lumMod val="65000"/>
                  </a:schemeClr>
                </a:solidFill>
                <a:effectLst/>
              </a:rPr>
              <a:t>Binita Gupta</a:t>
            </a:r>
            <a:r>
              <a:rPr lang="en-US" sz="1400" dirty="0">
                <a:solidFill>
                  <a:schemeClr val="bg1">
                    <a:lumMod val="65000"/>
                  </a:schemeClr>
                </a:solidFill>
              </a:rPr>
              <a:t> </a:t>
            </a:r>
          </a:p>
          <a:p>
            <a:pPr lvl="1">
              <a:buFont typeface="Arial" panose="020B0604020202020204" pitchFamily="34" charset="0"/>
              <a:buChar char="•"/>
            </a:pPr>
            <a:r>
              <a:rPr lang="en-US" sz="14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24/0671</a:t>
            </a:r>
            <a:r>
              <a:rPr lang="en-US" sz="1400" dirty="0">
                <a:solidFill>
                  <a:schemeClr val="bg1">
                    <a:lumMod val="65000"/>
                  </a:schemeClr>
                </a:solidFill>
              </a:rPr>
              <a:t> </a:t>
            </a:r>
            <a:r>
              <a:rPr lang="en-US" sz="1400" b="0" i="0" u="none" strike="noStrike" dirty="0">
                <a:solidFill>
                  <a:schemeClr val="bg1">
                    <a:lumMod val="65000"/>
                  </a:schemeClr>
                </a:solidFill>
                <a:effectLst/>
              </a:rPr>
              <a:t>Enhancements on AP Power Save</a:t>
            </a:r>
            <a:r>
              <a:rPr lang="en-US" sz="1400" dirty="0">
                <a:solidFill>
                  <a:schemeClr val="bg1">
                    <a:lumMod val="65000"/>
                  </a:schemeClr>
                </a:solidFill>
              </a:rPr>
              <a:t> 					</a:t>
            </a:r>
            <a:r>
              <a:rPr lang="en-US" sz="1400" b="0" i="0" u="none" strike="noStrike" dirty="0">
                <a:solidFill>
                  <a:schemeClr val="bg1">
                    <a:lumMod val="65000"/>
                  </a:schemeClr>
                </a:solidFill>
                <a:effectLst/>
              </a:rPr>
              <a:t>Shawn Kim</a:t>
            </a:r>
            <a:r>
              <a:rPr lang="en-US" sz="1400" dirty="0">
                <a:solidFill>
                  <a:schemeClr val="bg1">
                    <a:lumMod val="65000"/>
                  </a:schemeClr>
                </a:solidFill>
              </a:rPr>
              <a:t> </a:t>
            </a:r>
          </a:p>
          <a:p>
            <a:pPr lvl="1">
              <a:buFont typeface="Arial" panose="020B0604020202020204" pitchFamily="34" charset="0"/>
              <a:buChar char="•"/>
            </a:pPr>
            <a:r>
              <a:rPr lang="en-US" sz="1400" b="0" i="0" u="none"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24/0694</a:t>
            </a:r>
            <a:r>
              <a:rPr lang="en-US" sz="1400" dirty="0">
                <a:solidFill>
                  <a:schemeClr val="bg1">
                    <a:lumMod val="65000"/>
                  </a:schemeClr>
                </a:solidFill>
              </a:rPr>
              <a:t> </a:t>
            </a:r>
            <a:r>
              <a:rPr lang="en-US" sz="1400" b="0" i="0" u="none" strike="noStrike" dirty="0">
                <a:solidFill>
                  <a:schemeClr val="bg1">
                    <a:lumMod val="65000"/>
                  </a:schemeClr>
                </a:solidFill>
                <a:effectLst/>
              </a:rPr>
              <a:t>Cross-link PS state indication</a:t>
            </a:r>
            <a:r>
              <a:rPr lang="en-US" sz="1400" dirty="0">
                <a:solidFill>
                  <a:schemeClr val="bg1">
                    <a:lumMod val="65000"/>
                  </a:schemeClr>
                </a:solidFill>
              </a:rPr>
              <a:t> 						</a:t>
            </a:r>
            <a:r>
              <a:rPr lang="en-US" sz="1400" b="0" i="0" u="none" strike="noStrike" dirty="0">
                <a:solidFill>
                  <a:schemeClr val="bg1">
                    <a:lumMod val="65000"/>
                  </a:schemeClr>
                </a:solidFill>
                <a:effectLst/>
              </a:rPr>
              <a:t>Vishnu Ratnam</a:t>
            </a:r>
          </a:p>
          <a:p>
            <a:pPr lvl="1">
              <a:buFont typeface="Arial" panose="020B0604020202020204" pitchFamily="34" charset="0"/>
              <a:buChar char="•"/>
            </a:pPr>
            <a:r>
              <a:rPr lang="en-US" sz="1400" b="0" i="0" u="sng"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24/0715</a:t>
            </a:r>
            <a:r>
              <a:rPr lang="en-US" sz="1400" dirty="0">
                <a:solidFill>
                  <a:schemeClr val="bg1">
                    <a:lumMod val="65000"/>
                  </a:schemeClr>
                </a:solidFill>
              </a:rPr>
              <a:t> </a:t>
            </a:r>
            <a:r>
              <a:rPr lang="en-US" sz="1400" b="0" i="0" u="none" strike="noStrike" dirty="0">
                <a:solidFill>
                  <a:schemeClr val="bg1">
                    <a:lumMod val="65000"/>
                  </a:schemeClr>
                </a:solidFill>
                <a:effectLst/>
              </a:rPr>
              <a:t>Multi-Link-SM-Power-Save-Mode-follow-up</a:t>
            </a:r>
            <a:r>
              <a:rPr lang="en-US" sz="1400" dirty="0">
                <a:solidFill>
                  <a:schemeClr val="bg1">
                    <a:lumMod val="65000"/>
                  </a:schemeClr>
                </a:solidFill>
              </a:rPr>
              <a:t> 			</a:t>
            </a:r>
            <a:r>
              <a:rPr lang="en-US" sz="1400" b="0" i="0" u="none" strike="noStrike" dirty="0">
                <a:solidFill>
                  <a:schemeClr val="bg1">
                    <a:lumMod val="65000"/>
                  </a:schemeClr>
                </a:solidFill>
                <a:effectLst/>
              </a:rPr>
              <a:t>Jason Y. Guo</a:t>
            </a:r>
            <a:r>
              <a:rPr lang="en-US" sz="1400" dirty="0">
                <a:solidFill>
                  <a:schemeClr val="bg1">
                    <a:lumMod val="65000"/>
                  </a:schemeClr>
                </a:solidFill>
              </a:rPr>
              <a:t> </a:t>
            </a:r>
            <a:endParaRPr lang="en-US" sz="1400" b="0" i="0" u="none" strike="noStrike"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885446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050" dirty="0"/>
              <a:t>Straw Poll 1: Do you support to define in 11bn that a non-AP MLD can gather information on candidate AP MLD(s) over the DS via the current AP MLD?</a:t>
            </a:r>
          </a:p>
          <a:p>
            <a:pPr marL="0" indent="0"/>
            <a:r>
              <a:rPr lang="en-US" sz="1050" dirty="0"/>
              <a:t> Supporting list: [24/0349r3, 24/0679r1] </a:t>
            </a:r>
          </a:p>
          <a:p>
            <a:pPr>
              <a:buFont typeface="Arial" panose="020B0604020202020204" pitchFamily="34" charset="0"/>
              <a:buChar char="•"/>
            </a:pPr>
            <a:r>
              <a:rPr lang="en-US" sz="1050" dirty="0"/>
              <a:t>Straw Poll 2:  Do you support to define in 11bn that a non-AP MLD sets up one or more links with target AP MLD over the DS via the current AP MLD?</a:t>
            </a:r>
          </a:p>
          <a:p>
            <a:pPr marL="0" indent="0"/>
            <a:r>
              <a:rPr lang="en-US" sz="1050" dirty="0"/>
              <a:t>Supporting list: [24/0349r3, 24/0679r1]</a:t>
            </a:r>
          </a:p>
          <a:p>
            <a:pPr>
              <a:buFont typeface="Arial" panose="020B0604020202020204" pitchFamily="34" charset="0"/>
              <a:buChar char="•"/>
            </a:pPr>
            <a:r>
              <a:rPr lang="en-US" sz="1050" dirty="0"/>
              <a:t>Straw Poll 3: Do you support to define in 11bn that when a non-AP MLD is in the process of roaming from the current AP MLD to a target AP MLD, the context related to the non-AP MLD is transferred to the target AP MLD such that it preserves the data exchange context for the non-AP MLD or the context can be renegotiated with the target AP MLD?</a:t>
            </a:r>
          </a:p>
          <a:p>
            <a:pPr lvl="1">
              <a:buFont typeface="Arial" panose="020B0604020202020204" pitchFamily="34" charset="0"/>
              <a:buChar char="•"/>
            </a:pPr>
            <a:r>
              <a:rPr lang="en-US" sz="1050" dirty="0"/>
              <a:t>Details on what context can be transferred and what context can be renegotiated are TBD</a:t>
            </a:r>
          </a:p>
          <a:p>
            <a:pPr lvl="1">
              <a:buFont typeface="Arial" panose="020B0604020202020204" pitchFamily="34" charset="0"/>
              <a:buChar char="•"/>
            </a:pPr>
            <a:r>
              <a:rPr lang="en-US" sz="1050" dirty="0"/>
              <a:t>How to transfer the context is TBD.</a:t>
            </a:r>
          </a:p>
          <a:p>
            <a:pPr marL="0" indent="0"/>
            <a:r>
              <a:rPr lang="en-US" sz="1050" dirty="0"/>
              <a:t>Supporting list: [23/1971, 23/1996, 24/0052, 24/0083, 24/0101, 24/0396, 24/0412, 24/0679]</a:t>
            </a:r>
          </a:p>
          <a:p>
            <a:pPr>
              <a:buFont typeface="Arial" panose="020B0604020202020204" pitchFamily="34" charset="0"/>
              <a:buChar char="•"/>
            </a:pPr>
            <a:r>
              <a:rPr lang="en-US" sz="1050" dirty="0"/>
              <a:t>Straw Poll 4:  Do you agree that as part of the seamless roaming procedure, during roaming,</a:t>
            </a:r>
          </a:p>
          <a:p>
            <a:pPr lvl="1">
              <a:buFont typeface="Arial" panose="020B0604020202020204" pitchFamily="34" charset="0"/>
              <a:buChar char="•"/>
            </a:pPr>
            <a:r>
              <a:rPr lang="en-US" sz="900" dirty="0"/>
              <a:t>after the request/response exchange that initiates notification of the DS mapping change from the current AP MLD to the target AP MLD,</a:t>
            </a:r>
          </a:p>
          <a:p>
            <a:pPr lvl="1">
              <a:buFont typeface="Arial" panose="020B0604020202020204" pitchFamily="34" charset="0"/>
              <a:buChar char="•"/>
            </a:pPr>
            <a:r>
              <a:rPr lang="en-US" sz="900" dirty="0"/>
              <a:t>The current AP MLD may deliver buffered DL data frames for a TBD period of time.</a:t>
            </a:r>
          </a:p>
          <a:p>
            <a:pPr lvl="1">
              <a:buFont typeface="Arial" panose="020B0604020202020204" pitchFamily="34" charset="0"/>
              <a:buChar char="•"/>
            </a:pPr>
            <a:r>
              <a:rPr lang="en-US" sz="900" dirty="0"/>
              <a:t>The non-AP MLD may retrieve buffered DL data frames from the current AP MLD</a:t>
            </a:r>
          </a:p>
          <a:p>
            <a:pPr lvl="1">
              <a:buFont typeface="Arial" panose="020B0604020202020204" pitchFamily="34" charset="0"/>
              <a:buChar char="•"/>
            </a:pPr>
            <a:r>
              <a:rPr lang="en-US" sz="900" dirty="0"/>
              <a:t>The non-AP MLD may send UL data to target AP MLD.</a:t>
            </a:r>
          </a:p>
          <a:p>
            <a:pPr lvl="1">
              <a:buFont typeface="Arial" panose="020B0604020202020204" pitchFamily="34" charset="0"/>
              <a:buChar char="•"/>
            </a:pPr>
            <a:r>
              <a:rPr lang="en-US" sz="900" dirty="0"/>
              <a:t>It is assumed that the target AP MLD is able to deliver data frames after the DS mapping change</a:t>
            </a:r>
          </a:p>
          <a:p>
            <a:pPr lvl="1">
              <a:buFont typeface="Arial" panose="020B0604020202020204" pitchFamily="34" charset="0"/>
              <a:buChar char="•"/>
            </a:pPr>
            <a:r>
              <a:rPr lang="en-US" sz="900" dirty="0"/>
              <a:t>The current AP MLD may forward DL data to the target AP MLD.</a:t>
            </a:r>
          </a:p>
          <a:p>
            <a:pPr lvl="1">
              <a:buFont typeface="Arial" panose="020B0604020202020204" pitchFamily="34" charset="0"/>
              <a:buChar char="•"/>
            </a:pPr>
            <a:r>
              <a:rPr lang="en-US" sz="900" dirty="0"/>
              <a:t>When and how to initiate the forwarding of DL data is TBD</a:t>
            </a:r>
          </a:p>
          <a:p>
            <a:pPr>
              <a:buFont typeface="Arial" panose="020B0604020202020204" pitchFamily="34" charset="0"/>
              <a:buChar char="•"/>
            </a:pPr>
            <a:r>
              <a:rPr lang="en-US" sz="1050" dirty="0"/>
              <a:t>Supporting list: [23/1971, 23/1996, 24/0052, 24/0083, 24/0101, 24/0396, 24/0412, 24/0679]</a:t>
            </a:r>
            <a:endParaRPr lang="en-US" sz="1050" b="0" i="1"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0416980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Submissions – MAP + Miscellaneous Part 1</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24/1204</a:t>
            </a:r>
            <a:r>
              <a:rPr lang="en-GB" sz="1100" dirty="0">
                <a:solidFill>
                  <a:srgbClr val="00B050"/>
                </a:solidFill>
              </a:rPr>
              <a:t> Coordinated Beamforming for 11bn				Insik Jung</a:t>
            </a: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24/1211</a:t>
            </a:r>
            <a:r>
              <a:rPr lang="en-US" sz="1100" dirty="0">
                <a:solidFill>
                  <a:srgbClr val="00B050"/>
                </a:solidFill>
              </a:rPr>
              <a:t> Coordinated BF Goodput Discussion				Genadiy Tsodik</a:t>
            </a:r>
            <a:endParaRPr lang="en-GB" sz="1100" dirty="0">
              <a:solidFill>
                <a:srgbClr val="00B050"/>
              </a:solidFill>
            </a:endParaRPr>
          </a:p>
          <a:p>
            <a:pPr lvl="1">
              <a:buFont typeface="Arial" panose="020B0604020202020204" pitchFamily="34" charset="0"/>
              <a:buChar char="•"/>
            </a:pPr>
            <a:r>
              <a:rPr lang="en-GB" sz="1100" dirty="0">
                <a:solidFill>
                  <a:schemeClr val="bg1">
                    <a:lumMod val="65000"/>
                  </a:schemeClr>
                </a:solidFill>
                <a:hlinkClick r:id="rId4">
                  <a:extLst>
                    <a:ext uri="{A12FA001-AC4F-418D-AE19-62706E023703}">
                      <ahyp:hlinkClr xmlns:ahyp="http://schemas.microsoft.com/office/drawing/2018/hyperlinkcolor" val="tx"/>
                    </a:ext>
                  </a:extLst>
                </a:hlinkClick>
              </a:rPr>
              <a:t>24/1053</a:t>
            </a:r>
            <a:r>
              <a:rPr lang="en-GB" sz="1100" dirty="0">
                <a:solidFill>
                  <a:schemeClr val="bg1">
                    <a:lumMod val="65000"/>
                  </a:schemeClr>
                </a:solidFill>
              </a:rPr>
              <a:t> PAPR of OFDMA transmission follow up				Xiaogang Chen</a:t>
            </a:r>
          </a:p>
          <a:p>
            <a:pPr lvl="1">
              <a:buFont typeface="Arial" panose="020B0604020202020204" pitchFamily="34" charset="0"/>
              <a:buChar char="•"/>
            </a:pPr>
            <a:r>
              <a:rPr lang="en-GB" sz="1100" dirty="0">
                <a:solidFill>
                  <a:schemeClr val="bg1">
                    <a:lumMod val="65000"/>
                  </a:schemeClr>
                </a:solidFill>
              </a:rPr>
              <a:t>24/1124 Headroom Reason Reporting					Brian Hart</a:t>
            </a:r>
          </a:p>
          <a:p>
            <a:pPr lvl="1">
              <a:buFont typeface="Arial" panose="020B0604020202020204" pitchFamily="34" charset="0"/>
              <a:buChar char="•"/>
            </a:pPr>
            <a:r>
              <a:rPr lang="en-GB" sz="1100" dirty="0">
                <a:solidFill>
                  <a:schemeClr val="bg1">
                    <a:lumMod val="65000"/>
                  </a:schemeClr>
                </a:solidFill>
                <a:hlinkClick r:id="rId5">
                  <a:extLst>
                    <a:ext uri="{A12FA001-AC4F-418D-AE19-62706E023703}">
                      <ahyp:hlinkClr xmlns:ahyp="http://schemas.microsoft.com/office/drawing/2018/hyperlinkcolor" val="tx"/>
                    </a:ext>
                  </a:extLst>
                </a:hlinkClick>
              </a:rPr>
              <a:t>24/1158</a:t>
            </a:r>
            <a:r>
              <a:rPr lang="en-GB" sz="1100" dirty="0">
                <a:solidFill>
                  <a:schemeClr val="bg1">
                    <a:lumMod val="65000"/>
                  </a:schemeClr>
                </a:solidFill>
              </a:rPr>
              <a:t> Uplink MU MIMO Precoding Precoder Message Format 		Rainer Strobel</a:t>
            </a:r>
          </a:p>
          <a:p>
            <a:pPr lvl="1">
              <a:buFont typeface="Arial" panose="020B0604020202020204" pitchFamily="34" charset="0"/>
              <a:buChar char="•"/>
            </a:pPr>
            <a:r>
              <a:rPr lang="en-GB" sz="1100" dirty="0">
                <a:solidFill>
                  <a:schemeClr val="bg1">
                    <a:lumMod val="65000"/>
                  </a:schemeClr>
                </a:solidFill>
                <a:hlinkClick r:id="rId6">
                  <a:extLst>
                    <a:ext uri="{A12FA001-AC4F-418D-AE19-62706E023703}">
                      <ahyp:hlinkClr xmlns:ahyp="http://schemas.microsoft.com/office/drawing/2018/hyperlinkcolor" val="tx"/>
                    </a:ext>
                  </a:extLst>
                </a:hlinkClick>
              </a:rPr>
              <a:t>24/1177</a:t>
            </a:r>
            <a:r>
              <a:rPr lang="en-GB" sz="1100" dirty="0">
                <a:solidFill>
                  <a:schemeClr val="bg1">
                    <a:lumMod val="65000"/>
                  </a:schemeClr>
                </a:solidFill>
              </a:rPr>
              <a:t> Additional Results for Multi-Layer Transmission			Leif Wilhelmsson</a:t>
            </a:r>
          </a:p>
          <a:p>
            <a:pPr>
              <a:buFont typeface="Arial" panose="020B0604020202020204" pitchFamily="34" charset="0"/>
              <a:buChar char="•"/>
            </a:pPr>
            <a:r>
              <a:rPr lang="en-US" sz="1400" dirty="0"/>
              <a:t>Straw Polls:</a:t>
            </a:r>
          </a:p>
          <a:p>
            <a:pPr lvl="1">
              <a:buFont typeface="Arial" panose="020B0604020202020204" pitchFamily="34" charset="0"/>
              <a:buChar char="•"/>
            </a:pPr>
            <a:r>
              <a:rPr lang="en-US" sz="1100" dirty="0">
                <a:solidFill>
                  <a:srgbClr val="00B050"/>
                </a:solidFill>
              </a:rPr>
              <a:t>11-24-0180-00-00bn-thoughts-on-the-beamforming-and-feedback 			Xiaogang Chen</a:t>
            </a:r>
          </a:p>
          <a:p>
            <a:pPr lvl="1">
              <a:buFont typeface="Arial" panose="020B0604020202020204" pitchFamily="34" charset="0"/>
              <a:buChar char="•"/>
            </a:pPr>
            <a:r>
              <a:rPr lang="en-US" sz="1100" dirty="0">
                <a:solidFill>
                  <a:srgbClr val="00B050"/>
                </a:solidFill>
              </a:rPr>
              <a:t>11-23-1877-01-00bn-analysis-on-the-ldpc-rate-matching				Xiaogang Chen</a:t>
            </a:r>
          </a:p>
          <a:p>
            <a:pPr lvl="1">
              <a:buFont typeface="Arial" panose="020B0604020202020204" pitchFamily="34" charset="0"/>
              <a:buChar char="•"/>
            </a:pPr>
            <a:r>
              <a:rPr lang="en-US" sz="1100" dirty="0">
                <a:solidFill>
                  <a:srgbClr val="00B050"/>
                </a:solidFill>
              </a:rPr>
              <a:t>24/395r0 MU CSI FB Type for Non-TB sounding					Junghoon Suh</a:t>
            </a:r>
            <a:endParaRPr lang="en-GB" sz="1100" dirty="0">
              <a:solidFill>
                <a:srgbClr val="00B050"/>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6422455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2</a:t>
            </a:r>
          </a:p>
          <a:p>
            <a:pPr lvl="1">
              <a:buFont typeface="Arial" panose="020B0604020202020204" pitchFamily="34" charset="0"/>
              <a:buChar char="•"/>
            </a:pPr>
            <a:r>
              <a:rPr lang="en-US" sz="1400" dirty="0">
                <a:solidFill>
                  <a:srgbClr val="00B050"/>
                </a:solidFill>
              </a:rPr>
              <a:t>Straw Polls (30 mins)</a:t>
            </a:r>
            <a:endParaRPr lang="en-US" sz="800" dirty="0">
              <a:solidFill>
                <a:srgbClr val="00B050"/>
              </a:solidFill>
            </a:endParaRPr>
          </a:p>
          <a:p>
            <a:pPr lvl="1">
              <a:buFont typeface="Arial" panose="020B0604020202020204" pitchFamily="34" charset="0"/>
              <a:buChar char="•"/>
            </a:pPr>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24/0659</a:t>
            </a:r>
            <a:r>
              <a:rPr lang="en-US" sz="1400" dirty="0">
                <a:solidFill>
                  <a:srgbClr val="00B050"/>
                </a:solidFill>
              </a:rPr>
              <a:t> </a:t>
            </a:r>
            <a:r>
              <a:rPr lang="en-US" sz="1400" b="0" i="0" u="none" strike="noStrike" dirty="0">
                <a:solidFill>
                  <a:srgbClr val="00B050"/>
                </a:solidFill>
                <a:effectLst/>
              </a:rPr>
              <a:t>Thoughts on AP Power Save</a:t>
            </a:r>
            <a:r>
              <a:rPr lang="en-US" sz="1400" dirty="0">
                <a:solidFill>
                  <a:srgbClr val="00B050"/>
                </a:solidFill>
              </a:rPr>
              <a:t> 						</a:t>
            </a:r>
            <a:r>
              <a:rPr lang="en-US" sz="1400" b="0" i="0" u="none" strike="noStrike" dirty="0">
                <a:solidFill>
                  <a:srgbClr val="00B050"/>
                </a:solidFill>
                <a:effectLst/>
              </a:rPr>
              <a:t>Binita Gupta</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24/0671</a:t>
            </a:r>
            <a:r>
              <a:rPr lang="en-US" sz="1400" dirty="0">
                <a:solidFill>
                  <a:srgbClr val="00B050"/>
                </a:solidFill>
              </a:rPr>
              <a:t> </a:t>
            </a:r>
            <a:r>
              <a:rPr lang="en-US" sz="1400" b="0" i="0" u="none" strike="noStrike" dirty="0">
                <a:solidFill>
                  <a:srgbClr val="00B050"/>
                </a:solidFill>
                <a:effectLst/>
              </a:rPr>
              <a:t>Enhancements on AP Power Save</a:t>
            </a:r>
            <a:r>
              <a:rPr lang="en-US" sz="1400" dirty="0">
                <a:solidFill>
                  <a:srgbClr val="00B050"/>
                </a:solidFill>
              </a:rPr>
              <a:t> 					</a:t>
            </a:r>
            <a:r>
              <a:rPr lang="en-US" sz="1400" b="0" i="0" u="none" strike="noStrike" dirty="0">
                <a:solidFill>
                  <a:srgbClr val="00B050"/>
                </a:solidFill>
                <a:effectLst/>
              </a:rPr>
              <a:t>Shawn Kim</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24/0694</a:t>
            </a:r>
            <a:r>
              <a:rPr lang="en-US" sz="1400" dirty="0">
                <a:solidFill>
                  <a:srgbClr val="00B050"/>
                </a:solidFill>
              </a:rPr>
              <a:t> </a:t>
            </a:r>
            <a:r>
              <a:rPr lang="en-US" sz="1400" b="0" i="0" u="none" strike="noStrike" dirty="0">
                <a:solidFill>
                  <a:srgbClr val="00B050"/>
                </a:solidFill>
                <a:effectLst/>
              </a:rPr>
              <a:t>Cross-link PS state indication</a:t>
            </a:r>
            <a:r>
              <a:rPr lang="en-US" sz="1400" dirty="0">
                <a:solidFill>
                  <a:srgbClr val="00B050"/>
                </a:solidFill>
              </a:rPr>
              <a:t> 						</a:t>
            </a:r>
            <a:r>
              <a:rPr lang="en-US" sz="1400" b="0" i="0" u="none" strike="noStrike" dirty="0">
                <a:solidFill>
                  <a:srgbClr val="00B050"/>
                </a:solidFill>
                <a:effectLst/>
              </a:rPr>
              <a:t>Vishnu Ratnam</a:t>
            </a:r>
          </a:p>
          <a:p>
            <a:pPr lvl="1">
              <a:buFont typeface="Arial" panose="020B0604020202020204" pitchFamily="34" charset="0"/>
              <a:buChar char="•"/>
            </a:pPr>
            <a:r>
              <a:rPr lang="en-US" sz="1400" b="0" i="0" u="sng" strike="noStrike" dirty="0">
                <a:solidFill>
                  <a:schemeClr val="bg1">
                    <a:lumMod val="65000"/>
                  </a:schemeClr>
                </a:solidFill>
                <a:effectLst/>
                <a:hlinkClick r:id="rId5">
                  <a:extLst>
                    <a:ext uri="{A12FA001-AC4F-418D-AE19-62706E023703}">
                      <ahyp:hlinkClr xmlns:ahyp="http://schemas.microsoft.com/office/drawing/2018/hyperlinkcolor" val="tx"/>
                    </a:ext>
                  </a:extLst>
                </a:hlinkClick>
              </a:rPr>
              <a:t>24/0715</a:t>
            </a:r>
            <a:r>
              <a:rPr lang="en-US" sz="1400" dirty="0">
                <a:solidFill>
                  <a:schemeClr val="bg1">
                    <a:lumMod val="65000"/>
                  </a:schemeClr>
                </a:solidFill>
              </a:rPr>
              <a:t> </a:t>
            </a:r>
            <a:r>
              <a:rPr lang="en-US" sz="1400" b="0" i="0" u="none" strike="noStrike" dirty="0">
                <a:solidFill>
                  <a:schemeClr val="bg1">
                    <a:lumMod val="65000"/>
                  </a:schemeClr>
                </a:solidFill>
                <a:effectLst/>
              </a:rPr>
              <a:t>Multi-Link-SM-Power-Save-Mode-follow-up</a:t>
            </a:r>
            <a:r>
              <a:rPr lang="en-US" sz="1400" dirty="0">
                <a:solidFill>
                  <a:schemeClr val="bg1">
                    <a:lumMod val="65000"/>
                  </a:schemeClr>
                </a:solidFill>
              </a:rPr>
              <a:t> 			</a:t>
            </a:r>
            <a:r>
              <a:rPr lang="en-US" sz="1400" b="0" i="0" u="none" strike="noStrike" dirty="0">
                <a:solidFill>
                  <a:schemeClr val="bg1">
                    <a:lumMod val="65000"/>
                  </a:schemeClr>
                </a:solidFill>
                <a:effectLst/>
              </a:rPr>
              <a:t>Jason Y. Guo</a:t>
            </a:r>
            <a:r>
              <a:rPr lang="en-US" sz="1400" dirty="0">
                <a:solidFill>
                  <a:schemeClr val="bg1">
                    <a:lumMod val="65000"/>
                  </a:schemeClr>
                </a:solidFill>
              </a:rPr>
              <a:t> </a:t>
            </a:r>
            <a:endParaRPr lang="en-US" sz="1400" b="0" i="0" u="none" strike="noStrike" dirty="0">
              <a:solidFill>
                <a:schemeClr val="bg1">
                  <a:lumMod val="65000"/>
                </a:schemeClr>
              </a:solidFill>
              <a:effectLst/>
            </a:endParaRPr>
          </a:p>
          <a:p>
            <a:pPr lvl="1">
              <a:buFont typeface="Arial" panose="020B0604020202020204" pitchFamily="34" charset="0"/>
              <a:buChar char="•"/>
            </a:pPr>
            <a:r>
              <a:rPr lang="en-US" sz="14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24/0737</a:t>
            </a:r>
            <a:r>
              <a:rPr lang="en-US" sz="1400" dirty="0">
                <a:solidFill>
                  <a:schemeClr val="bg1">
                    <a:lumMod val="65000"/>
                  </a:schemeClr>
                </a:solidFill>
              </a:rPr>
              <a:t> </a:t>
            </a:r>
            <a:r>
              <a:rPr lang="en-US" sz="1400" b="0" i="0" u="none" strike="noStrike" dirty="0">
                <a:solidFill>
                  <a:schemeClr val="bg1">
                    <a:lumMod val="65000"/>
                  </a:schemeClr>
                </a:solidFill>
                <a:effectLst/>
              </a:rPr>
              <a:t>Cross-link Wake-up to Go Deeper in Power Save</a:t>
            </a:r>
            <a:r>
              <a:rPr lang="en-US" sz="1400" dirty="0">
                <a:solidFill>
                  <a:schemeClr val="bg1">
                    <a:lumMod val="65000"/>
                  </a:schemeClr>
                </a:solidFill>
              </a:rPr>
              <a:t> 			</a:t>
            </a:r>
            <a:r>
              <a:rPr lang="en-US" sz="1400" b="0" i="0" u="none" strike="noStrike" dirty="0">
                <a:solidFill>
                  <a:schemeClr val="bg1">
                    <a:lumMod val="65000"/>
                  </a:schemeClr>
                </a:solidFill>
                <a:effectLst/>
              </a:rPr>
              <a:t>Yuxin Lu</a:t>
            </a:r>
          </a:p>
          <a:p>
            <a:pPr lvl="1">
              <a:buFont typeface="Arial" panose="020B0604020202020204" pitchFamily="34" charset="0"/>
              <a:buChar char="•"/>
            </a:pPr>
            <a:r>
              <a:rPr lang="en-US" sz="1400" b="0" i="0" u="sng"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24/0782</a:t>
            </a:r>
            <a:r>
              <a:rPr lang="en-US" sz="1400" dirty="0">
                <a:solidFill>
                  <a:schemeClr val="bg1">
                    <a:lumMod val="65000"/>
                  </a:schemeClr>
                </a:solidFill>
              </a:rPr>
              <a:t> </a:t>
            </a:r>
            <a:r>
              <a:rPr lang="en-US" sz="1400" b="0" i="0" u="none" strike="noStrike" dirty="0">
                <a:solidFill>
                  <a:schemeClr val="bg1">
                    <a:lumMod val="65000"/>
                  </a:schemeClr>
                </a:solidFill>
                <a:effectLst/>
              </a:rPr>
              <a:t>AP power saving</a:t>
            </a:r>
            <a:r>
              <a:rPr lang="en-US" sz="1400" dirty="0">
                <a:solidFill>
                  <a:schemeClr val="bg1">
                    <a:lumMod val="65000"/>
                  </a:schemeClr>
                </a:solidFill>
              </a:rPr>
              <a:t> 								</a:t>
            </a:r>
            <a:r>
              <a:rPr lang="en-US" sz="1400" b="0" i="0" u="none" strike="noStrike" dirty="0" err="1">
                <a:solidFill>
                  <a:schemeClr val="bg1">
                    <a:lumMod val="65000"/>
                  </a:schemeClr>
                </a:solidFill>
                <a:effectLst/>
              </a:rPr>
              <a:t>Chaoming</a:t>
            </a:r>
            <a:r>
              <a:rPr lang="en-US" sz="1400" b="0" i="0" u="none" strike="noStrike" dirty="0">
                <a:solidFill>
                  <a:schemeClr val="bg1">
                    <a:lumMod val="65000"/>
                  </a:schemeClr>
                </a:solidFill>
                <a:effectLst/>
              </a:rPr>
              <a:t> Luo</a:t>
            </a:r>
            <a:r>
              <a:rPr lang="en-US" sz="1400" dirty="0">
                <a:solidFill>
                  <a:schemeClr val="bg1">
                    <a:lumMod val="65000"/>
                  </a:schemeClr>
                </a:solidFill>
              </a:rPr>
              <a:t>  </a:t>
            </a:r>
          </a:p>
          <a:p>
            <a:pPr lvl="1">
              <a:buFont typeface="Arial" panose="020B0604020202020204" pitchFamily="34" charset="0"/>
              <a:buChar char="•"/>
            </a:pPr>
            <a:r>
              <a:rPr lang="en-US" sz="1400" b="0" i="0" u="sng"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24/0813</a:t>
            </a:r>
            <a:r>
              <a:rPr lang="en-US" sz="1400" dirty="0">
                <a:solidFill>
                  <a:schemeClr val="bg1">
                    <a:lumMod val="65000"/>
                  </a:schemeClr>
                </a:solidFill>
              </a:rPr>
              <a:t> </a:t>
            </a:r>
            <a:r>
              <a:rPr lang="en-US" sz="1400" b="0" i="0" u="none" strike="noStrike" dirty="0">
                <a:solidFill>
                  <a:schemeClr val="bg1">
                    <a:lumMod val="65000"/>
                  </a:schemeClr>
                </a:solidFill>
                <a:effectLst/>
              </a:rPr>
              <a:t>Discussions on AP Power Save</a:t>
            </a:r>
            <a:r>
              <a:rPr lang="en-US" sz="1400" dirty="0">
                <a:solidFill>
                  <a:schemeClr val="bg1">
                    <a:lumMod val="65000"/>
                  </a:schemeClr>
                </a:solidFill>
              </a:rPr>
              <a:t> 					</a:t>
            </a:r>
            <a:r>
              <a:rPr lang="en-US" sz="1400" b="0" i="0" u="none" strike="noStrike" dirty="0" err="1">
                <a:solidFill>
                  <a:schemeClr val="bg1">
                    <a:lumMod val="65000"/>
                  </a:schemeClr>
                </a:solidFill>
                <a:effectLst/>
              </a:rPr>
              <a:t>Yongsen</a:t>
            </a:r>
            <a:r>
              <a:rPr lang="en-US" sz="1400" b="0" i="0" u="none" strike="noStrike" dirty="0">
                <a:solidFill>
                  <a:schemeClr val="bg1">
                    <a:lumMod val="65000"/>
                  </a:schemeClr>
                </a:solidFill>
                <a:effectLst/>
              </a:rPr>
              <a:t> Ma</a:t>
            </a:r>
            <a:r>
              <a:rPr lang="en-US" sz="1400" dirty="0">
                <a:solidFill>
                  <a:schemeClr val="bg1">
                    <a:lumMod val="65000"/>
                  </a:schemeClr>
                </a:solidFill>
              </a:rPr>
              <a:t> </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886114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marL="457200" marR="0" algn="l">
              <a:spcBef>
                <a:spcPts val="0"/>
              </a:spcBef>
              <a:spcAft>
                <a:spcPts val="0"/>
              </a:spcAft>
            </a:pPr>
            <a:r>
              <a:rPr lang="en-US" sz="1100" b="1" i="0" dirty="0">
                <a:solidFill>
                  <a:srgbClr val="00B050"/>
                </a:solidFill>
                <a:effectLst/>
                <a:highlight>
                  <a:srgbClr val="FFFFFF"/>
                </a:highlight>
              </a:rPr>
              <a:t>Straw Poll 1: Do you support the following:</a:t>
            </a:r>
          </a:p>
          <a:p>
            <a:pPr marL="914400" marR="0" algn="l">
              <a:spcBef>
                <a:spcPts val="0"/>
              </a:spcBef>
              <a:spcAft>
                <a:spcPts val="0"/>
              </a:spcAft>
            </a:pPr>
            <a:r>
              <a:rPr lang="en-US" sz="1100" b="0" i="0" dirty="0">
                <a:solidFill>
                  <a:srgbClr val="222222"/>
                </a:solidFill>
                <a:effectLst/>
                <a:highlight>
                  <a:srgbClr val="FFFFFF"/>
                </a:highlight>
              </a:rPr>
              <a:t>o  …</a:t>
            </a:r>
            <a:endParaRPr lang="en-US" sz="1000" b="0" i="0" dirty="0">
              <a:solidFill>
                <a:srgbClr val="222222"/>
              </a:solidFill>
              <a:effectLst/>
              <a:highlight>
                <a:srgbClr val="FFFFFF"/>
              </a:highlight>
            </a:endParaRPr>
          </a:p>
          <a:p>
            <a:pPr algn="l"/>
            <a:r>
              <a:rPr lang="en-US" sz="1000" b="0" i="0" dirty="0">
                <a:solidFill>
                  <a:srgbClr val="222222"/>
                </a:solidFill>
                <a:effectLst/>
                <a:highlight>
                  <a:srgbClr val="FFFFFF"/>
                </a:highlight>
              </a:rPr>
              <a:t>Supporting list: [</a:t>
            </a:r>
            <a:r>
              <a:rPr lang="en-US" sz="1000" b="0" i="0" dirty="0">
                <a:solidFill>
                  <a:srgbClr val="1155CC"/>
                </a:solidFill>
                <a:effectLst/>
                <a:highlight>
                  <a:srgbClr val="FFFFFF"/>
                </a:highlight>
                <a:hlinkClick r:id="rId2"/>
              </a:rPr>
              <a:t>23/1971</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3"/>
              </a:rPr>
              <a:t>23/1996</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4"/>
              </a:rPr>
              <a:t>24/0052</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5"/>
              </a:rPr>
              <a:t>24/0083</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6"/>
              </a:rPr>
              <a:t>24/0101</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7"/>
              </a:rPr>
              <a:t>24/0396</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8"/>
              </a:rPr>
              <a:t>24/0412</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9"/>
              </a:rPr>
              <a:t>24/0679</a:t>
            </a:r>
            <a:r>
              <a:rPr lang="en-US" sz="1000" b="0" i="0" dirty="0">
                <a:solidFill>
                  <a:srgbClr val="222222"/>
                </a:solidFill>
                <a:effectLst/>
                <a:highlight>
                  <a:srgbClr val="FFFFFF"/>
                </a:highlight>
              </a:rPr>
              <a:t>]</a:t>
            </a:r>
          </a:p>
          <a:p>
            <a:pPr marL="0" indent="0" algn="just"/>
            <a:r>
              <a:rPr lang="en-US" sz="1100" b="1" i="0" dirty="0">
                <a:solidFill>
                  <a:srgbClr val="00B050"/>
                </a:solidFill>
                <a:effectLst/>
                <a:highlight>
                  <a:srgbClr val="FFFFFF"/>
                </a:highlight>
              </a:rPr>
              <a:t>Straw Poll 3: Do you agree to include the following into the 11bn SFD?</a:t>
            </a:r>
            <a:endParaRPr lang="en-US" sz="1100" b="0" i="0" dirty="0">
              <a:solidFill>
                <a:srgbClr val="00B050"/>
              </a:solidFill>
              <a:effectLst/>
              <a:highlight>
                <a:srgbClr val="FFFFFF"/>
              </a:highlight>
            </a:endParaRPr>
          </a:p>
          <a:p>
            <a:pPr marL="742950" lvl="1" indent="-285750" algn="just">
              <a:buFont typeface="Arial" panose="020B0604020202020204" pitchFamily="34" charset="0"/>
              <a:buChar char="•"/>
            </a:pPr>
            <a:r>
              <a:rPr lang="en-US" sz="1100" b="0" i="0" dirty="0">
                <a:solidFill>
                  <a:srgbClr val="222222"/>
                </a:solidFill>
                <a:effectLst/>
                <a:highlight>
                  <a:srgbClr val="FFFFFF"/>
                </a:highlight>
                <a:latin typeface="Arial" panose="020B0604020202020204" pitchFamily="34" charset="0"/>
              </a:rPr>
              <a:t>11bn defines a mechanism to allow a non-AP STA to indicate a periodic unavailability in time to its associated AP</a:t>
            </a:r>
          </a:p>
          <a:p>
            <a:pPr algn="l"/>
            <a:r>
              <a:rPr lang="en-US" sz="1200" b="0" i="0" dirty="0">
                <a:solidFill>
                  <a:srgbClr val="222222"/>
                </a:solidFill>
                <a:effectLst/>
                <a:highlight>
                  <a:srgbClr val="FFFFFF"/>
                </a:highlight>
                <a:latin typeface="Arial" panose="020B0604020202020204" pitchFamily="34" charset="0"/>
              </a:rPr>
              <a:t>Note: Some harmonization based on [</a:t>
            </a:r>
            <a:r>
              <a:rPr lang="en-US" sz="1200" b="0" i="0" dirty="0">
                <a:solidFill>
                  <a:srgbClr val="1155CC"/>
                </a:solidFill>
                <a:effectLst/>
                <a:highlight>
                  <a:srgbClr val="FFFFFF"/>
                </a:highlight>
                <a:latin typeface="Arial" panose="020B0604020202020204" pitchFamily="34" charset="0"/>
                <a:hlinkClick r:id="rId10"/>
              </a:rPr>
              <a:t>24/0831</a:t>
            </a:r>
            <a:r>
              <a:rPr lang="en-US" sz="1200" b="0" i="0" dirty="0">
                <a:solidFill>
                  <a:srgbClr val="222222"/>
                </a:solidFill>
                <a:effectLst/>
                <a:highlight>
                  <a:srgbClr val="FFFFFF"/>
                </a:highlight>
                <a:latin typeface="Arial" panose="020B0604020202020204" pitchFamily="34" charset="0"/>
              </a:rPr>
              <a:t>, </a:t>
            </a:r>
            <a:r>
              <a:rPr lang="en-US" sz="1200" b="0" i="0" dirty="0">
                <a:solidFill>
                  <a:srgbClr val="1155CC"/>
                </a:solidFill>
                <a:effectLst/>
                <a:highlight>
                  <a:srgbClr val="FFFFFF"/>
                </a:highlight>
                <a:latin typeface="Arial" panose="020B0604020202020204" pitchFamily="34" charset="0"/>
                <a:hlinkClick r:id="rId11"/>
              </a:rPr>
              <a:t>23/0816</a:t>
            </a:r>
            <a:r>
              <a:rPr lang="en-US" sz="1200" b="0" i="0" dirty="0">
                <a:solidFill>
                  <a:srgbClr val="222222"/>
                </a:solidFill>
                <a:effectLst/>
                <a:highlight>
                  <a:srgbClr val="FFFFFF"/>
                </a:highlight>
                <a:latin typeface="Arial" panose="020B0604020202020204" pitchFamily="34" charset="0"/>
              </a:rPr>
              <a:t>, </a:t>
            </a:r>
            <a:r>
              <a:rPr lang="en-US" sz="1200" b="0" i="0" dirty="0">
                <a:solidFill>
                  <a:srgbClr val="1155CC"/>
                </a:solidFill>
                <a:effectLst/>
                <a:highlight>
                  <a:srgbClr val="FFFFFF"/>
                </a:highlight>
                <a:latin typeface="Arial" panose="020B0604020202020204" pitchFamily="34" charset="0"/>
                <a:hlinkClick r:id="rId12"/>
              </a:rPr>
              <a:t>23/1934, </a:t>
            </a:r>
            <a:r>
              <a:rPr lang="en-US" sz="1200" b="0" i="0" dirty="0">
                <a:solidFill>
                  <a:srgbClr val="1155CC"/>
                </a:solidFill>
                <a:effectLst/>
                <a:highlight>
                  <a:srgbClr val="FFFFFF"/>
                </a:highlight>
                <a:latin typeface="Arial" panose="020B0604020202020204" pitchFamily="34" charset="0"/>
                <a:hlinkClick r:id="rId13"/>
              </a:rPr>
              <a:t>23/2002</a:t>
            </a:r>
            <a:r>
              <a:rPr lang="en-US" sz="1200" b="0" i="0" dirty="0">
                <a:solidFill>
                  <a:srgbClr val="222222"/>
                </a:solidFill>
                <a:effectLst/>
                <a:highlight>
                  <a:srgbClr val="FFFFFF"/>
                </a:highlight>
                <a:latin typeface="Arial" panose="020B0604020202020204" pitchFamily="34" charset="0"/>
              </a:rPr>
              <a:t>, </a:t>
            </a:r>
            <a:r>
              <a:rPr lang="en-US" sz="1200" b="0" i="0" dirty="0">
                <a:solidFill>
                  <a:srgbClr val="1155CC"/>
                </a:solidFill>
                <a:effectLst/>
                <a:highlight>
                  <a:srgbClr val="FFFFFF"/>
                </a:highlight>
                <a:latin typeface="Arial" panose="020B0604020202020204" pitchFamily="34" charset="0"/>
                <a:hlinkClick r:id="rId14"/>
              </a:rPr>
              <a:t>23/2078</a:t>
            </a:r>
            <a:r>
              <a:rPr lang="en-US" sz="1200" b="0" i="0" dirty="0">
                <a:solidFill>
                  <a:srgbClr val="222222"/>
                </a:solidFill>
                <a:effectLst/>
                <a:highlight>
                  <a:srgbClr val="FFFFFF"/>
                </a:highlight>
                <a:latin typeface="Arial" panose="020B0604020202020204" pitchFamily="34" charset="0"/>
              </a:rPr>
              <a:t>, </a:t>
            </a:r>
            <a:r>
              <a:rPr lang="en-US" sz="1200" b="0" i="0" dirty="0">
                <a:solidFill>
                  <a:srgbClr val="1155CC"/>
                </a:solidFill>
                <a:effectLst/>
                <a:highlight>
                  <a:srgbClr val="FFFFFF"/>
                </a:highlight>
                <a:latin typeface="Arial" panose="020B0604020202020204" pitchFamily="34" charset="0"/>
                <a:hlinkClick r:id="rId15"/>
              </a:rPr>
              <a:t>24/0420</a:t>
            </a:r>
            <a:r>
              <a:rPr lang="en-US" sz="1200" b="0" i="0" dirty="0">
                <a:solidFill>
                  <a:srgbClr val="222222"/>
                </a:solidFill>
                <a:effectLst/>
                <a:highlight>
                  <a:srgbClr val="FFFFFF"/>
                </a:highlight>
                <a:latin typeface="Arial" panose="020B0604020202020204" pitchFamily="34" charset="0"/>
              </a:rPr>
              <a:t>]</a:t>
            </a:r>
          </a:p>
          <a:p>
            <a:pPr marL="0" indent="0"/>
            <a:endParaRPr lang="en-US" sz="1100" b="0" dirty="0">
              <a:solidFill>
                <a:srgbClr val="FFC000"/>
              </a:solidFill>
            </a:endParaRPr>
          </a:p>
          <a:p>
            <a:pPr>
              <a:buFont typeface="Arial" panose="020B0604020202020204" pitchFamily="34" charset="0"/>
              <a:buChar char="•"/>
            </a:pPr>
            <a:endParaRPr lang="en-US" sz="1100" dirty="0"/>
          </a:p>
          <a:p>
            <a:pPr>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2273583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Submissions – Miscellaneous Part 2 + LDPC Part 1</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24/1053</a:t>
            </a:r>
            <a:r>
              <a:rPr lang="en-GB" sz="1100" dirty="0">
                <a:solidFill>
                  <a:srgbClr val="00B050"/>
                </a:solidFill>
              </a:rPr>
              <a:t> PAPR of OFDMA transmission follow up					Xiaogang Chen</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24/1124</a:t>
            </a:r>
            <a:r>
              <a:rPr lang="en-GB" sz="1100" dirty="0">
                <a:solidFill>
                  <a:srgbClr val="00B050"/>
                </a:solidFill>
              </a:rPr>
              <a:t> Headroom Reason Reporting						Brian Hart</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24/1158</a:t>
            </a:r>
            <a:r>
              <a:rPr lang="en-GB" sz="1100" dirty="0">
                <a:solidFill>
                  <a:srgbClr val="00B050"/>
                </a:solidFill>
              </a:rPr>
              <a:t> Uplink MU MIMO Precoding Precoder Message Format 			Rainer Strobel</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24/1177</a:t>
            </a:r>
            <a:r>
              <a:rPr lang="en-GB" sz="1100" dirty="0">
                <a:solidFill>
                  <a:srgbClr val="00B050"/>
                </a:solidFill>
              </a:rPr>
              <a:t> Additional Results for Multi-Layer Transmission				Leif Wilhelmsson</a:t>
            </a:r>
          </a:p>
          <a:p>
            <a:pPr lvl="1">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24/1054</a:t>
            </a:r>
            <a:r>
              <a:rPr lang="en-US" sz="1100" dirty="0">
                <a:solidFill>
                  <a:srgbClr val="00B050"/>
                </a:solidFill>
              </a:rPr>
              <a:t> On the over puncturing in LDPC						Xiaogang Chen</a:t>
            </a:r>
          </a:p>
          <a:p>
            <a:pPr lvl="1">
              <a:buFont typeface="Arial" panose="020B0604020202020204" pitchFamily="34" charset="0"/>
              <a:buChar char="•"/>
            </a:pPr>
            <a:r>
              <a:rPr lang="en-US" sz="1100" dirty="0">
                <a:solidFill>
                  <a:schemeClr val="bg1">
                    <a:lumMod val="65000"/>
                  </a:schemeClr>
                </a:solidFill>
                <a:hlinkClick r:id="rId7">
                  <a:extLst>
                    <a:ext uri="{A12FA001-AC4F-418D-AE19-62706E023703}">
                      <ahyp:hlinkClr xmlns:ahyp="http://schemas.microsoft.com/office/drawing/2018/hyperlinkcolor" val="tx"/>
                    </a:ext>
                  </a:extLst>
                </a:hlinkClick>
              </a:rPr>
              <a:t>24/1159</a:t>
            </a:r>
            <a:r>
              <a:rPr lang="en-US" sz="1100" dirty="0">
                <a:solidFill>
                  <a:schemeClr val="bg1">
                    <a:lumMod val="65000"/>
                  </a:schemeClr>
                </a:solidFill>
              </a:rPr>
              <a:t> Investigation of LDPC Improvements					Rainer Strobel</a:t>
            </a:r>
            <a:endParaRPr lang="en-GB" sz="1100" dirty="0">
              <a:solidFill>
                <a:schemeClr val="bg1">
                  <a:lumMod val="65000"/>
                </a:schemeClr>
              </a:solidFill>
            </a:endParaRPr>
          </a:p>
          <a:p>
            <a:pPr>
              <a:buFont typeface="Arial" panose="020B0604020202020204" pitchFamily="34" charset="0"/>
              <a:buChar char="•"/>
            </a:pPr>
            <a:r>
              <a:rPr lang="en-US" sz="1400" dirty="0">
                <a:solidFill>
                  <a:schemeClr val="bg1">
                    <a:lumMod val="65000"/>
                  </a:schemeClr>
                </a:solidFill>
              </a:rPr>
              <a:t>Straw Polls: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76311690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3</a:t>
            </a:r>
          </a:p>
          <a:p>
            <a:pPr lvl="1">
              <a:buFont typeface="Arial" panose="020B0604020202020204" pitchFamily="34" charset="0"/>
              <a:buChar char="•"/>
            </a:pPr>
            <a:r>
              <a:rPr lang="en-US" sz="1400" dirty="0"/>
              <a:t>Straw Polls (30 mins)</a:t>
            </a:r>
            <a:endParaRPr lang="en-US" sz="800" dirty="0"/>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24/0715</a:t>
            </a:r>
            <a:r>
              <a:rPr lang="en-US" sz="1400" dirty="0">
                <a:solidFill>
                  <a:srgbClr val="00B050"/>
                </a:solidFill>
              </a:rPr>
              <a:t> </a:t>
            </a:r>
            <a:r>
              <a:rPr lang="en-US" sz="1400" b="0" i="0" u="none" strike="noStrike" dirty="0">
                <a:solidFill>
                  <a:srgbClr val="00B050"/>
                </a:solidFill>
                <a:effectLst/>
              </a:rPr>
              <a:t>Multi-Link-SM-Power-Save-Mode-follow-up</a:t>
            </a:r>
            <a:r>
              <a:rPr lang="en-US" sz="1400" dirty="0">
                <a:solidFill>
                  <a:srgbClr val="00B050"/>
                </a:solidFill>
              </a:rPr>
              <a:t> 			</a:t>
            </a:r>
            <a:r>
              <a:rPr lang="en-US" sz="1400" b="0" i="0" u="none" strike="noStrike" dirty="0">
                <a:solidFill>
                  <a:srgbClr val="00B050"/>
                </a:solidFill>
                <a:effectLst/>
              </a:rPr>
              <a:t>Jason Y. Guo</a:t>
            </a:r>
            <a:r>
              <a:rPr lang="en-US" sz="1400" dirty="0">
                <a:solidFill>
                  <a:srgbClr val="00B050"/>
                </a:solidFill>
              </a:rPr>
              <a:t> </a:t>
            </a:r>
            <a:endParaRPr lang="en-US" sz="1400" b="0" i="0" u="none" strike="noStrike" dirty="0">
              <a:solidFill>
                <a:srgbClr val="00B050"/>
              </a:solidFill>
              <a:effectLst/>
            </a:endParaRPr>
          </a:p>
          <a:p>
            <a:pPr lvl="1">
              <a:buFont typeface="Arial" panose="020B0604020202020204" pitchFamily="34" charset="0"/>
              <a:buChar char="•"/>
            </a:pPr>
            <a:r>
              <a:rPr lang="en-US" sz="1400" b="0" i="0" u="sng" strike="noStrike" dirty="0">
                <a:solidFill>
                  <a:schemeClr val="bg1">
                    <a:lumMod val="75000"/>
                  </a:schemeClr>
                </a:solidFill>
                <a:effectLst/>
                <a:hlinkClick r:id="rId3">
                  <a:extLst>
                    <a:ext uri="{A12FA001-AC4F-418D-AE19-62706E023703}">
                      <ahyp:hlinkClr xmlns:ahyp="http://schemas.microsoft.com/office/drawing/2018/hyperlinkcolor" val="tx"/>
                    </a:ext>
                  </a:extLst>
                </a:hlinkClick>
              </a:rPr>
              <a:t>24/0737</a:t>
            </a:r>
            <a:r>
              <a:rPr lang="en-US" sz="1400" dirty="0">
                <a:solidFill>
                  <a:schemeClr val="bg1">
                    <a:lumMod val="75000"/>
                  </a:schemeClr>
                </a:solidFill>
              </a:rPr>
              <a:t> </a:t>
            </a:r>
            <a:r>
              <a:rPr lang="en-US" sz="1400" b="0" i="0" u="none" strike="noStrike" dirty="0">
                <a:solidFill>
                  <a:schemeClr val="bg1">
                    <a:lumMod val="75000"/>
                  </a:schemeClr>
                </a:solidFill>
                <a:effectLst/>
              </a:rPr>
              <a:t>Cross-link Wake-up to Go Deeper in Power Save</a:t>
            </a:r>
            <a:r>
              <a:rPr lang="en-US" sz="1400" dirty="0">
                <a:solidFill>
                  <a:schemeClr val="bg1">
                    <a:lumMod val="75000"/>
                  </a:schemeClr>
                </a:solidFill>
              </a:rPr>
              <a:t> 			</a:t>
            </a:r>
            <a:r>
              <a:rPr lang="en-US" sz="1400" b="0" i="0" u="none" strike="noStrike" dirty="0">
                <a:solidFill>
                  <a:schemeClr val="bg1">
                    <a:lumMod val="75000"/>
                  </a:schemeClr>
                </a:solidFill>
                <a:effectLst/>
              </a:rPr>
              <a:t>Yuxin Lu</a:t>
            </a:r>
          </a:p>
          <a:p>
            <a:pPr lvl="1">
              <a:buFont typeface="Arial" panose="020B0604020202020204" pitchFamily="34" charset="0"/>
              <a:buChar char="•"/>
            </a:pPr>
            <a:r>
              <a:rPr lang="en-US" sz="1400" b="0" i="0" u="sng" strike="noStrike" dirty="0">
                <a:solidFill>
                  <a:schemeClr val="bg1">
                    <a:lumMod val="75000"/>
                  </a:schemeClr>
                </a:solidFill>
                <a:effectLst/>
                <a:hlinkClick r:id="rId4">
                  <a:extLst>
                    <a:ext uri="{A12FA001-AC4F-418D-AE19-62706E023703}">
                      <ahyp:hlinkClr xmlns:ahyp="http://schemas.microsoft.com/office/drawing/2018/hyperlinkcolor" val="tx"/>
                    </a:ext>
                  </a:extLst>
                </a:hlinkClick>
              </a:rPr>
              <a:t>24/0782</a:t>
            </a:r>
            <a:r>
              <a:rPr lang="en-US" sz="1400" dirty="0">
                <a:solidFill>
                  <a:schemeClr val="bg1">
                    <a:lumMod val="75000"/>
                  </a:schemeClr>
                </a:solidFill>
              </a:rPr>
              <a:t> </a:t>
            </a:r>
            <a:r>
              <a:rPr lang="en-US" sz="1400" b="0" i="0" u="none" strike="noStrike" dirty="0">
                <a:solidFill>
                  <a:schemeClr val="bg1">
                    <a:lumMod val="75000"/>
                  </a:schemeClr>
                </a:solidFill>
                <a:effectLst/>
              </a:rPr>
              <a:t>AP power saving</a:t>
            </a:r>
            <a:r>
              <a:rPr lang="en-US" sz="1400" dirty="0">
                <a:solidFill>
                  <a:schemeClr val="bg1">
                    <a:lumMod val="75000"/>
                  </a:schemeClr>
                </a:solidFill>
              </a:rPr>
              <a:t> 								</a:t>
            </a:r>
            <a:r>
              <a:rPr lang="en-US" sz="1400" b="0" i="0" u="none" strike="noStrike" dirty="0" err="1">
                <a:solidFill>
                  <a:schemeClr val="bg1">
                    <a:lumMod val="75000"/>
                  </a:schemeClr>
                </a:solidFill>
                <a:effectLst/>
              </a:rPr>
              <a:t>Chaoming</a:t>
            </a:r>
            <a:r>
              <a:rPr lang="en-US" sz="1400" b="0" i="0" u="none" strike="noStrike" dirty="0">
                <a:solidFill>
                  <a:schemeClr val="bg1">
                    <a:lumMod val="75000"/>
                  </a:schemeClr>
                </a:solidFill>
                <a:effectLst/>
              </a:rPr>
              <a:t> Luo</a:t>
            </a:r>
            <a:r>
              <a:rPr lang="en-US" sz="1400" dirty="0">
                <a:solidFill>
                  <a:schemeClr val="bg1">
                    <a:lumMod val="75000"/>
                  </a:schemeClr>
                </a:solidFill>
              </a:rPr>
              <a:t>  </a:t>
            </a:r>
          </a:p>
          <a:p>
            <a:pPr lvl="1">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24/0813</a:t>
            </a:r>
            <a:r>
              <a:rPr lang="en-US" sz="1400" dirty="0">
                <a:solidFill>
                  <a:srgbClr val="00B050"/>
                </a:solidFill>
              </a:rPr>
              <a:t> </a:t>
            </a:r>
            <a:r>
              <a:rPr lang="en-US" sz="1400" b="0" i="0" u="none" strike="noStrike" dirty="0">
                <a:solidFill>
                  <a:srgbClr val="00B050"/>
                </a:solidFill>
                <a:effectLst/>
              </a:rPr>
              <a:t>Discussions on AP Power Save</a:t>
            </a:r>
            <a:r>
              <a:rPr lang="en-US" sz="1400" dirty="0">
                <a:solidFill>
                  <a:srgbClr val="00B050"/>
                </a:solidFill>
              </a:rPr>
              <a:t> 					</a:t>
            </a:r>
            <a:r>
              <a:rPr lang="en-US" sz="1400" b="0" i="0" u="none" strike="noStrike" dirty="0" err="1">
                <a:solidFill>
                  <a:srgbClr val="00B050"/>
                </a:solidFill>
                <a:effectLst/>
              </a:rPr>
              <a:t>Yongsen</a:t>
            </a:r>
            <a:r>
              <a:rPr lang="en-US" sz="1400" b="0" i="0" u="none" strike="noStrike" dirty="0">
                <a:solidFill>
                  <a:srgbClr val="00B050"/>
                </a:solidFill>
                <a:effectLst/>
              </a:rPr>
              <a:t> Ma</a:t>
            </a:r>
          </a:p>
          <a:p>
            <a:pPr lvl="1">
              <a:buFont typeface="Arial" panose="020B0604020202020204" pitchFamily="34" charset="0"/>
              <a:buChar char="•"/>
            </a:pPr>
            <a:r>
              <a:rPr lang="en-US" sz="1400" b="0" i="0" u="none" strike="noStrike" dirty="0">
                <a:solidFill>
                  <a:srgbClr val="00B050"/>
                </a:solidFill>
                <a:effectLst/>
                <a:hlinkClick r:id="rId6">
                  <a:extLst>
                    <a:ext uri="{A12FA001-AC4F-418D-AE19-62706E023703}">
                      <ahyp:hlinkClr xmlns:ahyp="http://schemas.microsoft.com/office/drawing/2018/hyperlinkcolor" val="tx"/>
                    </a:ext>
                  </a:extLst>
                </a:hlinkClick>
              </a:rPr>
              <a:t>24/0833</a:t>
            </a:r>
            <a:r>
              <a:rPr lang="en-US" sz="1400" dirty="0">
                <a:solidFill>
                  <a:srgbClr val="00B050"/>
                </a:solidFill>
              </a:rPr>
              <a:t> </a:t>
            </a:r>
            <a:r>
              <a:rPr lang="en-US" sz="1400" b="0" i="0" u="none" strike="noStrike" dirty="0">
                <a:solidFill>
                  <a:srgbClr val="00B050"/>
                </a:solidFill>
                <a:effectLst/>
              </a:rPr>
              <a:t>Dynamic Power Saving for AP</a:t>
            </a:r>
            <a:r>
              <a:rPr lang="en-US" sz="1400" dirty="0">
                <a:solidFill>
                  <a:srgbClr val="00B050"/>
                </a:solidFill>
              </a:rPr>
              <a:t> 					</a:t>
            </a:r>
            <a:r>
              <a:rPr lang="en-US" sz="1400" b="0" i="0" u="none" strike="noStrike" dirty="0" err="1">
                <a:solidFill>
                  <a:srgbClr val="00B050"/>
                </a:solidFill>
                <a:effectLst/>
              </a:rPr>
              <a:t>GeonHwan</a:t>
            </a:r>
            <a:r>
              <a:rPr lang="en-US" sz="1400" b="0" i="0" u="none" strike="noStrike" dirty="0">
                <a:solidFill>
                  <a:srgbClr val="00B050"/>
                </a:solidFill>
                <a:effectLst/>
              </a:rPr>
              <a:t> Kim</a:t>
            </a:r>
          </a:p>
          <a:p>
            <a:pPr lvl="1">
              <a:buFont typeface="Arial" panose="020B0604020202020204" pitchFamily="34" charset="0"/>
              <a:buChar char="•"/>
            </a:pPr>
            <a:r>
              <a:rPr lang="en-US" sz="1400" b="0" i="0" u="sng"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24/0844</a:t>
            </a:r>
            <a:r>
              <a:rPr lang="en-US" sz="1400" b="0" i="0" u="none" strike="noStrike" kern="1200" dirty="0">
                <a:solidFill>
                  <a:schemeClr val="bg1">
                    <a:lumMod val="65000"/>
                  </a:schemeClr>
                </a:solidFill>
                <a:effectLst/>
                <a:ea typeface="MS Gothic" panose="020B0609070205080204" pitchFamily="49" charset="-128"/>
              </a:rPr>
              <a:t> Padding Time in Dynamic Power Save 				</a:t>
            </a:r>
            <a:r>
              <a:rPr lang="en-US" sz="1400" b="0" i="0" u="none" strike="noStrike" kern="1200" dirty="0" err="1">
                <a:solidFill>
                  <a:schemeClr val="bg1">
                    <a:lumMod val="65000"/>
                  </a:schemeClr>
                </a:solidFill>
                <a:effectLst/>
                <a:ea typeface="MS Gothic" panose="020B0609070205080204" pitchFamily="49" charset="-128"/>
              </a:rPr>
              <a:t>Maolin</a:t>
            </a:r>
            <a:r>
              <a:rPr lang="en-US" sz="1400" b="0" i="0" u="none" strike="noStrike" kern="1200" dirty="0">
                <a:solidFill>
                  <a:schemeClr val="bg1">
                    <a:lumMod val="65000"/>
                  </a:schemeClr>
                </a:solidFill>
                <a:effectLst/>
                <a:ea typeface="MS Gothic" panose="020B0609070205080204" pitchFamily="49" charset="-128"/>
              </a:rPr>
              <a:t> Zhang</a:t>
            </a:r>
          </a:p>
          <a:p>
            <a:pPr lvl="1">
              <a:buFont typeface="Arial" panose="020B0604020202020204" pitchFamily="34" charset="0"/>
              <a:buChar char="•"/>
            </a:pPr>
            <a:r>
              <a:rPr lang="en-US" sz="1400" b="0" i="0" u="none" strike="noStrike" dirty="0">
                <a:solidFill>
                  <a:srgbClr val="00B050"/>
                </a:solidFill>
                <a:effectLst/>
                <a:hlinkClick r:id="rId8">
                  <a:extLst>
                    <a:ext uri="{A12FA001-AC4F-418D-AE19-62706E023703}">
                      <ahyp:hlinkClr xmlns:ahyp="http://schemas.microsoft.com/office/drawing/2018/hyperlinkcolor" val="tx"/>
                    </a:ext>
                  </a:extLst>
                </a:hlinkClick>
              </a:rPr>
              <a:t>24/1126</a:t>
            </a:r>
            <a:r>
              <a:rPr lang="en-US" sz="1400" dirty="0">
                <a:solidFill>
                  <a:srgbClr val="00B050"/>
                </a:solidFill>
              </a:rPr>
              <a:t> </a:t>
            </a:r>
            <a:r>
              <a:rPr lang="en-US" sz="1400" b="0" i="0" u="none" strike="noStrike" dirty="0">
                <a:solidFill>
                  <a:srgbClr val="00B050"/>
                </a:solidFill>
                <a:effectLst/>
              </a:rPr>
              <a:t>ICF-ICR Discussion for DPS</a:t>
            </a:r>
            <a:r>
              <a:rPr lang="en-US" sz="1400" dirty="0">
                <a:solidFill>
                  <a:srgbClr val="00B050"/>
                </a:solidFill>
              </a:rPr>
              <a:t> 						</a:t>
            </a:r>
            <a:r>
              <a:rPr lang="en-US" sz="1400" b="0" i="0" u="none" strike="noStrike" dirty="0" err="1">
                <a:solidFill>
                  <a:srgbClr val="00B050"/>
                </a:solidFill>
                <a:effectLst/>
              </a:rPr>
              <a:t>GeonHwan</a:t>
            </a:r>
            <a:r>
              <a:rPr lang="en-US" sz="1400" b="0" i="0" u="none" strike="noStrike" dirty="0">
                <a:solidFill>
                  <a:srgbClr val="00B050"/>
                </a:solidFill>
                <a:effectLst/>
              </a:rPr>
              <a:t> Kim</a:t>
            </a: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24/1129</a:t>
            </a:r>
            <a:r>
              <a:rPr lang="en-US" sz="1400" b="0" i="0" u="none" strike="noStrike" kern="1200" dirty="0">
                <a:solidFill>
                  <a:schemeClr val="bg1">
                    <a:lumMod val="65000"/>
                  </a:schemeClr>
                </a:solidFill>
                <a:effectLst/>
                <a:ea typeface="MS Gothic" panose="020B0609070205080204" pitchFamily="49" charset="-128"/>
              </a:rPr>
              <a:t> Discussion on Intermediate FCS Signaling 				</a:t>
            </a:r>
            <a:r>
              <a:rPr lang="en-US" sz="1400" b="0" i="0" u="none" strike="noStrike" kern="1200" dirty="0" err="1">
                <a:solidFill>
                  <a:schemeClr val="bg1">
                    <a:lumMod val="65000"/>
                  </a:schemeClr>
                </a:solidFill>
                <a:effectLst/>
                <a:ea typeface="MS Gothic" panose="020B0609070205080204" pitchFamily="49" charset="-128"/>
              </a:rPr>
              <a:t>SunHee</a:t>
            </a:r>
            <a:r>
              <a:rPr lang="en-US" sz="1400" b="0" i="0" u="none" strike="noStrike" kern="1200" dirty="0">
                <a:solidFill>
                  <a:schemeClr val="bg1">
                    <a:lumMod val="65000"/>
                  </a:schemeClr>
                </a:solidFill>
                <a:effectLst/>
                <a:ea typeface="MS Gothic" panose="020B0609070205080204" pitchFamily="49" charset="-128"/>
              </a:rPr>
              <a:t> Baek</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9895422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marL="0" marR="0" indent="0" algn="l">
              <a:spcBef>
                <a:spcPts val="0"/>
              </a:spcBef>
              <a:spcAft>
                <a:spcPts val="0"/>
              </a:spcAft>
            </a:pPr>
            <a:r>
              <a:rPr lang="en-US" sz="1400" b="1" i="0" dirty="0">
                <a:solidFill>
                  <a:srgbClr val="FFC000"/>
                </a:solidFill>
                <a:effectLst/>
                <a:highlight>
                  <a:srgbClr val="FFFFFF"/>
                </a:highlight>
              </a:rPr>
              <a:t>Straw Poll 1:</a:t>
            </a:r>
            <a:r>
              <a:rPr lang="en-US" sz="1400" b="0" i="0" dirty="0">
                <a:solidFill>
                  <a:srgbClr val="FFC000"/>
                </a:solidFill>
                <a:effectLst/>
                <a:highlight>
                  <a:srgbClr val="FFFFFF"/>
                </a:highlight>
              </a:rPr>
              <a:t> Do you support to define in 11bn that when a non-AP MLD is in the process of roaming </a:t>
            </a:r>
            <a:r>
              <a:rPr lang="en-US" sz="1400" b="0" i="0" dirty="0">
                <a:solidFill>
                  <a:srgbClr val="222222"/>
                </a:solidFill>
                <a:effectLst/>
                <a:highlight>
                  <a:srgbClr val="FFFFFF"/>
                </a:highlight>
              </a:rPr>
              <a:t>from the current AP MLD to a target AP MLD, the context related to the non-AP MLD is transferred to the target AP MLD such that it preserves the data exchange context for the non-AP MLD?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Details of the context that can be transferred are TBD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How to transfer the context is TBD.</a:t>
            </a:r>
          </a:p>
          <a:p>
            <a:pPr marL="57150" indent="0">
              <a:spcBef>
                <a:spcPts val="0"/>
              </a:spcBef>
              <a:spcAft>
                <a:spcPts val="0"/>
              </a:spcAft>
            </a:pPr>
            <a:endParaRPr lang="en-US" sz="1400" b="0" i="0" dirty="0">
              <a:solidFill>
                <a:srgbClr val="222222"/>
              </a:solidFill>
              <a:effectLst/>
              <a:highlight>
                <a:srgbClr val="FFFFFF"/>
              </a:highlight>
            </a:endParaRPr>
          </a:p>
          <a:p>
            <a:pPr marL="0" marR="0" indent="0" algn="l">
              <a:spcBef>
                <a:spcPts val="0"/>
              </a:spcBef>
              <a:spcAft>
                <a:spcPts val="0"/>
              </a:spcAft>
            </a:pPr>
            <a:r>
              <a:rPr lang="en-US" sz="1400" b="1" i="0" dirty="0">
                <a:solidFill>
                  <a:srgbClr val="FFC000"/>
                </a:solidFill>
                <a:effectLst/>
                <a:highlight>
                  <a:srgbClr val="FFFFFF"/>
                </a:highlight>
              </a:rPr>
              <a:t>Straw Poll 2:</a:t>
            </a:r>
            <a:r>
              <a:rPr lang="en-US" sz="1400" b="0" i="0" dirty="0">
                <a:solidFill>
                  <a:srgbClr val="FFC000"/>
                </a:solidFill>
                <a:effectLst/>
                <a:highlight>
                  <a:srgbClr val="FFFFFF"/>
                </a:highlight>
              </a:rPr>
              <a:t> Do you agree that during roaming, after the request/response exchange that initiates notification of the DS mapping change from the current AP MLD to the target AP MLD,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The current AP MLD is able to deliver buffered DL data frames for a TBD period of time.</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The non-AP MLD may retrieve buffered DL data frames from the current AP MLD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TBD – The non-AP MLD shall not send UL data to current AP MLD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The non-AP MLD may send UL data to target AP MLD.</a:t>
            </a:r>
          </a:p>
          <a:p>
            <a:pPr indent="-285750">
              <a:spcBef>
                <a:spcPts val="0"/>
              </a:spcBef>
              <a:spcAft>
                <a:spcPts val="800"/>
              </a:spcAft>
              <a:buFont typeface="Courier New" panose="02070309020205020404" pitchFamily="49" charset="0"/>
              <a:buChar char="o"/>
            </a:pPr>
            <a:r>
              <a:rPr lang="en-US" sz="1400" b="0" i="0" dirty="0">
                <a:solidFill>
                  <a:srgbClr val="222222"/>
                </a:solidFill>
                <a:effectLst/>
                <a:highlight>
                  <a:srgbClr val="FFFFFF"/>
                </a:highlight>
              </a:rPr>
              <a:t>It is assumed that the target AP MLD is able to deliver data frames after the DS mapping change</a:t>
            </a:r>
          </a:p>
          <a:p>
            <a:pPr marL="57150" indent="0">
              <a:spcBef>
                <a:spcPts val="0"/>
              </a:spcBef>
              <a:spcAft>
                <a:spcPts val="800"/>
              </a:spcAft>
            </a:pPr>
            <a:r>
              <a:rPr lang="en-US" sz="1400" b="0" i="1" dirty="0">
                <a:solidFill>
                  <a:srgbClr val="222222"/>
                </a:solidFill>
                <a:effectLst/>
                <a:highlight>
                  <a:srgbClr val="FFFFFF"/>
                </a:highlight>
              </a:rPr>
              <a:t>Supporting list: [</a:t>
            </a:r>
            <a:r>
              <a:rPr lang="en-US" sz="1400" b="0" i="1" dirty="0">
                <a:solidFill>
                  <a:srgbClr val="1155CC"/>
                </a:solidFill>
                <a:effectLst/>
                <a:highlight>
                  <a:srgbClr val="FFFFFF"/>
                </a:highlight>
                <a:hlinkClick r:id="rId2"/>
              </a:rPr>
              <a:t>23/1971</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3"/>
              </a:rPr>
              <a:t>23/1996</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4"/>
              </a:rPr>
              <a:t>24/0052</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5"/>
              </a:rPr>
              <a:t>24/0083</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6"/>
              </a:rPr>
              <a:t>24/0101</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7"/>
              </a:rPr>
              <a:t>24/0396</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8"/>
              </a:rPr>
              <a:t>24/0412</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9"/>
              </a:rPr>
              <a:t>24/0679</a:t>
            </a:r>
            <a:r>
              <a:rPr lang="en-US" sz="1400" b="0" i="1" dirty="0">
                <a:solidFill>
                  <a:srgbClr val="222222"/>
                </a:solidFill>
                <a:effectLst/>
                <a:highlight>
                  <a:srgbClr val="FFFFFF"/>
                </a:highlight>
              </a:rPr>
              <a:t>]</a:t>
            </a:r>
          </a:p>
          <a:p>
            <a:pPr marL="57150" indent="0">
              <a:spcBef>
                <a:spcPts val="0"/>
              </a:spcBef>
              <a:spcAft>
                <a:spcPts val="800"/>
              </a:spcAft>
            </a:pPr>
            <a:r>
              <a:rPr lang="en-US" sz="1100" b="1" i="0" dirty="0">
                <a:solidFill>
                  <a:srgbClr val="00B050"/>
                </a:solidFill>
                <a:effectLst/>
                <a:highlight>
                  <a:srgbClr val="FFFFFF"/>
                </a:highlight>
                <a:latin typeface="Arial" panose="020B0604020202020204" pitchFamily="34" charset="0"/>
              </a:rPr>
              <a:t>Straw Poll 3: Do you support to use M-STA BA for Initial Control Response frame (ICR) for DL and UL, at least when carrying feedbacks (i.e. unavailability feedback)?</a:t>
            </a:r>
            <a:endParaRPr lang="en-US" sz="1100" b="0" i="0" dirty="0">
              <a:solidFill>
                <a:srgbClr val="00B050"/>
              </a:solidFill>
              <a:effectLst/>
              <a:highlight>
                <a:srgbClr val="FFFFFF"/>
              </a:highlight>
              <a:latin typeface="Arial" panose="020B0604020202020204" pitchFamily="34" charset="0"/>
            </a:endParaRPr>
          </a:p>
          <a:p>
            <a:pPr marL="57150" indent="0">
              <a:spcBef>
                <a:spcPts val="0"/>
              </a:spcBef>
              <a:spcAft>
                <a:spcPts val="800"/>
              </a:spcAft>
            </a:pPr>
            <a:r>
              <a:rPr lang="en-US" sz="1400" b="0" i="1" dirty="0">
                <a:solidFill>
                  <a:srgbClr val="222222"/>
                </a:solidFill>
                <a:highlight>
                  <a:srgbClr val="FFFFFF"/>
                </a:highlight>
              </a:rPr>
              <a:t>Supporting Doc: 11-24/857r1</a:t>
            </a:r>
            <a:endParaRPr lang="en-US" sz="1400" i="1" dirty="0"/>
          </a:p>
          <a:p>
            <a:pPr marL="57150" indent="0">
              <a:spcBef>
                <a:spcPts val="0"/>
              </a:spcBef>
              <a:spcAft>
                <a:spcPts val="800"/>
              </a:spcAft>
            </a:pPr>
            <a:endParaRPr lang="en-US" sz="1400" b="0" i="0" dirty="0">
              <a:solidFill>
                <a:srgbClr val="222222"/>
              </a:solidFill>
              <a:effectLst/>
              <a:highlight>
                <a:srgbClr val="FFFFFF"/>
              </a:highlight>
            </a:endParaRPr>
          </a:p>
          <a:p>
            <a:pPr>
              <a:buFont typeface="Arial" panose="020B0604020202020204" pitchFamily="34" charset="0"/>
              <a:buChar char="•"/>
            </a:pP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52334633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LDPC Part 1 + ELR</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24/1159</a:t>
            </a:r>
            <a:r>
              <a:rPr lang="en-US" sz="1200" dirty="0">
                <a:solidFill>
                  <a:srgbClr val="00B050"/>
                </a:solidFill>
              </a:rPr>
              <a:t> Investigation of LDPC Improvements				Rainer Strobel</a:t>
            </a:r>
            <a:endParaRPr lang="en-GB" sz="1200" dirty="0">
              <a:solidFill>
                <a:srgbClr val="00B050"/>
              </a:solidFill>
            </a:endParaRP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24/1184</a:t>
            </a:r>
            <a:r>
              <a:rPr lang="en-US" sz="1200" dirty="0">
                <a:solidFill>
                  <a:srgbClr val="00B050"/>
                </a:solidFill>
              </a:rPr>
              <a:t> Considerations on ELR transmission				Dongguk Lim</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24/1232</a:t>
            </a:r>
            <a:r>
              <a:rPr lang="en-US" sz="1200" dirty="0">
                <a:solidFill>
                  <a:srgbClr val="00B050"/>
                </a:solidFill>
              </a:rPr>
              <a:t> Thoughts on Extended Long Range Transmission		Leonardo </a:t>
            </a:r>
            <a:r>
              <a:rPr lang="en-US" sz="1200" dirty="0" err="1">
                <a:solidFill>
                  <a:srgbClr val="00B050"/>
                </a:solidFill>
              </a:rPr>
              <a:t>Lanante</a:t>
            </a:r>
            <a:endParaRPr lang="en-US" sz="1200" dirty="0">
              <a:solidFill>
                <a:srgbClr val="00B050"/>
              </a:solidFill>
            </a:endParaRPr>
          </a:p>
          <a:p>
            <a:pPr lvl="1">
              <a:buFont typeface="Arial" panose="020B0604020202020204" pitchFamily="34" charset="0"/>
              <a:buChar char="•"/>
            </a:pPr>
            <a:r>
              <a:rPr lang="en-US" sz="1200" b="0" i="0" u="none" strike="noStrike" dirty="0">
                <a:solidFill>
                  <a:srgbClr val="00B050"/>
                </a:solidFill>
                <a:effectLst/>
                <a:hlinkClick r:id="rId5">
                  <a:extLst>
                    <a:ext uri="{A12FA001-AC4F-418D-AE19-62706E023703}">
                      <ahyp:hlinkClr xmlns:ahyp="http://schemas.microsoft.com/office/drawing/2018/hyperlinkcolor" val="tx"/>
                    </a:ext>
                  </a:extLst>
                </a:hlinkClick>
              </a:rPr>
              <a:t>24/1255</a:t>
            </a:r>
            <a:r>
              <a:rPr lang="en-US" sz="1200" dirty="0">
                <a:solidFill>
                  <a:srgbClr val="00B050"/>
                </a:solidFill>
              </a:rPr>
              <a:t> </a:t>
            </a:r>
            <a:r>
              <a:rPr lang="en-US" sz="1200" b="0" i="0" u="none" strike="noStrike" dirty="0">
                <a:solidFill>
                  <a:srgbClr val="00B050"/>
                </a:solidFill>
                <a:effectLst/>
              </a:rPr>
              <a:t>Enhanced Long Range Frame Format</a:t>
            </a:r>
            <a:r>
              <a:rPr lang="en-US" sz="1200" dirty="0">
                <a:solidFill>
                  <a:srgbClr val="00B050"/>
                </a:solidFill>
              </a:rPr>
              <a:t> </a:t>
            </a:r>
            <a:r>
              <a:rPr lang="en-US" sz="1200" b="0" i="0" u="none" strike="noStrike" dirty="0">
                <a:solidFill>
                  <a:srgbClr val="00B050"/>
                </a:solidFill>
                <a:effectLst/>
              </a:rPr>
              <a:t> 			Junghoon Suh</a:t>
            </a:r>
          </a:p>
          <a:p>
            <a:pPr lvl="1">
              <a:buFont typeface="Arial" panose="020B0604020202020204" pitchFamily="34" charset="0"/>
              <a:buChar char="•"/>
            </a:pPr>
            <a:r>
              <a:rPr lang="en-US" sz="1200" b="0" i="0" u="none" strike="noStrike" dirty="0">
                <a:solidFill>
                  <a:srgbClr val="00B050"/>
                </a:solidFill>
                <a:effectLst/>
                <a:hlinkClick r:id="rId6">
                  <a:extLst>
                    <a:ext uri="{A12FA001-AC4F-418D-AE19-62706E023703}">
                      <ahyp:hlinkClr xmlns:ahyp="http://schemas.microsoft.com/office/drawing/2018/hyperlinkcolor" val="tx"/>
                    </a:ext>
                  </a:extLst>
                </a:hlinkClick>
              </a:rPr>
              <a:t>24/1190</a:t>
            </a:r>
            <a:r>
              <a:rPr lang="en-US" sz="1200" dirty="0">
                <a:solidFill>
                  <a:srgbClr val="00B050"/>
                </a:solidFill>
              </a:rPr>
              <a:t> </a:t>
            </a:r>
            <a:r>
              <a:rPr lang="en-US" sz="1200" b="0" i="0" u="none" strike="noStrike" dirty="0">
                <a:solidFill>
                  <a:srgbClr val="00B050"/>
                </a:solidFill>
                <a:effectLst/>
              </a:rPr>
              <a:t>Performance Evaluation of Longer LDPC for 11bn 		</a:t>
            </a:r>
            <a:r>
              <a:rPr lang="en-US" sz="1200" b="0" i="0" u="none" strike="noStrike" dirty="0" err="1">
                <a:solidFill>
                  <a:srgbClr val="00B050"/>
                </a:solidFill>
                <a:effectLst/>
              </a:rPr>
              <a:t>Shengquan</a:t>
            </a:r>
            <a:r>
              <a:rPr lang="en-US" sz="1200" b="0" i="0" u="none" strike="noStrike" dirty="0">
                <a:solidFill>
                  <a:srgbClr val="00B050"/>
                </a:solidFill>
                <a:effectLst/>
              </a:rPr>
              <a:t> Hu</a:t>
            </a:r>
            <a:r>
              <a:rPr lang="en-US" sz="1200" dirty="0">
                <a:solidFill>
                  <a:srgbClr val="00B050"/>
                </a:solidFill>
              </a:rPr>
              <a:t> </a:t>
            </a:r>
          </a:p>
          <a:p>
            <a:pPr lvl="1">
              <a:buFont typeface="Arial" panose="020B0604020202020204" pitchFamily="34" charset="0"/>
              <a:buChar char="•"/>
            </a:pPr>
            <a:r>
              <a:rPr lang="en-US" sz="1200" dirty="0">
                <a:solidFill>
                  <a:srgbClr val="00B050"/>
                </a:solidFill>
                <a:hlinkClick r:id="rId7">
                  <a:extLst>
                    <a:ext uri="{A12FA001-AC4F-418D-AE19-62706E023703}">
                      <ahyp:hlinkClr xmlns:ahyp="http://schemas.microsoft.com/office/drawing/2018/hyperlinkcolor" val="tx"/>
                    </a:ext>
                  </a:extLst>
                </a:hlinkClick>
              </a:rPr>
              <a:t>24/1238</a:t>
            </a:r>
            <a:r>
              <a:rPr lang="en-US" sz="1200" dirty="0">
                <a:solidFill>
                  <a:srgbClr val="00B050"/>
                </a:solidFill>
              </a:rPr>
              <a:t> </a:t>
            </a:r>
            <a:r>
              <a:rPr lang="en-US" sz="1200" dirty="0" err="1">
                <a:solidFill>
                  <a:srgbClr val="00B050"/>
                </a:solidFill>
              </a:rPr>
              <a:t>ldpc</a:t>
            </a:r>
            <a:r>
              <a:rPr lang="en-US" sz="1200" dirty="0">
                <a:solidFill>
                  <a:srgbClr val="00B050"/>
                </a:solidFill>
              </a:rPr>
              <a:t>-codes-performance-evaluation				Rong Zhang</a:t>
            </a:r>
          </a:p>
          <a:p>
            <a:pPr lvl="1">
              <a:buFont typeface="Arial" panose="020B0604020202020204" pitchFamily="34" charset="0"/>
              <a:buChar char="•"/>
            </a:pPr>
            <a:r>
              <a:rPr lang="en-US" sz="1200" b="0" i="0" u="none" strike="noStrike" dirty="0">
                <a:solidFill>
                  <a:srgbClr val="00B050"/>
                </a:solidFill>
                <a:effectLst/>
                <a:hlinkClick r:id="rId8">
                  <a:extLst>
                    <a:ext uri="{A12FA001-AC4F-418D-AE19-62706E023703}">
                      <ahyp:hlinkClr xmlns:ahyp="http://schemas.microsoft.com/office/drawing/2018/hyperlinkcolor" val="tx"/>
                    </a:ext>
                  </a:extLst>
                </a:hlinkClick>
              </a:rPr>
              <a:t>24/1248</a:t>
            </a:r>
            <a:r>
              <a:rPr lang="en-US" sz="1200" dirty="0">
                <a:solidFill>
                  <a:srgbClr val="00B050"/>
                </a:solidFill>
              </a:rPr>
              <a:t> </a:t>
            </a:r>
            <a:r>
              <a:rPr lang="en-US" sz="1200" b="0" i="0" u="none" strike="noStrike" dirty="0">
                <a:solidFill>
                  <a:srgbClr val="00B050"/>
                </a:solidFill>
                <a:effectLst/>
              </a:rPr>
              <a:t>2xLDPC performance</a:t>
            </a:r>
            <a:r>
              <a:rPr lang="en-US" sz="1200" dirty="0">
                <a:solidFill>
                  <a:srgbClr val="00B050"/>
                </a:solidFill>
              </a:rPr>
              <a:t> 						</a:t>
            </a:r>
            <a:r>
              <a:rPr lang="en-US" sz="1200" b="0" i="0" u="none" strike="noStrike" dirty="0">
                <a:solidFill>
                  <a:srgbClr val="00B050"/>
                </a:solidFill>
                <a:effectLst/>
              </a:rPr>
              <a:t>Juan Fang</a:t>
            </a:r>
            <a:r>
              <a:rPr lang="en-US" sz="1200" dirty="0">
                <a:solidFill>
                  <a:srgbClr val="00B050"/>
                </a:solidFill>
              </a:rPr>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89948944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Control +  Low Latency</a:t>
            </a:r>
          </a:p>
          <a:p>
            <a:pPr lvl="1">
              <a:buFont typeface="Arial" panose="020B0604020202020204" pitchFamily="34" charset="0"/>
              <a:buChar char="•"/>
            </a:pPr>
            <a:r>
              <a:rPr lang="en-US" sz="1400" dirty="0"/>
              <a:t>Straw Polls (30 mins)</a:t>
            </a:r>
            <a:endParaRPr lang="en-US" sz="800" dirty="0"/>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24/0504</a:t>
            </a:r>
            <a:r>
              <a:rPr lang="en-US" sz="1400" dirty="0">
                <a:solidFill>
                  <a:srgbClr val="00B050"/>
                </a:solidFill>
              </a:rPr>
              <a:t> </a:t>
            </a:r>
            <a:r>
              <a:rPr lang="en-US" sz="1400" b="0" i="0" u="none" strike="noStrike" dirty="0">
                <a:solidFill>
                  <a:srgbClr val="00B050"/>
                </a:solidFill>
                <a:effectLst/>
              </a:rPr>
              <a:t>Considerations of A Unified Initial Control Frame Design</a:t>
            </a:r>
            <a:r>
              <a:rPr lang="en-US" sz="1400" dirty="0">
                <a:solidFill>
                  <a:srgbClr val="00B050"/>
                </a:solidFill>
              </a:rPr>
              <a:t> 		</a:t>
            </a:r>
            <a:r>
              <a:rPr lang="en-US" sz="1400" b="0" i="0" u="none" strike="noStrike" dirty="0">
                <a:solidFill>
                  <a:srgbClr val="00B050"/>
                </a:solidFill>
                <a:effectLst/>
              </a:rPr>
              <a:t>Hanqing Lou</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24/0505</a:t>
            </a:r>
            <a:r>
              <a:rPr lang="en-US" sz="1400" dirty="0">
                <a:solidFill>
                  <a:srgbClr val="00B050"/>
                </a:solidFill>
              </a:rPr>
              <a:t> </a:t>
            </a:r>
            <a:r>
              <a:rPr lang="en-US" sz="1400" b="0" i="0" u="none" strike="noStrike" dirty="0">
                <a:solidFill>
                  <a:srgbClr val="00B050"/>
                </a:solidFill>
                <a:effectLst/>
              </a:rPr>
              <a:t>Considerations of Transmissions of Initial Control Response frames</a:t>
            </a:r>
            <a:r>
              <a:rPr lang="en-US" sz="1400" dirty="0">
                <a:solidFill>
                  <a:srgbClr val="00B050"/>
                </a:solidFill>
              </a:rPr>
              <a:t> </a:t>
            </a:r>
            <a:r>
              <a:rPr lang="en-US" sz="1400" b="0" i="0" u="none" strike="noStrike" dirty="0">
                <a:solidFill>
                  <a:srgbClr val="00B050"/>
                </a:solidFill>
                <a:effectLst/>
              </a:rPr>
              <a:t>Hanqing Lou</a:t>
            </a:r>
          </a:p>
          <a:p>
            <a:pPr lvl="1">
              <a:buFont typeface="Arial" panose="020B0604020202020204" pitchFamily="34" charset="0"/>
              <a:buChar char="•"/>
            </a:pPr>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24/0629</a:t>
            </a:r>
            <a:r>
              <a:rPr lang="en-US" sz="1400" dirty="0">
                <a:solidFill>
                  <a:srgbClr val="00B050"/>
                </a:solidFill>
              </a:rPr>
              <a:t> </a:t>
            </a:r>
            <a:r>
              <a:rPr lang="en-US" sz="1400" b="0" i="0" u="none" strike="noStrike" dirty="0">
                <a:solidFill>
                  <a:srgbClr val="00B050"/>
                </a:solidFill>
                <a:effectLst/>
              </a:rPr>
              <a:t>UL Low Latency Traffic Indication</a:t>
            </a:r>
            <a:r>
              <a:rPr lang="en-US" sz="1400" dirty="0">
                <a:solidFill>
                  <a:srgbClr val="00B050"/>
                </a:solidFill>
              </a:rPr>
              <a:t> 						</a:t>
            </a:r>
            <a:r>
              <a:rPr lang="en-US" sz="1400" b="0" i="0" u="none" strike="noStrike" dirty="0">
                <a:solidFill>
                  <a:srgbClr val="00B050"/>
                </a:solidFill>
                <a:effectLst/>
              </a:rPr>
              <a:t>Xiaofei Wang</a:t>
            </a:r>
          </a:p>
          <a:p>
            <a:pPr lvl="1">
              <a:buFont typeface="Arial" panose="020B0604020202020204" pitchFamily="34" charset="0"/>
              <a:buChar char="•"/>
            </a:pPr>
            <a:r>
              <a:rPr lang="en-US" sz="1400" b="0" i="0" u="none" strike="noStrike" dirty="0">
                <a:solidFill>
                  <a:schemeClr val="bg1">
                    <a:lumMod val="65000"/>
                  </a:schemeClr>
                </a:solidFill>
                <a:effectLst/>
                <a:hlinkClick r:id="rId5">
                  <a:extLst>
                    <a:ext uri="{A12FA001-AC4F-418D-AE19-62706E023703}">
                      <ahyp:hlinkClr xmlns:ahyp="http://schemas.microsoft.com/office/drawing/2018/hyperlinkcolor" val="tx"/>
                    </a:ext>
                  </a:extLst>
                </a:hlinkClick>
              </a:rPr>
              <a:t>24/1156</a:t>
            </a:r>
            <a:r>
              <a:rPr lang="en-US" sz="1400" dirty="0">
                <a:solidFill>
                  <a:schemeClr val="bg1">
                    <a:lumMod val="65000"/>
                  </a:schemeClr>
                </a:solidFill>
              </a:rPr>
              <a:t> </a:t>
            </a:r>
            <a:r>
              <a:rPr lang="en-US" sz="1400" b="0" i="0" u="none" strike="noStrike" dirty="0">
                <a:solidFill>
                  <a:schemeClr val="bg1">
                    <a:lumMod val="65000"/>
                  </a:schemeClr>
                </a:solidFill>
                <a:effectLst/>
              </a:rPr>
              <a:t>Initial Control Frame Exchange for Low Latency</a:t>
            </a:r>
            <a:r>
              <a:rPr lang="en-US" sz="1400" dirty="0">
                <a:solidFill>
                  <a:schemeClr val="bg1">
                    <a:lumMod val="65000"/>
                  </a:schemeClr>
                </a:solidFill>
              </a:rPr>
              <a:t> 				</a:t>
            </a:r>
            <a:r>
              <a:rPr lang="en-US" sz="1400" b="0" i="0" u="none" strike="noStrike" dirty="0" err="1">
                <a:solidFill>
                  <a:schemeClr val="bg1">
                    <a:lumMod val="65000"/>
                  </a:schemeClr>
                </a:solidFill>
                <a:effectLst/>
              </a:rPr>
              <a:t>Sanghyun</a:t>
            </a:r>
            <a:r>
              <a:rPr lang="en-US" sz="1400" b="0" i="0" u="none" strike="noStrike" dirty="0">
                <a:solidFill>
                  <a:schemeClr val="bg1">
                    <a:lumMod val="65000"/>
                  </a:schemeClr>
                </a:solidFill>
                <a:effectLst/>
              </a:rPr>
              <a:t> Kim</a:t>
            </a:r>
          </a:p>
          <a:p>
            <a:pPr lvl="1">
              <a:buFont typeface="Arial" panose="020B0604020202020204" pitchFamily="34" charset="0"/>
              <a:buChar char="•"/>
            </a:pPr>
            <a:r>
              <a:rPr lang="fr-FR" sz="1400" dirty="0">
                <a:solidFill>
                  <a:schemeClr val="bg1">
                    <a:lumMod val="65000"/>
                  </a:schemeClr>
                </a:solidFill>
                <a:hlinkClick r:id="rId6">
                  <a:extLst>
                    <a:ext uri="{A12FA001-AC4F-418D-AE19-62706E023703}">
                      <ahyp:hlinkClr xmlns:ahyp="http://schemas.microsoft.com/office/drawing/2018/hyperlinkcolor" val="tx"/>
                    </a:ext>
                  </a:extLst>
                </a:hlinkClick>
              </a:rPr>
              <a:t>24/1195</a:t>
            </a:r>
            <a:r>
              <a:rPr lang="fr-FR" sz="1400" dirty="0">
                <a:solidFill>
                  <a:schemeClr val="bg1">
                    <a:lumMod val="65000"/>
                  </a:schemeClr>
                </a:solidFill>
              </a:rPr>
              <a:t>	Indication Techniques for Urgent Traffic					</a:t>
            </a:r>
            <a:r>
              <a:rPr lang="fr-FR" sz="1400" dirty="0" err="1">
                <a:solidFill>
                  <a:schemeClr val="bg1">
                    <a:lumMod val="65000"/>
                  </a:schemeClr>
                </a:solidFill>
              </a:rPr>
              <a:t>Jinho</a:t>
            </a:r>
            <a:r>
              <a:rPr lang="fr-FR" sz="1400" dirty="0">
                <a:solidFill>
                  <a:schemeClr val="bg1">
                    <a:lumMod val="65000"/>
                  </a:schemeClr>
                </a:solidFill>
              </a:rPr>
              <a:t> Choi</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US" sz="1600" dirty="0"/>
              <a:t>Adjourn</a:t>
            </a:r>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0472678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marL="0" indent="0"/>
            <a:r>
              <a:rPr lang="en-US" sz="1100" dirty="0"/>
              <a:t>Straw Poll 1: Do you agree 11bn should define a unified MAP coordination operation framework?</a:t>
            </a:r>
          </a:p>
          <a:p>
            <a:pPr>
              <a:buFont typeface="Arial" panose="020B0604020202020204" pitchFamily="34" charset="0"/>
              <a:buChar char="•"/>
            </a:pPr>
            <a:r>
              <a:rPr lang="en-US" sz="1100" b="0" dirty="0"/>
              <a:t>Note1: The coordination operation framework may include the procedures for discovery of other coordinating APs or AP MLDs, parameter negotiation for MAP co-ordinations, etc.</a:t>
            </a:r>
          </a:p>
          <a:p>
            <a:pPr>
              <a:buFont typeface="Arial" panose="020B0604020202020204" pitchFamily="34" charset="0"/>
              <a:buChar char="•"/>
            </a:pPr>
            <a:r>
              <a:rPr lang="en-US" sz="1100" b="0" dirty="0"/>
              <a:t>Note2: the mandatory or optional steps are TBD .</a:t>
            </a:r>
          </a:p>
          <a:p>
            <a:pPr marL="57150" indent="0"/>
            <a:r>
              <a:rPr lang="en-US" sz="1100" b="0" dirty="0"/>
              <a:t>Supporting contribution lists:  [24/453r0, 24/919r0, 23/1871r2, 22/1515r0,24/84r1, 24/511r0]</a:t>
            </a:r>
          </a:p>
          <a:p>
            <a:pPr marL="0" indent="0"/>
            <a:r>
              <a:rPr lang="en-US" sz="1100" dirty="0"/>
              <a:t>Straw Poll 2: Do you support defining the following fields for unavailability indication in M-STA BA frames:</a:t>
            </a:r>
          </a:p>
          <a:p>
            <a:pPr>
              <a:buFont typeface="Arial" panose="020B0604020202020204" pitchFamily="34" charset="0"/>
              <a:buChar char="•"/>
            </a:pPr>
            <a:r>
              <a:rPr lang="en-US" sz="1100" b="0" dirty="0"/>
              <a:t>An Unavailability Target Start Time field defined as the TSF time at which the STA becomes unavailable (duration and resolution TBD, expectation is to use a portion of the TSF)</a:t>
            </a:r>
          </a:p>
          <a:p>
            <a:pPr>
              <a:buFont typeface="Arial" panose="020B0604020202020204" pitchFamily="34" charset="0"/>
              <a:buChar char="•"/>
            </a:pPr>
            <a:r>
              <a:rPr lang="en-US" sz="1100" b="0" dirty="0"/>
              <a:t>An Unavailability Duration field defined as the time during which the STA is unavailable (field may be not present or set to an unknown value)</a:t>
            </a:r>
          </a:p>
          <a:p>
            <a:pPr marL="0" indent="0"/>
            <a:r>
              <a:rPr lang="en-US" sz="1100" dirty="0"/>
              <a:t>Straw Poll 3:  Do you support to define a special Feedback Per AID TID Info field (name TBD) that carries control feedback in the M-BA frame?</a:t>
            </a:r>
          </a:p>
          <a:p>
            <a:pPr>
              <a:buFont typeface="Arial" panose="020B0604020202020204" pitchFamily="34" charset="0"/>
              <a:buChar char="•"/>
            </a:pPr>
            <a:r>
              <a:rPr lang="en-US" sz="1100" b="0" dirty="0"/>
              <a:t>The control feedback (i.e. unavailability indication) is carried instead of the BlockAck Bitmap in that Feedback Per AID TID Info field.</a:t>
            </a:r>
          </a:p>
          <a:p>
            <a:pPr>
              <a:buFont typeface="Arial" panose="020B0604020202020204" pitchFamily="34" charset="0"/>
              <a:buChar char="•"/>
            </a:pPr>
            <a:r>
              <a:rPr lang="en-US" sz="1100" b="0" dirty="0"/>
              <a:t>The Ack Type subfield of the Per AID TID Info field is set to 0 and the TID subfield of the Per AID TID Info field is set to a reserved value.</a:t>
            </a:r>
          </a:p>
          <a:p>
            <a:pPr>
              <a:buFont typeface="Arial" panose="020B0604020202020204" pitchFamily="34" charset="0"/>
              <a:buChar char="•"/>
            </a:pPr>
            <a:r>
              <a:rPr lang="en-US" sz="1100" b="0" dirty="0"/>
              <a:t>The AID11 subfield of this Per AID TID Info field is set to a reserved TBD value if the control feedback is addressed to all STAs or to the AID11 that identifies the intended recipient STA.</a:t>
            </a:r>
          </a:p>
          <a:p>
            <a:pPr>
              <a:buFont typeface="Arial" panose="020B0604020202020204" pitchFamily="34" charset="0"/>
              <a:buChar char="•"/>
            </a:pPr>
            <a:r>
              <a:rPr lang="en-US" sz="1100" b="0" dirty="0"/>
              <a:t>The Starting Sequence Number field of this Per AID TID Info field is reserved.</a:t>
            </a:r>
          </a:p>
          <a:p>
            <a:pPr marL="0" indent="0"/>
            <a:r>
              <a:rPr lang="en-US" sz="1000" b="0" i="0" dirty="0">
                <a:solidFill>
                  <a:srgbClr val="222222"/>
                </a:solidFill>
                <a:effectLst/>
                <a:highlight>
                  <a:srgbClr val="FFFFFF"/>
                </a:highlight>
                <a:latin typeface="Arial" panose="020B0604020202020204" pitchFamily="34" charset="0"/>
              </a:rPr>
              <a:t>Supporting contribution list: [24/543r1, 24/1247r0, 24/1226r0, 24/857r1]</a:t>
            </a:r>
            <a:endParaRPr lang="en-US" sz="1100" dirty="0"/>
          </a:p>
          <a:p>
            <a:pPr>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601368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Submissions – ELR + Miscellaneous Part 2</a:t>
            </a:r>
          </a:p>
          <a:p>
            <a:pPr lvl="1">
              <a:buFont typeface="Arial" panose="020B0604020202020204" pitchFamily="34" charset="0"/>
              <a:buChar char="•"/>
            </a:pPr>
            <a:r>
              <a:rPr lang="en-US" sz="1050" b="0" i="0" u="none" dirty="0">
                <a:solidFill>
                  <a:srgbClr val="00B050"/>
                </a:solidFill>
                <a:effectLst/>
                <a:hlinkClick r:id="rId2">
                  <a:extLst>
                    <a:ext uri="{A12FA001-AC4F-418D-AE19-62706E023703}">
                      <ahyp:hlinkClr xmlns:ahyp="http://schemas.microsoft.com/office/drawing/2018/hyperlinkcolor" val="tx"/>
                    </a:ext>
                  </a:extLst>
                </a:hlinkClick>
              </a:rPr>
              <a:t>24/1267</a:t>
            </a:r>
            <a:r>
              <a:rPr lang="en-US" sz="1050" dirty="0">
                <a:solidFill>
                  <a:srgbClr val="00B050"/>
                </a:solidFill>
              </a:rPr>
              <a:t> </a:t>
            </a:r>
            <a:r>
              <a:rPr lang="en-US" sz="1050" b="0" i="0" u="none" dirty="0">
                <a:solidFill>
                  <a:srgbClr val="00B050"/>
                </a:solidFill>
                <a:effectLst/>
              </a:rPr>
              <a:t>Further Considerations for UHR preamble*</a:t>
            </a:r>
            <a:r>
              <a:rPr lang="en-US" sz="1050" dirty="0">
                <a:solidFill>
                  <a:srgbClr val="00B050"/>
                </a:solidFill>
              </a:rPr>
              <a:t> 				</a:t>
            </a:r>
            <a:r>
              <a:rPr lang="en-US" sz="1050" b="0" i="0" u="none" dirty="0">
                <a:solidFill>
                  <a:srgbClr val="00B050"/>
                </a:solidFill>
                <a:effectLst/>
              </a:rPr>
              <a:t>Sigurd Schelstraete</a:t>
            </a:r>
          </a:p>
          <a:p>
            <a:pPr>
              <a:buFont typeface="Arial" panose="020B0604020202020204" pitchFamily="34" charset="0"/>
              <a:buChar char="•"/>
            </a:pPr>
            <a:r>
              <a:rPr lang="en-US" sz="1200" dirty="0"/>
              <a:t>Straw Polls:</a:t>
            </a:r>
          </a:p>
          <a:p>
            <a:pPr lvl="1">
              <a:buFont typeface="Arial" panose="020B0604020202020204" pitchFamily="34" charset="0"/>
              <a:buChar char="•"/>
            </a:pPr>
            <a:r>
              <a:rPr lang="en-US" sz="1050" dirty="0">
                <a:solidFill>
                  <a:srgbClr val="00B050"/>
                </a:solidFill>
                <a:hlinkClick r:id="rId3">
                  <a:extLst>
                    <a:ext uri="{A12FA001-AC4F-418D-AE19-62706E023703}">
                      <ahyp:hlinkClr xmlns:ahyp="http://schemas.microsoft.com/office/drawing/2018/hyperlinkcolor" val="tx"/>
                    </a:ext>
                  </a:extLst>
                </a:hlinkClick>
              </a:rPr>
              <a:t>24/0876</a:t>
            </a:r>
            <a:r>
              <a:rPr lang="en-US" sz="1050" dirty="0">
                <a:solidFill>
                  <a:srgbClr val="00B050"/>
                </a:solidFill>
              </a:rPr>
              <a:t> UHR PPDU PHY Version							Rui Cao</a:t>
            </a:r>
          </a:p>
          <a:p>
            <a:pPr lvl="1">
              <a:buFont typeface="Arial" panose="020B0604020202020204" pitchFamily="34" charset="0"/>
              <a:buChar char="•"/>
            </a:pPr>
            <a:r>
              <a:rPr lang="en-US" sz="1050" b="0" i="0" strike="sngStrike" dirty="0">
                <a:solidFill>
                  <a:srgbClr val="FF0000"/>
                </a:solidFill>
                <a:effectLst/>
                <a:highlight>
                  <a:srgbClr val="FFFFFF"/>
                </a:highlight>
                <a:hlinkClick r:id="rId4">
                  <a:extLst>
                    <a:ext uri="{A12FA001-AC4F-418D-AE19-62706E023703}">
                      <ahyp:hlinkClr xmlns:ahyp="http://schemas.microsoft.com/office/drawing/2018/hyperlinkcolor" val="tx"/>
                    </a:ext>
                  </a:extLst>
                </a:hlinkClick>
              </a:rPr>
              <a:t>24/0734</a:t>
            </a:r>
            <a:r>
              <a:rPr lang="en-US" sz="1050" b="0" i="0" strike="sngStrike" dirty="0">
                <a:solidFill>
                  <a:srgbClr val="FF0000"/>
                </a:solidFill>
                <a:effectLst/>
                <a:highlight>
                  <a:srgbClr val="FFFFFF"/>
                </a:highlight>
              </a:rPr>
              <a:t> On UEQM and UEQ-MCS							Ron Porat (withdrawn)</a:t>
            </a:r>
          </a:p>
          <a:p>
            <a:pPr lvl="1">
              <a:buFont typeface="Arial" panose="020B0604020202020204" pitchFamily="34" charset="0"/>
              <a:buChar char="•"/>
            </a:pPr>
            <a:r>
              <a:rPr lang="en-US" sz="1050" b="0" i="0" dirty="0">
                <a:solidFill>
                  <a:srgbClr val="00B050"/>
                </a:solidFill>
                <a:effectLst/>
                <a:highlight>
                  <a:srgbClr val="FFFFFF"/>
                </a:highlight>
                <a:hlinkClick r:id="rId5">
                  <a:extLst>
                    <a:ext uri="{A12FA001-AC4F-418D-AE19-62706E023703}">
                      <ahyp:hlinkClr xmlns:ahyp="http://schemas.microsoft.com/office/drawing/2018/hyperlinkcolor" val="tx"/>
                    </a:ext>
                  </a:extLst>
                </a:hlinkClick>
              </a:rPr>
              <a:t>24/0474</a:t>
            </a:r>
            <a:r>
              <a:rPr lang="en-US" sz="1050" b="0" i="0" dirty="0">
                <a:solidFill>
                  <a:srgbClr val="00B050"/>
                </a:solidFill>
                <a:effectLst/>
                <a:highlight>
                  <a:srgbClr val="FFFFFF"/>
                </a:highlight>
              </a:rPr>
              <a:t> UHR unequal modulation pattern and new MCS 				Rui Cao</a:t>
            </a:r>
          </a:p>
          <a:p>
            <a:pPr lvl="1">
              <a:buFont typeface="Arial" panose="020B0604020202020204" pitchFamily="34" charset="0"/>
              <a:buChar char="•"/>
            </a:pPr>
            <a:r>
              <a:rPr lang="en-US" sz="1050" b="0" i="0" strike="sngStrike" dirty="0">
                <a:solidFill>
                  <a:srgbClr val="FF0000"/>
                </a:solidFill>
                <a:effectLst/>
                <a:highlight>
                  <a:srgbClr val="FFFFFF"/>
                </a:highlight>
                <a:hlinkClick r:id="rId6">
                  <a:extLst>
                    <a:ext uri="{A12FA001-AC4F-418D-AE19-62706E023703}">
                      <ahyp:hlinkClr xmlns:ahyp="http://schemas.microsoft.com/office/drawing/2018/hyperlinkcolor" val="tx"/>
                    </a:ext>
                  </a:extLst>
                </a:hlinkClick>
              </a:rPr>
              <a:t>24/0875</a:t>
            </a:r>
            <a:r>
              <a:rPr lang="en-US" sz="1050" b="0" i="0" strike="sngStrike" dirty="0">
                <a:solidFill>
                  <a:srgbClr val="FF0000"/>
                </a:solidFill>
                <a:effectLst/>
                <a:highlight>
                  <a:srgbClr val="FFFFFF"/>
                </a:highlight>
              </a:rPr>
              <a:t> UHR Enhanced Long Range Support					Rui Cao (withdrawn)</a:t>
            </a:r>
          </a:p>
          <a:p>
            <a:pPr lvl="1">
              <a:buFont typeface="Arial" panose="020B0604020202020204" pitchFamily="34" charset="0"/>
              <a:buChar char="•"/>
            </a:pPr>
            <a:r>
              <a:rPr lang="en-US" sz="1050" dirty="0">
                <a:solidFill>
                  <a:srgbClr val="00B050"/>
                </a:solidFill>
                <a:hlinkClick r:id="rId7">
                  <a:extLst>
                    <a:ext uri="{A12FA001-AC4F-418D-AE19-62706E023703}">
                      <ahyp:hlinkClr xmlns:ahyp="http://schemas.microsoft.com/office/drawing/2018/hyperlinkcolor" val="tx"/>
                    </a:ext>
                  </a:extLst>
                </a:hlinkClick>
              </a:rPr>
              <a:t>24/0873</a:t>
            </a:r>
            <a:r>
              <a:rPr lang="en-US" sz="1050" dirty="0">
                <a:solidFill>
                  <a:srgbClr val="00B050"/>
                </a:solidFill>
              </a:rPr>
              <a:t> Design Targets and Considerations for Enhanced Long Range 		Jianhan Liu</a:t>
            </a:r>
          </a:p>
          <a:p>
            <a:pPr lvl="1">
              <a:buFont typeface="Arial" panose="020B0604020202020204" pitchFamily="34" charset="0"/>
              <a:buChar char="•"/>
            </a:pPr>
            <a:r>
              <a:rPr lang="en-US" sz="1050" dirty="0">
                <a:solidFill>
                  <a:srgbClr val="00B050"/>
                </a:solidFill>
                <a:hlinkClick r:id="rId8">
                  <a:extLst>
                    <a:ext uri="{A12FA001-AC4F-418D-AE19-62706E023703}">
                      <ahyp:hlinkClr xmlns:ahyp="http://schemas.microsoft.com/office/drawing/2018/hyperlinkcolor" val="tx"/>
                    </a:ext>
                  </a:extLst>
                </a:hlinkClick>
              </a:rPr>
              <a:t>24/0985</a:t>
            </a:r>
            <a:r>
              <a:rPr lang="en-US" sz="1050" dirty="0">
                <a:solidFill>
                  <a:srgbClr val="00B050"/>
                </a:solidFill>
              </a:rPr>
              <a:t> Longer LDPC Codeword							Rethna Pulikkoonattu</a:t>
            </a:r>
          </a:p>
          <a:p>
            <a:pPr lvl="0">
              <a:buFont typeface="Arial" panose="020B0604020202020204" pitchFamily="34" charset="0"/>
              <a:buChar char="•"/>
            </a:pPr>
            <a:r>
              <a:rPr lang="en-GB" sz="1200" dirty="0"/>
              <a:t>Submissions – ELR + Miscellaneous Part 2</a:t>
            </a:r>
          </a:p>
          <a:p>
            <a:pPr lvl="1">
              <a:buFont typeface="Arial" panose="020B0604020202020204" pitchFamily="34" charset="0"/>
              <a:buChar char="•"/>
            </a:pPr>
            <a:r>
              <a:rPr lang="en-US" sz="1050" b="0" i="0" u="none" strike="noStrike" dirty="0">
                <a:solidFill>
                  <a:srgbClr val="00B050"/>
                </a:solidFill>
                <a:effectLst/>
                <a:hlinkClick r:id="rId9">
                  <a:extLst>
                    <a:ext uri="{A12FA001-AC4F-418D-AE19-62706E023703}">
                      <ahyp:hlinkClr xmlns:ahyp="http://schemas.microsoft.com/office/drawing/2018/hyperlinkcolor" val="tx"/>
                    </a:ext>
                  </a:extLst>
                </a:hlinkClick>
              </a:rPr>
              <a:t>24/1264</a:t>
            </a:r>
            <a:r>
              <a:rPr lang="en-US" sz="1050" dirty="0">
                <a:solidFill>
                  <a:srgbClr val="00B050"/>
                </a:solidFill>
              </a:rPr>
              <a:t> </a:t>
            </a:r>
            <a:r>
              <a:rPr lang="en-US" sz="1050" b="0" i="0" u="none" strike="noStrike" dirty="0">
                <a:solidFill>
                  <a:srgbClr val="00B050"/>
                </a:solidFill>
                <a:effectLst/>
              </a:rPr>
              <a:t>Supporting Rx Interference Mitigation in TGbn</a:t>
            </a:r>
            <a:r>
              <a:rPr lang="en-US" sz="1050" dirty="0">
                <a:solidFill>
                  <a:srgbClr val="00B050"/>
                </a:solidFill>
              </a:rPr>
              <a:t> 				</a:t>
            </a:r>
            <a:r>
              <a:rPr lang="en-US" sz="1050" b="0" i="0" u="none" strike="noStrike" dirty="0">
                <a:solidFill>
                  <a:srgbClr val="00B050"/>
                </a:solidFill>
                <a:effectLst/>
              </a:rPr>
              <a:t>Shimi Shilo</a:t>
            </a:r>
            <a:r>
              <a:rPr lang="en-US" sz="1050" dirty="0">
                <a:solidFill>
                  <a:srgbClr val="00B050"/>
                </a:solidFill>
              </a:rPr>
              <a:t> </a:t>
            </a:r>
          </a:p>
          <a:p>
            <a:pPr lvl="1">
              <a:buFont typeface="Arial" panose="020B0604020202020204" pitchFamily="34" charset="0"/>
              <a:buChar char="•"/>
            </a:pPr>
            <a:r>
              <a:rPr lang="en-US" sz="1050" b="0" i="0" u="none" strike="noStrike" dirty="0">
                <a:solidFill>
                  <a:srgbClr val="00B050"/>
                </a:solidFill>
                <a:effectLst/>
                <a:hlinkClick r:id="rId10">
                  <a:extLst>
                    <a:ext uri="{A12FA001-AC4F-418D-AE19-62706E023703}">
                      <ahyp:hlinkClr xmlns:ahyp="http://schemas.microsoft.com/office/drawing/2018/hyperlinkcolor" val="tx"/>
                    </a:ext>
                  </a:extLst>
                </a:hlinkClick>
              </a:rPr>
              <a:t>24/1265</a:t>
            </a:r>
            <a:r>
              <a:rPr lang="en-US" sz="1050" dirty="0">
                <a:solidFill>
                  <a:srgbClr val="00B050"/>
                </a:solidFill>
              </a:rPr>
              <a:t> </a:t>
            </a:r>
            <a:r>
              <a:rPr lang="en-US" sz="1050" b="0" i="0" u="none" strike="noStrike" dirty="0">
                <a:solidFill>
                  <a:srgbClr val="00B050"/>
                </a:solidFill>
                <a:effectLst/>
              </a:rPr>
              <a:t>Triggered Beamforming in TGbn – More Insights</a:t>
            </a:r>
            <a:r>
              <a:rPr lang="en-US" sz="1050" dirty="0">
                <a:solidFill>
                  <a:srgbClr val="00B050"/>
                </a:solidFill>
              </a:rPr>
              <a:t> 				</a:t>
            </a:r>
            <a:r>
              <a:rPr lang="en-US" sz="1050" b="0" i="0" u="none" strike="noStrike" dirty="0">
                <a:solidFill>
                  <a:srgbClr val="00B050"/>
                </a:solidFill>
                <a:effectLst/>
              </a:rPr>
              <a:t>Shimi Shilo</a:t>
            </a:r>
          </a:p>
          <a:p>
            <a:pPr lvl="1">
              <a:buFont typeface="Arial" panose="020B0604020202020204" pitchFamily="34" charset="0"/>
              <a:buChar char="•"/>
            </a:pPr>
            <a:r>
              <a:rPr lang="en-US" sz="1050" dirty="0">
                <a:solidFill>
                  <a:srgbClr val="00B050"/>
                </a:solidFill>
              </a:rPr>
              <a:t> 1295r0  Long LDPC Designs Based on 11n LDPC Codes                          	    	 Wei Lin</a:t>
            </a: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7179010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TBC</a:t>
            </a:r>
          </a:p>
          <a:p>
            <a:pPr lvl="1">
              <a:buFont typeface="Arial" panose="020B0604020202020204" pitchFamily="34" charset="0"/>
              <a:buChar char="•"/>
            </a:pPr>
            <a:r>
              <a:rPr lang="en-US" sz="1400" dirty="0">
                <a:solidFill>
                  <a:srgbClr val="00B050"/>
                </a:solidFill>
              </a:rPr>
              <a:t>Straw Polls (30 mins)</a:t>
            </a:r>
          </a:p>
          <a:p>
            <a:pPr lvl="1">
              <a:buFont typeface="Arial" panose="020B0604020202020204" pitchFamily="34" charset="0"/>
              <a:buChar char="•"/>
            </a:pPr>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24/1156</a:t>
            </a:r>
            <a:r>
              <a:rPr lang="en-US" sz="1400" dirty="0">
                <a:solidFill>
                  <a:srgbClr val="00B050"/>
                </a:solidFill>
              </a:rPr>
              <a:t> </a:t>
            </a:r>
            <a:r>
              <a:rPr lang="en-US" sz="1400" b="0" i="0" u="none" strike="noStrike" dirty="0">
                <a:solidFill>
                  <a:srgbClr val="00B050"/>
                </a:solidFill>
                <a:effectLst/>
              </a:rPr>
              <a:t>Initial Control Frame Exchange for Low Latency</a:t>
            </a:r>
            <a:r>
              <a:rPr lang="en-US" sz="1400" dirty="0">
                <a:solidFill>
                  <a:srgbClr val="00B050"/>
                </a:solidFill>
              </a:rPr>
              <a:t> 				</a:t>
            </a:r>
            <a:r>
              <a:rPr lang="en-US" sz="1400" b="0" i="0" u="none" strike="noStrike" dirty="0" err="1">
                <a:solidFill>
                  <a:srgbClr val="00B050"/>
                </a:solidFill>
                <a:effectLst/>
              </a:rPr>
              <a:t>Sanghyun</a:t>
            </a:r>
            <a:r>
              <a:rPr lang="en-US" sz="1400" b="0" i="0" u="none" strike="noStrike" dirty="0">
                <a:solidFill>
                  <a:srgbClr val="00B050"/>
                </a:solidFill>
                <a:effectLst/>
              </a:rPr>
              <a:t> Kim</a:t>
            </a:r>
          </a:p>
          <a:p>
            <a:pPr lvl="1">
              <a:buFont typeface="Arial" panose="020B0604020202020204" pitchFamily="34" charset="0"/>
              <a:buChar char="•"/>
            </a:pPr>
            <a:r>
              <a:rPr lang="fr-FR" sz="1400" dirty="0">
                <a:solidFill>
                  <a:srgbClr val="00B050"/>
                </a:solidFill>
                <a:hlinkClick r:id="rId3">
                  <a:extLst>
                    <a:ext uri="{A12FA001-AC4F-418D-AE19-62706E023703}">
                      <ahyp:hlinkClr xmlns:ahyp="http://schemas.microsoft.com/office/drawing/2018/hyperlinkcolor" val="tx"/>
                    </a:ext>
                  </a:extLst>
                </a:hlinkClick>
              </a:rPr>
              <a:t>24/1195</a:t>
            </a:r>
            <a:r>
              <a:rPr lang="fr-FR" sz="1400" dirty="0">
                <a:solidFill>
                  <a:srgbClr val="00B050"/>
                </a:solidFill>
              </a:rPr>
              <a:t>	Indication Techniques for Urgent Traffic					</a:t>
            </a:r>
            <a:r>
              <a:rPr lang="fr-FR" sz="1400" dirty="0" err="1">
                <a:solidFill>
                  <a:srgbClr val="00B050"/>
                </a:solidFill>
              </a:rPr>
              <a:t>Jinho</a:t>
            </a:r>
            <a:r>
              <a:rPr lang="fr-FR" sz="1400" dirty="0">
                <a:solidFill>
                  <a:srgbClr val="00B050"/>
                </a:solidFill>
              </a:rPr>
              <a:t> Choi</a:t>
            </a:r>
            <a:endParaRPr lang="en-GB" sz="1400" dirty="0">
              <a:solidFill>
                <a:srgbClr val="00B050"/>
              </a:solidFill>
            </a:endParaRPr>
          </a:p>
          <a:p>
            <a:pPr lvl="1">
              <a:buFont typeface="Arial" panose="020B0604020202020204" pitchFamily="34" charset="0"/>
              <a:buChar char="•"/>
            </a:pPr>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24/0636</a:t>
            </a:r>
            <a:r>
              <a:rPr lang="en-US" sz="1400" dirty="0">
                <a:solidFill>
                  <a:srgbClr val="00B050"/>
                </a:solidFill>
              </a:rPr>
              <a:t> </a:t>
            </a:r>
            <a:r>
              <a:rPr lang="en-US" sz="1400" b="0" i="0" u="none" strike="noStrike" dirty="0">
                <a:solidFill>
                  <a:srgbClr val="00B050"/>
                </a:solidFill>
                <a:effectLst/>
              </a:rPr>
              <a:t>Multi-AP Preemption for Low-Latency Traffic</a:t>
            </a:r>
            <a:r>
              <a:rPr lang="en-US" sz="1400" dirty="0">
                <a:solidFill>
                  <a:srgbClr val="00B050"/>
                </a:solidFill>
              </a:rPr>
              <a:t> 				</a:t>
            </a:r>
            <a:r>
              <a:rPr lang="en-US" sz="1400" b="0" i="0" u="none" strike="noStrike" dirty="0">
                <a:solidFill>
                  <a:srgbClr val="00B050"/>
                </a:solidFill>
                <a:effectLst/>
              </a:rPr>
              <a:t>Si-Chan Noh</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24/0804</a:t>
            </a:r>
            <a:r>
              <a:rPr lang="en-US" sz="1400" dirty="0">
                <a:solidFill>
                  <a:srgbClr val="00B050"/>
                </a:solidFill>
              </a:rPr>
              <a:t> </a:t>
            </a:r>
            <a:r>
              <a:rPr lang="en-US" sz="1400" b="0" i="0" u="none" strike="noStrike" dirty="0">
                <a:solidFill>
                  <a:srgbClr val="00B050"/>
                </a:solidFill>
                <a:effectLst/>
              </a:rPr>
              <a:t>The transmission of preemption request frame</a:t>
            </a:r>
            <a:r>
              <a:rPr lang="en-US" sz="1400" dirty="0">
                <a:solidFill>
                  <a:srgbClr val="00B050"/>
                </a:solidFill>
              </a:rPr>
              <a:t> 				</a:t>
            </a:r>
            <a:r>
              <a:rPr lang="en-US" sz="1400" b="0" i="0" u="none" strike="noStrike" dirty="0">
                <a:solidFill>
                  <a:srgbClr val="00B050"/>
                </a:solidFill>
                <a:effectLst/>
              </a:rPr>
              <a:t>Yunbo Li</a:t>
            </a:r>
            <a:r>
              <a:rPr lang="en-US" sz="1400" dirty="0">
                <a:solidFill>
                  <a:srgbClr val="00B050"/>
                </a:solidFill>
              </a:rPr>
              <a:t> </a:t>
            </a:r>
          </a:p>
          <a:p>
            <a:pPr lvl="1">
              <a:buFont typeface="Arial" panose="020B0604020202020204" pitchFamily="34" charset="0"/>
              <a:buChar char="•"/>
            </a:pPr>
            <a:r>
              <a:rPr lang="en-US" sz="1400" b="0" i="0" u="sng" strike="noStrike" dirty="0">
                <a:solidFill>
                  <a:schemeClr val="bg1">
                    <a:lumMod val="75000"/>
                  </a:schemeClr>
                </a:solidFill>
                <a:effectLst/>
                <a:hlinkClick r:id="rId6">
                  <a:extLst>
                    <a:ext uri="{A12FA001-AC4F-418D-AE19-62706E023703}">
                      <ahyp:hlinkClr xmlns:ahyp="http://schemas.microsoft.com/office/drawing/2018/hyperlinkcolor" val="tx"/>
                    </a:ext>
                  </a:extLst>
                </a:hlinkClick>
              </a:rPr>
              <a:t>24/0852</a:t>
            </a:r>
            <a:r>
              <a:rPr lang="en-US" sz="1400" dirty="0">
                <a:solidFill>
                  <a:schemeClr val="bg1">
                    <a:lumMod val="75000"/>
                  </a:schemeClr>
                </a:solidFill>
              </a:rPr>
              <a:t> </a:t>
            </a:r>
            <a:r>
              <a:rPr lang="en-US" sz="1400" b="0" i="0" u="none" strike="noStrike" dirty="0">
                <a:solidFill>
                  <a:schemeClr val="bg1">
                    <a:lumMod val="75000"/>
                  </a:schemeClr>
                </a:solidFill>
                <a:effectLst/>
              </a:rPr>
              <a:t>Timely-transmission-of-low-latency-traffic-with-reduced-preemption-occurance</a:t>
            </a:r>
            <a:r>
              <a:rPr lang="en-US" sz="1400" dirty="0">
                <a:solidFill>
                  <a:schemeClr val="bg1">
                    <a:lumMod val="75000"/>
                  </a:schemeClr>
                </a:solidFill>
              </a:rPr>
              <a:t> 													</a:t>
            </a:r>
            <a:r>
              <a:rPr lang="en-US" sz="1400" b="0" i="0" u="none" strike="noStrike" dirty="0">
                <a:solidFill>
                  <a:schemeClr val="bg1">
                    <a:lumMod val="75000"/>
                  </a:schemeClr>
                </a:solidFill>
                <a:effectLst/>
              </a:rPr>
              <a:t>Jerome Gu</a:t>
            </a:r>
            <a:r>
              <a:rPr lang="en-US" sz="1400" dirty="0">
                <a:solidFill>
                  <a:schemeClr val="bg1">
                    <a:lumMod val="75000"/>
                  </a:schemeClr>
                </a:solidFill>
              </a:rPr>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US"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44381425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marL="0" indent="0"/>
            <a:r>
              <a:rPr lang="en-US" sz="1100" dirty="0"/>
              <a:t>Straw Poll 1: SP: Do you agree to define a mechanism in 11bn for a TXOP holder to allow a STA associated with the TXOP holder to preempt the TXOP holder's frame exchange sequence for delivery of low latency traffic?</a:t>
            </a:r>
          </a:p>
          <a:p>
            <a:pPr marL="171450" indent="-171450">
              <a:buFont typeface="Arial" panose="020B0604020202020204" pitchFamily="34" charset="0"/>
              <a:buChar char="•"/>
            </a:pPr>
            <a:r>
              <a:rPr lang="en-US" sz="1100" b="0" dirty="0"/>
              <a:t>NOTE: The TXOP holder can be an AP or a non-AP STA.</a:t>
            </a:r>
          </a:p>
          <a:p>
            <a:pPr marL="171450" indent="-171450">
              <a:buFont typeface="Arial" panose="020B0604020202020204" pitchFamily="34" charset="0"/>
              <a:buChar char="•"/>
            </a:pPr>
            <a:r>
              <a:rPr lang="en-US" sz="1100" b="0" dirty="0"/>
              <a:t>NOTE: The policy for TXOP holder allowing preemption is TBD.</a:t>
            </a:r>
          </a:p>
          <a:p>
            <a:pPr marL="0" indent="0"/>
            <a:r>
              <a:rPr lang="en-US" sz="1100" b="0" i="1" dirty="0"/>
              <a:t>Supporting list: [11-24/431, 11-24/866, 11-24/852, 11-24/804, 11-24/416, 11-24/470, 11-24/391, 11-24/390, 11-24/389, 11-24/247, 11-23/1886, 11-24/103, 11-24/168, 11-24/131, 11-23/2076, 11-23/1950, 11-23/1939, 11-24/0870]</a:t>
            </a:r>
          </a:p>
          <a:p>
            <a:pPr marL="0" indent="0"/>
            <a:endParaRPr lang="en-US" sz="1100" dirty="0"/>
          </a:p>
          <a:p>
            <a:pPr marL="0" indent="0"/>
            <a:r>
              <a:rPr lang="en-US" sz="1100" dirty="0"/>
              <a:t>Straw Poll 2: Do you agree to include the following into the 11bn SFD?</a:t>
            </a:r>
          </a:p>
          <a:p>
            <a:pPr marL="171450" indent="-171450">
              <a:buFont typeface="Arial" panose="020B0604020202020204" pitchFamily="34" charset="0"/>
              <a:buChar char="•"/>
            </a:pPr>
            <a:r>
              <a:rPr lang="en-US" sz="1100" b="0" dirty="0"/>
              <a:t>An AP that is capable of Non-Primary Channel Access (NPCA) announces at most one NPCA Primary channel that is in its BSS operating channel width and that is not a punctured 20 MHz subchannel (as indicated in the HE/EHT Operation element)</a:t>
            </a:r>
          </a:p>
          <a:p>
            <a:pPr marL="0" indent="0"/>
            <a:r>
              <a:rPr lang="en-US" sz="1100" b="0" dirty="0"/>
              <a:t>Details on signaling is TBD</a:t>
            </a:r>
          </a:p>
          <a:p>
            <a:pPr marL="0" indent="0"/>
            <a:endParaRPr lang="en-US" sz="1100" b="0" dirty="0"/>
          </a:p>
          <a:p>
            <a:pPr marL="0" indent="0"/>
            <a:r>
              <a:rPr lang="en-US" sz="1100" dirty="0"/>
              <a:t>Straw Poll 3:  Do you agree to include the following into the 11bn SFD?</a:t>
            </a:r>
          </a:p>
          <a:p>
            <a:pPr marL="171450" indent="-171450">
              <a:buFont typeface="Arial" panose="020B0604020202020204" pitchFamily="34" charset="0"/>
              <a:buChar char="•"/>
            </a:pPr>
            <a:r>
              <a:rPr lang="en-US" sz="1100" b="0" dirty="0"/>
              <a:t>STA that is capable of Non-Primary Channel Access (NPCA) shall initiate frame exchange with a control frame when it performs channel access on the NPCA Primary channel</a:t>
            </a:r>
          </a:p>
          <a:p>
            <a:pPr marL="0" indent="0"/>
            <a:r>
              <a:rPr lang="en-US" sz="1100" b="0" dirty="0"/>
              <a:t>Details on control frame is TBD</a:t>
            </a:r>
          </a:p>
          <a:p>
            <a:pPr marL="0" indent="0"/>
            <a:r>
              <a:rPr lang="pt-BR" sz="1100" b="0" i="1" dirty="0"/>
              <a:t>Supporting list: [23/1913r2, 23/1911r0, 23/1935r1, 11-23/1891r0, 23/2005r1, 23/2023r1, 24/0070r1, 24/458r0, 24/486r0, 24/538r0, 24/670]</a:t>
            </a:r>
            <a:endParaRPr lang="en-US" sz="1100" b="0" i="1"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90232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7385928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(Channel Access)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chemeClr val="tx1"/>
                </a:solidFill>
              </a:rPr>
              <a:t>Straw Polls (30’)</a:t>
            </a:r>
          </a:p>
          <a:p>
            <a:pPr>
              <a:buFont typeface="Arial" panose="020B0604020202020204" pitchFamily="34" charset="0"/>
              <a:buChar char="•"/>
            </a:pPr>
            <a:r>
              <a:rPr lang="de-DE" sz="1400" b="0" i="0" u="sng" strike="noStrike" dirty="0">
                <a:solidFill>
                  <a:srgbClr val="0563C1"/>
                </a:solidFill>
                <a:effectLst/>
                <a:hlinkClick r:id="rId2"/>
              </a:rPr>
              <a:t>24/0772</a:t>
            </a:r>
            <a:r>
              <a:rPr lang="de-DE" sz="1400" dirty="0"/>
              <a:t> </a:t>
            </a:r>
            <a:r>
              <a:rPr lang="de-DE" sz="1400" b="0" i="0" u="none" strike="noStrike" dirty="0">
                <a:solidFill>
                  <a:srgbClr val="000000"/>
                </a:solidFill>
                <a:effectLst/>
              </a:rPr>
              <a:t>CSMA Collision analysis</a:t>
            </a:r>
            <a:r>
              <a:rPr lang="de-DE" sz="1400" dirty="0"/>
              <a:t> 							</a:t>
            </a:r>
            <a:r>
              <a:rPr lang="de-DE" sz="1400" b="0" i="0" u="none" strike="noStrike" dirty="0">
                <a:solidFill>
                  <a:srgbClr val="000000"/>
                </a:solidFill>
                <a:effectLst/>
              </a:rPr>
              <a:t>Sigurd Schelstraete</a:t>
            </a:r>
            <a:r>
              <a:rPr lang="de-DE" sz="1400" dirty="0"/>
              <a:t> </a:t>
            </a:r>
          </a:p>
          <a:p>
            <a:pPr>
              <a:buFont typeface="Arial" panose="020B0604020202020204" pitchFamily="34" charset="0"/>
              <a:buChar char="•"/>
            </a:pPr>
            <a:r>
              <a:rPr lang="en-US" sz="1400" b="0" i="0" u="sng" strike="noStrike" dirty="0">
                <a:solidFill>
                  <a:srgbClr val="0563C1"/>
                </a:solidFill>
                <a:effectLst/>
                <a:hlinkClick r:id="rId3"/>
              </a:rPr>
              <a:t>24/0773</a:t>
            </a:r>
            <a:r>
              <a:rPr lang="en-US" sz="1400" dirty="0"/>
              <a:t> </a:t>
            </a:r>
            <a:r>
              <a:rPr lang="en-US" sz="1400" b="0" i="0" u="none" strike="noStrike" dirty="0">
                <a:solidFill>
                  <a:srgbClr val="000000"/>
                </a:solidFill>
                <a:effectLst/>
              </a:rPr>
              <a:t>CSMA with enhanced Collision Avoidance				Sigurd Schelstraete</a:t>
            </a:r>
          </a:p>
          <a:p>
            <a:pPr>
              <a:buFont typeface="Arial" panose="020B0604020202020204" pitchFamily="34" charset="0"/>
              <a:buChar char="•"/>
            </a:pPr>
            <a:r>
              <a:rPr lang="en-US" sz="1400" b="0" i="0" u="sng" strike="noStrike" dirty="0">
                <a:solidFill>
                  <a:srgbClr val="0563C1"/>
                </a:solidFill>
                <a:effectLst/>
                <a:hlinkClick r:id="rId4"/>
              </a:rPr>
              <a:t>24/0811</a:t>
            </a:r>
            <a:r>
              <a:rPr lang="en-US" sz="1400" dirty="0"/>
              <a:t> </a:t>
            </a:r>
            <a:r>
              <a:rPr lang="en-US" sz="1400" b="0" i="0" u="none" strike="noStrike" dirty="0">
                <a:solidFill>
                  <a:srgbClr val="000000"/>
                </a:solidFill>
                <a:effectLst/>
              </a:rPr>
              <a:t>Overlapped-indication-</a:t>
            </a:r>
            <a:r>
              <a:rPr lang="en-US" sz="1400" b="0" i="0" u="none" strike="noStrike" dirty="0" err="1">
                <a:solidFill>
                  <a:srgbClr val="000000"/>
                </a:solidFill>
                <a:effectLst/>
              </a:rPr>
              <a:t>for_aperiodic</a:t>
            </a:r>
            <a:r>
              <a:rPr lang="en-US" sz="1400" b="0" i="0" u="none" strike="noStrike" dirty="0">
                <a:solidFill>
                  <a:srgbClr val="000000"/>
                </a:solidFill>
                <a:effectLst/>
              </a:rPr>
              <a:t>-Low-latency-traffic</a:t>
            </a:r>
            <a:r>
              <a:rPr lang="en-US" sz="1400" dirty="0"/>
              <a:t> 		</a:t>
            </a:r>
            <a:r>
              <a:rPr lang="en-US" sz="1400" b="0" i="0" u="none" strike="noStrike" dirty="0">
                <a:solidFill>
                  <a:srgbClr val="000000"/>
                </a:solidFill>
                <a:effectLst/>
              </a:rPr>
              <a:t>Daniel Verenzuela</a:t>
            </a:r>
            <a:r>
              <a:rPr lang="en-US" sz="1400" dirty="0"/>
              <a:t> </a:t>
            </a:r>
            <a:endParaRPr lang="en-US" sz="1400" b="0" dirty="0"/>
          </a:p>
          <a:p>
            <a:pPr>
              <a:buFont typeface="Arial" panose="020B0604020202020204" pitchFamily="34" charset="0"/>
              <a:buChar char="•"/>
            </a:pPr>
            <a:r>
              <a:rPr lang="en-US" sz="1400" b="0" dirty="0">
                <a:hlinkClick r:id="rId5"/>
              </a:rPr>
              <a:t>24/0840</a:t>
            </a:r>
            <a:r>
              <a:rPr lang="en-US" sz="1400" b="0" dirty="0"/>
              <a:t> hip-</a:t>
            </a:r>
            <a:r>
              <a:rPr lang="en-US" sz="1400" b="0" dirty="0" err="1"/>
              <a:t>edca</a:t>
            </a:r>
            <a:r>
              <a:rPr lang="en-US" sz="1400" b="0" dirty="0"/>
              <a:t>-proposal								Akhmetov, Dmitry</a:t>
            </a:r>
          </a:p>
          <a:p>
            <a:pPr>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6"/>
              </a:rPr>
              <a:t>24/0984</a:t>
            </a:r>
            <a:r>
              <a:rPr lang="en-US" sz="1400" b="0" i="0" u="sng" strike="noStrike" kern="1200" dirty="0">
                <a:solidFill>
                  <a:srgbClr val="0563C1"/>
                </a:solidFill>
                <a:effectLst/>
                <a:ea typeface="MS Gothic" panose="020B0609070205080204" pitchFamily="49" charset="-128"/>
              </a:rPr>
              <a:t> </a:t>
            </a:r>
            <a:r>
              <a:rPr lang="en-US" sz="1400" b="0" i="0" u="none" strike="noStrike" kern="1200" dirty="0">
                <a:solidFill>
                  <a:srgbClr val="000000"/>
                </a:solidFill>
                <a:effectLst/>
                <a:ea typeface="MS Gothic" panose="020B0609070205080204" pitchFamily="49" charset="-128"/>
              </a:rPr>
              <a:t>EPCS Priority Access for Additional Use Cases 				Subir Das</a:t>
            </a:r>
            <a:endParaRPr lang="en-US" sz="1400" b="0" i="0" u="none" strike="noStrike" dirty="0">
              <a:solidFill>
                <a:schemeClr val="tx1"/>
              </a:solidFill>
              <a:effectLst/>
            </a:endParaRPr>
          </a:p>
          <a:p>
            <a:pPr>
              <a:buFont typeface="Arial" panose="020B0604020202020204" pitchFamily="34" charset="0"/>
              <a:buChar char="•"/>
            </a:pPr>
            <a:r>
              <a:rPr lang="en-US" sz="1400" b="0" i="0" u="sng" strike="noStrike" dirty="0">
                <a:solidFill>
                  <a:srgbClr val="0563C1"/>
                </a:solidFill>
                <a:effectLst/>
                <a:hlinkClick r:id="rId7"/>
              </a:rPr>
              <a:t>24/1183</a:t>
            </a:r>
            <a:r>
              <a:rPr lang="en-US" sz="1400" dirty="0"/>
              <a:t> </a:t>
            </a:r>
            <a:r>
              <a:rPr lang="en-US" sz="1400" b="0" i="0" u="none" strike="noStrike" dirty="0">
                <a:solidFill>
                  <a:srgbClr val="000000"/>
                </a:solidFill>
                <a:effectLst/>
              </a:rPr>
              <a:t>Low latency, low collision, low power medium access--continued</a:t>
            </a:r>
            <a:r>
              <a:rPr lang="en-US" sz="1400" dirty="0"/>
              <a:t> 	</a:t>
            </a:r>
            <a:r>
              <a:rPr lang="en-US" sz="1400" b="0" i="0" u="none" strike="noStrike" dirty="0">
                <a:solidFill>
                  <a:srgbClr val="000000"/>
                </a:solidFill>
                <a:effectLst/>
              </a:rPr>
              <a:t>Sean Coffey</a:t>
            </a:r>
            <a:r>
              <a:rPr lang="en-US" sz="1400" dirty="0"/>
              <a:t> </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19170404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r>
              <a:rPr lang="en-US" sz="1400" dirty="0"/>
              <a:t>Straw Poll 2*: </a:t>
            </a:r>
            <a:r>
              <a:rPr lang="en-US" sz="1400" b="0" dirty="0"/>
              <a:t>Do you agree that TGbn shall define a Coordinated TDMA (C-TDMA) procedure for an AP to share its time resources of an obtained TXOP with a set of APs.</a:t>
            </a:r>
          </a:p>
          <a:p>
            <a:pPr>
              <a:buFont typeface="Arial" panose="020B0604020202020204" pitchFamily="34" charset="0"/>
              <a:buChar char="•"/>
            </a:pPr>
            <a:r>
              <a:rPr lang="en-US" sz="1400" b="0" dirty="0"/>
              <a:t>Set of APs is TBD.</a:t>
            </a:r>
          </a:p>
          <a:p>
            <a:pPr>
              <a:buFont typeface="Arial" panose="020B0604020202020204" pitchFamily="34" charset="0"/>
              <a:buChar char="•"/>
            </a:pPr>
            <a:r>
              <a:rPr lang="en-US" sz="1400" b="0" dirty="0"/>
              <a:t>The set can consist of one AP.</a:t>
            </a:r>
          </a:p>
          <a:p>
            <a:r>
              <a:rPr lang="en-US" sz="1400" dirty="0"/>
              <a:t>Straw Poll 1*: </a:t>
            </a:r>
            <a:r>
              <a:rPr lang="en-US" sz="1400" b="0" dirty="0"/>
              <a:t>Do you agree that a TXOP Sharing Group which may be a subset of a MAPC group should be established to coordinate the sharing of TXOPs?</a:t>
            </a:r>
          </a:p>
          <a:p>
            <a:r>
              <a:rPr lang="en-US" sz="1400" b="0" dirty="0"/>
              <a:t>Supporting doc: 24/941r0</a:t>
            </a:r>
          </a:p>
          <a:p>
            <a:pPr algn="l"/>
            <a:r>
              <a:rPr lang="en-US" sz="1400" dirty="0"/>
              <a:t>Straw Poll 3: </a:t>
            </a:r>
            <a:r>
              <a:rPr lang="en-US" sz="1400" b="0" i="0" dirty="0">
                <a:solidFill>
                  <a:srgbClr val="222222"/>
                </a:solidFill>
                <a:effectLst/>
                <a:highlight>
                  <a:srgbClr val="FFFFFF"/>
                </a:highlight>
              </a:rPr>
              <a:t>Do you agree to define a mechanism in 802.11bn that enables a non-AP STA to indicate that it does not have further pending traffic to deliver during the current ongoing TWT SP.</a:t>
            </a:r>
          </a:p>
          <a:p>
            <a:pPr algn="l"/>
            <a:r>
              <a:rPr lang="en-US" sz="1100" b="0" i="0" dirty="0">
                <a:solidFill>
                  <a:srgbClr val="222222"/>
                </a:solidFill>
                <a:effectLst/>
                <a:highlight>
                  <a:srgbClr val="FFFFFF"/>
                </a:highlight>
                <a:latin typeface="Helvetica Neue"/>
              </a:rPr>
              <a:t> -NOTE 1 – The exact signaling mechanism is TBD, and existing frames and fields may be used with suitable modifications</a:t>
            </a:r>
          </a:p>
          <a:p>
            <a:pPr algn="l"/>
            <a:r>
              <a:rPr lang="en-US" sz="1100" b="0" i="0" dirty="0">
                <a:solidFill>
                  <a:srgbClr val="222222"/>
                </a:solidFill>
                <a:effectLst/>
                <a:highlight>
                  <a:srgbClr val="FFFFFF"/>
                </a:highlight>
                <a:latin typeface="Helvetica Neue"/>
              </a:rPr>
              <a:t>-NOTE 2 – The SP does not propose changing the SP termination mechanism/signaling itself. As per current spec, a TWT SP may be terminated by an AP as specified in 26.8.5</a:t>
            </a:r>
          </a:p>
          <a:p>
            <a:pPr algn="l"/>
            <a:r>
              <a:rPr lang="en-US" sz="1100" b="0" i="0" dirty="0">
                <a:solidFill>
                  <a:srgbClr val="222222"/>
                </a:solidFill>
                <a:effectLst/>
                <a:highlight>
                  <a:srgbClr val="FFFFFF"/>
                </a:highlight>
                <a:latin typeface="Helvetica Neue"/>
              </a:rPr>
              <a:t>- NOTE 3 – It is optional for the non-AP STA to provide such an indication</a:t>
            </a:r>
          </a:p>
          <a:p>
            <a:pPr algn="l"/>
            <a:r>
              <a:rPr lang="en-US" sz="1100" b="0" i="0" dirty="0">
                <a:solidFill>
                  <a:srgbClr val="222222"/>
                </a:solidFill>
                <a:effectLst/>
                <a:highlight>
                  <a:srgbClr val="FFFFFF"/>
                </a:highlight>
                <a:latin typeface="Helvetica Neue"/>
              </a:rPr>
              <a:t>Supporting doc: </a:t>
            </a:r>
            <a:r>
              <a:rPr lang="en-US" sz="1100" b="0" i="0" dirty="0">
                <a:solidFill>
                  <a:srgbClr val="1155CC"/>
                </a:solidFill>
                <a:effectLst/>
                <a:highlight>
                  <a:srgbClr val="FFFFFF"/>
                </a:highlight>
                <a:latin typeface="Helvetica Neue"/>
                <a:hlinkClick r:id="rId2"/>
              </a:rPr>
              <a:t>24/408r0</a:t>
            </a:r>
            <a:endParaRPr lang="en-US" sz="1100" b="0" i="0" dirty="0">
              <a:solidFill>
                <a:srgbClr val="222222"/>
              </a:solidFill>
              <a:effectLst/>
              <a:highlight>
                <a:srgbClr val="FFFFFF"/>
              </a:highlight>
              <a:latin typeface="Helvetica Neue"/>
            </a:endParaRPr>
          </a:p>
          <a:p>
            <a:endParaRPr lang="en-US" sz="1400" dirty="0"/>
          </a:p>
          <a:p>
            <a:r>
              <a:rPr lang="en-US" sz="1400" i="1" dirty="0"/>
              <a:t>*Agenda note: Order switch requested by author of SP2.</a:t>
            </a:r>
          </a:p>
          <a:p>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32338617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September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0C735-A2BA-95B9-9AEB-C43D4F81E29F}"/>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EC143FC1-3506-5CAD-4A69-15E9FA1592A6}"/>
              </a:ext>
            </a:extLst>
          </p:cNvPr>
          <p:cNvSpPr>
            <a:spLocks noGrp="1"/>
          </p:cNvSpPr>
          <p:nvPr>
            <p:ph idx="1"/>
          </p:nvPr>
        </p:nvSpPr>
        <p:spPr>
          <a:xfrm>
            <a:off x="685800" y="1981200"/>
            <a:ext cx="7770813" cy="4113213"/>
          </a:xfrm>
        </p:spPr>
        <p:txBody>
          <a:bodyPr/>
          <a:lstStyle/>
          <a:p>
            <a:pPr algn="l"/>
            <a:r>
              <a:rPr lang="en-US" sz="1600" b="0" i="0" dirty="0">
                <a:solidFill>
                  <a:srgbClr val="222222"/>
                </a:solidFill>
                <a:effectLst/>
                <a:highlight>
                  <a:srgbClr val="FFFFFF"/>
                </a:highlight>
                <a:latin typeface="Times New Roman" panose="02020603050405020304" pitchFamily="18" charset="0"/>
              </a:rPr>
              <a:t>SP2. Do you support to define a mechanism in 11bn where a non-AP MLD may request setting up one or more links with target AP MLD through either the current AP MLD (e.g. over the DS, etc.) or the target AP MLD over the air?</a:t>
            </a:r>
          </a:p>
          <a:p>
            <a:pPr algn="l"/>
            <a:endParaRPr lang="en-US" sz="1600" b="0" i="0" dirty="0">
              <a:solidFill>
                <a:srgbClr val="222222"/>
              </a:solidFill>
              <a:effectLst/>
              <a:highlight>
                <a:srgbClr val="FFFFFF"/>
              </a:highlight>
              <a:latin typeface="Times New Roman" panose="02020603050405020304" pitchFamily="18" charset="0"/>
            </a:endParaRPr>
          </a:p>
          <a:p>
            <a:pPr algn="l"/>
            <a:r>
              <a:rPr lang="en-US" sz="1600" b="0" i="0" dirty="0">
                <a:solidFill>
                  <a:srgbClr val="222222"/>
                </a:solidFill>
                <a:effectLst/>
                <a:highlight>
                  <a:srgbClr val="FFFFFF"/>
                </a:highlight>
                <a:latin typeface="Times New Roman" panose="02020603050405020304" pitchFamily="18" charset="0"/>
              </a:rPr>
              <a:t>Supporting list: [24/0349r3, 24/0679r1]</a:t>
            </a:r>
          </a:p>
          <a:p>
            <a:pPr algn="l"/>
            <a:endParaRPr lang="en-US" sz="1600" b="0" dirty="0">
              <a:solidFill>
                <a:srgbClr val="222222"/>
              </a:solidFill>
              <a:highlight>
                <a:srgbClr val="FFFFFF"/>
              </a:highlight>
              <a:latin typeface="Times New Roman" panose="02020603050405020304" pitchFamily="18" charset="0"/>
            </a:endParaRPr>
          </a:p>
          <a:p>
            <a:endParaRPr lang="en-US" sz="2000" dirty="0"/>
          </a:p>
        </p:txBody>
      </p:sp>
      <p:sp>
        <p:nvSpPr>
          <p:cNvPr id="4" name="Slide Number Placeholder 3">
            <a:extLst>
              <a:ext uri="{FF2B5EF4-FFF2-40B4-BE49-F238E27FC236}">
                <a16:creationId xmlns:a16="http://schemas.microsoft.com/office/drawing/2014/main" id="{8F539BE4-2084-BF94-8EB0-41C163851F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D45C03AB-AC35-05A9-855D-B5F2DB32BD47}"/>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D3FD34C-CC58-E071-9C7E-949C1661A8C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55314266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(Miscellaneous)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chemeClr val="tx1"/>
                </a:solidFill>
              </a:rPr>
              <a:t>Straw Polls (30’)</a:t>
            </a:r>
          </a:p>
          <a:p>
            <a:pPr>
              <a:buFont typeface="Arial" panose="020B0604020202020204" pitchFamily="34" charset="0"/>
              <a:buChar char="•"/>
            </a:pPr>
            <a:r>
              <a:rPr lang="en-US" sz="1400" b="0" i="0" u="none" strike="noStrike" dirty="0">
                <a:solidFill>
                  <a:srgbClr val="FF0000"/>
                </a:solidFill>
                <a:effectLst/>
              </a:rPr>
              <a:t>24/0848</a:t>
            </a:r>
            <a:r>
              <a:rPr lang="en-US" sz="1400" dirty="0"/>
              <a:t> </a:t>
            </a:r>
            <a:r>
              <a:rPr lang="en-US" sz="1400" b="0" i="0" u="none" strike="noStrike" dirty="0">
                <a:solidFill>
                  <a:srgbClr val="000000"/>
                </a:solidFill>
                <a:effectLst/>
              </a:rPr>
              <a:t>Adapted trigger-based uplink transmission follow up</a:t>
            </a:r>
            <a:r>
              <a:rPr lang="en-US" sz="1400" dirty="0"/>
              <a:t> 			</a:t>
            </a:r>
            <a:r>
              <a:rPr lang="en-US" sz="1400" b="0" i="0" u="none" strike="noStrike" dirty="0">
                <a:solidFill>
                  <a:srgbClr val="000000"/>
                </a:solidFill>
                <a:effectLst/>
              </a:rPr>
              <a:t>Ming Gan</a:t>
            </a:r>
            <a:r>
              <a:rPr lang="en-US" sz="1400" dirty="0"/>
              <a:t> </a:t>
            </a:r>
          </a:p>
          <a:p>
            <a:pPr>
              <a:buFont typeface="Arial" panose="020B0604020202020204" pitchFamily="34" charset="0"/>
              <a:buChar char="•"/>
            </a:pPr>
            <a:r>
              <a:rPr lang="en-US" sz="1400" b="0" i="0" u="sng" strike="noStrike" dirty="0">
                <a:solidFill>
                  <a:srgbClr val="0563C1"/>
                </a:solidFill>
                <a:effectLst/>
                <a:hlinkClick r:id="rId2"/>
              </a:rPr>
              <a:t>24/0880</a:t>
            </a:r>
            <a:r>
              <a:rPr lang="en-US" sz="1400" dirty="0"/>
              <a:t> </a:t>
            </a:r>
            <a:r>
              <a:rPr lang="en-US" sz="1400" b="0" i="0" u="none" strike="noStrike" dirty="0">
                <a:solidFill>
                  <a:srgbClr val="000000"/>
                </a:solidFill>
                <a:effectLst/>
              </a:rPr>
              <a:t>CBF Recap and Way Forward</a:t>
            </a:r>
            <a:r>
              <a:rPr lang="en-US" sz="1400" dirty="0"/>
              <a:t> 						</a:t>
            </a:r>
            <a:r>
              <a:rPr lang="en-US" sz="1400" b="0" i="0" u="none" strike="noStrike" dirty="0">
                <a:solidFill>
                  <a:srgbClr val="000000"/>
                </a:solidFill>
                <a:effectLst/>
              </a:rPr>
              <a:t>Okan </a:t>
            </a:r>
            <a:r>
              <a:rPr lang="en-US" sz="1400" b="0" i="0" u="none" strike="noStrike" dirty="0" err="1">
                <a:solidFill>
                  <a:srgbClr val="000000"/>
                </a:solidFill>
                <a:effectLst/>
              </a:rPr>
              <a:t>Mutgan</a:t>
            </a:r>
            <a:r>
              <a:rPr lang="en-US" sz="1400" dirty="0"/>
              <a:t> </a:t>
            </a: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15206442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solidFill>
                  <a:schemeClr val="tx1"/>
                </a:solidFill>
                <a:hlinkClick r:id="rId2"/>
              </a:rPr>
              <a:t>24/171r10</a:t>
            </a:r>
            <a:r>
              <a:rPr lang="en-US" sz="2000" dirty="0">
                <a:solidFill>
                  <a:schemeClr val="tx1"/>
                </a:solidFill>
              </a:rPr>
              <a:t> TGbn Motions List Part 1 </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Dongguk Lim (</a:t>
            </a:r>
            <a:r>
              <a:rPr lang="en-GB" sz="1400" dirty="0">
                <a:hlinkClick r:id="rId6"/>
              </a:rPr>
              <a:t>dongguk.lim@lge.com</a:t>
            </a:r>
            <a:r>
              <a:rPr lang="en-GB" sz="1400" dirty="0"/>
              <a:t>), Sigurd Schelstraete (</a:t>
            </a:r>
            <a:r>
              <a:rPr lang="en-GB" sz="1400" dirty="0">
                <a:hlinkClick r:id="rId7"/>
              </a:rPr>
              <a:t>sschelstraete@maxlinear.com</a:t>
            </a:r>
            <a:r>
              <a:rPr lang="en-GB" sz="1400" dirty="0"/>
              <a:t>), Tianyu Wu (</a:t>
            </a:r>
            <a:r>
              <a:rPr lang="en-GB" sz="1400" dirty="0">
                <a:hlinkClick r:id="rId8"/>
              </a:rPr>
              <a:t>tianyu@apple.com</a:t>
            </a:r>
            <a:r>
              <a:rPr lang="en-GB" sz="1400" dirty="0"/>
              <a:t>), </a:t>
            </a:r>
          </a:p>
          <a:p>
            <a:pPr marL="800100" lvl="1">
              <a:buFont typeface="Arial" panose="020B0604020202020204" pitchFamily="34" charset="0"/>
              <a:buChar char="•"/>
            </a:pPr>
            <a:r>
              <a:rPr lang="en-GB" sz="1400" b="1" dirty="0"/>
              <a:t>MAC:</a:t>
            </a:r>
            <a:r>
              <a:rPr lang="en-GB" sz="1400" dirty="0"/>
              <a:t> Jeongki Kim (</a:t>
            </a:r>
            <a:r>
              <a:rPr lang="en-GB" sz="1400" dirty="0">
                <a:hlinkClick r:id="rId9"/>
              </a:rPr>
              <a:t>jeongki.kim.ieee@gmail.com</a:t>
            </a:r>
            <a:r>
              <a:rPr lang="en-GB" sz="1400" dirty="0"/>
              <a:t>), Xiaofei Wang (</a:t>
            </a:r>
            <a:r>
              <a:rPr lang="en-GB" sz="1400" dirty="0">
                <a:hlinkClick r:id="rId10"/>
              </a:rPr>
              <a:t>xiaofei.wang@interdigital.com</a:t>
            </a:r>
            <a:r>
              <a:rPr lang="en-GB" sz="1400" dirty="0"/>
              <a:t>), Srinivas Kandala (</a:t>
            </a:r>
            <a:r>
              <a:rPr lang="en-GB" sz="1400" dirty="0">
                <a:hlinkClick r:id="rId11"/>
              </a:rPr>
              <a:t>srini.k1@samsung.com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600200"/>
            <a:ext cx="7770813" cy="4875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a:t>
            </a: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September 2024</a:t>
            </a:r>
          </a:p>
        </p:txBody>
      </p:sp>
      <p:sp>
        <p:nvSpPr>
          <p:cNvPr id="15" name="Content Placeholder 14">
            <a:extLst>
              <a:ext uri="{FF2B5EF4-FFF2-40B4-BE49-F238E27FC236}">
                <a16:creationId xmlns:a16="http://schemas.microsoft.com/office/drawing/2014/main" id="{B18EE843-0CAA-1A10-75C4-BF9B3D91385D}"/>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768268AB-4E8E-8E1A-D3A5-EF8F844ECB7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214226</TotalTime>
  <Words>10318</Words>
  <Application>Microsoft Office PowerPoint</Application>
  <PresentationFormat>On-screen Show (4:3)</PresentationFormat>
  <Paragraphs>2162</Paragraphs>
  <Slides>73</Slides>
  <Notes>4</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73</vt:i4>
      </vt:variant>
    </vt:vector>
  </HeadingPairs>
  <TitlesOfParts>
    <vt:vector size="85" baseType="lpstr">
      <vt:lpstr>MS Gothic</vt:lpstr>
      <vt:lpstr>Arial</vt:lpstr>
      <vt:lpstr>Arial Black</vt:lpstr>
      <vt:lpstr>Arial Unicode MS</vt:lpstr>
      <vt:lpstr>Calibri</vt:lpstr>
      <vt:lpstr>Courier New</vt:lpstr>
      <vt:lpstr>Helvetica Neue</vt:lpstr>
      <vt:lpstr>Monotype Sorts</vt:lpstr>
      <vt:lpstr>Times New Roman</vt:lpstr>
      <vt:lpstr>Wingdings</vt:lpstr>
      <vt:lpstr>Office Theme</vt:lpstr>
      <vt:lpstr>Document</vt:lpstr>
      <vt:lpstr>TGbn July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 Pending SPs</vt:lpstr>
      <vt:lpstr>Monday PHY Agenda–AM1</vt:lpstr>
      <vt:lpstr>Monday MAC Agenda–AM1</vt:lpstr>
      <vt:lpstr>Monday Joint Agenda-PM1</vt:lpstr>
      <vt:lpstr>Announcements</vt:lpstr>
      <vt:lpstr>Summary from May 2024 meeting</vt:lpstr>
      <vt:lpstr>Approve TG Minutes</vt:lpstr>
      <vt:lpstr>Submissions (CSR+MAP)</vt:lpstr>
      <vt:lpstr>Straw Polls</vt:lpstr>
      <vt:lpstr>Monday PHY Agenda–PM2</vt:lpstr>
      <vt:lpstr>Monday MAC Agenda–PM2</vt:lpstr>
      <vt:lpstr>Straw Polls</vt:lpstr>
      <vt:lpstr>Tuesday PHY Agenda–PM1</vt:lpstr>
      <vt:lpstr>Tuesday MAC Agenda–PM1</vt:lpstr>
      <vt:lpstr>Straw Polls</vt:lpstr>
      <vt:lpstr>Wednesday PHY Agenda–AM1</vt:lpstr>
      <vt:lpstr>Wednesday MAC Agenda–AM1</vt:lpstr>
      <vt:lpstr>Straw Polls</vt:lpstr>
      <vt:lpstr>Wednesday PHY Agenda–AM2</vt:lpstr>
      <vt:lpstr>Wednesday MAC Agenda–AM2</vt:lpstr>
      <vt:lpstr>Straw Polls</vt:lpstr>
      <vt:lpstr>Wednesday PHY Agenda–PM2</vt:lpstr>
      <vt:lpstr>Wednesday MAC Agenda–PM2</vt:lpstr>
      <vt:lpstr>Straw Polls</vt:lpstr>
      <vt:lpstr>Thursday PHY Agenda–AM1</vt:lpstr>
      <vt:lpstr>Thursday MAC Agenda–AM1</vt:lpstr>
      <vt:lpstr>Straw Polls</vt:lpstr>
      <vt:lpstr>Thursday PHY Agenda–AM2</vt:lpstr>
      <vt:lpstr>Thursday MAC Agenda–AM2</vt:lpstr>
      <vt:lpstr>Straw Polls</vt:lpstr>
      <vt:lpstr>Thursday Joint Agenda-PM1</vt:lpstr>
      <vt:lpstr>Submissions (Channel Access)</vt:lpstr>
      <vt:lpstr>Straw Polls</vt:lpstr>
      <vt:lpstr>Thursday Joint Agenda-PM2</vt:lpstr>
      <vt:lpstr>Straw Polls</vt:lpstr>
      <vt:lpstr>Submissions (Miscellaneous)</vt:lpstr>
      <vt:lpstr>Motions</vt:lpstr>
      <vt:lpstr>Teleconference Plan</vt:lpstr>
      <vt:lpstr>Goals for September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1436</cp:revision>
  <cp:lastPrinted>1601-01-01T00:00:00Z</cp:lastPrinted>
  <dcterms:created xsi:type="dcterms:W3CDTF">2017-01-26T15:28:16Z</dcterms:created>
  <dcterms:modified xsi:type="dcterms:W3CDTF">2024-07-18T17:20:13Z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