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5"/>
  </p:notesMasterIdLst>
  <p:handoutMasterIdLst>
    <p:handoutMasterId r:id="rId7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183" r:id="rId22"/>
    <p:sldId id="1195" r:id="rId23"/>
    <p:sldId id="1196" r:id="rId24"/>
    <p:sldId id="1197" r:id="rId25"/>
    <p:sldId id="1198" r:id="rId26"/>
    <p:sldId id="1199" r:id="rId27"/>
    <p:sldId id="1200" r:id="rId28"/>
    <p:sldId id="1201" r:id="rId29"/>
    <p:sldId id="1202" r:id="rId30"/>
    <p:sldId id="1203" r:id="rId31"/>
    <p:sldId id="1204" r:id="rId32"/>
    <p:sldId id="1205" r:id="rId33"/>
    <p:sldId id="1137" r:id="rId34"/>
    <p:sldId id="1157" r:id="rId35"/>
    <p:sldId id="1158" r:id="rId36"/>
    <p:sldId id="1006" r:id="rId37"/>
    <p:sldId id="1178" r:id="rId38"/>
    <p:sldId id="1023" r:id="rId39"/>
    <p:sldId id="1024" r:id="rId40"/>
    <p:sldId id="1028" r:id="rId41"/>
    <p:sldId id="1143" r:id="rId42"/>
    <p:sldId id="1081" r:id="rId43"/>
    <p:sldId id="1082" r:id="rId44"/>
    <p:sldId id="1213" r:id="rId45"/>
    <p:sldId id="1159" r:id="rId46"/>
    <p:sldId id="1160" r:id="rId47"/>
    <p:sldId id="1206" r:id="rId48"/>
    <p:sldId id="1180" r:id="rId49"/>
    <p:sldId id="1162" r:id="rId50"/>
    <p:sldId id="1207" r:id="rId51"/>
    <p:sldId id="1161" r:id="rId52"/>
    <p:sldId id="1164" r:id="rId53"/>
    <p:sldId id="1208" r:id="rId54"/>
    <p:sldId id="1214" r:id="rId55"/>
    <p:sldId id="1215" r:id="rId56"/>
    <p:sldId id="1216" r:id="rId57"/>
    <p:sldId id="1163" r:id="rId58"/>
    <p:sldId id="1166" r:id="rId59"/>
    <p:sldId id="1211" r:id="rId60"/>
    <p:sldId id="1165" r:id="rId61"/>
    <p:sldId id="1217" r:id="rId62"/>
    <p:sldId id="1218" r:id="rId63"/>
    <p:sldId id="1181" r:id="rId64"/>
    <p:sldId id="1039" r:id="rId65"/>
    <p:sldId id="1212" r:id="rId66"/>
    <p:sldId id="356" r:id="rId67"/>
    <p:sldId id="1156" r:id="rId68"/>
    <p:sldId id="1182" r:id="rId69"/>
    <p:sldId id="1069" r:id="rId70"/>
    <p:sldId id="997" r:id="rId71"/>
    <p:sldId id="362" r:id="rId72"/>
    <p:sldId id="1034" r:id="rId73"/>
    <p:sldId id="323" r:id="rId7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142DAD-197B-4B97-895B-4FD46522C6BA}" v="304" dt="2024-07-18T14:21:07.1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8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18T14:22:37.916" v="6509" actId="6549"/>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3T14:03:50.330" v="1734" actId="13926"/>
        <pc:sldMkLst>
          <pc:docMk/>
          <pc:sldMk cId="3930036297" sldId="356"/>
        </pc:sldMkLst>
        <pc:spChg chg="mod">
          <ac:chgData name="Alfred Asterjadhi" userId="39de57b9-85c0-4fd1-aaac-8ca2b6560ad0" providerId="ADAL" clId="{CD142DAD-197B-4B97-895B-4FD46522C6BA}" dt="2024-07-13T14:03:50.330" v="1734" actId="13926"/>
          <ac:spMkLst>
            <pc:docMk/>
            <pc:sldMk cId="3930036297" sldId="356"/>
            <ac:spMk id="2" creationId="{4B5F0D0E-8BB7-48AB-9160-728B8B3399A2}"/>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add mod">
        <pc:chgData name="Alfred Asterjadhi" userId="39de57b9-85c0-4fd1-aaac-8ca2b6560ad0" providerId="ADAL" clId="{CD142DAD-197B-4B97-895B-4FD46522C6BA}" dt="2024-07-18T12:17:36.263" v="6407" actId="2057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2:17:32.725" v="6406"/>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4:21:49.463" v="6501" actId="20577"/>
        <pc:sldMkLst>
          <pc:docMk/>
          <pc:sldMk cId="717901067" sldId="1165"/>
        </pc:sldMkLst>
        <pc:spChg chg="mod">
          <ac:chgData name="Alfred Asterjadhi" userId="39de57b9-85c0-4fd1-aaac-8ca2b6560ad0" providerId="ADAL" clId="{CD142DAD-197B-4B97-895B-4FD46522C6BA}" dt="2024-07-15T02:45:04.146" v="2824"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4:21:49.463" v="6501" actId="20577"/>
          <ac:spMkLst>
            <pc:docMk/>
            <pc:sldMk cId="717901067" sldId="1165"/>
            <ac:spMk id="3" creationId="{DFB0BA47-D7B6-4F95-932E-A7AA615BC440}"/>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18T04:41:17.261" v="6363" actId="207"/>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18T04:41:17.261" v="6363" actId="207"/>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5T03:42:03.754" v="3370" actId="20577"/>
        <pc:sldMkLst>
          <pc:docMk/>
          <pc:sldMk cId="1738592868" sldId="1181"/>
        </pc:sldMkLst>
        <pc:spChg chg="mod">
          <ac:chgData name="Alfred Asterjadhi" userId="39de57b9-85c0-4fd1-aaac-8ca2b6560ad0" providerId="ADAL" clId="{CD142DAD-197B-4B97-895B-4FD46522C6BA}" dt="2024-07-15T03:19:53.915" v="3110" actId="20577"/>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5T03:23:57.414" v="3189" actId="20577"/>
        <pc:sldMkLst>
          <pc:docMk/>
          <pc:sldMk cId="2152064426" sldId="1182"/>
        </pc:sldMkLst>
        <pc:spChg chg="mod">
          <ac:chgData name="Alfred Asterjadhi" userId="39de57b9-85c0-4fd1-aaac-8ca2b6560ad0" providerId="ADAL" clId="{CD142DAD-197B-4B97-895B-4FD46522C6BA}" dt="2024-07-15T03:23:57.414" v="3189" actId="20577"/>
          <ac:spMkLst>
            <pc:docMk/>
            <pc:sldMk cId="2152064426" sldId="1182"/>
            <ac:spMk id="2" creationId="{9EF97F5A-CE7F-7BBA-0DB4-CF87B031E7D4}"/>
          </ac:spMkLst>
        </pc:spChg>
        <pc:spChg chg="mod">
          <ac:chgData name="Alfred Asterjadhi" userId="39de57b9-85c0-4fd1-aaac-8ca2b6560ad0" providerId="ADAL" clId="{CD142DAD-197B-4B97-895B-4FD46522C6BA}" dt="2024-07-15T03:23:45.981" v="3175" actId="2057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8T04:41:30.862" v="6366"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8T04:41:30.862" v="6366"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8T12:18:26.948" v="6428" actId="2057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8T12:18:26.948" v="6428" actId="2057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8T04:41:49.661" v="6370"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8T04:41:49.661" v="6370"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8T04:42:20.647" v="6377"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8T04:42:20.647" v="6377"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8T04:45:10.335" v="6400" actId="2057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8T04:45:10.335" v="6400" actId="2057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8T04:43:07.210" v="638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8T04:43:07.210" v="638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8T04:43:31.084" v="6392"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8T04:43:31.084" v="6392"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8T04:25:23.715" v="6289" actId="122"/>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8T04:25:23.715" v="6289" actId="122"/>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04:46:38.913" v="6402" actId="6549"/>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04:46:38.913" v="6402" actId="6549"/>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4:22:24.063" v="6506" actId="20577"/>
        <pc:sldMkLst>
          <pc:docMk/>
          <pc:sldMk cId="3443814257" sldId="1217"/>
        </pc:sldMkLst>
        <pc:spChg chg="mod">
          <ac:chgData name="Alfred Asterjadhi" userId="39de57b9-85c0-4fd1-aaac-8ca2b6560ad0" providerId="ADAL" clId="{CD142DAD-197B-4B97-895B-4FD46522C6BA}" dt="2024-07-17T18:16:46.574" v="5838" actId="20577"/>
          <ac:spMkLst>
            <pc:docMk/>
            <pc:sldMk cId="3443814257" sldId="1217"/>
            <ac:spMk id="2" creationId="{4B5F0D0E-8BB7-48AB-9160-728B8B3399A2}"/>
          </ac:spMkLst>
        </pc:spChg>
        <pc:spChg chg="mod">
          <ac:chgData name="Alfred Asterjadhi" userId="39de57b9-85c0-4fd1-aaac-8ca2b6560ad0" providerId="ADAL" clId="{CD142DAD-197B-4B97-895B-4FD46522C6BA}" dt="2024-07-18T14:22:24.063" v="6506"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14:22:37.916" v="6509" actId="6549"/>
        <pc:sldMasterMkLst>
          <pc:docMk/>
          <pc:sldMasterMk cId="0" sldId="2147483648"/>
        </pc:sldMasterMkLst>
        <pc:spChg chg="mod">
          <ac:chgData name="Alfred Asterjadhi" userId="39de57b9-85c0-4fd1-aaac-8ca2b6560ad0" providerId="ADAL" clId="{CD142DAD-197B-4B97-895B-4FD46522C6BA}" dt="2024-07-18T14:22:37.916" v="6509" actId="6549"/>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802.11-24/0976r10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505-00-00bn-considerations-of-transmissions-of-initial-control-response-frames.pptx" TargetMode="External"/><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504-00-00bn-considerations-of-a-unified-initial-control-frame-desig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478-00-00bn-ap-coordination-listening-instances.pptx" TargetMode="External"/><Relationship Id="rId11"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4/11-24-0450-00-00bn-a-proposal-for-uhr-soft-ap-power-save.pptx" TargetMode="External"/><Relationship Id="rId10" Type="http://schemas.openxmlformats.org/officeDocument/2006/relationships/hyperlink" Target="https://mentor.ieee.org/802.11/dcn/24/11-24-0589-00-00bn-dynamic-tid-to-link-mapping-for-ap-mld-power-save.pptx" TargetMode="External"/><Relationship Id="rId4" Type="http://schemas.openxmlformats.org/officeDocument/2006/relationships/hyperlink" Target="https://mentor.ieee.org/802.11/dcn/24/11-24-0547-00-00bn-secure-control-frames-follow-up.pptx" TargetMode="External"/><Relationship Id="rId9" Type="http://schemas.openxmlformats.org/officeDocument/2006/relationships/hyperlink" Target="https://mentor.ieee.org/802.11/dcn/24/11-24-0577-00-00bn-thoughts-on-coordinated-spatial-reuse-c-sr.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720-00-00bn-map-co-cac-follow-up.pptx" TargetMode="External"/><Relationship Id="rId3" Type="http://schemas.openxmlformats.org/officeDocument/2006/relationships/hyperlink" Target="https://mentor.ieee.org/802.11/dcn/24/11-24-0635-00-00bn-coordinated-spatial-re-use-and-coordinated-spatial-nulling-follow-up.pptx" TargetMode="External"/><Relationship Id="rId7" Type="http://schemas.openxmlformats.org/officeDocument/2006/relationships/hyperlink" Target="https://mentor.ieee.org/802.11/dcn/24/11-24-0715-00-00bn-multi-link-sm-power-save-mode-follow-up.pptx" TargetMode="External"/><Relationship Id="rId2" Type="http://schemas.openxmlformats.org/officeDocument/2006/relationships/hyperlink" Target="https://mentor.ieee.org/802.11/dcn/24/11-24-0625-00-00bn-thoughts-on-low-latency-traffic-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686-00-00bn-sta-initiated-txop-sharing-via-unicast-cf-end.pptx" TargetMode="External"/><Relationship Id="rId5" Type="http://schemas.openxmlformats.org/officeDocument/2006/relationships/hyperlink" Target="https://mentor.ieee.org/802.11/dcn/24/11-24-0679-00-00bn-thoughts-on-functionality-and-security-architecture-for-uhr-seamless-roaming.pptx" TargetMode="External"/><Relationship Id="rId4" Type="http://schemas.openxmlformats.org/officeDocument/2006/relationships/hyperlink" Target="https://mentor.ieee.org/802.11/dcn/24/11-24-0671-00-00bn-enhancements-on-ap-power-save.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803-00-00bn-the-switching-time-in-npca.pptx" TargetMode="External"/><Relationship Id="rId13" Type="http://schemas.openxmlformats.org/officeDocument/2006/relationships/hyperlink" Target="https://mentor.ieee.org/802.11/dcn/24/11-24-0806-00-00bn-multi-link-in-device-coexistence-management.pptx" TargetMode="External"/><Relationship Id="rId3" Type="http://schemas.openxmlformats.org/officeDocument/2006/relationships/hyperlink" Target="https://mentor.ieee.org/802.11/dcn/24/11-24-0772-00-00bn-csma-collision-analysis.pptx" TargetMode="External"/><Relationship Id="rId7" Type="http://schemas.openxmlformats.org/officeDocument/2006/relationships/hyperlink" Target="https://mentor.ieee.org/802.11/dcn/24/11-24-0802-00-00bn-discussion-on-npca-and-sr.pptx" TargetMode="External"/><Relationship Id="rId12"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782-00-00bn-ap-power-saving.pptx" TargetMode="External"/><Relationship Id="rId11" Type="http://schemas.openxmlformats.org/officeDocument/2006/relationships/hyperlink" Target="https://mentor.ieee.org/802.11/dcn/24/11-24-0813-00-00bn-discussions-on-ap-power-save.pptx" TargetMode="External"/><Relationship Id="rId5" Type="http://schemas.openxmlformats.org/officeDocument/2006/relationships/hyperlink" Target="https://mentor.ieee.org/802.11/dcn/24/11-24-0778-00-00bn-nc-mlo-operation-issues.pptx" TargetMode="External"/><Relationship Id="rId10" Type="http://schemas.openxmlformats.org/officeDocument/2006/relationships/hyperlink" Target="https://mentor.ieee.org/802.11/dcn/24/11-24-0811-00-00bn-overlapped-indication-for-aperiodic-low-latency-traffic.pptx" TargetMode="External"/><Relationship Id="rId4" Type="http://schemas.openxmlformats.org/officeDocument/2006/relationships/hyperlink" Target="https://mentor.ieee.org/802.11/dcn/24/11-24-0773-00-00bn-csma-with-enhanced-collision-avoidance.pptx" TargetMode="External"/><Relationship Id="rId9" Type="http://schemas.openxmlformats.org/officeDocument/2006/relationships/hyperlink" Target="https://mentor.ieee.org/802.11/dcn/24/11-24-0804-00-00bn-the-transmission-of-preemption-request-fram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857-00-00bn-icr-consideration.pptx" TargetMode="External"/><Relationship Id="rId3" Type="http://schemas.openxmlformats.org/officeDocument/2006/relationships/hyperlink" Target="https://mentor.ieee.org/802.11/dcn/24/11-24-0830-00-00bn-improve-roaming-between-mlds-follow-up.pptx" TargetMode="External"/><Relationship Id="rId7" Type="http://schemas.openxmlformats.org/officeDocument/2006/relationships/hyperlink" Target="https://mentor.ieee.org/802.11/dcn/24/11-24-0852-00-00bn-timely-transmission-of-low-latency-traffic-with-reduced-preemption-occurance.pptx" TargetMode="External"/><Relationship Id="rId2" Type="http://schemas.openxmlformats.org/officeDocument/2006/relationships/hyperlink" Target="https://mentor.ieee.org/802.11/dcn/24/11-24-0827-00-00bn-obss-interference-impact-on-cr-twt-and-enhanced-channel-access-rule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50-00-00bn-txop-bandwidth-expansion-related-to-secondary-channel-access.pptx" TargetMode="External"/><Relationship Id="rId11" Type="http://schemas.openxmlformats.org/officeDocument/2006/relationships/hyperlink" Target="https://mentor.ieee.org/802.11/dcn/24/11-24-0868-00-00bn-additional-considerations-on-non-primary-channel-access.pptx" TargetMode="External"/><Relationship Id="rId5" Type="http://schemas.openxmlformats.org/officeDocument/2006/relationships/hyperlink" Target="https://mentor.ieee.org/802.11/dcn/24/11-24-0844-00-00bn-padding-time-in-dynamic-power-save.pptx" TargetMode="External"/><Relationship Id="rId10" Type="http://schemas.openxmlformats.org/officeDocument/2006/relationships/hyperlink" Target="https://mentor.ieee.org/802.11/dcn/24/11-24-0866-00-00bn-preemption-for-c-tdma.pptx" TargetMode="External"/><Relationship Id="rId4" Type="http://schemas.openxmlformats.org/officeDocument/2006/relationships/hyperlink" Target="https://mentor.ieee.org/802.11/dcn/24/11-24-0840-00-00bn-hip-edca-proposal.pptx" TargetMode="External"/><Relationship Id="rId9" Type="http://schemas.openxmlformats.org/officeDocument/2006/relationships/hyperlink" Target="https://mentor.ieee.org/802.11/dcn/24/11-24-0858-00-00bn-npca-and-virtual-aps.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243-00-00bn-protocol-design-for-ul-beamforming.pptx" TargetMode="External"/><Relationship Id="rId3" Type="http://schemas.openxmlformats.org/officeDocument/2006/relationships/hyperlink" Target="https://mentor.ieee.org/802.11/dcn/24/11-24-0880-00-00bn-cbf-recap-and-way-forward.pptx" TargetMode="External"/><Relationship Id="rId7" Type="http://schemas.openxmlformats.org/officeDocument/2006/relationships/hyperlink" Target="https://mentor.ieee.org/802.11/dcn/24/11-24-0139-00-00bn-he-uhr-aggregated-sounding-design.pptx" TargetMode="External"/><Relationship Id="rId2" Type="http://schemas.openxmlformats.org/officeDocument/2006/relationships/hyperlink" Target="https://mentor.ieee.org/802.11/dcn/24/11-24-0870-00-00bn-further-considerations-on-preemp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38-00-00bn-eht-uhr-aggregated-sounding-design.pptx" TargetMode="External"/><Relationship Id="rId5" Type="http://schemas.openxmlformats.org/officeDocument/2006/relationships/hyperlink" Target="https://mentor.ieee.org/802.11/dcn/24/11-24-0067-01-00bn-range-expansion-via-repeated-transmission.pptx" TargetMode="External"/><Relationship Id="rId10" Type="http://schemas.openxmlformats.org/officeDocument/2006/relationships/hyperlink" Target="https://mentor.ieee.org/802.11/dcn/24/11-24-0488-01-00bn-sta-assisted-calibration-for-multi-ap-coordination.pptx" TargetMode="External"/><Relationship Id="rId4" Type="http://schemas.openxmlformats.org/officeDocument/2006/relationships/hyperlink" Target="https://mentor.ieee.org/802.11/dcn/24/11-24-0892-00-00bn-integrating-wur-into-11bn.pptx" TargetMode="External"/><Relationship Id="rId9" Type="http://schemas.openxmlformats.org/officeDocument/2006/relationships/hyperlink" Target="https://mentor.ieee.org/802.11/dcn/24/11-24-0244-00-00bn-protocol-design-for-ul-implicit-beamforming.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890-00-00bn-unequal-pattern-discussion.pptx" TargetMode="External"/><Relationship Id="rId7" Type="http://schemas.openxmlformats.org/officeDocument/2006/relationships/hyperlink" Target="https://mentor.ieee.org/802.11/dcn/24/11-24-0986-00-00bn-further-considerations-for-dru-design.pptx" TargetMode="External"/><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984-00-00bn-epcs-priority-access-for-additional-use-cases.pptx" TargetMode="External"/><Relationship Id="rId5" Type="http://schemas.openxmlformats.org/officeDocument/2006/relationships/hyperlink" Target="https://mentor.ieee.org/802.11/dcn/24/11-24-0981-00-00bn-considerations-on-npca-for-reliability.pptx" TargetMode="External"/><Relationship Id="rId4" Type="http://schemas.openxmlformats.org/officeDocument/2006/relationships/hyperlink" Target="https://mentor.ieee.org/802.11/dcn/24/11-24-0941-00-00bn-txop-sharing-group-shared-ap-selectio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081-00-00bn-considerations-on-npca.pptx" TargetMode="External"/><Relationship Id="rId3" Type="http://schemas.openxmlformats.org/officeDocument/2006/relationships/hyperlink" Target="https://mentor.ieee.org/802.11/dcn/24/11-24-1054-00-00bn-on-the-over-puncturing-in-ldpc.pptx" TargetMode="External"/><Relationship Id="rId7" Type="http://schemas.openxmlformats.org/officeDocument/2006/relationships/hyperlink" Target="https://mentor.ieee.org/802.11/dcn/24/11-24-1075-00-00bn-map-coordination-follow-up.pptx" TargetMode="External"/><Relationship Id="rId2" Type="http://schemas.openxmlformats.org/officeDocument/2006/relationships/hyperlink" Target="https://mentor.ieee.org/802.11/dcn/24/11-24-1053-00-00bn-papr-of-ofdma-transmission-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074-00-00bn-preemption-txop.pptx" TargetMode="External"/><Relationship Id="rId5" Type="http://schemas.openxmlformats.org/officeDocument/2006/relationships/hyperlink" Target="https://mentor.ieee.org/802.11/dcn/24/11-24-1058-00-00bn-discussion-on-aspects-in-dru-operation.pptx" TargetMode="External"/><Relationship Id="rId4" Type="http://schemas.openxmlformats.org/officeDocument/2006/relationships/hyperlink" Target="https://mentor.ieee.org/802.11/dcn/24/11-24-1057-00-00bn-thoughts-on-roaming-for-11bn.pptx"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1101-00-00bn-discussion-on-bounded-delay-in-industrial-scenarios-follow-up.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4/11-24-1131-00-00bn-dru-for-puncturing-case-1001.pptx" TargetMode="External"/><Relationship Id="rId7" Type="http://schemas.openxmlformats.org/officeDocument/2006/relationships/hyperlink" Target="https://mentor.ieee.org/802.11/dcn/24/11-24-1172-00-00bn-csd-indication-design.pptx" TargetMode="External"/><Relationship Id="rId2" Type="http://schemas.openxmlformats.org/officeDocument/2006/relationships/hyperlink" Target="https://mentor.ieee.org/802.11/dcn/24/11-24-1130-00-00bn-distribution-bandwidth-of-dr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159-00-00bn-investigation-of-ldpc-improvements.pptx" TargetMode="External"/><Relationship Id="rId5" Type="http://schemas.openxmlformats.org/officeDocument/2006/relationships/hyperlink" Target="https://mentor.ieee.org/802.11/dcn/24/11-24-1158-00-00bn-uplink-mu-mimo-precoding-precoder-message-format.pptx" TargetMode="External"/><Relationship Id="rId4" Type="http://schemas.openxmlformats.org/officeDocument/2006/relationships/hyperlink" Target="https://mentor.ieee.org/802.11/dcn/24/11-24-1132-00-00bn-frequency-domain-ueqm.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183-00-00bn-low-latency-low-collision-low-power-medium-access-continued.pptx" TargetMode="External"/><Relationship Id="rId2" Type="http://schemas.openxmlformats.org/officeDocument/2006/relationships/hyperlink" Target="https://mentor.ieee.org/802.11/dcn/24/11-24-1177-00-00bn-additional-results-for-multi-layer-transmission.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1224-00-00bn-joint-medium-access-and-txop-sharing.ppt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1244-00-00bn-sst-or-dso-support-for-wider-bandwidth-ofdma-and-a-ppdu.pptx" TargetMode="External"/><Relationship Id="rId2" Type="http://schemas.openxmlformats.org/officeDocument/2006/relationships/hyperlink" Target="https://mentor.ieee.org/802.11/dcn/24/11-24-1243-00-00bn-100-mhz-ppdu.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1132-00-00bn-frequency-domain-ueqm.pptx" TargetMode="External"/><Relationship Id="rId7" Type="http://schemas.openxmlformats.org/officeDocument/2006/relationships/hyperlink" Target="https://mentor.ieee.org/802.11/dcn/24/11-24-1204-00-00bn-coordinated-beamforming-for-11bn.pptx" TargetMode="External"/><Relationship Id="rId2" Type="http://schemas.openxmlformats.org/officeDocument/2006/relationships/hyperlink" Target="https://mentor.ieee.org/802.11/dcn/24/11-24-0890-00-00bn-unequal-pattern-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88-01-00bn-sta-assisted-calibration-for-multi-ap-coordination.pptx" TargetMode="External"/><Relationship Id="rId5" Type="http://schemas.openxmlformats.org/officeDocument/2006/relationships/hyperlink" Target="https://mentor.ieee.org/802.11/dcn/24/11-24-1216-01-00bn-htc-extension-for-uhr-link-adaptation-to-support-ueq-mcs-or-ueqm.pptx" TargetMode="External"/><Relationship Id="rId4" Type="http://schemas.openxmlformats.org/officeDocument/2006/relationships/hyperlink" Target="https://mentor.ieee.org/802.11/dcn/24/11-24-1186-00-00bn-new-mcss-for-11bn-follow-up.ppt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676-00-00bn-peer-to-peer-twt-for-handling-co-ex-p2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75-00-00bn-in-device-co-ex-and-p2p-follow-up.pptx" TargetMode="External"/><Relationship Id="rId5" Type="http://schemas.openxmlformats.org/officeDocument/2006/relationships/hyperlink" Target="https://mentor.ieee.org/802.11/dcn/24/11-24-0543-01-00bn-coexistence-protocols-for-uhr-follow-up.pptx" TargetMode="External"/><Relationship Id="rId4" Type="http://schemas.openxmlformats.org/officeDocument/2006/relationships/hyperlink" Target="https://mentor.ieee.org/802.11/dcn/24/11-24-1034-00-00bn-some-thoughts-on-security-enhancement.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grouper.ieee.org/groups/802/11/members.html"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0964-15-00bn-may-july-tgbn-teleconference-agenda.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133-02-00bn-tgbn-may-june-july-2024-teleconference-minutes.docx" TargetMode="External"/><Relationship Id="rId2" Type="http://schemas.openxmlformats.org/officeDocument/2006/relationships/hyperlink" Target="https://mentor.ieee.org/802.11/dcn/24/11-24-1005-00-00bn-tgbn-may-2024-meeting-minute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0839-00-00bn-system-level-evaluation-of-coordinated-spatial-reuse.pptx" TargetMode="External"/><Relationship Id="rId2" Type="http://schemas.openxmlformats.org/officeDocument/2006/relationships/hyperlink" Target="https://mentor.ieee.org/802.11/dcn/24/11-24-0635-00-00bn-coordinated-spatial-re-use-and-coordinated-spatial-nulling-follow-up.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941-00-00bn-txop-sharing-group-shared-ap-selection.pptx" TargetMode="External"/><Relationship Id="rId4" Type="http://schemas.openxmlformats.org/officeDocument/2006/relationships/hyperlink" Target="https://mentor.ieee.org/802.11/dcn/24/11-24-0720-00-00bn-map-co-cac-follow-up.pptx" TargetMode="Externa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0716-04-00bn-buffer-status-report-in-multi-ap-follow-up.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986-00-00bn-further-considerations-for-dru-design.pptx" TargetMode="External"/><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14-00-00bn-uhr-ltf-design-for-dru.pptx" TargetMode="External"/><Relationship Id="rId5" Type="http://schemas.openxmlformats.org/officeDocument/2006/relationships/hyperlink" Target="https://mentor.ieee.org/802.11/dcn/24/11-24-1097-00-00bn-thoughts-on-uhr-ltf-for-dru.pptx" TargetMode="External"/><Relationship Id="rId4" Type="http://schemas.openxmlformats.org/officeDocument/2006/relationships/hyperlink" Target="https://mentor.ieee.org/802.11/dcn/24/11-24-1096-00-00bn-mirror-symmetric-20-mhz-dru-tone-plan-within-242-rru-boundary.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831-00-00bn-periodic-idc-use-cases-and-considerations-for-signaling.pptx" TargetMode="External"/><Relationship Id="rId7" Type="http://schemas.openxmlformats.org/officeDocument/2006/relationships/hyperlink" Target="https://mentor.ieee.org/802.11/dcn/24/11-24-0806-00-00bn-multi-link-in-device-coexistence-management.pptx" TargetMode="External"/><Relationship Id="rId2" Type="http://schemas.openxmlformats.org/officeDocument/2006/relationships/hyperlink" Target="https://mentor.ieee.org/802.11/dcn/24/11-24-0676-00-00bn-peer-to-peer-twt-for-handling-co-ex-p2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08-00-00bn-periodic-idc-signaling-for-mobile-ap.pptx" TargetMode="External"/><Relationship Id="rId5" Type="http://schemas.openxmlformats.org/officeDocument/2006/relationships/hyperlink" Target="https://mentor.ieee.org/802.11/dcn/24/11-24-0857-00-00bn-icr-consideration.pptx" TargetMode="External"/><Relationship Id="rId4" Type="http://schemas.openxmlformats.org/officeDocument/2006/relationships/hyperlink" Target="https://mentor.ieee.org/802.11/dcn/24/11-24-0834-00-00bn-some-details-on-in-device-coexistence.ppt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13" Type="http://schemas.openxmlformats.org/officeDocument/2006/relationships/hyperlink" Target="https://mentor.ieee.org/802.11/dcn/23/11-23-1952-03-00bn-coordinated-r-twt-for-multi-ap-scenarios-follow-up.pptx" TargetMode="External"/><Relationship Id="rId18" Type="http://schemas.openxmlformats.org/officeDocument/2006/relationships/hyperlink" Target="https://mentor.ieee.org/802.11/dcn/24/11-24-0161-01-00bn-r-twt-announcement-in-multi-bss.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12" Type="http://schemas.openxmlformats.org/officeDocument/2006/relationships/hyperlink" Target="https://mentor.ieee.org/802.11/dcn/23/11-23-1916-01-00bn-r-twt-coordination-in-multi-bss.pptx" TargetMode="External"/><Relationship Id="rId17" Type="http://schemas.openxmlformats.org/officeDocument/2006/relationships/hyperlink" Target="https://mentor.ieee.org/802.11/dcn/24/11-24-0160-01-00bn-r-twt-coordination-negotiation-in-multi-bss.pptx" TargetMode="External"/><Relationship Id="rId2" Type="http://schemas.openxmlformats.org/officeDocument/2006/relationships/hyperlink" Target="https://mentor.ieee.org/802.11/dcn/23/11-23-1971-02-00bn-further-thoughts-on-seamless-roaming.pptx" TargetMode="External"/><Relationship Id="rId16" Type="http://schemas.openxmlformats.org/officeDocument/2006/relationships/hyperlink" Target="https://mentor.ieee.org/802.11/dcn/23/11-23-2084-01-00bn-enhanced-r-twt-for-uhr.pptx" TargetMode="External"/><Relationship Id="rId20" Type="http://schemas.openxmlformats.org/officeDocument/2006/relationships/hyperlink" Target="https://mentor.ieee.org/802.11/dcn/24/11-24-0407-00-00bn-r-twt-multi-ap-coordin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11" Type="http://schemas.openxmlformats.org/officeDocument/2006/relationships/hyperlink" Target="https://mentor.ieee.org/802.11/dcn/23/11-23-1887-01-00bn-coordinated-medium-access-for-multi-ap-deployments.pptx" TargetMode="External"/><Relationship Id="rId5" Type="http://schemas.openxmlformats.org/officeDocument/2006/relationships/hyperlink" Target="https://mentor.ieee.org/802.11/dcn/24/11-24-0083-01-00bn-smooth-roaming-follow-up-2.pptx" TargetMode="External"/><Relationship Id="rId15" Type="http://schemas.openxmlformats.org/officeDocument/2006/relationships/hyperlink" Target="https://mentor.ieee.org/802.11/dcn/23/11-23-2022-01-00bn-r-twt-for-multi-ap-follow-up.pptx" TargetMode="External"/><Relationship Id="rId10" Type="http://schemas.openxmlformats.org/officeDocument/2006/relationships/hyperlink" Target="https://mentor.ieee.org/802.11/dcn/23/11-23-0250-00-0uhr-ap-coordination-with-r-twt.pptx" TargetMode="External"/><Relationship Id="rId19" Type="http://schemas.openxmlformats.org/officeDocument/2006/relationships/hyperlink" Target="https://mentor.ieee.org/802.11/dcn/24/11-24-0388-00-00bn-impact-of-network-topology-on-coordinated-r-twt.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 Id="rId14" Type="http://schemas.openxmlformats.org/officeDocument/2006/relationships/hyperlink" Target="https://mentor.ieee.org/802.11/dcn/23/11-23-1962-01-00bn-gain-analysis-for-coordinated-ap-transmissions.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4/11-24-1131-00-00bn-dru-for-puncturing-case-1001.pptx" TargetMode="External"/><Relationship Id="rId2" Type="http://schemas.openxmlformats.org/officeDocument/2006/relationships/hyperlink" Target="https://mentor.ieee.org/802.11/dcn/24/11-24-1130-00-00bn-distribution-bandwidth-of-dr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87-00-00bn-dru-tone-plan-for-11bn-follow-up.pptx" TargetMode="External"/><Relationship Id="rId5" Type="http://schemas.openxmlformats.org/officeDocument/2006/relationships/hyperlink" Target="https://mentor.ieee.org/802.11/dcn/24/11-24-1174-00-00bn-enhanced-dru-utilization-in-40mhz-and-80mhz-distributed-bandwidth.pptx" TargetMode="External"/><Relationship Id="rId4" Type="http://schemas.openxmlformats.org/officeDocument/2006/relationships/hyperlink" Target="https://mentor.ieee.org/802.11/dcn/24/11-24-1173-00-00bn-enabling-20mhz-operating-stas-in-80mhz-dru-transmissions.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1226-00-00bn-icf-icr-design.pptx" TargetMode="External"/><Relationship Id="rId3" Type="http://schemas.openxmlformats.org/officeDocument/2006/relationships/hyperlink" Target="https://mentor.ieee.org/802.11/dcn/24/11-24-1108-00-00bn-periodic-idc-signaling-for-mobile-ap.pptx" TargetMode="External"/><Relationship Id="rId7" Type="http://schemas.openxmlformats.org/officeDocument/2006/relationships/hyperlink" Target="https://mentor.ieee.org/802.11/dcn/24/11-24-1221-00-00bn-icf-icr-follow-up.pptx" TargetMode="External"/><Relationship Id="rId2" Type="http://schemas.openxmlformats.org/officeDocument/2006/relationships/hyperlink" Target="https://mentor.ieee.org/802.11/dcn/24/11-24-0856-00-00bn-further-discussions-on-in-device-coexiste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70-00-00bn-further-considerations-on-in-device-coexistence.pptx" TargetMode="External"/><Relationship Id="rId5" Type="http://schemas.openxmlformats.org/officeDocument/2006/relationships/hyperlink" Target="https://mentor.ieee.org/802.11/dcn/24/11-24-1109-00-00bn-more-consideration-for-in-device-coexistence.pptx" TargetMode="External"/><Relationship Id="rId4" Type="http://schemas.openxmlformats.org/officeDocument/2006/relationships/hyperlink" Target="https://mentor.ieee.org/802.11/dcn/24/11-24-0806-00-00bn-multi-link-in-device-coexistence-management.pptx" TargetMode="External"/><Relationship Id="rId9" Type="http://schemas.openxmlformats.org/officeDocument/2006/relationships/hyperlink" Target="https://mentor.ieee.org/802.11/dcn/24/11-24-1247-00-00bn-icf-icr-design-for-coex.pptx" TargetMode="Externa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0495-00-00bn-non-primary-channel-access-npca-follow-up.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4/11-24-1172-00-00bn-csd-indication-design.pptx" TargetMode="External"/><Relationship Id="rId2" Type="http://schemas.openxmlformats.org/officeDocument/2006/relationships/hyperlink" Target="https://mentor.ieee.org/802.11/dcn/24/11-24-1188-00-00bn-global-csd-index-assignment-for-dru-stf-transmission-in-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45-00-00bn-tone-distribution-in-dru-with-preamble-puncturing.pptx" TargetMode="External"/><Relationship Id="rId5" Type="http://schemas.openxmlformats.org/officeDocument/2006/relationships/hyperlink" Target="https://mentor.ieee.org/802.11/dcn/24/11-24-1231-00-00bn-uhr-ltfs-for-dru-and-sounding-operation.pptx" TargetMode="External"/><Relationship Id="rId4" Type="http://schemas.openxmlformats.org/officeDocument/2006/relationships/hyperlink" Target="https://mentor.ieee.org/802.11/dcn/24/11-24-1189-00-00bn-dru-transmission-on-frequency-subblocks-of-wide-bandwidth-ppdu.ppt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4/11-24-0715-00-00bn-multi-link-sm-power-save-mode-follow-up.pptx" TargetMode="External"/><Relationship Id="rId3" Type="http://schemas.openxmlformats.org/officeDocument/2006/relationships/hyperlink" Target="https://mentor.ieee.org/802.11/dcn/24/11-24-0589-00-00bn-dynamic-tid-to-link-mapping-for-ap-mld-power-save.pptx" TargetMode="External"/><Relationship Id="rId7" Type="http://schemas.openxmlformats.org/officeDocument/2006/relationships/hyperlink" Target="https://mentor.ieee.org/802.11/dcn/24/11-24-0694-00-00bn-cross-link-ps-state-indication.pptx" TargetMode="External"/><Relationship Id="rId2" Type="http://schemas.openxmlformats.org/officeDocument/2006/relationships/hyperlink" Target="https://mentor.ieee.org/802.11/dcn/24/11-24-0450-00-00bn-a-proposal-for-uhr-soft-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71-00-00bn-enhancements-on-ap-power-save.pptx" TargetMode="External"/><Relationship Id="rId5" Type="http://schemas.openxmlformats.org/officeDocument/2006/relationships/hyperlink" Target="https://mentor.ieee.org/802.11/dcn/24/11-24-0659-01-00bn-thoughts-on-ap-power-save.pptx" TargetMode="External"/><Relationship Id="rId4" Type="http://schemas.openxmlformats.org/officeDocument/2006/relationships/hyperlink" Target="https://mentor.ieee.org/802.11/dcn/24/11-24-0602-00-00bn-multi-link-power-management-for-mlo.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211-00-00bn-coordinated-bf-goodput-discussion.pptx" TargetMode="External"/><Relationship Id="rId2" Type="http://schemas.openxmlformats.org/officeDocument/2006/relationships/hyperlink" Target="https://mentor.ieee.org/802.11/dcn/24/11-24-1204-00-00bn-coordinated-beamforming-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77-00-00bn-additional-results-for-multi-layer-transmission.pptx" TargetMode="External"/><Relationship Id="rId5" Type="http://schemas.openxmlformats.org/officeDocument/2006/relationships/hyperlink" Target="https://mentor.ieee.org/802.11/dcn/24/11-24-1158-00-00bn-uplink-mu-mimo-precoding-precoder-message-format.pptx" TargetMode="External"/><Relationship Id="rId4" Type="http://schemas.openxmlformats.org/officeDocument/2006/relationships/hyperlink" Target="https://mentor.ieee.org/802.11/dcn/24/11-24-1053-00-00bn-papr-of-ofdma-transmission-follow-up.ppt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4/11-24-0813-00-00bn-discussions-on-ap-power-save.pptx" TargetMode="External"/><Relationship Id="rId3" Type="http://schemas.openxmlformats.org/officeDocument/2006/relationships/hyperlink" Target="https://mentor.ieee.org/802.11/dcn/24/11-24-0671-00-00bn-enhancements-on-ap-power-save.pptx" TargetMode="External"/><Relationship Id="rId7" Type="http://schemas.openxmlformats.org/officeDocument/2006/relationships/hyperlink" Target="https://mentor.ieee.org/802.11/dcn/24/11-24-0782-00-00bn-ap-power-saving.pptx" TargetMode="External"/><Relationship Id="rId2" Type="http://schemas.openxmlformats.org/officeDocument/2006/relationships/hyperlink" Target="https://mentor.ieee.org/802.11/dcn/24/11-24-0659-01-00bn-thoughts-on-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37-00-00bn-cross-link-wake-up-to-go-deeper-in-power-save.pptx" TargetMode="External"/><Relationship Id="rId5" Type="http://schemas.openxmlformats.org/officeDocument/2006/relationships/hyperlink" Target="https://mentor.ieee.org/802.11/dcn/24/11-24-0715-00-00bn-multi-link-sm-power-save-mode-follow-up.pptx" TargetMode="External"/><Relationship Id="rId4" Type="http://schemas.openxmlformats.org/officeDocument/2006/relationships/hyperlink" Target="https://mentor.ieee.org/802.11/dcn/24/11-24-0694-00-00bn-cross-link-ps-state-indication.ppt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13" Type="http://schemas.openxmlformats.org/officeDocument/2006/relationships/hyperlink" Target="https://mentor.ieee.org/802.11/dcn/23/11-23-2002-02-00bn-in-device-coexistence-and-interferenc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12" Type="http://schemas.openxmlformats.org/officeDocument/2006/relationships/hyperlink" Target="https://mentor.ieee.org/802.11/dcn/23/11-23-1934-00-00bn-in-device-interference-mitigatio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11" Type="http://schemas.openxmlformats.org/officeDocument/2006/relationships/hyperlink" Target="https://mentor.ieee.org/802.11/dcn/23/11-23-0816-01-0uhr-enhancements-for-latency-sensitive-traffic-and-in-device-coexistence.pptx" TargetMode="External"/><Relationship Id="rId5" Type="http://schemas.openxmlformats.org/officeDocument/2006/relationships/hyperlink" Target="https://mentor.ieee.org/802.11/dcn/24/11-24-0083-01-00bn-smooth-roaming-follow-up-2.pptx" TargetMode="External"/><Relationship Id="rId15" Type="http://schemas.openxmlformats.org/officeDocument/2006/relationships/hyperlink" Target="https://mentor.ieee.org/802.11/dcn/24/11-24-0420-02-00bn-enabling-flexible-coexistence-operation.pptx" TargetMode="External"/><Relationship Id="rId10" Type="http://schemas.openxmlformats.org/officeDocument/2006/relationships/hyperlink" Target="https://mentor.ieee.org/802.11/dcn/24/11-24-0831-00-00bn-periodic-idc-use-cases-and-considerations-for-signaling.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 Id="rId14" Type="http://schemas.openxmlformats.org/officeDocument/2006/relationships/hyperlink" Target="https://mentor.ieee.org/802.11/dcn/23/11-23-2078-05-00bn-coex-enhancement-for-xr-use-cases.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4/11-24-1124-00-00bn-headroom-reason-reporting.pptx" TargetMode="External"/><Relationship Id="rId7" Type="http://schemas.openxmlformats.org/officeDocument/2006/relationships/hyperlink" Target="https://mentor.ieee.org/802.11/dcn/24/11-24-1159-00-00bn-investigation-of-ldpc-improvements.pptx" TargetMode="External"/><Relationship Id="rId2" Type="http://schemas.openxmlformats.org/officeDocument/2006/relationships/hyperlink" Target="https://mentor.ieee.org/802.11/dcn/24/11-24-1053-00-00bn-papr-of-ofdma-transmiss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54-00-00bn-on-the-over-puncturing-in-ldpc.pptx" TargetMode="External"/><Relationship Id="rId5" Type="http://schemas.openxmlformats.org/officeDocument/2006/relationships/hyperlink" Target="https://mentor.ieee.org/802.11/dcn/24/11-24-1177-00-00bn-additional-results-for-multi-layer-transmission.pptx" TargetMode="External"/><Relationship Id="rId4" Type="http://schemas.openxmlformats.org/officeDocument/2006/relationships/hyperlink" Target="https://mentor.ieee.org/802.11/dcn/24/11-24-1158-00-00bn-uplink-mu-mimo-precoding-precoder-message-format.pptx" TargetMode="Externa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1126-00-00bn-icf-icr-discussion-for-dps.pptx" TargetMode="External"/><Relationship Id="rId3" Type="http://schemas.openxmlformats.org/officeDocument/2006/relationships/hyperlink" Target="https://mentor.ieee.org/802.11/dcn/24/11-24-0737-00-00bn-cross-link-wake-up-to-go-deeper-in-power-save.pptx" TargetMode="External"/><Relationship Id="rId7" Type="http://schemas.openxmlformats.org/officeDocument/2006/relationships/hyperlink" Target="https://mentor.ieee.org/802.11/dcn/24/11-24-0844-00-00bn-padding-time-in-dynamic-power-save.pptx" TargetMode="External"/><Relationship Id="rId2" Type="http://schemas.openxmlformats.org/officeDocument/2006/relationships/hyperlink" Target="https://mentor.ieee.org/802.11/dcn/24/11-24-0715-01-00bn-multi-link-sm-power-save-mode-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33-00-00bn-dynamic-power-saving-for-ap.pptx" TargetMode="External"/><Relationship Id="rId5" Type="http://schemas.openxmlformats.org/officeDocument/2006/relationships/hyperlink" Target="https://mentor.ieee.org/802.11/dcn/24/11-24-0813-00-00bn-discussions-on-ap-power-save.pptx" TargetMode="External"/><Relationship Id="rId4" Type="http://schemas.openxmlformats.org/officeDocument/2006/relationships/hyperlink" Target="https://mentor.ieee.org/802.11/dcn/24/11-24-0782-01-00bn-ap-power-saving.pptx" TargetMode="External"/><Relationship Id="rId9" Type="http://schemas.openxmlformats.org/officeDocument/2006/relationships/hyperlink" Target="https://mentor.ieee.org/802.11/dcn/24/11-24-1129-00-00bn-discussion-on-intermediate-fcs-signaling.pptx" TargetMode="Externa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3/11-23-1248-00-00be-minutes-for-tgbe-phy-ad-hoc-july-2023-plenary.docx" TargetMode="External"/><Relationship Id="rId3" Type="http://schemas.openxmlformats.org/officeDocument/2006/relationships/hyperlink" Target="https://mentor.ieee.org/802.11/dcn/24/11-24-1184-00-00bn-considerations-on-elr-transmission.pptx" TargetMode="External"/><Relationship Id="rId7" Type="http://schemas.openxmlformats.org/officeDocument/2006/relationships/hyperlink" Target="https://mentor.ieee.org/802.11/dcn/24/11-24-1238-00-00bn-2x1944-ldpc-codes-performance-evaluation.pptx" TargetMode="External"/><Relationship Id="rId2" Type="http://schemas.openxmlformats.org/officeDocument/2006/relationships/hyperlink" Target="https://mentor.ieee.org/802.11/dcn/24/11-24-1159-00-00bn-investigation-of-ldpc-improvement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90-00-00bn-performance-evaluation-of-longer-ldpc-for-11bn.pptx" TargetMode="External"/><Relationship Id="rId5" Type="http://schemas.openxmlformats.org/officeDocument/2006/relationships/hyperlink" Target="https://mentor.ieee.org/802.11/dcn/24/11-24-1255-00-00bn-enhanced-long-range-frame-format.pptx" TargetMode="External"/><Relationship Id="rId4" Type="http://schemas.openxmlformats.org/officeDocument/2006/relationships/hyperlink" Target="https://mentor.ieee.org/802.11/dcn/24/11-24-1232-00-00bn-thoughts-on-extended-long-range-transmission.ppt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0505-00-00bn-considerations-of-transmissions-of-initial-control-response-frames.pptx" TargetMode="External"/><Relationship Id="rId2" Type="http://schemas.openxmlformats.org/officeDocument/2006/relationships/hyperlink" Target="https://mentor.ieee.org/802.11/dcn/24/11-24-0504-00-00bn-considerations-of-a-unified-initial-control-frame-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95-00-00bn-indication-techniques-for-urgent-traffic.pptx" TargetMode="External"/><Relationship Id="rId5" Type="http://schemas.openxmlformats.org/officeDocument/2006/relationships/hyperlink" Target="https://mentor.ieee.org/802.11/dcn/24/11-24-1156-00-00bn-initial-control-frame-exchange-for-low-latency.pptx" TargetMode="External"/><Relationship Id="rId4" Type="http://schemas.openxmlformats.org/officeDocument/2006/relationships/hyperlink" Target="https://mentor.ieee.org/802.11/dcn/24/11-24-0629-00-00bn-ul-low-latency-traffic-indication.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8" Type="http://schemas.openxmlformats.org/officeDocument/2006/relationships/hyperlink" Target="https://mentor.ieee.org/802.11/dcn/23/11-23-1985-04-00bn-longer-ldpc-codeword.pptx" TargetMode="External"/><Relationship Id="rId3" Type="http://schemas.openxmlformats.org/officeDocument/2006/relationships/hyperlink" Target="https://mentor.ieee.org/802.11/dcn/24/11-24-0876-00-00bn-uhr-ppdu-phy-version.pptx" TargetMode="External"/><Relationship Id="rId7" Type="http://schemas.openxmlformats.org/officeDocument/2006/relationships/hyperlink" Target="https://mentor.ieee.org/802.11/dcn/24/11-24-0873-00-00bn-design-targets-and-considerations-for-enhanced-long-range.pptx" TargetMode="External"/><Relationship Id="rId2" Type="http://schemas.openxmlformats.org/officeDocument/2006/relationships/hyperlink" Target="https://mentor.ieee.org/802.11/dcn/24/11-24-1267-00-00bn-further-considerations-for-uhr-preambl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75-01-00bn-uhr-enhanced-long-range-support.pptx" TargetMode="External"/><Relationship Id="rId5" Type="http://schemas.openxmlformats.org/officeDocument/2006/relationships/hyperlink" Target="https://mentor.ieee.org/802.11/dcn/24/11-24-0474-01-00bn-uhr-unequal-modulation-pattern-and-new-mcs.pptx" TargetMode="External"/><Relationship Id="rId10" Type="http://schemas.openxmlformats.org/officeDocument/2006/relationships/hyperlink" Target="https://mentor.ieee.org/802.11/dcn/24/11-24-1265-00-00bn-triggered-beamforming-in-tgbn-more-insights.pptx" TargetMode="External"/><Relationship Id="rId4" Type="http://schemas.openxmlformats.org/officeDocument/2006/relationships/hyperlink" Target="https://mentor.ieee.org/802.11/dcn/24/11-24-0734-01-00bn-on-ueqm-and-ueq-mcs.pptx" TargetMode="External"/><Relationship Id="rId9" Type="http://schemas.openxmlformats.org/officeDocument/2006/relationships/hyperlink" Target="https://mentor.ieee.org/802.11/dcn/24/11-24-1264-00-00bn-supporting-rx-interference-mitigation-in-tgbn.pptx" TargetMode="Externa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4/11-24-1195-00-00bn-indication-techniques-for-urgent-traffic.pptx" TargetMode="External"/><Relationship Id="rId2" Type="http://schemas.openxmlformats.org/officeDocument/2006/relationships/hyperlink" Target="https://mentor.ieee.org/802.11/dcn/24/11-24-1156-00-00bn-initial-control-frame-exchange-for-low-latency.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52-00-00bn-timely-transmission-of-low-latency-traffic-with-reduced-preemption-occurance.pptx" TargetMode="External"/><Relationship Id="rId5" Type="http://schemas.openxmlformats.org/officeDocument/2006/relationships/hyperlink" Target="https://mentor.ieee.org/802.11/dcn/24/11-24-0804-00-00bn-the-transmission-of-preemption-request-frame.pptx" TargetMode="External"/><Relationship Id="rId4" Type="http://schemas.openxmlformats.org/officeDocument/2006/relationships/hyperlink" Target="https://mentor.ieee.org/802.11/dcn/24/11-24-0636-00-00bn-multi-ap-preemption-for-low-latency-traffic.pptx"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4/11-24-0773-00-00bn-csma-with-enhanced-collision-avoidance.pptx" TargetMode="External"/><Relationship Id="rId7" Type="http://schemas.openxmlformats.org/officeDocument/2006/relationships/hyperlink" Target="https://mentor.ieee.org/802.11/dcn/24/11-24-1183-00-00bn-low-latency-low-collision-low-power-medium-access-continued.pptx" TargetMode="External"/><Relationship Id="rId2" Type="http://schemas.openxmlformats.org/officeDocument/2006/relationships/hyperlink" Target="https://mentor.ieee.org/802.11/dcn/24/11-24-0772-00-00bn-csma-collision-analysi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84-00-00bn-epcs-priority-access-for-additional-use-cases.pptx" TargetMode="External"/><Relationship Id="rId5" Type="http://schemas.openxmlformats.org/officeDocument/2006/relationships/hyperlink" Target="https://mentor.ieee.org/802.11/dcn/24/11-24-0840-00-00bn-hip-edca-proposal.pptx" TargetMode="External"/><Relationship Id="rId4" Type="http://schemas.openxmlformats.org/officeDocument/2006/relationships/hyperlink" Target="https://mentor.ieee.org/802.11/dcn/24/11-24-0811-00-00bn-overlapped-indication-for-aperiodic-low-latency-traffic.pptx"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4/11-24-0880-00-00bn-cbf-recap-and-way-forward.ppt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tianyu@apple.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dongguk.lim@lg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2024 meeting, and conf calls</a:t>
            </a:r>
          </a:p>
          <a:p>
            <a:pPr>
              <a:buFont typeface="Arial" panose="020B0604020202020204" pitchFamily="34" charset="0"/>
              <a:buChar char="•"/>
            </a:pPr>
            <a:r>
              <a:rPr lang="en-US" sz="1800" dirty="0"/>
              <a:t>Approve TGbn minutes from May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May 2024 meeting, and conf calls</a:t>
            </a:r>
          </a:p>
          <a:p>
            <a:pPr lvl="1">
              <a:lnSpc>
                <a:spcPct val="80000"/>
              </a:lnSpc>
              <a:buFont typeface="Arial" panose="020B0604020202020204" pitchFamily="34" charset="0"/>
              <a:buChar char="•"/>
            </a:pPr>
            <a:r>
              <a:rPr lang="en-US" altLang="en-US" sz="1100" dirty="0"/>
              <a:t>Approve TGbn minutes from May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601787"/>
            <a:ext cx="4343400"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endParaRPr lang="en-US" altLang="en-US" sz="1200" dirty="0"/>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September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764445326"/>
              </p:ext>
            </p:extLst>
          </p:nvPr>
        </p:nvGraphicFramePr>
        <p:xfrm>
          <a:off x="1219200" y="2298624"/>
          <a:ext cx="7016939" cy="35661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TGbn [PHY/MAC]</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dirty="0">
                          <a:solidFill>
                            <a:schemeClr val="bg1">
                              <a:lumMod val="85000"/>
                            </a:schemeClr>
                          </a:solidFill>
                        </a:rPr>
                        <a:t>TGbe</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0142274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23/2153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transmission reliability improvement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Yonggang Fang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24/0414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Improving acknowledgment mechanisms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Alfred Asterjadhi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Acknowledgment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24/0519</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Ping Pong Warning For UHR</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Jerome Henry</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Stats Reporting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Trigger, BA, and BAR Protection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24/0541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Ascon: The Lightweight Cryptography As A New Cipher Choice for 802.11bn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Hui Luo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24/0543</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Coexistence Protocols for UHR - follow 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Sherief Helwa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Protocols for UHR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24/0547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Secure Control frames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Abhishek Patil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24/0450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a-proposal-for-uhr-soft-ap-power-save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Yong Liu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24/0478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24/0504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A Unified Initial Control Frame 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Hanqing Lou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24/0505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Considerations of Transmissions of Initial Control Response frames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Hanqing Lou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24/0577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0B050"/>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24/0589</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Dynamic TID-To-Link Mapping for AP MLD Power Save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Yongsen Ma</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0B050"/>
                          </a:solidFill>
                          <a:effectLst/>
                          <a:latin typeface="Times New Roman" panose="02020603050405020304" pitchFamily="18" charset="0"/>
                          <a:hlinkClick r:id="rId11">
                            <a:extLst>
                              <a:ext uri="{A12FA001-AC4F-418D-AE19-62706E023703}">
                                <ahyp:hlinkClr xmlns:ahyp="http://schemas.microsoft.com/office/drawing/2018/hyperlinkcolor" val="tx"/>
                              </a:ext>
                            </a:extLst>
                          </a:hlinkClick>
                        </a:rPr>
                        <a:t>24/0602</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Multi link Power Management for MLO</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444622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24/0625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low latency traffic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Ryota Yamada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Low Latency Traffic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24/0635</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Coordinated Spatial Re-Use and Coordinated Spatial Nulling Follow-Up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Rainer Strobel</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Preemption for Low-Latency 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SMD Roaming and FT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24/0671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Enhancements on AP Power Save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24/0675</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In-device Co-ex and P2P--Follow 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24/0676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Peer-to-peer TWT for Handling Co-ex/P2P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TWT Information Sharing in MAP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R-TWT--Follow-Up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24/0679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Functionality and Security Architecture for UHR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Derham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24/0686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STA initiated TXOP Sharing via Unicast CF-End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24/0694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Cross-link PS state indication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24/0715</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Multi-Link-SM-Power-Save-Mode-follow-up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Jason Y. Guo</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24/0720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MAP co-CAC follow 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948754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0576042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Low Latency Application Support in Next Generation WLANs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Peshal Nayak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24/0737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Wake-up to Go Deeper in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Yuxin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24/0772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Collision analysis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24/0773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24/0778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NC MLO operation issues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Michael Montemurro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24/0782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power saving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Chaoming Luo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24/0802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NPCA and 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24/0803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switching time in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24/0804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transmission of preemption request frame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Times New Roman" panose="02020603050405020304" pitchFamily="18" charset="0"/>
                          <a:hlinkClick r:id="rId10"/>
                        </a:rPr>
                        <a:t>24/0811</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Overlapped-indication-for_aperiodic-Low-latency-traffic</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Daniel Verenzuela</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11">
                            <a:extLst>
                              <a:ext uri="{A12FA001-AC4F-418D-AE19-62706E023703}">
                                <ahyp:hlinkClr xmlns:ahyp="http://schemas.microsoft.com/office/drawing/2018/hyperlinkcolor" val="tx"/>
                              </a:ext>
                            </a:extLst>
                          </a:hlinkClick>
                        </a:rPr>
                        <a:t>24/0813</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Discussions on AP Power Save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Yongsen Ma</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Opportunistic Transmission in C-TDMA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Taeyoung 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2"/>
                        </a:rPr>
                        <a:t>24/0818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flow treatment triggered by upper-layer (including ECN) indicators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Maulik Vaidya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13">
                            <a:extLst>
                              <a:ext uri="{A12FA001-AC4F-418D-AE19-62706E023703}">
                                <ahyp:hlinkClr xmlns:ahyp="http://schemas.microsoft.com/office/drawing/2018/hyperlinkcolor" val="tx"/>
                              </a:ext>
                            </a:extLst>
                          </a:hlinkClick>
                        </a:rPr>
                        <a:t>24/0806</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Multi-link In-device Coexistence Management</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Juseong Moon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SCS proxy for relay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Yan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2028273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9048859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24/0827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obss-interference-impact-on-cr-twt-and-enhanced-channel-access-rules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24/0830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 roaming between MLDs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 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24/0831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Periodic IDC use cases and considerations for signaling</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24/0834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Some Details on In-Device Coexistence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Insun Jang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24/0839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System-Level Evaluation of Coordinated Spatial Reuse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Kosuke Aio</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 </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24/0840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hip-edca-proposal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dirty="0">
                          <a:solidFill>
                            <a:srgbClr val="0563C1"/>
                          </a:solidFill>
                          <a:effectLst/>
                          <a:latin typeface="Times New Roman" panose="02020603050405020304" pitchFamily="18" charset="0"/>
                          <a:hlinkClick r:id="rId5"/>
                        </a:rPr>
                        <a:t>24/0844</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Padding Time in Dynamic Power Save</a:t>
                      </a:r>
                    </a:p>
                  </a:txBody>
                  <a:tcPr marL="857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Maolin</a:t>
                      </a:r>
                      <a:r>
                        <a:rPr lang="en-US" sz="800" b="0" i="0" u="none" strike="noStrike" dirty="0">
                          <a:solidFill>
                            <a:srgbClr val="000000"/>
                          </a:solidFill>
                          <a:effectLst/>
                          <a:latin typeface="Times New Roman" panose="02020603050405020304" pitchFamily="18" charset="0"/>
                        </a:rPr>
                        <a:t>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Adapted trigger-based uplink transmission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24/0850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TXOP-bandwidth-expansion-related-to-secondary-channel-access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24/0852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Timely-transmission-of-low-latency-traffic-with-reduced-preemption-occurance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24/0857</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ICR consideration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24/0858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and virtual APs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Reliable Transmission in ML TWT for UHR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Jeongki Kim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24/0866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Preemption for C-TDMA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1"/>
                        </a:rPr>
                        <a:t>24/0868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Additional Considerations on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31831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76024400"/>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24/0870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Preemption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24/0880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CBF Recap and Way Forward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Okan Mutgan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Improving Stability during Roaming Process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Trigger-based spatial reuse and P2P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24/0892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Integrating WUR into 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Ying Wang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gridSpan="6">
                  <a:txBody>
                    <a:bodyPr/>
                    <a:lstStyle/>
                    <a:p>
                      <a:pPr marL="0" marR="0" algn="ctr">
                        <a:spcBef>
                          <a:spcPts val="0"/>
                        </a:spcBef>
                        <a:spcAft>
                          <a:spcPts val="0"/>
                        </a:spcAft>
                      </a:pPr>
                      <a:r>
                        <a:rPr lang="en-US" sz="1000" dirty="0">
                          <a:solidFill>
                            <a:schemeClr val="tx1"/>
                          </a:solidFill>
                          <a:effectLst/>
                          <a:latin typeface="Times New Roman" panose="02020603050405020304" pitchFamily="18" charset="0"/>
                          <a:ea typeface="Times New Roman" panose="02020603050405020304" pitchFamily="18" charset="0"/>
                        </a:rPr>
                        <a:t>First Cut-Off</a:t>
                      </a:r>
                    </a:p>
                  </a:txBody>
                  <a:tcPr anchor="b"/>
                </a:tc>
                <a:tc hMerge="1">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022822481"/>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24/0067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Range Expansion via Repeated Transmission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Nima Namvar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24/0138</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EHT-UHR Aggregated Sounding Design</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24/0139</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HE-UHR Aggregated Sounding Design</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24/0243</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Protocol Design for UL Beamforming</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sngStrike" dirty="0">
                          <a:solidFill>
                            <a:srgbClr val="FF0000"/>
                          </a:solidFill>
                          <a:effectLst/>
                          <a:latin typeface="Times New Roman" panose="02020603050405020304" pitchFamily="18" charset="0"/>
                          <a:hlinkClick r:id="rId9">
                            <a:extLst>
                              <a:ext uri="{A12FA001-AC4F-418D-AE19-62706E023703}">
                                <ahyp:hlinkClr xmlns:ahyp="http://schemas.microsoft.com/office/drawing/2018/hyperlinkcolor" val="tx"/>
                              </a:ext>
                            </a:extLst>
                          </a:hlinkClick>
                        </a:rPr>
                        <a:t>24/0244</a:t>
                      </a:r>
                      <a:endParaRPr lang="en-US"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Protocol Design for UL Implicit Beamforming</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24/0488</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STA-assisted Calibration for Multi-AP Coordination</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Ke Zhong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24/0659</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Thoughts on AP Power Save</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24/0660</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Dynamic QoS profiles with SCS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24/0729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preemption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24/0730</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Flow control over the air</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Peter STEPHENSON</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885592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9158566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24/0736</a:t>
                      </a:r>
                      <a:endParaRPr lang="en-US" sz="800" b="0" i="0" u="sng" strike="noStrike" dirty="0">
                        <a:solidFill>
                          <a:srgbClr val="00B050"/>
                        </a:solidFill>
                        <a:effectLst/>
                        <a:latin typeface="Times New Roman" panose="02020603050405020304" pitchFamily="18" charset="0"/>
                      </a:endParaRPr>
                    </a:p>
                  </a:txBody>
                  <a:tcPr marL="9525" marR="9525" marT="9525" marB="0" anchor="b"/>
                </a:tc>
                <a:tc>
                  <a:txBody>
                    <a:bodyPr/>
                    <a:lstStyle/>
                    <a:p>
                      <a:pPr algn="l" rtl="0" fontAlgn="ctr"/>
                      <a:r>
                        <a:rPr lang="en-US" sz="800" b="0" i="0" u="none" strike="noStrike">
                          <a:solidFill>
                            <a:srgbClr val="00B050"/>
                          </a:solidFill>
                          <a:effectLst/>
                          <a:latin typeface="Times New Roman" panose="02020603050405020304" pitchFamily="18" charset="0"/>
                        </a:rPr>
                        <a:t>Preamble and PE transmission in PPDU using DRU</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Yapu Li</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24/0742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OBSS TWT management for MAP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VIGER Pascal</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24/0815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bandwidth selection signaling details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24/0833</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Dynamic Power Saving for AP</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GeonHwan Kim</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24/0842</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Multi-AP set configuration for C-TDMA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24/0843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Some details on TXOP sharing in C-TDMA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24/0856</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Further Discussions on In-Device Coexistence</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Jeongki Kim</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24/0874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Terminology: sharing and shared AP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Xiaofei Wang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24/0890</a:t>
                      </a:r>
                      <a:endParaRPr lang="en-US" sz="800" b="0" i="0" u="sng"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Unequal pattern discussion</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24/0934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based on FT protocol</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24/0941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TXOP Sharing Group - Shared AP Selection</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Klaus Doppler</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24/0949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Service Period based Dynamic Subband Operation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Seongho Byeon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5"/>
                        </a:rPr>
                        <a:t>24/0981</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on NPCA for reliability</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6"/>
                        </a:rPr>
                        <a:t>24/0984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EPCS Priority Access for Additional Use Cases</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Subir Das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24/0986</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Further Considerations for DRU Design</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Hamid Hosseinianfar</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647461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4470439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dirty="0">
                          <a:solidFill>
                            <a:srgbClr val="FF0000"/>
                          </a:solidFill>
                          <a:effectLst/>
                          <a:latin typeface="Times New Roman" panose="02020603050405020304" pitchFamily="18" charset="0"/>
                        </a:rPr>
                        <a:t>24/1013</a:t>
                      </a:r>
                    </a:p>
                  </a:txBody>
                  <a:tcPr marL="9525" marR="9525" marT="9525" marB="0" anchor="ctr"/>
                </a:tc>
                <a:tc>
                  <a:txBody>
                    <a:bodyPr/>
                    <a:lstStyle/>
                    <a:p>
                      <a:pPr algn="l" rtl="0" fontAlgn="ctr"/>
                      <a:r>
                        <a:rPr lang="en-US" sz="800" b="0" i="0" u="none" strike="noStrike" dirty="0">
                          <a:solidFill>
                            <a:srgbClr val="000000"/>
                          </a:solidFill>
                          <a:effectLst/>
                          <a:latin typeface="Times New Roman" panose="02020603050405020304" pitchFamily="18" charset="0"/>
                        </a:rPr>
                        <a:t>Bidirectional TXOP Sharing</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Juseong Moon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24/1016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C-TDMA follow-up: Additional details on framing sequence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333612587"/>
                  </a:ext>
                </a:extLst>
              </a:tr>
              <a:tr h="278505">
                <a:tc>
                  <a:txBody>
                    <a:bodyPr/>
                    <a:lstStyle/>
                    <a:p>
                      <a:pPr algn="ctr" fontAlgn="b"/>
                      <a:r>
                        <a:rPr lang="en-US" sz="800" b="0" i="0" u="none" strike="noStrike">
                          <a:solidFill>
                            <a:srgbClr val="000000"/>
                          </a:solidFill>
                          <a:effectLst/>
                          <a:latin typeface="Calibri" panose="020F0502020204030204" pitchFamily="34" charset="0"/>
                        </a:rPr>
                        <a:t>24/1017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Mechanism for TXOP Return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dirty="0">
                          <a:solidFill>
                            <a:srgbClr val="000000"/>
                          </a:solidFill>
                          <a:effectLst/>
                          <a:latin typeface="Calibri" panose="020F0502020204030204" pitchFamily="34" charset="0"/>
                        </a:rPr>
                        <a:t>MAC</a:t>
                      </a:r>
                    </a:p>
                  </a:txBody>
                  <a:tcPr marL="9525" marR="9525" marT="9525" marB="0" anchor="b"/>
                </a:tc>
                <a:extLst>
                  <a:ext uri="{0D108BD9-81ED-4DB2-BD59-A6C34878D82A}">
                    <a16:rowId xmlns:a16="http://schemas.microsoft.com/office/drawing/2014/main" val="187847067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24/1034</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Some thoughts on security enhancement</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Sounding for UHR Relay</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24/1053</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PAPR of OFDMA transmission follow up</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Xiaogang Chen</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sng" strike="noStrike">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24/1054</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On the over puncturing in LDPC</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Xiaogang Chen</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LDPC</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24/1057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Roaming for 11bn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Kyosuke Inoue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24/1058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aspects in DRU operation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Arik Klein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LPI PPDU Puncturing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Pelin Salem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24/1074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Preemption TXOP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Yuxin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24/1075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 follow 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preemption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24/1077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Discussions on Non-Primary Channel Access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8"/>
                        </a:rPr>
                        <a:t>24/1081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NPCA</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Maolin Zhang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24/1086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Data forwarding for seamless roaming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Ryuichi Hirata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449356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2226885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24/1092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Multi-AP Coordinated Concurrent Transmission Protocol</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8699976"/>
                  </a:ext>
                </a:extLst>
              </a:tr>
              <a:tr h="278505">
                <a:tc>
                  <a:txBody>
                    <a:bodyPr/>
                    <a:lstStyle/>
                    <a:p>
                      <a:pPr algn="ctr" rtl="0" fontAlgn="ctr"/>
                      <a:r>
                        <a:rPr lang="en-US" sz="800" b="0" i="0" u="none" strike="noStrike" dirty="0">
                          <a:solidFill>
                            <a:srgbClr val="00B050"/>
                          </a:solidFill>
                          <a:effectLst/>
                          <a:latin typeface="Times New Roman" panose="02020603050405020304" pitchFamily="18" charset="0"/>
                        </a:rPr>
                        <a:t>24/1096</a:t>
                      </a:r>
                    </a:p>
                  </a:txBody>
                  <a:tcPr marL="9525" marR="9525" marT="9525" marB="0" anchor="ctr"/>
                </a:tc>
                <a:tc>
                  <a:txBody>
                    <a:bodyPr/>
                    <a:lstStyle/>
                    <a:p>
                      <a:pPr algn="l" rtl="0" fontAlgn="ctr"/>
                      <a:r>
                        <a:rPr lang="en-US" sz="800" b="0" i="0" u="none" strike="noStrike" dirty="0">
                          <a:solidFill>
                            <a:srgbClr val="00B050"/>
                          </a:solidFill>
                          <a:effectLst/>
                          <a:latin typeface="Times New Roman" panose="02020603050405020304" pitchFamily="18" charset="0"/>
                        </a:rPr>
                        <a:t>Mirror Symmetric 20 MHz DRU Tone Plan within 242 RRU Boundary</a:t>
                      </a:r>
                    </a:p>
                  </a:txBody>
                  <a:tcPr marL="9525" marR="9525" marT="9525" marB="0" anchor="ctr"/>
                </a:tc>
                <a:tc>
                  <a:txBody>
                    <a:bodyPr/>
                    <a:lstStyle/>
                    <a:p>
                      <a:pPr algn="l" rtl="0" fontAlgn="ctr"/>
                      <a:r>
                        <a:rPr lang="en-US" sz="800" b="0" i="0" u="none" strike="noStrike" dirty="0">
                          <a:solidFill>
                            <a:srgbClr val="00B050"/>
                          </a:solidFill>
                          <a:effectLst/>
                          <a:latin typeface="Times New Roman" panose="02020603050405020304" pitchFamily="18" charset="0"/>
                        </a:rPr>
                        <a:t>Eunsung Park</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00B050"/>
                          </a:solidFill>
                          <a:effectLst/>
                          <a:latin typeface="Times New Roman" panose="02020603050405020304" pitchFamily="18" charset="0"/>
                        </a:rPr>
                        <a:t>24/1097</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Thoughts on UHR-LTF for DRU</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Eunsung Park</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24/1101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bounded delay in Industrial Scenarios – follow 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Xu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24/1108</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Periodic IDC signaling for Mobile AP</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24/1109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More consideration for in-device-coexistence</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24/1114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UHR-LTF Design for DRU</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Mahmoud Kamel</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switching rules for NPCA</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Operating bandwidth indication for UHR</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24/1117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state transitions in DPS mode - followup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Vendor Specific PHY Options Follow-Up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Client Experience Reporting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24/1124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Headroom Reason Reporting</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switching for NPCA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Dongju Cha</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dirty="0">
                          <a:solidFill>
                            <a:srgbClr val="00B050"/>
                          </a:solidFill>
                          <a:effectLst/>
                          <a:latin typeface="Times New Roman" panose="02020603050405020304" pitchFamily="18" charset="0"/>
                        </a:rPr>
                        <a:t>24/1126</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ICF-ICR Discussion for DPS</a:t>
                      </a:r>
                    </a:p>
                  </a:txBody>
                  <a:tcPr marL="9525" marR="9525" marT="9525" marB="0" anchor="ctr"/>
                </a:tc>
                <a:tc>
                  <a:txBody>
                    <a:bodyPr/>
                    <a:lstStyle/>
                    <a:p>
                      <a:pPr algn="l" fontAlgn="b"/>
                      <a:r>
                        <a:rPr lang="en-US" sz="800" b="0" i="0" u="none" strike="noStrike">
                          <a:solidFill>
                            <a:srgbClr val="00B05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24/1129</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 on Intermediate FCS Signaling</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SunHee Baek</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986384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5246534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24/1130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Distribution Bandwidth of DRU - Follow up</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24/1131</a:t>
                      </a:r>
                      <a:endParaRPr lang="en-US" sz="800" b="0" i="0" u="sng" strike="noStrike" dirty="0">
                        <a:solidFill>
                          <a:srgbClr val="00B050"/>
                        </a:solidFill>
                        <a:effectLst/>
                        <a:latin typeface="Times New Roman" panose="02020603050405020304" pitchFamily="18" charset="0"/>
                      </a:endParaRPr>
                    </a:p>
                  </a:txBody>
                  <a:tcPr marL="9525" marR="9525" marT="9525" marB="0" anchor="b"/>
                </a:tc>
                <a:tc>
                  <a:txBody>
                    <a:bodyPr/>
                    <a:lstStyle/>
                    <a:p>
                      <a:pPr algn="l" rtl="0" fontAlgn="ctr"/>
                      <a:r>
                        <a:rPr lang="en-US" sz="800" b="0" i="0" u="none" strike="noStrike">
                          <a:solidFill>
                            <a:srgbClr val="00B050"/>
                          </a:solidFill>
                          <a:effectLst/>
                          <a:latin typeface="Times New Roman" panose="02020603050405020304" pitchFamily="18" charset="0"/>
                        </a:rPr>
                        <a:t>DRU for Puncturing Case 1001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sng" strike="noStrike" dirty="0">
                          <a:solidFill>
                            <a:srgbClr val="00B05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24/1132</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Frequency Domain UEQM</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Coordination for Low Latency Traffic Transmission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24/1146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AP Power Save Mode</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 on coordination of TWT</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Yingqiao Quan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Further discussions on NPCA</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Sanghyun</a:t>
                      </a:r>
                      <a:r>
                        <a:rPr lang="en-US" sz="800" b="0" i="0" u="none" strike="noStrike" dirty="0">
                          <a:solidFill>
                            <a:srgbClr val="000000"/>
                          </a:solidFill>
                          <a:effectLst/>
                          <a:latin typeface="Times New Roman" panose="02020603050405020304" pitchFamily="18" charset="0"/>
                        </a:rPr>
                        <a:t>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Initial Control Frame Exchange for Low Latency</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Sanghyun</a:t>
                      </a:r>
                      <a:r>
                        <a:rPr lang="en-US" sz="800" b="0" i="0" u="none" strike="noStrike" dirty="0">
                          <a:solidFill>
                            <a:srgbClr val="000000"/>
                          </a:solidFill>
                          <a:effectLst/>
                          <a:latin typeface="Times New Roman" panose="02020603050405020304" pitchFamily="18" charset="0"/>
                        </a:rPr>
                        <a:t>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Discussions on Dynamic Subchannel Operation</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Hyeonjun</a:t>
                      </a:r>
                      <a:r>
                        <a:rPr lang="en-US" sz="800" b="0" i="0" u="none" strike="noStrike" dirty="0">
                          <a:solidFill>
                            <a:srgbClr val="000000"/>
                          </a:solidFill>
                          <a:effectLst/>
                          <a:latin typeface="Times New Roman" panose="02020603050405020304" pitchFamily="18" charset="0"/>
                        </a:rPr>
                        <a:t> Sung</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rtl="0" fontAlgn="ctr"/>
                      <a:r>
                        <a:rPr lang="en-US" sz="800" b="0" i="0" u="sng"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24/1158</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de-DE" sz="800" b="0" i="0" u="none" strike="noStrike">
                          <a:solidFill>
                            <a:srgbClr val="00B050"/>
                          </a:solidFill>
                          <a:effectLst/>
                          <a:latin typeface="Times New Roman" panose="02020603050405020304" pitchFamily="18" charset="0"/>
                        </a:rPr>
                        <a:t>Uplink MU MIMO Precoding Precoder Message Format </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Rainer Strobel</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6"/>
                        </a:rPr>
                        <a:t>24/1159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dirty="0">
                          <a:solidFill>
                            <a:srgbClr val="000000"/>
                          </a:solidFill>
                          <a:effectLst/>
                          <a:latin typeface="Times New Roman" panose="02020603050405020304" pitchFamily="18" charset="0"/>
                        </a:rPr>
                        <a:t>Investigation of LDPC Improvements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24/1166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TWT-based Power Save with Enhanced Flexibility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24/1167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EML(SR/MR) Based Dynamic Power Save Design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24/1170</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Further Considerations on In-Device Coexistence</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Jaheon</a:t>
                      </a:r>
                      <a:r>
                        <a:rPr lang="en-US" sz="800" b="0" i="0" u="none" strike="noStrike" dirty="0">
                          <a:solidFill>
                            <a:srgbClr val="000000"/>
                          </a:solidFill>
                          <a:effectLst/>
                          <a:latin typeface="Times New Roman" panose="02020603050405020304" pitchFamily="18" charset="0"/>
                        </a:rPr>
                        <a:t> Gu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rtl="0" fontAlgn="ctr"/>
                      <a:r>
                        <a:rPr lang="en-US" sz="800" b="0" i="0" u="sng" strike="noStrike">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24/1172</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CSD Indication Design</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Bo Gong</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1762761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4570786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dirty="0">
                          <a:solidFill>
                            <a:srgbClr val="00B050"/>
                          </a:solidFill>
                          <a:effectLst/>
                          <a:latin typeface="Times New Roman" panose="02020603050405020304" pitchFamily="18" charset="0"/>
                        </a:rPr>
                        <a:t>24/1173</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 Enabling 20MHz Operating STAs in 80MHz DRU Transmissions</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Chenchen LIU</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00B050"/>
                          </a:solidFill>
                          <a:effectLst/>
                          <a:latin typeface="Times New Roman" panose="02020603050405020304" pitchFamily="18" charset="0"/>
                        </a:rPr>
                        <a:t>24/1174</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Enhanced DRU Utilization in 40MHz and 80MHz Distributed Bandwidth</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Chenchen LIU</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1100" b="0" i="0" u="sng" strike="noStrike">
                          <a:solidFill>
                            <a:srgbClr val="00B050"/>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24/1177</a:t>
                      </a:r>
                      <a:endParaRPr lang="en-US" sz="1100" b="0" i="0" u="sng" strike="noStrike">
                        <a:solidFill>
                          <a:srgbClr val="00B050"/>
                        </a:solidFill>
                        <a:effectLst/>
                        <a:latin typeface="Calibri" panose="020F0502020204030204" pitchFamily="34"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Additional Results for Multi-Layer Transmission</a:t>
                      </a:r>
                    </a:p>
                  </a:txBody>
                  <a:tcPr marL="9525" marR="9525" marT="9525" marB="0" anchor="ctr"/>
                </a:tc>
                <a:tc>
                  <a:txBody>
                    <a:bodyPr/>
                    <a:lstStyle/>
                    <a:p>
                      <a:pPr algn="l" fontAlgn="b"/>
                      <a:r>
                        <a:rPr lang="en-US" sz="800" b="0" i="0" u="none" strike="noStrike">
                          <a:solidFill>
                            <a:srgbClr val="00B050"/>
                          </a:solidFill>
                          <a:effectLst/>
                          <a:latin typeface="Times New Roman" panose="02020603050405020304" pitchFamily="18" charset="0"/>
                        </a:rPr>
                        <a:t>Leif Wilhelmsson</a:t>
                      </a:r>
                    </a:p>
                  </a:txBody>
                  <a:tcPr marL="9525" marR="9525" marT="9525" marB="0" anchor="b"/>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24/1178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for proxy SCS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Vishnu Ratnam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24/1179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Trigger frame expansion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Vishnu Ratnam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Trigger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536923307"/>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3"/>
                        </a:rPr>
                        <a:t>24/1183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Low latency, low collision, low power medium access--continued</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Sean Coffey</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24/1184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ELR transmission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24/1186</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New MCSs for 11bn-Follow Up</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Shengquan Hu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 </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B050"/>
                          </a:solidFill>
                          <a:effectLst/>
                          <a:latin typeface="Times New Roman" panose="02020603050405020304" pitchFamily="18" charset="0"/>
                        </a:rPr>
                        <a:t>24/1187    </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DRU Tone Plan for 11bn-Follow Up</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 </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24/1188 </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Global CSD Index Assignment for DRU STF Transmission in 11bn</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 </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B050"/>
                          </a:solidFill>
                          <a:effectLst/>
                          <a:latin typeface="Times New Roman" panose="02020603050405020304" pitchFamily="18" charset="0"/>
                        </a:rPr>
                        <a:t>24/1189</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DRU Transmission on Frequency Subblocks of Wide Bandwidth PPDU</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 </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Performance Evaluation of Longer LDPC for 11bn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Transmit Power Control for Managing Cross-Link Interference in MLO</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Mahmoud Hasabelnaby</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EDCA+ for High Priority Access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Mingyu LEE</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24/1195</a:t>
                      </a:r>
                    </a:p>
                  </a:txBody>
                  <a:tcPr marL="9525" marR="9525" marT="9525" marB="0" anchor="b"/>
                </a:tc>
                <a:tc>
                  <a:txBody>
                    <a:bodyPr/>
                    <a:lstStyle/>
                    <a:p>
                      <a:pPr algn="l" fontAlgn="b"/>
                      <a:r>
                        <a:rPr lang="fr-FR" sz="800" b="0" i="0" u="none" strike="noStrike">
                          <a:solidFill>
                            <a:srgbClr val="000000"/>
                          </a:solidFill>
                          <a:effectLst/>
                          <a:latin typeface="Times New Roman" panose="02020603050405020304" pitchFamily="18" charset="0"/>
                        </a:rPr>
                        <a:t>Indication Techniques for Urgent Traffic</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Jinho Choi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611431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July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https://cvent.me/dkO9BB</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4350163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dirty="0">
                          <a:solidFill>
                            <a:srgbClr val="FF0000"/>
                          </a:solidFill>
                          <a:effectLst/>
                          <a:latin typeface="Times New Roman" panose="02020603050405020304" pitchFamily="18" charset="0"/>
                        </a:rPr>
                        <a:t>24/1196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Issues on OBSS R-TWT Protection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Gwangho Lee</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dirty="0">
                          <a:solidFill>
                            <a:srgbClr val="00B050"/>
                          </a:solidFill>
                          <a:effectLst/>
                          <a:latin typeface="Times New Roman" panose="02020603050405020304" pitchFamily="18" charset="0"/>
                        </a:rPr>
                        <a:t>24/1204</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Coordinated Beamforming for 11bn</a:t>
                      </a:r>
                    </a:p>
                  </a:txBody>
                  <a:tcPr marL="9525" marR="9525" marT="9525" marB="0" anchor="ctr"/>
                </a:tc>
                <a:tc>
                  <a:txBody>
                    <a:bodyPr/>
                    <a:lstStyle/>
                    <a:p>
                      <a:pPr algn="l" fontAlgn="b"/>
                      <a:r>
                        <a:rPr lang="en-US" sz="800" b="0" i="0" u="none" strike="noStrike">
                          <a:solidFill>
                            <a:srgbClr val="00B050"/>
                          </a:solidFill>
                          <a:effectLst/>
                          <a:latin typeface="Times New Roman" panose="02020603050405020304" pitchFamily="18" charset="0"/>
                        </a:rPr>
                        <a:t>Insik Jung</a:t>
                      </a:r>
                    </a:p>
                  </a:txBody>
                  <a:tcPr marL="9525" marR="9525" marT="9525" marB="0" anchor="b"/>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Analysis and Simulations on Coordinated Spatial Reuse</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Coordinated R-TWT</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Preemption Session Setup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24/1211</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Coordinated BF Goodput Discussion</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Genadiy Tsodik</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rtl="0" fontAlgn="ctr"/>
                      <a:r>
                        <a:rPr lang="en-US" sz="800" b="0" i="0" u="none" strike="noStrike" dirty="0">
                          <a:solidFill>
                            <a:srgbClr val="00B050"/>
                          </a:solidFill>
                          <a:effectLst/>
                          <a:latin typeface="Times New Roman" panose="02020603050405020304" pitchFamily="18" charset="0"/>
                        </a:rPr>
                        <a:t>24/1216</a:t>
                      </a:r>
                    </a:p>
                  </a:txBody>
                  <a:tcPr marL="9525" marR="9525" marT="9525" marB="0" anchor="ctr"/>
                </a:tc>
                <a:tc>
                  <a:txBody>
                    <a:bodyPr/>
                    <a:lstStyle/>
                    <a:p>
                      <a:pPr algn="l" fontAlgn="b"/>
                      <a:r>
                        <a:rPr lang="en-US" sz="800" b="0" i="0" u="none" strike="noStrike" dirty="0">
                          <a:solidFill>
                            <a:srgbClr val="00B050"/>
                          </a:solidFill>
                          <a:effectLst/>
                          <a:latin typeface="Times New Roman" panose="02020603050405020304" pitchFamily="18" charset="0"/>
                        </a:rPr>
                        <a:t>HTC Extension for UHR Link Adaptation to Support UEQ-MCS or UEQM</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Sara </a:t>
                      </a:r>
                      <a:r>
                        <a:rPr lang="en-US" sz="800" b="0" i="0" u="none" strike="noStrike" dirty="0" err="1">
                          <a:solidFill>
                            <a:srgbClr val="00B050"/>
                          </a:solidFill>
                          <a:effectLst/>
                          <a:latin typeface="Times New Roman" panose="02020603050405020304" pitchFamily="18" charset="0"/>
                        </a:rPr>
                        <a:t>Norouzi</a:t>
                      </a:r>
                      <a:endParaRPr lang="en-US" sz="8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dirty="0">
                          <a:solidFill>
                            <a:srgbClr val="00B05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05167294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Multi-AP Coordination Setup Scheme</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24/1218</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NPCA - next level discussions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Gaurang Naik</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24/1220</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A Framework for Coordinated Access Points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ICF ICR follow up</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24/1222</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NPCA Follow up</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24/1224</a:t>
                      </a:r>
                      <a:br>
                        <a:rPr lang="en-US" sz="800" b="0" i="0" u="sng" strike="noStrike">
                          <a:solidFill>
                            <a:srgbClr val="0563C1"/>
                          </a:solidFill>
                          <a:effectLst/>
                          <a:latin typeface="Times New Roman" panose="02020603050405020304" pitchFamily="18" charset="0"/>
                          <a:hlinkClick r:id="rId2"/>
                        </a:rPr>
                      </a:b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Joint Medium Access and TXOP Sharing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Yongsen 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24/1225</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Initial Control Frames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24/1226</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ICF-ICR design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1103606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2456185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24/1227</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Some usage of intermediate FCS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24/1229</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NPCA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NPDA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B050"/>
                          </a:solidFill>
                          <a:effectLst/>
                          <a:latin typeface="Times New Roman" panose="02020603050405020304" pitchFamily="18" charset="0"/>
                        </a:rPr>
                        <a:t>24/1230</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pilot-tone-design-in-dRU-transmission</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Lin Yang</a:t>
                      </a: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B050"/>
                          </a:solidFill>
                          <a:effectLst/>
                          <a:latin typeface="Times New Roman" panose="02020603050405020304" pitchFamily="18" charset="0"/>
                        </a:rPr>
                        <a:t>24/1231 </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UHR LTFs for DRU and Sounding Operation</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Leonardo </a:t>
                      </a:r>
                      <a:r>
                        <a:rPr lang="en-US" sz="800" b="0" i="0" u="none" strike="noStrike" dirty="0" err="1">
                          <a:solidFill>
                            <a:srgbClr val="00B050"/>
                          </a:solidFill>
                          <a:effectLst/>
                          <a:latin typeface="Times New Roman" panose="02020603050405020304" pitchFamily="18" charset="0"/>
                        </a:rPr>
                        <a:t>Lanante</a:t>
                      </a:r>
                      <a:endParaRPr lang="en-US" sz="8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Extended Long Range Transmission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ldpc-codes-performance-evaluation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Rong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MAP Framework--Follow-up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AP Power Saving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Frames for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24/1243</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100 MHz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PPDU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24/1244</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SST or DSO Support for Wider Bandwidth OFDMA and A-PPDU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B050"/>
                          </a:solidFill>
                          <a:effectLst/>
                          <a:latin typeface="Times New Roman" panose="02020603050405020304" pitchFamily="18" charset="0"/>
                        </a:rPr>
                        <a:t>24/1245</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Tone distribution in DRU with preamble puncturing</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Yan Xin</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 </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Low-power-listening-mode-for-clients-follow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24/1247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ICR Design For Coex</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Abdel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24/1248</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2xLDPC performance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Juan Fang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29661462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593509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24/1250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TXOP Allocation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Flexible Control Frames -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Alfred Asterjadhi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Control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Enhanced Long Range Frame Format</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 Junghoon Suh</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The padding after intermediate FCS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Preemption Procedure and Indication-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Sp-based non-primary channel access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Yue Zhao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24/1260</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Further considerations on NPCA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on Client Power Save for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Supporting Rx Interference Mitigation in TGbn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Triggered Beamforming in TGbn – More Insights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24/1267</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Further Considerations for UHR preamble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Sigurd Schelstraete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gridSpan="6">
                  <a:txBody>
                    <a:bodyPr/>
                    <a:lstStyle/>
                    <a:p>
                      <a:pPr marL="0" marR="0" algn="ctr">
                        <a:spcBef>
                          <a:spcPts val="0"/>
                        </a:spcBef>
                        <a:spcAft>
                          <a:spcPts val="0"/>
                        </a:spcAft>
                      </a:pPr>
                      <a:r>
                        <a:rPr lang="en-US" sz="1000" dirty="0">
                          <a:solidFill>
                            <a:schemeClr val="tx1"/>
                          </a:solidFill>
                          <a:effectLst/>
                          <a:latin typeface="Times New Roman" panose="02020603050405020304" pitchFamily="18" charset="0"/>
                          <a:ea typeface="Times New Roman" panose="02020603050405020304" pitchFamily="18" charset="0"/>
                        </a:rPr>
                        <a:t>Second Cut-Off</a:t>
                      </a:r>
                    </a:p>
                  </a:txBody>
                  <a:tcPr anchor="ctr"/>
                </a:tc>
                <a:tc hMerge="1">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000000"/>
                          </a:solidFill>
                          <a:effectLst/>
                          <a:latin typeface="Times New Roman" panose="02020603050405020304" pitchFamily="18" charset="0"/>
                        </a:rPr>
                        <a:t>24/1276r0</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Transmission Enhancement for XR Use Case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Guogang Huang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23/2015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HT-Control-field-expansion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Xiangxin Gu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5675518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4449760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1" i="0" u="none" strike="noStrike" dirty="0">
                          <a:solidFill>
                            <a:schemeClr val="tx1"/>
                          </a:solidFill>
                          <a:effectLst/>
                          <a:latin typeface="+mn-lt"/>
                        </a:rPr>
                        <a:t>See Sessions themselves.</a:t>
                      </a: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UEQM + MAP</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24/0890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Unequal pattern discussion</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24/1132</a:t>
            </a:r>
            <a:r>
              <a:rPr lang="en-US" sz="1400" dirty="0">
                <a:solidFill>
                  <a:srgbClr val="00B050"/>
                </a:solidFill>
              </a:rPr>
              <a:t> Frequency Domain UEQM						Mengshi Hu</a:t>
            </a:r>
          </a:p>
          <a:p>
            <a:pPr lvl="1">
              <a:buFont typeface="Arial" panose="020B0604020202020204" pitchFamily="34" charset="0"/>
              <a:buChar char="•"/>
            </a:pPr>
            <a:r>
              <a:rPr lang="en-US" sz="1400" b="0" i="0" u="none" dirty="0">
                <a:solidFill>
                  <a:srgbClr val="00B050"/>
                </a:solidFill>
                <a:effectLst/>
                <a:hlinkClick r:id="rId4">
                  <a:extLst>
                    <a:ext uri="{A12FA001-AC4F-418D-AE19-62706E023703}">
                      <ahyp:hlinkClr xmlns:ahyp="http://schemas.microsoft.com/office/drawing/2018/hyperlinkcolor" val="tx"/>
                    </a:ext>
                  </a:extLst>
                </a:hlinkClick>
              </a:rPr>
              <a:t>24/1186</a:t>
            </a:r>
            <a:r>
              <a:rPr lang="en-US" sz="1400" dirty="0">
                <a:solidFill>
                  <a:srgbClr val="00B050"/>
                </a:solidFill>
              </a:rPr>
              <a:t> </a:t>
            </a:r>
            <a:r>
              <a:rPr lang="en-US" sz="1400" b="0" i="0" u="none" dirty="0">
                <a:solidFill>
                  <a:srgbClr val="00B050"/>
                </a:solidFill>
                <a:effectLst/>
              </a:rPr>
              <a:t>New MCSs for 11bn-Follow Up</a:t>
            </a:r>
            <a:r>
              <a:rPr lang="en-US" sz="1400" dirty="0">
                <a:solidFill>
                  <a:srgbClr val="00B050"/>
                </a:solidFill>
              </a:rPr>
              <a:t> 					</a:t>
            </a:r>
            <a:r>
              <a:rPr lang="en-US" sz="1400" b="0" i="0" u="none" dirty="0" err="1">
                <a:solidFill>
                  <a:srgbClr val="00B050"/>
                </a:solidFill>
                <a:effectLst/>
              </a:rPr>
              <a:t>Shengquan</a:t>
            </a:r>
            <a:r>
              <a:rPr lang="en-US" sz="1400" b="0" i="0" u="none" dirty="0">
                <a:solidFill>
                  <a:srgbClr val="00B050"/>
                </a:solidFill>
                <a:effectLst/>
              </a:rPr>
              <a:t> Hu*</a:t>
            </a:r>
            <a:endParaRPr lang="en-US"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24/1216</a:t>
            </a:r>
            <a:r>
              <a:rPr lang="en-US" sz="1400" dirty="0">
                <a:solidFill>
                  <a:srgbClr val="00B050"/>
                </a:solidFill>
              </a:rPr>
              <a:t> HTC </a:t>
            </a:r>
            <a:r>
              <a:rPr lang="en-US" sz="1400" dirty="0" err="1">
                <a:solidFill>
                  <a:srgbClr val="00B050"/>
                </a:solidFill>
              </a:rPr>
              <a:t>Ext.n</a:t>
            </a:r>
            <a:r>
              <a:rPr lang="en-US" sz="1400" dirty="0">
                <a:solidFill>
                  <a:srgbClr val="00B050"/>
                </a:solidFill>
              </a:rPr>
              <a:t> for UHR LA to Support UEQ-MCS or UEQM	Sara </a:t>
            </a:r>
            <a:r>
              <a:rPr lang="en-US" sz="1400" dirty="0" err="1">
                <a:solidFill>
                  <a:srgbClr val="00B050"/>
                </a:solidFill>
              </a:rPr>
              <a:t>Norouzi</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6">
                  <a:extLst>
                    <a:ext uri="{A12FA001-AC4F-418D-AE19-62706E023703}">
                      <ahyp:hlinkClr xmlns:ahyp="http://schemas.microsoft.com/office/drawing/2018/hyperlinkcolor" val="tx"/>
                    </a:ext>
                  </a:extLst>
                </a:hlinkClick>
              </a:rPr>
              <a:t>24/0488</a:t>
            </a:r>
            <a:r>
              <a:rPr lang="en-US" sz="1400" dirty="0">
                <a:solidFill>
                  <a:srgbClr val="00B050"/>
                </a:solidFill>
              </a:rPr>
              <a:t> </a:t>
            </a:r>
            <a:r>
              <a:rPr lang="en-US" sz="1400" b="0" i="0" u="none" strike="noStrike" dirty="0">
                <a:solidFill>
                  <a:srgbClr val="00B050"/>
                </a:solidFill>
                <a:effectLst/>
              </a:rPr>
              <a:t>STA-assisted Calibration for Multi-AP Coordination</a:t>
            </a:r>
            <a:r>
              <a:rPr lang="en-US" sz="1400" dirty="0">
                <a:solidFill>
                  <a:srgbClr val="00B050"/>
                </a:solidFill>
              </a:rPr>
              <a:t> 		</a:t>
            </a:r>
            <a:r>
              <a:rPr lang="en-US" sz="1400" b="0" i="0" u="none" strike="noStrike" dirty="0">
                <a:solidFill>
                  <a:srgbClr val="00B050"/>
                </a:solidFill>
                <a:effectLst/>
              </a:rPr>
              <a:t>Ke Zhong</a:t>
            </a:r>
            <a:r>
              <a:rPr lang="en-US" sz="1400" dirty="0">
                <a:solidFill>
                  <a:srgbClr val="00B050"/>
                </a:solidFill>
              </a:rPr>
              <a:t> </a:t>
            </a:r>
          </a:p>
          <a:p>
            <a:pPr lvl="1">
              <a:buFont typeface="Arial" panose="020B0604020202020204" pitchFamily="34" charset="0"/>
              <a:buChar char="•"/>
            </a:pPr>
            <a:r>
              <a:rPr lang="en-GB" sz="1400" dirty="0">
                <a:solidFill>
                  <a:schemeClr val="bg1">
                    <a:lumMod val="65000"/>
                  </a:schemeClr>
                </a:solidFill>
                <a:hlinkClick r:id="rId7">
                  <a:extLst>
                    <a:ext uri="{A12FA001-AC4F-418D-AE19-62706E023703}">
                      <ahyp:hlinkClr xmlns:ahyp="http://schemas.microsoft.com/office/drawing/2018/hyperlinkcolor" val="tx"/>
                    </a:ext>
                  </a:extLst>
                </a:hlinkClick>
              </a:rPr>
              <a:t>24/1204</a:t>
            </a:r>
            <a:r>
              <a:rPr lang="en-GB" sz="1400" dirty="0">
                <a:solidFill>
                  <a:schemeClr val="bg1">
                    <a:lumMod val="65000"/>
                  </a:schemeClr>
                </a:solidFill>
              </a:rPr>
              <a:t> Coordinated Beamforming for 11bn					Insik Jung</a:t>
            </a:r>
          </a:p>
          <a:p>
            <a:pPr lvl="1">
              <a:buFont typeface="Arial" panose="020B0604020202020204" pitchFamily="34" charset="0"/>
              <a:buChar char="•"/>
            </a:pPr>
            <a:r>
              <a:rPr lang="en-US" sz="1400" strike="sngStrike" dirty="0">
                <a:solidFill>
                  <a:schemeClr val="bg1">
                    <a:lumMod val="65000"/>
                  </a:schemeClr>
                </a:solidFill>
              </a:rPr>
              <a:t>24/1211 Coordinated BF Goodput Discussion					Genadiy Tsodik*</a:t>
            </a:r>
            <a:endParaRPr lang="en-GB" sz="1400" strike="sngStrike"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marL="0" lvl="0" indent="0"/>
            <a:r>
              <a:rPr lang="en-GB" sz="1600" dirty="0"/>
              <a:t>*not uploaded and not notified.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40254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Statistics Reporting + Security + Coexistence Part 1</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24/0519</a:t>
            </a:r>
            <a:r>
              <a:rPr lang="en-US" sz="1400" dirty="0">
                <a:solidFill>
                  <a:srgbClr val="00B050"/>
                </a:solidFill>
              </a:rPr>
              <a:t> </a:t>
            </a:r>
            <a:r>
              <a:rPr lang="en-US" sz="1400" b="0" i="0" u="none" strike="noStrike" dirty="0">
                <a:solidFill>
                  <a:srgbClr val="00B050"/>
                </a:solidFill>
                <a:effectLst/>
              </a:rPr>
              <a:t>Ping Pong Warning For UHR</a:t>
            </a:r>
            <a:r>
              <a:rPr lang="en-US" sz="1400" dirty="0">
                <a:solidFill>
                  <a:srgbClr val="00B050"/>
                </a:solidFill>
              </a:rPr>
              <a:t> 							</a:t>
            </a:r>
            <a:r>
              <a:rPr lang="en-US" sz="1400" b="0" i="0" u="none" strike="noStrike" dirty="0">
                <a:solidFill>
                  <a:srgbClr val="00B050"/>
                </a:solidFill>
                <a:effectLst/>
              </a:rPr>
              <a:t>Jerome Henry</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24/0541</a:t>
            </a:r>
            <a:r>
              <a:rPr lang="en-US" sz="1400" dirty="0">
                <a:solidFill>
                  <a:srgbClr val="00B050"/>
                </a:solidFill>
              </a:rPr>
              <a:t> </a:t>
            </a:r>
            <a:r>
              <a:rPr lang="en-US" sz="1400" b="0" i="0" u="none" strike="noStrike" dirty="0">
                <a:solidFill>
                  <a:srgbClr val="00B050"/>
                </a:solidFill>
                <a:effectLst/>
              </a:rPr>
              <a:t>Ascon: The Lightweight Crypto. As A New Cipher Choice for 802.11bn</a:t>
            </a:r>
            <a:r>
              <a:rPr lang="en-US" sz="1400" dirty="0">
                <a:solidFill>
                  <a:srgbClr val="00B050"/>
                </a:solidFill>
              </a:rPr>
              <a:t> </a:t>
            </a:r>
            <a:r>
              <a:rPr lang="en-US" sz="1400" b="0" i="0" u="none" strike="noStrike" dirty="0">
                <a:solidFill>
                  <a:srgbClr val="00B050"/>
                </a:solidFill>
                <a:effectLst/>
              </a:rPr>
              <a:t>Hui Luo</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24/1034</a:t>
            </a:r>
            <a:r>
              <a:rPr lang="en-US" sz="1400" dirty="0">
                <a:solidFill>
                  <a:srgbClr val="00B050"/>
                </a:solidFill>
              </a:rPr>
              <a:t> </a:t>
            </a:r>
            <a:r>
              <a:rPr lang="en-US" sz="1400" b="0" i="0" u="none" strike="noStrike" dirty="0">
                <a:solidFill>
                  <a:srgbClr val="00B050"/>
                </a:solidFill>
                <a:effectLst/>
              </a:rPr>
              <a:t>Some thoughts on security enhancement</a:t>
            </a:r>
            <a:r>
              <a:rPr lang="en-US" sz="1400" dirty="0">
                <a:solidFill>
                  <a:srgbClr val="00B050"/>
                </a:solidFill>
              </a:rPr>
              <a:t> 					</a:t>
            </a:r>
            <a:r>
              <a:rPr lang="en-US" sz="1400" b="0" i="0" u="none" strike="noStrike" dirty="0">
                <a:solidFill>
                  <a:srgbClr val="00B050"/>
                </a:solidFill>
                <a:effectLst/>
              </a:rPr>
              <a:t>Jay Yang</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24/0543</a:t>
            </a:r>
            <a:r>
              <a:rPr lang="en-US" sz="1400" b="0" i="0" u="none" strike="noStrike" dirty="0">
                <a:solidFill>
                  <a:srgbClr val="00B050"/>
                </a:solidFill>
                <a:effectLst/>
              </a:rPr>
              <a:t> Coexistence Protocols for UHR - follow up 				Sherief Helwa</a:t>
            </a:r>
          </a:p>
          <a:p>
            <a:pPr lvl="1">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24/0675</a:t>
            </a:r>
            <a:r>
              <a:rPr lang="en-US" sz="1400" b="0" i="0" u="none" strike="noStrike" dirty="0">
                <a:solidFill>
                  <a:srgbClr val="00B050"/>
                </a:solidFill>
                <a:effectLst/>
              </a:rPr>
              <a:t> In-device Co-ex and P2P--Follow up 						Rubayet Shafin</a:t>
            </a: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24/0676</a:t>
            </a:r>
            <a:r>
              <a:rPr lang="en-US" sz="1400" dirty="0">
                <a:solidFill>
                  <a:schemeClr val="bg1">
                    <a:lumMod val="65000"/>
                  </a:schemeClr>
                </a:solidFill>
              </a:rPr>
              <a:t> </a:t>
            </a:r>
            <a:r>
              <a:rPr lang="en-US" sz="1400" b="0" i="0" u="none" strike="noStrike" dirty="0">
                <a:solidFill>
                  <a:schemeClr val="bg1">
                    <a:lumMod val="65000"/>
                  </a:schemeClr>
                </a:solidFill>
                <a:effectLst/>
              </a:rPr>
              <a:t>Peer-to-peer TWT for Handling Co-ex/P2P</a:t>
            </a:r>
            <a:r>
              <a:rPr lang="en-US" sz="1400" dirty="0">
                <a:solidFill>
                  <a:schemeClr val="bg1">
                    <a:lumMod val="65000"/>
                  </a:schemeClr>
                </a:solidFill>
              </a:rPr>
              <a:t> 					</a:t>
            </a:r>
            <a:r>
              <a:rPr lang="en-US" sz="1400" b="0" i="0" u="none" strike="noStrike" dirty="0">
                <a:solidFill>
                  <a:schemeClr val="bg1">
                    <a:lumMod val="65000"/>
                  </a:schemeClr>
                </a:solidFill>
                <a:effectLst/>
              </a:rPr>
              <a:t>Rubayet Shafin</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6881169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2024 meeting, and conf calls</a:t>
            </a:r>
          </a:p>
          <a:p>
            <a:pPr lvl="0">
              <a:lnSpc>
                <a:spcPct val="80000"/>
              </a:lnSpc>
              <a:buFont typeface="Arial" panose="020B0604020202020204" pitchFamily="34" charset="0"/>
              <a:buChar char="•"/>
            </a:pPr>
            <a:r>
              <a:rPr lang="en-US" altLang="en-US" sz="1800" dirty="0"/>
              <a:t>Approve TG minutes from May 2024,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p:txBody>
          <a:bodyPr/>
          <a:lstStyle/>
          <a:p>
            <a:pPr>
              <a:buFont typeface="Arial" panose="020B0604020202020204" pitchFamily="34" charset="0"/>
              <a:buChar char="•"/>
            </a:pPr>
            <a:r>
              <a:rPr lang="en-US" dirty="0"/>
              <a:t>Please make sure that </a:t>
            </a:r>
          </a:p>
          <a:p>
            <a:pPr lvl="1">
              <a:buFont typeface="Arial" panose="020B0604020202020204" pitchFamily="34" charset="0"/>
              <a:buChar char="•"/>
            </a:pPr>
            <a:r>
              <a:rPr lang="en-US" dirty="0"/>
              <a:t>Contributions are uploaded at least 24 hours prior to the scheduled session</a:t>
            </a:r>
          </a:p>
          <a:p>
            <a:pPr lvl="1">
              <a:buFont typeface="Arial" panose="020B0604020202020204" pitchFamily="34" charset="0"/>
              <a:buChar char="•"/>
            </a:pPr>
            <a:r>
              <a:rPr lang="en-US" dirty="0"/>
              <a:t>Your information listed in Webex matches that in the IEEE802.11 members </a:t>
            </a:r>
            <a:r>
              <a:rPr lang="en-US" dirty="0">
                <a:hlinkClick r:id="rId2"/>
              </a:rPr>
              <a:t>list</a:t>
            </a:r>
            <a:endParaRPr lang="en-US" dirty="0"/>
          </a:p>
          <a:p>
            <a:pPr marL="0" indent="0"/>
            <a:endParaRPr lang="en-US"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May interim </a:t>
            </a:r>
          </a:p>
          <a:p>
            <a:pPr marL="800100" lvl="1" indent="-342900">
              <a:buFont typeface="Arial" panose="020B0604020202020204" pitchFamily="34" charset="0"/>
              <a:buChar char="•"/>
            </a:pPr>
            <a:r>
              <a:rPr lang="en-US" sz="1800" dirty="0"/>
              <a:t>Held ten teleconferences between May and July 2024 (</a:t>
            </a:r>
            <a:r>
              <a:rPr lang="en-US" sz="1800" dirty="0">
                <a:hlinkClick r:id="rId2"/>
              </a:rPr>
              <a:t>11-24/964r15</a:t>
            </a:r>
            <a:r>
              <a:rPr lang="en-US" sz="1800" dirty="0"/>
              <a:t>)</a:t>
            </a:r>
          </a:p>
          <a:p>
            <a:pPr marL="1200150" lvl="2" indent="-285750">
              <a:buFont typeface="Arial" panose="020B0604020202020204" pitchFamily="34" charset="0"/>
              <a:buChar char="•"/>
            </a:pPr>
            <a:r>
              <a:rPr lang="en-US" sz="1600" dirty="0"/>
              <a:t>During which the group discussed </a:t>
            </a:r>
            <a:r>
              <a:rPr lang="en-US" sz="1600" dirty="0">
                <a:solidFill>
                  <a:schemeClr val="tx1"/>
                </a:solidFill>
              </a:rPr>
              <a:t>~40 </a:t>
            </a:r>
            <a:r>
              <a:rPr lang="en-US" sz="1600" dirty="0"/>
              <a:t>technical submissions covering a variety of topics</a:t>
            </a:r>
          </a:p>
          <a:p>
            <a:pPr marL="1657350" lvl="3" indent="-285750">
              <a:buFont typeface="Arial" panose="020B0604020202020204" pitchFamily="34" charset="0"/>
              <a:buChar char="•"/>
            </a:pPr>
            <a:r>
              <a:rPr lang="en-US" sz="1400" dirty="0">
                <a:solidFill>
                  <a:schemeClr val="tx1"/>
                </a:solidFill>
              </a:rPr>
              <a:t>Security, L4S, multi-AP (MAP) coordination, dynamic subchannel operation (DSO), </a:t>
            </a:r>
          </a:p>
          <a:p>
            <a:pPr marL="1657350" lvl="3" indent="-285750">
              <a:buFont typeface="Arial" panose="020B0604020202020204" pitchFamily="34" charset="0"/>
              <a:buChar char="•"/>
            </a:pPr>
            <a:r>
              <a:rPr lang="en-US" sz="1400" dirty="0">
                <a:solidFill>
                  <a:schemeClr val="tx1"/>
                </a:solidFill>
              </a:rPr>
              <a:t>Unequal modulation (UEQM), improving reliability, feedback and statistics reporting, </a:t>
            </a:r>
          </a:p>
          <a:p>
            <a:pPr marL="1657350" lvl="3" indent="-285750">
              <a:buFont typeface="Arial" panose="020B0604020202020204" pitchFamily="34" charset="0"/>
              <a:buChar char="•"/>
            </a:pPr>
            <a:r>
              <a:rPr lang="en-US" sz="1400" dirty="0">
                <a:solidFill>
                  <a:schemeClr val="tx1"/>
                </a:solidFill>
              </a:rPr>
              <a:t>Relay operation, peer to peer (P2P) enhancements, Quality of Service (QoS) enhancements, </a:t>
            </a:r>
          </a:p>
          <a:p>
            <a:pPr marL="1657350" lvl="3" indent="-285750">
              <a:buFont typeface="Arial" panose="020B0604020202020204" pitchFamily="34" charset="0"/>
              <a:buChar char="•"/>
            </a:pPr>
            <a:r>
              <a:rPr lang="en-US" sz="1400" dirty="0">
                <a:solidFill>
                  <a:schemeClr val="tx1"/>
                </a:solidFill>
              </a:rPr>
              <a:t>Non-primary channel access (NPCA), coordinated spatial reuse (CSR), aggregated (A-)PPDU, etc</a:t>
            </a:r>
            <a:r>
              <a:rPr lang="en-US" sz="1400" dirty="0"/>
              <a:t>.</a:t>
            </a:r>
          </a:p>
          <a:p>
            <a:pPr>
              <a:buFont typeface="Arial" panose="020B0604020202020204" pitchFamily="34" charset="0"/>
              <a:buChar char="•"/>
            </a:pPr>
            <a:r>
              <a:rPr lang="en-US" sz="2000" dirty="0"/>
              <a:t>Targets for the July plenary</a:t>
            </a:r>
          </a:p>
          <a:p>
            <a:pPr marL="800100" lvl="1" indent="-342900">
              <a:buFont typeface="Arial" panose="020B0604020202020204" pitchFamily="34" charset="0"/>
              <a:buChar char="•"/>
            </a:pPr>
            <a:r>
              <a:rPr lang="en-US" sz="1800" dirty="0"/>
              <a:t>Presentation of technical submissions </a:t>
            </a:r>
          </a:p>
          <a:p>
            <a:pPr marL="1200150" lvl="2" indent="-285750">
              <a:buFont typeface="Arial" panose="020B0604020202020204" pitchFamily="34" charset="0"/>
              <a:buChar char="•"/>
            </a:pPr>
            <a:r>
              <a:rPr lang="en-US" sz="1600" dirty="0">
                <a:solidFill>
                  <a:srgbClr val="FF0000"/>
                </a:solidFill>
              </a:rPr>
              <a:t>~190 </a:t>
            </a:r>
            <a:r>
              <a:rPr lang="en-US" sz="1600" dirty="0"/>
              <a:t>pending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May interim: </a:t>
            </a:r>
            <a:r>
              <a:rPr lang="en-US" sz="1800" dirty="0">
                <a:solidFill>
                  <a:schemeClr val="tx1"/>
                </a:solidFill>
                <a:hlinkClick r:id="rId2"/>
              </a:rPr>
              <a:t>https://mentor.ieee.org/802.11/dcn/24/11-24-1005-00-00bn-tgbn-may-2024-meeting-minutes.docx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https://mentor.ieee.org/802.11/dcn/24/11-24-1133-0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-00bn-tgbn-may-june-july-2024-teleconference-minutes.docx</a:t>
            </a:r>
            <a:endParaRPr lang="en-US" sz="1800" dirty="0">
              <a:solidFill>
                <a:schemeClr val="tx1"/>
              </a:solidFill>
            </a:endParaRPr>
          </a:p>
          <a:p>
            <a:endParaRPr lang="en-US" sz="1800" dirty="0"/>
          </a:p>
          <a:p>
            <a:r>
              <a:rPr lang="en-US" sz="1800" dirty="0"/>
              <a:t>Move: Yusuke Asai			Second: Kiseon Ryu</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(CSR+MAP)</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rPr>
              <a:t>Straw Polls (30’)</a:t>
            </a:r>
          </a:p>
          <a:p>
            <a:pPr>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24/0635</a:t>
            </a:r>
            <a:r>
              <a:rPr lang="en-US" sz="1400" dirty="0">
                <a:solidFill>
                  <a:srgbClr val="00B050"/>
                </a:solidFill>
              </a:rPr>
              <a:t> </a:t>
            </a:r>
            <a:r>
              <a:rPr lang="en-US" sz="1400" b="0" i="0" u="none" strike="noStrike" dirty="0">
                <a:solidFill>
                  <a:srgbClr val="00B050"/>
                </a:solidFill>
                <a:effectLst/>
              </a:rPr>
              <a:t>Coordinated Spatial Re-Use and Coordinated Spatial Nulling Follow-Up</a:t>
            </a:r>
            <a:r>
              <a:rPr lang="en-US" sz="1400" dirty="0">
                <a:solidFill>
                  <a:srgbClr val="00B050"/>
                </a:solidFill>
              </a:rPr>
              <a:t> </a:t>
            </a:r>
            <a:r>
              <a:rPr lang="en-US" sz="1400" b="0" i="0" u="none" strike="noStrike" dirty="0">
                <a:solidFill>
                  <a:srgbClr val="00B050"/>
                </a:solidFill>
                <a:effectLst/>
              </a:rPr>
              <a:t>Rainer Strobel</a:t>
            </a:r>
            <a:r>
              <a:rPr lang="en-US" sz="1400" dirty="0">
                <a:solidFill>
                  <a:srgbClr val="00B050"/>
                </a:solidFill>
              </a:rPr>
              <a:t> </a:t>
            </a:r>
            <a:endParaRPr lang="en-US" sz="1400" b="0" dirty="0">
              <a:solidFill>
                <a:srgbClr val="00B050"/>
              </a:solidFill>
            </a:endParaRPr>
          </a:p>
          <a:p>
            <a:pPr>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24/0839</a:t>
            </a:r>
            <a:r>
              <a:rPr lang="en-US" sz="1400" dirty="0">
                <a:solidFill>
                  <a:srgbClr val="00B050"/>
                </a:solidFill>
              </a:rPr>
              <a:t> </a:t>
            </a:r>
            <a:r>
              <a:rPr lang="en-US" sz="1400" b="0" i="0" u="none" strike="noStrike" dirty="0">
                <a:solidFill>
                  <a:srgbClr val="00B050"/>
                </a:solidFill>
                <a:effectLst/>
              </a:rPr>
              <a:t>System-Level Evaluation of Coordinated Spatial Reuse</a:t>
            </a:r>
            <a:r>
              <a:rPr lang="en-US" sz="1400" dirty="0">
                <a:solidFill>
                  <a:srgbClr val="00B050"/>
                </a:solidFill>
              </a:rPr>
              <a:t> 			</a:t>
            </a:r>
            <a:r>
              <a:rPr lang="en-US" sz="1400" b="0" i="0" u="none" strike="noStrike" dirty="0">
                <a:solidFill>
                  <a:srgbClr val="00B050"/>
                </a:solidFill>
                <a:effectLst/>
              </a:rPr>
              <a:t>Kosuke Aio</a:t>
            </a:r>
            <a:endParaRPr lang="en-US" sz="1400" b="0" dirty="0">
              <a:solidFill>
                <a:srgbClr val="00B050"/>
              </a:solidFill>
            </a:endParaRPr>
          </a:p>
          <a:p>
            <a:pPr>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24/0720</a:t>
            </a:r>
            <a:r>
              <a:rPr lang="en-US" sz="1400" dirty="0">
                <a:solidFill>
                  <a:srgbClr val="00B050"/>
                </a:solidFill>
              </a:rPr>
              <a:t> </a:t>
            </a:r>
            <a:r>
              <a:rPr lang="en-US" sz="1400" b="0" i="0" u="none" strike="noStrike" dirty="0">
                <a:solidFill>
                  <a:srgbClr val="00B050"/>
                </a:solidFill>
                <a:effectLst/>
              </a:rPr>
              <a:t>MAP co-CAC follow up</a:t>
            </a:r>
            <a:r>
              <a:rPr lang="en-US" sz="1400" dirty="0">
                <a:solidFill>
                  <a:srgbClr val="00B050"/>
                </a:solidFill>
              </a:rPr>
              <a:t> 								</a:t>
            </a:r>
            <a:r>
              <a:rPr lang="en-US" sz="1400" b="0" i="0" u="none" strike="noStrike" dirty="0">
                <a:solidFill>
                  <a:srgbClr val="00B050"/>
                </a:solidFill>
                <a:effectLst/>
              </a:rPr>
              <a:t>Jay Yang</a:t>
            </a:r>
            <a:r>
              <a:rPr lang="en-US" sz="1400" dirty="0">
                <a:solidFill>
                  <a:srgbClr val="00B050"/>
                </a:solidFill>
              </a:rPr>
              <a:t> </a:t>
            </a:r>
          </a:p>
          <a:p>
            <a:pPr>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24/0941</a:t>
            </a:r>
            <a:r>
              <a:rPr lang="en-US" sz="1400" dirty="0">
                <a:solidFill>
                  <a:srgbClr val="00B050"/>
                </a:solidFill>
              </a:rPr>
              <a:t> </a:t>
            </a:r>
            <a:r>
              <a:rPr lang="en-US" sz="1400" b="0" i="0" u="none" strike="noStrike" dirty="0">
                <a:solidFill>
                  <a:srgbClr val="00B050"/>
                </a:solidFill>
                <a:effectLst/>
              </a:rPr>
              <a:t>TXOP Sharing Group - Shared AP Selection</a:t>
            </a:r>
            <a:r>
              <a:rPr lang="en-US" sz="1400" dirty="0">
                <a:solidFill>
                  <a:srgbClr val="00B050"/>
                </a:solidFill>
              </a:rPr>
              <a:t> 					</a:t>
            </a:r>
            <a:r>
              <a:rPr lang="en-US" sz="1400" b="0" i="0" u="none" strike="noStrike" dirty="0">
                <a:solidFill>
                  <a:srgbClr val="00B050"/>
                </a:solidFill>
                <a:effectLst/>
              </a:rPr>
              <a:t>Klaus Doppler</a:t>
            </a:r>
            <a:r>
              <a:rPr lang="en-US" sz="1400" dirty="0">
                <a:solidFill>
                  <a:srgbClr val="00B050"/>
                </a:solidFill>
              </a:rPr>
              <a:t> </a:t>
            </a:r>
            <a:endParaRPr lang="en-US" sz="1400" b="0" dirty="0">
              <a:solidFill>
                <a:srgbClr val="00B050"/>
              </a:solidFill>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19600"/>
          </a:xfrm>
        </p:spPr>
        <p:txBody>
          <a:bodyPr/>
          <a:lstStyle/>
          <a:p>
            <a:pPr marL="0" indent="0"/>
            <a:r>
              <a:rPr lang="en-US" sz="1400" dirty="0">
                <a:solidFill>
                  <a:srgbClr val="00B050"/>
                </a:solidFill>
              </a:rPr>
              <a:t>Straw Poll 1: Do you agree to add the following text to the TGbn SFD:</a:t>
            </a:r>
          </a:p>
          <a:p>
            <a:pPr>
              <a:buFont typeface="Arial" panose="020B0604020202020204" pitchFamily="34" charset="0"/>
              <a:buChar char="•"/>
            </a:pPr>
            <a:r>
              <a:rPr lang="en-US" sz="1400" b="0" dirty="0"/>
              <a:t>TGbn shall define the Coordinated Buffer Status Report (C-BSR) for UHR APs. </a:t>
            </a:r>
          </a:p>
          <a:p>
            <a:pPr>
              <a:buFont typeface="Arial" panose="020B0604020202020204" pitchFamily="34" charset="0"/>
              <a:buChar char="•"/>
            </a:pPr>
            <a:r>
              <a:rPr lang="en-US" sz="1400" b="0" dirty="0"/>
              <a:t>  Note 1: C-BSR is used to indicate the information on the pending traffic by an AP to its neighboring AP(s). The details of the information are TBD. </a:t>
            </a:r>
          </a:p>
          <a:p>
            <a:pPr>
              <a:buFont typeface="Arial" panose="020B0604020202020204" pitchFamily="34" charset="0"/>
              <a:buChar char="•"/>
            </a:pPr>
            <a:r>
              <a:rPr lang="en-US" sz="1400" b="0" dirty="0"/>
              <a:t>  Note 2: It's TBD whether the UHR AP transmitting C-BSR is in an AP set (including MBSSID set or/and co-hosted BSSID set) or an individual AP. </a:t>
            </a:r>
          </a:p>
          <a:p>
            <a:pPr>
              <a:buFont typeface="Arial" panose="020B0604020202020204" pitchFamily="34" charset="0"/>
              <a:buChar char="•"/>
            </a:pPr>
            <a:r>
              <a:rPr lang="en-US" sz="1400" b="0" dirty="0"/>
              <a:t>26%Y, 45%, 28%A (total 209)</a:t>
            </a:r>
          </a:p>
          <a:p>
            <a:pPr marL="457200" lvl="1" indent="0"/>
            <a:endParaRPr lang="en-US" sz="1400" dirty="0">
              <a:highlight>
                <a:srgbClr val="FFFF00"/>
              </a:highlight>
            </a:endParaRPr>
          </a:p>
          <a:p>
            <a:pPr marL="0" indent="0"/>
            <a:r>
              <a:rPr lang="en-US" sz="1400" dirty="0">
                <a:solidFill>
                  <a:srgbClr val="FFC000"/>
                </a:solidFill>
              </a:rPr>
              <a:t>Straw Poll 2: Do you agree to add the following text to the TGbn SFD:</a:t>
            </a:r>
          </a:p>
          <a:p>
            <a:pPr marL="285750" indent="-285750">
              <a:buFont typeface="Arial" panose="020B0604020202020204" pitchFamily="34" charset="0"/>
              <a:buChar char="•"/>
            </a:pPr>
            <a:r>
              <a:rPr lang="en-US" sz="1400" b="0" dirty="0"/>
              <a:t>TGbn shall </a:t>
            </a:r>
            <a:r>
              <a:rPr lang="en-US" sz="1400" u="sng" dirty="0"/>
              <a:t>define a coordinated resource request </a:t>
            </a:r>
            <a:r>
              <a:rPr lang="en-US" sz="1400" b="0" dirty="0"/>
              <a:t>mechanism for UHR APs.</a:t>
            </a:r>
          </a:p>
          <a:p>
            <a:pPr marL="285750" indent="-285750">
              <a:buFont typeface="Arial" panose="020B0604020202020204" pitchFamily="34" charset="0"/>
              <a:buChar char="•"/>
            </a:pPr>
            <a:r>
              <a:rPr lang="en-US" sz="1400" b="0" dirty="0"/>
              <a:t>Note 1: </a:t>
            </a:r>
            <a:r>
              <a:rPr lang="en-US" sz="1400" u="sng" dirty="0"/>
              <a:t>The signaling </a:t>
            </a:r>
            <a:r>
              <a:rPr lang="en-US" sz="1400" b="0" dirty="0"/>
              <a:t>is used to indicate </a:t>
            </a:r>
            <a:r>
              <a:rPr lang="en-US" sz="1400" b="0" u="sng" dirty="0"/>
              <a:t>information of the pending traffic</a:t>
            </a:r>
            <a:r>
              <a:rPr lang="en-US" sz="1400" b="0" dirty="0"/>
              <a:t> </a:t>
            </a:r>
            <a:r>
              <a:rPr lang="en-US" sz="1400" b="0" u="sng" dirty="0"/>
              <a:t>by</a:t>
            </a:r>
            <a:r>
              <a:rPr lang="en-US" sz="1400" b="0" dirty="0"/>
              <a:t> </a:t>
            </a:r>
            <a:r>
              <a:rPr lang="en-US" sz="1400" b="0" dirty="0" err="1"/>
              <a:t>by</a:t>
            </a:r>
            <a:r>
              <a:rPr lang="en-US" sz="1400" b="0" dirty="0"/>
              <a:t> an AP to its neighboring AP(s). The details of the information are TBD. </a:t>
            </a:r>
          </a:p>
          <a:p>
            <a:pPr marL="285750" indent="-285750">
              <a:buFont typeface="Arial" panose="020B0604020202020204" pitchFamily="34" charset="0"/>
              <a:buChar char="•"/>
            </a:pPr>
            <a:r>
              <a:rPr lang="en-US" sz="1400" b="0" dirty="0"/>
              <a:t>Note 2: It's TBD whether the UHR AP transmitting the signaling is in an AP set (including MBSSID set or/and co-hosted BSSID set) or an individual AP. </a:t>
            </a:r>
          </a:p>
          <a:p>
            <a:pPr marL="0" indent="0"/>
            <a:r>
              <a:rPr lang="en-US" sz="1400" dirty="0">
                <a:solidFill>
                  <a:srgbClr val="FFC000"/>
                </a:solidFill>
              </a:rPr>
              <a:t>Deferred after F2F</a:t>
            </a:r>
          </a:p>
          <a:p>
            <a:pPr marL="0" indent="0"/>
            <a:r>
              <a:rPr lang="en-US" sz="1400" dirty="0"/>
              <a:t>Ref doc: </a:t>
            </a:r>
            <a:r>
              <a:rPr lang="en-US" sz="1400" dirty="0">
                <a:hlinkClick r:id="rId2"/>
              </a:rPr>
              <a:t>11-24/0716r4</a:t>
            </a: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1</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24/0736</a:t>
            </a:r>
            <a:r>
              <a:rPr lang="en-GB" sz="1200" dirty="0">
                <a:solidFill>
                  <a:srgbClr val="00B050"/>
                </a:solidFill>
              </a:rPr>
              <a:t> Preamble and PE transmission in PPDU using DRU				</a:t>
            </a:r>
            <a:r>
              <a:rPr lang="en-GB" sz="1200" dirty="0" err="1">
                <a:solidFill>
                  <a:srgbClr val="00B050"/>
                </a:solidFill>
              </a:rPr>
              <a:t>Yapu</a:t>
            </a:r>
            <a:r>
              <a:rPr lang="en-GB" sz="1200" dirty="0">
                <a:solidFill>
                  <a:srgbClr val="00B050"/>
                </a:solidFill>
              </a:rPr>
              <a:t> Li</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24/0986</a:t>
            </a:r>
            <a:r>
              <a:rPr lang="en-GB" sz="1200" dirty="0">
                <a:solidFill>
                  <a:srgbClr val="00B050"/>
                </a:solidFill>
              </a:rPr>
              <a:t> Further Considerations for DRU Design					Hamid </a:t>
            </a:r>
            <a:r>
              <a:rPr lang="en-GB" sz="1200" dirty="0" err="1">
                <a:solidFill>
                  <a:srgbClr val="00B050"/>
                </a:solidFill>
              </a:rPr>
              <a:t>Hosseinianfar</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24/1096</a:t>
            </a:r>
            <a:r>
              <a:rPr lang="en-GB" sz="1200" dirty="0">
                <a:solidFill>
                  <a:srgbClr val="00B050"/>
                </a:solidFill>
              </a:rPr>
              <a:t> Mirror Symmetric 20 MHz DRU Tone Plan within 242 RRU Boundary	Eunsung Park</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24/1097</a:t>
            </a:r>
            <a:r>
              <a:rPr lang="en-GB" sz="1200" dirty="0">
                <a:solidFill>
                  <a:srgbClr val="00B050"/>
                </a:solidFill>
              </a:rPr>
              <a:t> Thoughts on UHR-LTF for DRU						Eunsung Park</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24/1114</a:t>
            </a:r>
            <a:r>
              <a:rPr lang="en-GB" sz="1200" dirty="0">
                <a:solidFill>
                  <a:srgbClr val="00B050"/>
                </a:solidFill>
              </a:rPr>
              <a:t> UHR-LTF Design for DRU							Mahmoud Kamel</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Coexistence Part 2</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24/0676</a:t>
            </a:r>
            <a:r>
              <a:rPr lang="en-US" sz="1400" dirty="0">
                <a:solidFill>
                  <a:srgbClr val="00B050"/>
                </a:solidFill>
              </a:rPr>
              <a:t> </a:t>
            </a:r>
            <a:r>
              <a:rPr lang="en-US" sz="1400" b="0" i="0" u="none" strike="noStrike" dirty="0">
                <a:solidFill>
                  <a:srgbClr val="00B050"/>
                </a:solidFill>
                <a:effectLst/>
              </a:rPr>
              <a:t>Peer-to-peer TWT for Handling Co-ex/P2P</a:t>
            </a:r>
            <a:r>
              <a:rPr lang="en-US" sz="1400" dirty="0">
                <a:solidFill>
                  <a:srgbClr val="00B050"/>
                </a:solidFill>
              </a:rPr>
              <a:t> 				</a:t>
            </a:r>
            <a:r>
              <a:rPr lang="en-US" sz="1400" b="0" i="0" u="none" strike="noStrike" dirty="0">
                <a:solidFill>
                  <a:srgbClr val="00B050"/>
                </a:solidFill>
                <a:effectLst/>
              </a:rPr>
              <a:t>Rubayet Shafin</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24/0831</a:t>
            </a:r>
            <a:r>
              <a:rPr lang="en-US" sz="1400" dirty="0">
                <a:solidFill>
                  <a:srgbClr val="00B050"/>
                </a:solidFill>
              </a:rPr>
              <a:t> </a:t>
            </a:r>
            <a:r>
              <a:rPr lang="en-US" sz="1400" b="0" i="0" u="none" strike="noStrike" dirty="0">
                <a:solidFill>
                  <a:srgbClr val="00B050"/>
                </a:solidFill>
                <a:effectLst/>
              </a:rPr>
              <a:t>Periodic IDC use cases and considerations for signaling</a:t>
            </a:r>
            <a:r>
              <a:rPr lang="en-US" sz="1400" dirty="0">
                <a:solidFill>
                  <a:srgbClr val="00B050"/>
                </a:solidFill>
              </a:rPr>
              <a:t> 		</a:t>
            </a:r>
            <a:r>
              <a:rPr lang="en-US" sz="1400" b="0" i="0" u="none" strike="noStrike" dirty="0" err="1">
                <a:solidFill>
                  <a:srgbClr val="00B050"/>
                </a:solidFill>
                <a:effectLst/>
              </a:rPr>
              <a:t>Hongwon</a:t>
            </a:r>
            <a:r>
              <a:rPr lang="en-US" sz="1400" b="0" i="0" u="none" strike="noStrike" dirty="0">
                <a:solidFill>
                  <a:srgbClr val="00B050"/>
                </a:solidFill>
                <a:effectLst/>
              </a:rPr>
              <a:t> Lee</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24/0834</a:t>
            </a:r>
            <a:r>
              <a:rPr lang="en-US" sz="1400" dirty="0">
                <a:solidFill>
                  <a:srgbClr val="00B050"/>
                </a:solidFill>
              </a:rPr>
              <a:t> </a:t>
            </a:r>
            <a:r>
              <a:rPr lang="en-US" sz="1400" b="0" i="0" u="none" strike="noStrike" dirty="0">
                <a:solidFill>
                  <a:srgbClr val="00B050"/>
                </a:solidFill>
                <a:effectLst/>
              </a:rPr>
              <a:t>Some Details on In-Device Coexistence</a:t>
            </a:r>
            <a:r>
              <a:rPr lang="en-US" sz="1400" dirty="0">
                <a:solidFill>
                  <a:srgbClr val="00B050"/>
                </a:solidFill>
              </a:rPr>
              <a:t> 				</a:t>
            </a:r>
            <a:r>
              <a:rPr lang="en-US" sz="1400" b="0" i="0" u="none" strike="noStrike" dirty="0">
                <a:solidFill>
                  <a:srgbClr val="00B050"/>
                </a:solidFill>
                <a:effectLst/>
              </a:rPr>
              <a:t>Insun Jang</a:t>
            </a:r>
            <a:r>
              <a:rPr lang="en-US" sz="1400" dirty="0">
                <a:solidFill>
                  <a:srgbClr val="00B050"/>
                </a:solidFill>
              </a:rPr>
              <a:t> </a:t>
            </a:r>
          </a:p>
          <a:p>
            <a:pPr lvl="1">
              <a:buFont typeface="Arial" panose="020B0604020202020204" pitchFamily="34" charset="0"/>
              <a:buChar char="•"/>
            </a:pPr>
            <a:r>
              <a:rPr lang="fr-FR"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24/0857</a:t>
            </a:r>
            <a:r>
              <a:rPr lang="fr-FR" sz="1400" dirty="0">
                <a:solidFill>
                  <a:srgbClr val="00B050"/>
                </a:solidFill>
              </a:rPr>
              <a:t> </a:t>
            </a:r>
            <a:r>
              <a:rPr lang="fr-FR" sz="1400" b="0" i="0" u="none" strike="noStrike" dirty="0">
                <a:solidFill>
                  <a:srgbClr val="00B050"/>
                </a:solidFill>
                <a:effectLst/>
              </a:rPr>
              <a:t>ICR </a:t>
            </a:r>
            <a:r>
              <a:rPr lang="fr-FR" sz="1400" b="0" i="0" u="none" strike="noStrike" dirty="0" err="1">
                <a:solidFill>
                  <a:srgbClr val="00B050"/>
                </a:solidFill>
                <a:effectLst/>
              </a:rPr>
              <a:t>consideration</a:t>
            </a:r>
            <a:r>
              <a:rPr lang="fr-FR" sz="1400" dirty="0">
                <a:solidFill>
                  <a:srgbClr val="00B050"/>
                </a:solidFill>
              </a:rPr>
              <a:t> 							</a:t>
            </a:r>
            <a:r>
              <a:rPr lang="fr-FR" sz="1400" b="0" i="0" u="none" strike="noStrike" dirty="0">
                <a:solidFill>
                  <a:srgbClr val="00B050"/>
                </a:solidFill>
                <a:effectLst/>
              </a:rPr>
              <a:t>Liwen Chu</a:t>
            </a:r>
          </a:p>
          <a:p>
            <a:pPr lvl="1">
              <a:buFont typeface="Arial" panose="020B0604020202020204" pitchFamily="34" charset="0"/>
              <a:buChar char="•"/>
            </a:pPr>
            <a:r>
              <a:rPr lang="en-US" sz="1400" b="0" i="0" u="none" strike="sngStrike" dirty="0">
                <a:solidFill>
                  <a:schemeClr val="bg1">
                    <a:lumMod val="65000"/>
                  </a:schemeClr>
                </a:solidFill>
                <a:effectLst/>
              </a:rPr>
              <a:t>24/0856</a:t>
            </a:r>
            <a:r>
              <a:rPr lang="en-US" sz="1400" strike="sngStrike" dirty="0">
                <a:solidFill>
                  <a:schemeClr val="bg1">
                    <a:lumMod val="65000"/>
                  </a:schemeClr>
                </a:solidFill>
              </a:rPr>
              <a:t> </a:t>
            </a:r>
            <a:r>
              <a:rPr lang="en-US" sz="1400" b="0" i="0" u="none" strike="sngStrike" dirty="0">
                <a:solidFill>
                  <a:schemeClr val="bg1">
                    <a:lumMod val="65000"/>
                  </a:schemeClr>
                </a:solidFill>
                <a:effectLst/>
              </a:rPr>
              <a:t>Further Discussions on In-Device Coexistence</a:t>
            </a:r>
            <a:r>
              <a:rPr lang="en-US" sz="1400" strike="sngStrike" dirty="0">
                <a:solidFill>
                  <a:schemeClr val="bg1">
                    <a:lumMod val="65000"/>
                  </a:schemeClr>
                </a:solidFill>
              </a:rPr>
              <a:t> 			</a:t>
            </a:r>
            <a:r>
              <a:rPr lang="en-US" sz="1400" b="0" i="0" u="none" strike="sngStrike" dirty="0">
                <a:solidFill>
                  <a:schemeClr val="bg1">
                    <a:lumMod val="65000"/>
                  </a:schemeClr>
                </a:solidFill>
                <a:effectLst/>
              </a:rPr>
              <a:t>Jeongki Kim*</a:t>
            </a:r>
            <a:r>
              <a:rPr lang="en-US" sz="1400" strike="sngStrike" dirty="0">
                <a:solidFill>
                  <a:schemeClr val="bg1">
                    <a:lumMod val="65000"/>
                  </a:schemeClr>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24/1108</a:t>
            </a:r>
            <a:r>
              <a:rPr lang="en-US" sz="1400" dirty="0">
                <a:solidFill>
                  <a:schemeClr val="bg1">
                    <a:lumMod val="65000"/>
                  </a:schemeClr>
                </a:solidFill>
              </a:rPr>
              <a:t> </a:t>
            </a:r>
            <a:r>
              <a:rPr lang="en-US" sz="1400" b="0" i="0" u="none" strike="noStrike" dirty="0">
                <a:solidFill>
                  <a:schemeClr val="bg1">
                    <a:lumMod val="65000"/>
                  </a:schemeClr>
                </a:solidFill>
                <a:effectLst/>
              </a:rPr>
              <a:t>Periodic IDC signaling for Mobile AP</a:t>
            </a:r>
            <a:r>
              <a:rPr lang="en-US" sz="1400" dirty="0">
                <a:solidFill>
                  <a:schemeClr val="bg1">
                    <a:lumMod val="65000"/>
                  </a:schemeClr>
                </a:solidFill>
              </a:rPr>
              <a:t> 				</a:t>
            </a:r>
            <a:r>
              <a:rPr lang="en-US" sz="1400" b="0" i="0" u="none" strike="noStrike" dirty="0" err="1">
                <a:solidFill>
                  <a:schemeClr val="bg1">
                    <a:lumMod val="65000"/>
                  </a:schemeClr>
                </a:solidFill>
                <a:effectLst/>
              </a:rPr>
              <a:t>Hongwon</a:t>
            </a:r>
            <a:r>
              <a:rPr lang="en-US" sz="1400" b="0" i="0" u="none" strike="noStrike" dirty="0">
                <a:solidFill>
                  <a:schemeClr val="bg1">
                    <a:lumMod val="65000"/>
                  </a:schemeClr>
                </a:solidFill>
                <a:effectLst/>
              </a:rPr>
              <a:t> Lee</a:t>
            </a:r>
          </a:p>
          <a:p>
            <a:pPr lvl="1">
              <a:buFont typeface="Arial" panose="020B0604020202020204" pitchFamily="34" charset="0"/>
              <a:buChar char="•"/>
            </a:pPr>
            <a:r>
              <a:rPr lang="en-US" sz="14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24/0806</a:t>
            </a:r>
            <a:r>
              <a:rPr lang="en-US" sz="1400" dirty="0">
                <a:solidFill>
                  <a:schemeClr val="bg1">
                    <a:lumMod val="65000"/>
                  </a:schemeClr>
                </a:solidFill>
              </a:rPr>
              <a:t> </a:t>
            </a:r>
            <a:r>
              <a:rPr lang="en-US" sz="1400" b="0" i="0" u="none" strike="noStrike" dirty="0">
                <a:solidFill>
                  <a:schemeClr val="bg1">
                    <a:lumMod val="65000"/>
                  </a:schemeClr>
                </a:solidFill>
                <a:effectLst/>
              </a:rPr>
              <a:t>Multi-link In-device Coexistence Management</a:t>
            </a:r>
            <a:r>
              <a:rPr lang="en-US" sz="1400" dirty="0">
                <a:solidFill>
                  <a:schemeClr val="bg1">
                    <a:lumMod val="65000"/>
                  </a:schemeClr>
                </a:solidFill>
              </a:rPr>
              <a:t> 			</a:t>
            </a:r>
            <a:r>
              <a:rPr lang="en-US" sz="1400" b="0" i="0" u="none" strike="noStrike" dirty="0">
                <a:solidFill>
                  <a:schemeClr val="bg1">
                    <a:lumMod val="65000"/>
                  </a:schemeClr>
                </a:solidFill>
                <a:effectLst/>
              </a:rPr>
              <a:t>Juseong Moon</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marL="0" lvl="0" indent="0"/>
            <a:r>
              <a:rPr lang="en-US" sz="1600" dirty="0"/>
              <a:t>*Not uploaded and not notified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marL="0" marR="0" indent="0" algn="l">
              <a:spcBef>
                <a:spcPts val="0"/>
              </a:spcBef>
              <a:spcAft>
                <a:spcPts val="0"/>
              </a:spcAft>
            </a:pPr>
            <a:r>
              <a:rPr lang="en-US" sz="1200" b="1" i="0" dirty="0">
                <a:solidFill>
                  <a:srgbClr val="FFC000"/>
                </a:solidFill>
                <a:effectLst/>
                <a:highlight>
                  <a:srgbClr val="FFFFFF"/>
                </a:highlight>
              </a:rPr>
              <a:t>Straw Poll 1:</a:t>
            </a:r>
            <a:r>
              <a:rPr lang="en-US" sz="1200" b="0" i="0" dirty="0">
                <a:solidFill>
                  <a:srgbClr val="FFC000"/>
                </a:solidFill>
                <a:effectLst/>
                <a:highlight>
                  <a:srgbClr val="FFFFFF"/>
                </a:highlight>
              </a:rPr>
              <a:t> Do you support to define in 11bn that when a non-AP MLD is in the process of roaming from the current AP </a:t>
            </a:r>
            <a:r>
              <a:rPr lang="en-US" sz="1200" b="0" i="0" dirty="0">
                <a:solidFill>
                  <a:srgbClr val="222222"/>
                </a:solidFill>
                <a:effectLst/>
                <a:highlight>
                  <a:srgbClr val="FFFFFF"/>
                </a:highlight>
              </a:rPr>
              <a:t>MLD to a target AP MLD, the context related to the non-AP MLD is transferred to the target AP MLD such that it preserves the data exchange context for the non-AP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Details of the context that can be transferred are TBD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How to transfer the context is TBD.</a:t>
            </a:r>
          </a:p>
          <a:p>
            <a:pPr marL="57150" indent="0">
              <a:spcBef>
                <a:spcPts val="0"/>
              </a:spcBef>
              <a:spcAft>
                <a:spcPts val="0"/>
              </a:spcAft>
            </a:pPr>
            <a:endParaRPr lang="en-US" sz="1200" b="0" i="0" dirty="0">
              <a:solidFill>
                <a:srgbClr val="222222"/>
              </a:solidFill>
              <a:effectLst/>
              <a:highlight>
                <a:srgbClr val="FFFFFF"/>
              </a:highlight>
            </a:endParaRPr>
          </a:p>
          <a:p>
            <a:pPr marL="0" marR="0" indent="0" algn="l">
              <a:spcBef>
                <a:spcPts val="0"/>
              </a:spcBef>
              <a:spcAft>
                <a:spcPts val="0"/>
              </a:spcAft>
            </a:pPr>
            <a:r>
              <a:rPr lang="en-US" sz="1200" b="1" i="0" dirty="0">
                <a:solidFill>
                  <a:srgbClr val="FFC000"/>
                </a:solidFill>
                <a:effectLst/>
                <a:highlight>
                  <a:srgbClr val="FFFFFF"/>
                </a:highlight>
              </a:rPr>
              <a:t>Straw Poll 2:</a:t>
            </a:r>
            <a:r>
              <a:rPr lang="en-US" sz="1200" b="0" i="0" dirty="0">
                <a:solidFill>
                  <a:srgbClr val="FFC000"/>
                </a:solidFill>
                <a:effectLst/>
                <a:highlight>
                  <a:srgbClr val="FFFFFF"/>
                </a:highlight>
              </a:rPr>
              <a:t> Do you agree that during roaming, after the request/response exchange that initiates notification of the DS </a:t>
            </a:r>
            <a:r>
              <a:rPr lang="en-US" sz="1200" b="0" i="0" dirty="0">
                <a:solidFill>
                  <a:srgbClr val="222222"/>
                </a:solidFill>
                <a:effectLst/>
                <a:highlight>
                  <a:srgbClr val="FFFFFF"/>
                </a:highlight>
              </a:rPr>
              <a:t>mapping change from the current AP MLD to the target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current AP MLD is able to deliver buffered DL data frames for a TBD period of time.</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non-AP MLD may retrieve buffered DL data frames from the current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TBD – The non-AP MLD shall not send UL data to current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non-AP MLD may send UL data to target AP MLD.</a:t>
            </a:r>
          </a:p>
          <a:p>
            <a:pPr indent="-285750">
              <a:spcBef>
                <a:spcPts val="0"/>
              </a:spcBef>
              <a:spcAft>
                <a:spcPts val="800"/>
              </a:spcAft>
              <a:buFont typeface="Courier New" panose="02070309020205020404" pitchFamily="49" charset="0"/>
              <a:buChar char="o"/>
            </a:pPr>
            <a:r>
              <a:rPr lang="en-US" sz="1200" b="0" i="0" dirty="0">
                <a:solidFill>
                  <a:srgbClr val="222222"/>
                </a:solidFill>
                <a:effectLst/>
                <a:highlight>
                  <a:srgbClr val="FFFFFF"/>
                </a:highlight>
              </a:rPr>
              <a:t>It is assumed that the target AP MLD is able to deliver data frames after the DS mapping change</a:t>
            </a:r>
          </a:p>
          <a:p>
            <a:pPr marL="57150" indent="0">
              <a:spcBef>
                <a:spcPts val="0"/>
              </a:spcBef>
              <a:spcAft>
                <a:spcPts val="800"/>
              </a:spcAft>
            </a:pPr>
            <a:r>
              <a:rPr lang="en-US" sz="1200" b="0" i="1" dirty="0">
                <a:solidFill>
                  <a:srgbClr val="222222"/>
                </a:solidFill>
                <a:effectLst/>
                <a:highlight>
                  <a:srgbClr val="FFFFFF"/>
                </a:highlight>
              </a:rPr>
              <a:t>Supporting list: [</a:t>
            </a:r>
            <a:r>
              <a:rPr lang="en-US" sz="1200" b="0" i="1" dirty="0">
                <a:solidFill>
                  <a:srgbClr val="1155CC"/>
                </a:solidFill>
                <a:effectLst/>
                <a:highlight>
                  <a:srgbClr val="FFFFFF"/>
                </a:highlight>
                <a:hlinkClick r:id="rId2"/>
              </a:rPr>
              <a:t>23/1971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3"/>
              </a:rPr>
              <a:t>23/1996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4"/>
              </a:rPr>
              <a:t>24/0052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5"/>
              </a:rPr>
              <a:t>24/0083</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6"/>
              </a:rPr>
              <a:t>24/0101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7"/>
              </a:rPr>
              <a:t>24/0396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8"/>
              </a:rPr>
              <a:t>24/0412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9"/>
              </a:rPr>
              <a:t>24/0679</a:t>
            </a:r>
            <a:r>
              <a:rPr lang="en-US" sz="1200" b="0" i="1" dirty="0">
                <a:solidFill>
                  <a:srgbClr val="222222"/>
                </a:solidFill>
                <a:effectLst/>
                <a:highlight>
                  <a:srgbClr val="FFFFFF"/>
                </a:highlight>
              </a:rPr>
              <a:t>]</a:t>
            </a:r>
            <a:endParaRPr lang="en-US" sz="1200" i="1" dirty="0"/>
          </a:p>
          <a:p>
            <a:pPr marL="0" indent="0" algn="l">
              <a:spcBef>
                <a:spcPts val="0"/>
              </a:spcBef>
              <a:spcAft>
                <a:spcPts val="800"/>
              </a:spcAft>
            </a:pPr>
            <a:r>
              <a:rPr lang="en-US" sz="1200" dirty="0">
                <a:solidFill>
                  <a:srgbClr val="FFC000"/>
                </a:solidFill>
                <a:highlight>
                  <a:srgbClr val="FFFFFF"/>
                </a:highlight>
              </a:rPr>
              <a:t>Defer to Tuesday.</a:t>
            </a:r>
            <a:endParaRPr lang="en-US" sz="1200" i="0" dirty="0">
              <a:solidFill>
                <a:srgbClr val="FFC000"/>
              </a:solidFill>
              <a:effectLst/>
              <a:highlight>
                <a:srgbClr val="FFFFFF"/>
              </a:highlight>
            </a:endParaRPr>
          </a:p>
          <a:p>
            <a:pPr marL="0" indent="0" algn="l">
              <a:spcBef>
                <a:spcPts val="0"/>
              </a:spcBef>
              <a:spcAft>
                <a:spcPts val="800"/>
              </a:spcAft>
            </a:pPr>
            <a:r>
              <a:rPr lang="en-US" sz="1200" i="0" dirty="0">
                <a:solidFill>
                  <a:srgbClr val="00B050"/>
                </a:solidFill>
                <a:effectLst/>
                <a:highlight>
                  <a:srgbClr val="FFFFFF"/>
                </a:highlight>
              </a:rPr>
              <a:t>Straw Poll 3: </a:t>
            </a:r>
            <a:r>
              <a:rPr lang="en-US" sz="1200" b="0" i="0" dirty="0">
                <a:solidFill>
                  <a:srgbClr val="00B050"/>
                </a:solidFill>
                <a:effectLst/>
                <a:highlight>
                  <a:srgbClr val="FFFFFF"/>
                </a:highlight>
              </a:rPr>
              <a:t>Do you agree to define mechanisms that enable APs operating on the same channel to coordinate their </a:t>
            </a:r>
            <a:r>
              <a:rPr lang="en-US" sz="1200" b="0" i="0" dirty="0">
                <a:solidFill>
                  <a:srgbClr val="222222"/>
                </a:solidFill>
                <a:effectLst/>
                <a:highlight>
                  <a:srgbClr val="FFFFFF"/>
                </a:highlight>
              </a:rPr>
              <a:t>respective rTWT schedules and/or to ensure that one AP extends the protection of the rTWT schedule of the other AP.</a:t>
            </a:r>
          </a:p>
          <a:p>
            <a:pPr marL="0" indent="0" algn="l">
              <a:spcBef>
                <a:spcPts val="0"/>
              </a:spcBef>
              <a:spcAft>
                <a:spcPts val="800"/>
              </a:spcAft>
            </a:pPr>
            <a:r>
              <a:rPr lang="en-US" sz="1200" b="0" i="0" dirty="0">
                <a:solidFill>
                  <a:srgbClr val="222222"/>
                </a:solidFill>
                <a:effectLst/>
                <a:highlight>
                  <a:srgbClr val="FFFFFF"/>
                </a:highlight>
              </a:rPr>
              <a:t>NOTE – TBD mechanisms including negotiation between 2 APs and advertisement.</a:t>
            </a:r>
          </a:p>
          <a:p>
            <a:pPr algn="l"/>
            <a:r>
              <a:rPr lang="en-US" sz="1200" b="0" i="1" dirty="0">
                <a:solidFill>
                  <a:srgbClr val="222222"/>
                </a:solidFill>
                <a:effectLst/>
                <a:highlight>
                  <a:srgbClr val="FFFFFF"/>
                </a:highlight>
              </a:rPr>
              <a:t>Supporting list: [</a:t>
            </a:r>
            <a:r>
              <a:rPr lang="en-US" sz="1200" b="0" i="1" dirty="0">
                <a:solidFill>
                  <a:srgbClr val="1155CC"/>
                </a:solidFill>
                <a:effectLst/>
                <a:highlight>
                  <a:srgbClr val="FFFFFF"/>
                </a:highlight>
                <a:hlinkClick r:id="rId10"/>
              </a:rPr>
              <a:t>23/0250</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1"/>
              </a:rPr>
              <a:t>23/1887</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2"/>
              </a:rPr>
              <a:t>23/1916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3"/>
              </a:rPr>
              <a:t>23/1952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4"/>
              </a:rPr>
              <a:t>23/1962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5"/>
              </a:rPr>
              <a:t>23/2022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6"/>
              </a:rPr>
              <a:t>23/2084</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7"/>
              </a:rPr>
              <a:t>24/0160</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8"/>
              </a:rPr>
              <a:t>24/0161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9"/>
              </a:rPr>
              <a:t>24/0388</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20"/>
              </a:rPr>
              <a:t>24/0407</a:t>
            </a:r>
            <a:r>
              <a:rPr lang="en-US" sz="1200" b="0" i="1" dirty="0">
                <a:solidFill>
                  <a:srgbClr val="222222"/>
                </a:solidFill>
                <a:effectLst/>
                <a:highlight>
                  <a:srgbClr val="FFFFFF"/>
                </a:highlight>
              </a:rPr>
              <a:t>]</a:t>
            </a:r>
          </a:p>
          <a:p>
            <a:pPr algn="l"/>
            <a:r>
              <a:rPr lang="en-US" sz="1200" b="0" dirty="0">
                <a:solidFill>
                  <a:srgbClr val="222222"/>
                </a:solidFill>
                <a:highlight>
                  <a:srgbClr val="FFFF00"/>
                </a:highlight>
              </a:rPr>
              <a:t>Result: X, Y, Z</a:t>
            </a:r>
            <a:endParaRPr lang="en-US" sz="2000" b="0" dirty="0">
              <a:solidFill>
                <a:srgbClr val="FFC000"/>
              </a:solidFill>
              <a:highlight>
                <a:srgbClr val="FFFF00"/>
              </a:highlight>
            </a:endParaRP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8679402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2</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24/1130</a:t>
            </a:r>
            <a:r>
              <a:rPr lang="en-GB" sz="1200" dirty="0">
                <a:solidFill>
                  <a:srgbClr val="00B050"/>
                </a:solidFill>
              </a:rPr>
              <a:t> Distribution Bandwidth of DRU - Follow up					Mengshi Hu</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24/1131</a:t>
            </a:r>
            <a:r>
              <a:rPr lang="en-GB" sz="1200" dirty="0">
                <a:solidFill>
                  <a:srgbClr val="00B050"/>
                </a:solidFill>
              </a:rPr>
              <a:t> DRU for Puncturing Case 1001						Mengshi Hu</a:t>
            </a:r>
          </a:p>
          <a:p>
            <a:pPr lvl="1" algn="just">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24/1173</a:t>
            </a:r>
            <a:r>
              <a:rPr lang="en-GB" sz="1200" dirty="0">
                <a:solidFill>
                  <a:srgbClr val="00B050"/>
                </a:solidFill>
              </a:rPr>
              <a:t> Enabling 20MHz Operating STAs in 80MHz DRU Transmissions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24/1174</a:t>
            </a:r>
            <a:r>
              <a:rPr lang="en-GB" sz="1200" dirty="0">
                <a:solidFill>
                  <a:srgbClr val="00B050"/>
                </a:solidFill>
              </a:rPr>
              <a:t> Enhanced DRU Utilization in 40MHz and 80MHz Distributed Bandwidth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US" sz="1200" b="0" i="0" u="none" strike="noStrike" dirty="0">
                <a:solidFill>
                  <a:srgbClr val="00B050"/>
                </a:solidFill>
                <a:effectLst/>
                <a:hlinkClick r:id="rId6">
                  <a:extLst>
                    <a:ext uri="{A12FA001-AC4F-418D-AE19-62706E023703}">
                      <ahyp:hlinkClr xmlns:ahyp="http://schemas.microsoft.com/office/drawing/2018/hyperlinkcolor" val="tx"/>
                    </a:ext>
                  </a:extLst>
                </a:hlinkClick>
              </a:rPr>
              <a:t>24/1187</a:t>
            </a:r>
            <a:r>
              <a:rPr lang="en-US" sz="1200" b="0" i="0" u="none" strike="noStrike" dirty="0">
                <a:solidFill>
                  <a:srgbClr val="00B050"/>
                </a:solidFill>
                <a:effectLst/>
              </a:rPr>
              <a:t> DRU Tone Plan for 11bn-Follow Up</a:t>
            </a:r>
            <a:r>
              <a:rPr lang="en-US" sz="1200" dirty="0">
                <a:solidFill>
                  <a:srgbClr val="00B050"/>
                </a:solidFill>
              </a:rPr>
              <a:t> 						</a:t>
            </a:r>
            <a:r>
              <a:rPr lang="en-US" sz="1200" b="0" i="0" u="none" strike="noStrike" dirty="0" err="1">
                <a:solidFill>
                  <a:srgbClr val="00B050"/>
                </a:solidFill>
                <a:effectLst/>
              </a:rPr>
              <a:t>Shengquan</a:t>
            </a:r>
            <a:r>
              <a:rPr lang="en-US" sz="1200" b="0" i="0" u="none" strike="noStrike" dirty="0">
                <a:solidFill>
                  <a:srgbClr val="00B050"/>
                </a:solidFill>
                <a:effectLst/>
              </a:rPr>
              <a:t> Hu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775916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Coexistence Part 3</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none" dirty="0">
                <a:solidFill>
                  <a:srgbClr val="00B050"/>
                </a:solidFill>
                <a:effectLst/>
                <a:hlinkClick r:id="rId2">
                  <a:extLst>
                    <a:ext uri="{A12FA001-AC4F-418D-AE19-62706E023703}">
                      <ahyp:hlinkClr xmlns:ahyp="http://schemas.microsoft.com/office/drawing/2018/hyperlinkcolor" val="tx"/>
                    </a:ext>
                  </a:extLst>
                </a:hlinkClick>
              </a:rPr>
              <a:t>24/0856</a:t>
            </a:r>
            <a:r>
              <a:rPr lang="en-US" sz="1400" dirty="0">
                <a:solidFill>
                  <a:srgbClr val="00B050"/>
                </a:solidFill>
              </a:rPr>
              <a:t> </a:t>
            </a:r>
            <a:r>
              <a:rPr lang="en-US" sz="1400" b="0" i="0" u="none" dirty="0">
                <a:solidFill>
                  <a:srgbClr val="00B050"/>
                </a:solidFill>
                <a:effectLst/>
              </a:rPr>
              <a:t>Further Discussions on In-Device Coexistence</a:t>
            </a:r>
            <a:r>
              <a:rPr lang="en-US" sz="1400" dirty="0">
                <a:solidFill>
                  <a:srgbClr val="00B050"/>
                </a:solidFill>
              </a:rPr>
              <a:t> 			</a:t>
            </a:r>
            <a:r>
              <a:rPr lang="en-US" sz="1400" b="0" i="0" u="none" dirty="0">
                <a:solidFill>
                  <a:srgbClr val="00B050"/>
                </a:solidFill>
                <a:effectLst/>
              </a:rPr>
              <a:t>Jeongki Kim</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24/1108</a:t>
            </a:r>
            <a:r>
              <a:rPr lang="en-US" sz="1400" dirty="0">
                <a:solidFill>
                  <a:srgbClr val="00B050"/>
                </a:solidFill>
              </a:rPr>
              <a:t> </a:t>
            </a:r>
            <a:r>
              <a:rPr lang="en-US" sz="1400" b="0" i="0" u="none" strike="noStrike" dirty="0">
                <a:solidFill>
                  <a:srgbClr val="00B050"/>
                </a:solidFill>
                <a:effectLst/>
              </a:rPr>
              <a:t>Periodic IDC signaling for Mobile AP</a:t>
            </a:r>
            <a:r>
              <a:rPr lang="en-US" sz="1400" dirty="0">
                <a:solidFill>
                  <a:srgbClr val="00B050"/>
                </a:solidFill>
              </a:rPr>
              <a:t> 				</a:t>
            </a:r>
            <a:r>
              <a:rPr lang="en-US" sz="1400" b="0" i="0" u="none" strike="noStrike" dirty="0" err="1">
                <a:solidFill>
                  <a:srgbClr val="00B050"/>
                </a:solidFill>
                <a:effectLst/>
              </a:rPr>
              <a:t>Hongwon</a:t>
            </a:r>
            <a:r>
              <a:rPr lang="en-US" sz="1400" b="0" i="0" u="none" strike="noStrike" dirty="0">
                <a:solidFill>
                  <a:srgbClr val="00B050"/>
                </a:solidFill>
                <a:effectLst/>
              </a:rPr>
              <a:t> Lee</a:t>
            </a: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24/0806</a:t>
            </a:r>
            <a:r>
              <a:rPr lang="en-US" sz="1400" dirty="0">
                <a:solidFill>
                  <a:srgbClr val="00B050"/>
                </a:solidFill>
              </a:rPr>
              <a:t> </a:t>
            </a:r>
            <a:r>
              <a:rPr lang="en-US" sz="1400" b="0" i="0" u="none" strike="noStrike" dirty="0">
                <a:solidFill>
                  <a:srgbClr val="00B050"/>
                </a:solidFill>
                <a:effectLst/>
              </a:rPr>
              <a:t>Multi-link In-device Coexistence Management</a:t>
            </a:r>
            <a:r>
              <a:rPr lang="en-US" sz="1400" dirty="0">
                <a:solidFill>
                  <a:srgbClr val="00B050"/>
                </a:solidFill>
              </a:rPr>
              <a:t> 			</a:t>
            </a:r>
            <a:r>
              <a:rPr lang="en-US" sz="1400" b="0" i="0" u="none" strike="noStrike" dirty="0">
                <a:solidFill>
                  <a:srgbClr val="00B050"/>
                </a:solidFill>
                <a:effectLst/>
              </a:rPr>
              <a:t>Juseong Moon</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24/1109</a:t>
            </a:r>
            <a:r>
              <a:rPr lang="en-US" sz="1400" dirty="0">
                <a:solidFill>
                  <a:srgbClr val="00B050"/>
                </a:solidFill>
              </a:rPr>
              <a:t> </a:t>
            </a:r>
            <a:r>
              <a:rPr lang="en-US" sz="1400" b="0" i="0" u="none" strike="noStrike" dirty="0">
                <a:solidFill>
                  <a:srgbClr val="00B050"/>
                </a:solidFill>
                <a:effectLst/>
              </a:rPr>
              <a:t>More consideration for in-device-coexistence</a:t>
            </a:r>
            <a:r>
              <a:rPr lang="en-US" sz="1400" dirty="0">
                <a:solidFill>
                  <a:srgbClr val="00B050"/>
                </a:solidFill>
              </a:rPr>
              <a:t> 			</a:t>
            </a:r>
            <a:r>
              <a:rPr lang="en-US" sz="1400" b="0" i="0" u="none" strike="noStrike" dirty="0" err="1">
                <a:solidFill>
                  <a:srgbClr val="00B050"/>
                </a:solidFill>
                <a:effectLst/>
              </a:rPr>
              <a:t>Hongwon</a:t>
            </a:r>
            <a:r>
              <a:rPr lang="en-US" sz="1400" b="0" i="0" u="none" strike="noStrike" dirty="0">
                <a:solidFill>
                  <a:srgbClr val="00B050"/>
                </a:solidFill>
                <a:effectLst/>
              </a:rPr>
              <a:t> Lee</a:t>
            </a:r>
            <a:r>
              <a:rPr lang="en-US" sz="1400" dirty="0">
                <a:solidFill>
                  <a:srgbClr val="00B050"/>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24/1170</a:t>
            </a:r>
            <a:r>
              <a:rPr lang="en-US" sz="1400" b="0" i="0" u="none" strike="noStrike" dirty="0">
                <a:solidFill>
                  <a:schemeClr val="bg1">
                    <a:lumMod val="65000"/>
                  </a:schemeClr>
                </a:solidFill>
                <a:effectLst/>
              </a:rPr>
              <a:t> Further Considerations on In-Device Coexistence</a:t>
            </a:r>
            <a:r>
              <a:rPr lang="en-US" sz="1400" dirty="0">
                <a:solidFill>
                  <a:schemeClr val="bg1">
                    <a:lumMod val="65000"/>
                  </a:schemeClr>
                </a:solidFill>
              </a:rPr>
              <a:t> 			</a:t>
            </a:r>
            <a:r>
              <a:rPr lang="en-US" sz="1400" b="0" i="0" u="none" strike="noStrike" dirty="0" err="1">
                <a:solidFill>
                  <a:schemeClr val="bg1">
                    <a:lumMod val="65000"/>
                  </a:schemeClr>
                </a:solidFill>
                <a:effectLst/>
              </a:rPr>
              <a:t>Jaheon</a:t>
            </a:r>
            <a:r>
              <a:rPr lang="en-US" sz="1400" b="0" i="0" u="none" strike="noStrike" dirty="0">
                <a:solidFill>
                  <a:schemeClr val="bg1">
                    <a:lumMod val="65000"/>
                  </a:schemeClr>
                </a:solidFill>
                <a:effectLst/>
              </a:rPr>
              <a:t> Gu</a:t>
            </a: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24/1221</a:t>
            </a:r>
            <a:r>
              <a:rPr lang="en-US" sz="1400" b="0" i="0" u="none" strike="noStrike" dirty="0">
                <a:solidFill>
                  <a:schemeClr val="bg1">
                    <a:lumMod val="65000"/>
                  </a:schemeClr>
                </a:solidFill>
                <a:effectLst/>
              </a:rPr>
              <a:t> ICF ICR follow up</a:t>
            </a:r>
            <a:r>
              <a:rPr lang="en-US" sz="1400" dirty="0">
                <a:solidFill>
                  <a:schemeClr val="bg1">
                    <a:lumMod val="65000"/>
                  </a:schemeClr>
                </a:solidFill>
              </a:rPr>
              <a:t> 							</a:t>
            </a:r>
            <a:r>
              <a:rPr lang="en-US" sz="1400" b="0" i="0" u="none" strike="noStrike" dirty="0">
                <a:solidFill>
                  <a:schemeClr val="bg1">
                    <a:lumMod val="65000"/>
                  </a:schemeClr>
                </a:solidFill>
                <a:effectLst/>
              </a:rPr>
              <a:t>Liwen Chu</a:t>
            </a:r>
            <a:r>
              <a:rPr lang="en-US" sz="1400" dirty="0">
                <a:solidFill>
                  <a:schemeClr val="bg1">
                    <a:lumMod val="65000"/>
                  </a:schemeClr>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24/1226</a:t>
            </a:r>
            <a:r>
              <a:rPr lang="en-US" sz="1400" dirty="0">
                <a:solidFill>
                  <a:schemeClr val="bg1">
                    <a:lumMod val="65000"/>
                  </a:schemeClr>
                </a:solidFill>
              </a:rPr>
              <a:t> </a:t>
            </a:r>
            <a:r>
              <a:rPr lang="en-US" sz="1400" b="0" i="0" u="none" strike="noStrike" dirty="0">
                <a:solidFill>
                  <a:schemeClr val="bg1">
                    <a:lumMod val="65000"/>
                  </a:schemeClr>
                </a:solidFill>
                <a:effectLst/>
              </a:rPr>
              <a:t>ICF-ICR design</a:t>
            </a:r>
            <a:r>
              <a:rPr lang="en-US" sz="1400" dirty="0">
                <a:solidFill>
                  <a:schemeClr val="bg1">
                    <a:lumMod val="65000"/>
                  </a:schemeClr>
                </a:solidFill>
              </a:rPr>
              <a:t> 								</a:t>
            </a:r>
            <a:r>
              <a:rPr lang="en-US" sz="1400" b="0" i="0" u="none" strike="noStrike" dirty="0">
                <a:solidFill>
                  <a:schemeClr val="bg1">
                    <a:lumMod val="65000"/>
                  </a:schemeClr>
                </a:solidFill>
                <a:effectLst/>
              </a:rPr>
              <a:t>Cariou, Laurent</a:t>
            </a:r>
          </a:p>
          <a:p>
            <a:pPr lvl="1">
              <a:buFont typeface="Arial" panose="020B0604020202020204" pitchFamily="34" charset="0"/>
              <a:buChar char="•"/>
            </a:pPr>
            <a:r>
              <a:rPr lang="en-US" sz="1400" dirty="0">
                <a:solidFill>
                  <a:schemeClr val="bg1">
                    <a:lumMod val="65000"/>
                  </a:schemeClr>
                </a:solidFill>
                <a:hlinkClick r:id="rId9">
                  <a:extLst>
                    <a:ext uri="{A12FA001-AC4F-418D-AE19-62706E023703}">
                      <ahyp:hlinkClr xmlns:ahyp="http://schemas.microsoft.com/office/drawing/2018/hyperlinkcolor" val="tx"/>
                    </a:ext>
                  </a:extLst>
                </a:hlinkClick>
              </a:rPr>
              <a:t>24/1247</a:t>
            </a:r>
            <a:r>
              <a:rPr lang="en-US" sz="1400" dirty="0">
                <a:solidFill>
                  <a:schemeClr val="bg1">
                    <a:lumMod val="65000"/>
                  </a:schemeClr>
                </a:solidFill>
              </a:rPr>
              <a:t>	ICF ICR Design For Coex						Abdel Ajami</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3099927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lgn="l"/>
            <a:r>
              <a:rPr lang="en-US" sz="1400" dirty="0">
                <a:solidFill>
                  <a:srgbClr val="00B050"/>
                </a:solidFill>
                <a:highlight>
                  <a:srgbClr val="FFFFFF"/>
                </a:highlight>
              </a:rPr>
              <a:t>Straw Poll 1: </a:t>
            </a:r>
            <a:r>
              <a:rPr lang="en-US" sz="1400" b="0" i="0" dirty="0">
                <a:solidFill>
                  <a:srgbClr val="00B050"/>
                </a:solidFill>
                <a:effectLst/>
                <a:highlight>
                  <a:srgbClr val="FFFFFF"/>
                </a:highlight>
              </a:rPr>
              <a:t>Do you agree to add the following to the 11bn SFD</a:t>
            </a:r>
          </a:p>
          <a:p>
            <a:pPr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In 802.11bn, the event that triggers switching to the NPCA primary channel shall be</a:t>
            </a:r>
          </a:p>
          <a:p>
            <a:pPr marL="742950" lvl="1" indent="-285750"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OBSS Control frame exchange (e.g., (MU-)RTS/CTS) or</a:t>
            </a:r>
          </a:p>
          <a:p>
            <a:pPr marL="742950" lvl="1" indent="-285750"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OBSS HE/EHT/UHR PPDU</a:t>
            </a:r>
          </a:p>
          <a:p>
            <a:pPr algn="l"/>
            <a:r>
              <a:rPr lang="en-US" sz="1400" b="1" i="0" dirty="0">
                <a:solidFill>
                  <a:srgbClr val="00B050"/>
                </a:solidFill>
                <a:effectLst/>
                <a:highlight>
                  <a:srgbClr val="FFFFFF"/>
                </a:highlight>
              </a:rPr>
              <a:t>Straw Poll 2: </a:t>
            </a:r>
            <a:r>
              <a:rPr lang="en-US" sz="1400" b="0" i="0" dirty="0">
                <a:solidFill>
                  <a:srgbClr val="00B050"/>
                </a:solidFill>
                <a:effectLst/>
                <a:highlight>
                  <a:srgbClr val="FFFFFF"/>
                </a:highlight>
              </a:rPr>
              <a:t>Do you agree to add the following to the 11bn SFD</a:t>
            </a:r>
          </a:p>
          <a:p>
            <a:pPr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In 802.11bn, the NPCA operation shall use the same EDCA parameters ((MU) EDCA Parameter Set, EPCS EDCA Parameters),  on both the BSS primary channel and the NPCA primary channel.</a:t>
            </a:r>
            <a:endParaRPr lang="en-US" sz="1200" b="0" dirty="0">
              <a:solidFill>
                <a:srgbClr val="FFC000"/>
              </a:solidFill>
            </a:endParaRPr>
          </a:p>
          <a:p>
            <a:pPr marL="0" indent="0"/>
            <a:r>
              <a:rPr lang="en-US" sz="1400" b="0" i="1" dirty="0">
                <a:solidFill>
                  <a:srgbClr val="222222"/>
                </a:solidFill>
                <a:effectLst/>
                <a:highlight>
                  <a:srgbClr val="FFFFFF"/>
                </a:highlight>
              </a:rPr>
              <a:t>Supporting Doc: </a:t>
            </a:r>
            <a:r>
              <a:rPr lang="en-US" sz="1400" b="0" i="1" dirty="0">
                <a:solidFill>
                  <a:srgbClr val="222222"/>
                </a:solidFill>
                <a:effectLst/>
                <a:highlight>
                  <a:srgbClr val="FFFFFF"/>
                </a:highlight>
                <a:hlinkClick r:id="rId2"/>
              </a:rPr>
              <a:t>11-24/495</a:t>
            </a:r>
            <a:endParaRPr lang="en-US" sz="1400" i="1" dirty="0"/>
          </a:p>
          <a:p>
            <a:pPr marL="0" indent="0"/>
            <a:r>
              <a:rPr lang="en-US" sz="1400" b="1" i="0" dirty="0">
                <a:solidFill>
                  <a:srgbClr val="FFC000"/>
                </a:solidFill>
                <a:effectLst/>
                <a:highlight>
                  <a:srgbClr val="FFFFFF"/>
                </a:highlight>
              </a:rPr>
              <a:t>Straw Poll 3: </a:t>
            </a:r>
            <a:r>
              <a:rPr lang="en-US" sz="1400" b="0" i="0" dirty="0">
                <a:solidFill>
                  <a:srgbClr val="FFC000"/>
                </a:solidFill>
                <a:effectLst/>
                <a:highlight>
                  <a:srgbClr val="FFFFFF"/>
                </a:highlight>
              </a:rPr>
              <a:t>Do you agree add the definition of sharing AP and shared AP in MAP coordination scheme as follows to 11bn SFD</a:t>
            </a:r>
            <a:endParaRPr lang="en-US" sz="1400" b="0" dirty="0">
              <a:solidFill>
                <a:srgbClr val="FFC000"/>
              </a:solidFill>
              <a:highlight>
                <a:srgbClr val="FFFFFF"/>
              </a:highlight>
            </a:endParaRPr>
          </a:p>
          <a:p>
            <a:pPr marL="285750" indent="-285750">
              <a:buFont typeface="Arial" panose="020B0604020202020204" pitchFamily="34" charset="0"/>
              <a:buChar char="•"/>
            </a:pPr>
            <a:r>
              <a:rPr lang="en-US" sz="1200" b="1" i="0" dirty="0">
                <a:solidFill>
                  <a:srgbClr val="222222"/>
                </a:solidFill>
                <a:effectLst/>
                <a:highlight>
                  <a:srgbClr val="FFFFFF"/>
                </a:highlight>
              </a:rPr>
              <a:t>sharing AP:</a:t>
            </a:r>
            <a:r>
              <a:rPr lang="en-US" sz="1200" b="0" i="0" dirty="0">
                <a:solidFill>
                  <a:srgbClr val="222222"/>
                </a:solidFill>
                <a:effectLst/>
                <a:highlight>
                  <a:srgbClr val="FFFFFF"/>
                </a:highlight>
              </a:rPr>
              <a:t> A UHR AP that is a TXOP holder and intends to share its TXOP to the other AP(s) via a TBD frame.</a:t>
            </a:r>
          </a:p>
          <a:p>
            <a:pPr algn="l">
              <a:buFont typeface="Arial" panose="020B0604020202020204" pitchFamily="34" charset="0"/>
              <a:buChar char="•"/>
            </a:pPr>
            <a:r>
              <a:rPr lang="en-US" sz="1200" b="1" i="0" dirty="0">
                <a:solidFill>
                  <a:srgbClr val="222222"/>
                </a:solidFill>
                <a:effectLst/>
                <a:highlight>
                  <a:srgbClr val="FFFFFF"/>
                </a:highlight>
              </a:rPr>
              <a:t>shared AP</a:t>
            </a:r>
            <a:r>
              <a:rPr lang="en-US" sz="1200" b="0" i="0" dirty="0">
                <a:solidFill>
                  <a:srgbClr val="222222"/>
                </a:solidFill>
                <a:effectLst/>
                <a:highlight>
                  <a:srgbClr val="FFFFFF"/>
                </a:highlight>
              </a:rPr>
              <a:t>: An UHR AP that is a TXOP responder and granted a portion of  the TXOP or granted the medium access permission of the TXOP by the sharing AP via a TBD frame.</a:t>
            </a:r>
          </a:p>
          <a:p>
            <a:pPr algn="l"/>
            <a:r>
              <a:rPr lang="en-US" sz="1400" b="0" i="0" dirty="0">
                <a:solidFill>
                  <a:srgbClr val="222222"/>
                </a:solidFill>
                <a:effectLst/>
                <a:highlight>
                  <a:srgbClr val="FFFFFF"/>
                </a:highlight>
              </a:rPr>
              <a:t>Note: the name “sharing AP” and “shared AP” can be changed. </a:t>
            </a:r>
          </a:p>
          <a:p>
            <a:pPr marL="0" indent="0"/>
            <a:r>
              <a:rPr lang="en-US" sz="1400" b="0" i="1" dirty="0"/>
              <a:t>Supporting doc?</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8425447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3</a:t>
            </a:r>
          </a:p>
          <a:p>
            <a:pPr lvl="1">
              <a:buFont typeface="Arial" panose="020B0604020202020204" pitchFamily="34" charset="0"/>
              <a:buChar char="•"/>
            </a:pPr>
            <a:r>
              <a:rPr lang="en-US" sz="1200" b="0" i="0" u="none" strike="noStrike" dirty="0">
                <a:solidFill>
                  <a:srgbClr val="00B050"/>
                </a:solidFill>
                <a:effectLst/>
                <a:hlinkClick r:id="rId2">
                  <a:extLst>
                    <a:ext uri="{A12FA001-AC4F-418D-AE19-62706E023703}">
                      <ahyp:hlinkClr xmlns:ahyp="http://schemas.microsoft.com/office/drawing/2018/hyperlinkcolor" val="tx"/>
                    </a:ext>
                  </a:extLst>
                </a:hlinkClick>
              </a:rPr>
              <a:t>24/1188</a:t>
            </a:r>
            <a:r>
              <a:rPr lang="en-US" sz="1200" b="0" i="0" u="none" strike="noStrike" dirty="0">
                <a:solidFill>
                  <a:srgbClr val="00B050"/>
                </a:solidFill>
                <a:effectLst/>
              </a:rPr>
              <a:t> Global CSD Index Assignment for DRU STF Transmission in 11bn</a:t>
            </a:r>
            <a:r>
              <a:rPr lang="en-US" sz="1200" dirty="0">
                <a:solidFill>
                  <a:srgbClr val="00B050"/>
                </a:solidFill>
              </a:rPr>
              <a:t> 	</a:t>
            </a:r>
            <a:r>
              <a:rPr lang="en-US" sz="1200" b="0" i="0" u="none" strike="noStrike" dirty="0" err="1">
                <a:solidFill>
                  <a:srgbClr val="00B050"/>
                </a:solidFill>
                <a:effectLst/>
              </a:rPr>
              <a:t>Shengquan</a:t>
            </a:r>
            <a:r>
              <a:rPr lang="en-US" sz="1200" b="0" i="0" u="none" strike="noStrike" dirty="0">
                <a:solidFill>
                  <a:srgbClr val="00B050"/>
                </a:solidFill>
                <a:effectLst/>
              </a:rPr>
              <a:t> Hu</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24/1172</a:t>
            </a:r>
            <a:r>
              <a:rPr lang="en-GB" sz="1200" dirty="0">
                <a:solidFill>
                  <a:srgbClr val="00B050"/>
                </a:solidFill>
              </a:rPr>
              <a:t> CSD Indication Design*							Bo Gong</a:t>
            </a:r>
            <a:endParaRPr lang="en-US" sz="1200" b="0" i="0" u="none" strike="noStrike" dirty="0">
              <a:solidFill>
                <a:srgbClr val="00B050"/>
              </a:solidFill>
              <a:effectLst/>
            </a:endParaRPr>
          </a:p>
          <a:p>
            <a:pPr lvl="1">
              <a:buFont typeface="Arial" panose="020B0604020202020204" pitchFamily="34" charset="0"/>
              <a:buChar char="•"/>
            </a:pPr>
            <a:r>
              <a:rPr lang="en-US" sz="1200" b="0" i="0" u="none" strike="noStrike" dirty="0">
                <a:solidFill>
                  <a:srgbClr val="00B050"/>
                </a:solidFill>
                <a:effectLst/>
                <a:hlinkClick r:id="rId4">
                  <a:extLst>
                    <a:ext uri="{A12FA001-AC4F-418D-AE19-62706E023703}">
                      <ahyp:hlinkClr xmlns:ahyp="http://schemas.microsoft.com/office/drawing/2018/hyperlinkcolor" val="tx"/>
                    </a:ext>
                  </a:extLst>
                </a:hlinkClick>
              </a:rPr>
              <a:t>24/1189</a:t>
            </a:r>
            <a:r>
              <a:rPr lang="en-US" sz="1200" dirty="0">
                <a:solidFill>
                  <a:srgbClr val="00B050"/>
                </a:solidFill>
              </a:rPr>
              <a:t> </a:t>
            </a:r>
            <a:r>
              <a:rPr lang="en-US" sz="1200" b="0" i="0" u="none" strike="noStrike" dirty="0">
                <a:solidFill>
                  <a:srgbClr val="00B050"/>
                </a:solidFill>
                <a:effectLst/>
              </a:rPr>
              <a:t>DRU TX on Frequency Subblocks of Wide Bandwidth PPDU</a:t>
            </a:r>
            <a:r>
              <a:rPr lang="en-US" sz="1200" dirty="0">
                <a:solidFill>
                  <a:srgbClr val="00B050"/>
                </a:solidFill>
              </a:rPr>
              <a:t> 		</a:t>
            </a:r>
            <a:r>
              <a:rPr lang="en-US" sz="1200" b="0" i="0" u="none" strike="noStrike" dirty="0" err="1">
                <a:solidFill>
                  <a:srgbClr val="00B050"/>
                </a:solidFill>
                <a:effectLst/>
              </a:rPr>
              <a:t>Shengquan</a:t>
            </a:r>
            <a:r>
              <a:rPr lang="en-US" sz="1200" b="0" i="0" u="none" strike="noStrike" dirty="0">
                <a:solidFill>
                  <a:srgbClr val="00B050"/>
                </a:solidFill>
                <a:effectLst/>
              </a:rPr>
              <a:t> Hu</a:t>
            </a:r>
            <a:endParaRPr lang="en-US" sz="1200" dirty="0">
              <a:solidFill>
                <a:srgbClr val="00B050"/>
              </a:solidFill>
            </a:endParaRPr>
          </a:p>
          <a:p>
            <a:pPr lvl="1">
              <a:buFont typeface="Arial" panose="020B0604020202020204" pitchFamily="34" charset="0"/>
              <a:buChar char="•"/>
            </a:pPr>
            <a:r>
              <a:rPr lang="en-GB" sz="1200" dirty="0">
                <a:solidFill>
                  <a:srgbClr val="00B050"/>
                </a:solidFill>
              </a:rPr>
              <a:t>24/1230 pilot-tone-design-in-dRU-transmission					Lin Yang</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24/1231</a:t>
            </a:r>
            <a:r>
              <a:rPr lang="en-GB" sz="1200" dirty="0">
                <a:solidFill>
                  <a:srgbClr val="00B050"/>
                </a:solidFill>
              </a:rPr>
              <a:t> UHR LTFs for DRU and Sounding Operation				Leonardo </a:t>
            </a:r>
            <a:r>
              <a:rPr lang="en-GB" sz="1200" dirty="0" err="1">
                <a:solidFill>
                  <a:srgbClr val="00B050"/>
                </a:solidFill>
              </a:rPr>
              <a:t>Lanante</a:t>
            </a:r>
            <a:endParaRPr lang="en-GB" sz="1200" dirty="0">
              <a:solidFill>
                <a:srgbClr val="00B050"/>
              </a:solidFill>
            </a:endParaRPr>
          </a:p>
          <a:p>
            <a:pPr lvl="1">
              <a:buFont typeface="Arial" panose="020B0604020202020204" pitchFamily="34" charset="0"/>
              <a:buChar char="•"/>
            </a:pPr>
            <a:r>
              <a:rPr lang="en-US" sz="1200" b="0" i="0" u="none" strike="noStrike" dirty="0">
                <a:solidFill>
                  <a:srgbClr val="00B050"/>
                </a:solidFill>
                <a:effectLst/>
                <a:hlinkClick r:id="rId6">
                  <a:extLst>
                    <a:ext uri="{A12FA001-AC4F-418D-AE19-62706E023703}">
                      <ahyp:hlinkClr xmlns:ahyp="http://schemas.microsoft.com/office/drawing/2018/hyperlinkcolor" val="tx"/>
                    </a:ext>
                  </a:extLst>
                </a:hlinkClick>
              </a:rPr>
              <a:t>24/1245</a:t>
            </a:r>
            <a:r>
              <a:rPr lang="en-US" sz="1200" dirty="0">
                <a:solidFill>
                  <a:srgbClr val="00B050"/>
                </a:solidFill>
              </a:rPr>
              <a:t> </a:t>
            </a:r>
            <a:r>
              <a:rPr lang="en-US" sz="1200" b="0" i="0" u="none" strike="noStrike" dirty="0">
                <a:solidFill>
                  <a:srgbClr val="00B050"/>
                </a:solidFill>
                <a:effectLst/>
              </a:rPr>
              <a:t>Tone distribution in DRU with preamble puncturing</a:t>
            </a:r>
            <a:r>
              <a:rPr lang="en-US" sz="1200" dirty="0">
                <a:solidFill>
                  <a:srgbClr val="00B050"/>
                </a:solidFill>
              </a:rPr>
              <a:t> 			</a:t>
            </a:r>
            <a:r>
              <a:rPr lang="en-US" sz="1200" b="0" i="0" u="none" strike="noStrike" dirty="0">
                <a:solidFill>
                  <a:srgbClr val="00B050"/>
                </a:solidFill>
                <a:effectLst/>
              </a:rPr>
              <a:t>Yan Xin</a:t>
            </a:r>
            <a:r>
              <a:rPr lang="en-US" sz="1200" dirty="0">
                <a:solidFill>
                  <a:srgbClr val="00B050"/>
                </a:solidFill>
              </a:rPr>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a:p>
            <a:pPr marL="0" lvl="0" indent="0"/>
            <a:r>
              <a:rPr lang="en-US" sz="1400" b="0" dirty="0"/>
              <a:t>*Requested by author to be placed together with 24/1188</a:t>
            </a:r>
            <a:endParaRPr lang="en-GB" sz="1400" b="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135069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1</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24/0450</a:t>
            </a:r>
            <a:r>
              <a:rPr lang="en-US" sz="1400" dirty="0">
                <a:solidFill>
                  <a:srgbClr val="00B050"/>
                </a:solidFill>
              </a:rPr>
              <a:t> </a:t>
            </a:r>
            <a:r>
              <a:rPr lang="en-US" sz="1400" b="0" i="0" u="none" strike="noStrike" dirty="0">
                <a:solidFill>
                  <a:srgbClr val="00B050"/>
                </a:solidFill>
                <a:effectLst/>
              </a:rPr>
              <a:t>A Proposal for UHR Soft-AP Power Save</a:t>
            </a:r>
            <a:r>
              <a:rPr lang="en-US" sz="1400" dirty="0">
                <a:solidFill>
                  <a:srgbClr val="00B050"/>
                </a:solidFill>
              </a:rPr>
              <a:t>				</a:t>
            </a:r>
            <a:r>
              <a:rPr lang="en-US" sz="1400" b="0" i="0" u="none" strike="noStrike" dirty="0">
                <a:solidFill>
                  <a:srgbClr val="00B050"/>
                </a:solidFill>
                <a:effectLst/>
              </a:rPr>
              <a:t>Neel Krishnan</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24/0589</a:t>
            </a:r>
            <a:r>
              <a:rPr lang="en-US" sz="1400" dirty="0">
                <a:solidFill>
                  <a:srgbClr val="00B050"/>
                </a:solidFill>
              </a:rPr>
              <a:t> </a:t>
            </a:r>
            <a:r>
              <a:rPr lang="en-US" sz="1400" b="0" i="0" u="none" strike="noStrike" dirty="0">
                <a:solidFill>
                  <a:srgbClr val="00B050"/>
                </a:solidFill>
                <a:effectLst/>
              </a:rPr>
              <a:t>Dynamic TID-To-Link Mapping for AP MLD Power Save</a:t>
            </a:r>
            <a:r>
              <a:rPr lang="en-US" sz="1400" dirty="0">
                <a:solidFill>
                  <a:srgbClr val="00B050"/>
                </a:solidFill>
              </a:rPr>
              <a:t> 	</a:t>
            </a:r>
            <a:r>
              <a:rPr lang="en-US" sz="1400" b="0" i="0" u="none" strike="noStrike" dirty="0" err="1">
                <a:solidFill>
                  <a:srgbClr val="00B050"/>
                </a:solidFill>
                <a:effectLst/>
              </a:rPr>
              <a:t>Yongsen</a:t>
            </a:r>
            <a:r>
              <a:rPr lang="en-US" sz="1400" b="0" i="0" u="none" strike="noStrike" dirty="0">
                <a:solidFill>
                  <a:srgbClr val="00B050"/>
                </a:solidFill>
                <a:effectLst/>
              </a:rPr>
              <a:t> Ma</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24/0602</a:t>
            </a:r>
            <a:r>
              <a:rPr lang="en-US" sz="1400" dirty="0">
                <a:solidFill>
                  <a:srgbClr val="00B050"/>
                </a:solidFill>
              </a:rPr>
              <a:t> </a:t>
            </a:r>
            <a:r>
              <a:rPr lang="en-US" sz="1400" b="0" i="0" u="none" strike="noStrike" dirty="0">
                <a:solidFill>
                  <a:srgbClr val="00B050"/>
                </a:solidFill>
                <a:effectLst/>
              </a:rPr>
              <a:t>Multi link Power Management for MLO</a:t>
            </a:r>
            <a:r>
              <a:rPr lang="en-US" sz="1400" dirty="0">
                <a:solidFill>
                  <a:srgbClr val="00B050"/>
                </a:solidFill>
              </a:rPr>
              <a:t> 				</a:t>
            </a:r>
            <a:r>
              <a:rPr lang="en-US" sz="1400" b="0" i="0" u="none" strike="noStrike" dirty="0">
                <a:solidFill>
                  <a:srgbClr val="00B050"/>
                </a:solidFill>
                <a:effectLst/>
              </a:rPr>
              <a:t>Morteza Mehrnoush</a:t>
            </a:r>
            <a:r>
              <a:rPr lang="en-US" sz="1400" dirty="0">
                <a:solidFill>
                  <a:srgbClr val="00B050"/>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24/0659</a:t>
            </a:r>
            <a:r>
              <a:rPr lang="en-US" sz="1400" dirty="0">
                <a:solidFill>
                  <a:schemeClr val="bg1">
                    <a:lumMod val="65000"/>
                  </a:schemeClr>
                </a:solidFill>
              </a:rPr>
              <a:t> </a:t>
            </a:r>
            <a:r>
              <a:rPr lang="en-US" sz="1400" b="0" i="0" u="none" strike="noStrike" dirty="0">
                <a:solidFill>
                  <a:schemeClr val="bg1">
                    <a:lumMod val="65000"/>
                  </a:schemeClr>
                </a:solidFill>
                <a:effectLst/>
              </a:rPr>
              <a:t>Thoughts on AP Power Save</a:t>
            </a:r>
            <a:r>
              <a:rPr lang="en-US" sz="1400" dirty="0">
                <a:solidFill>
                  <a:schemeClr val="bg1">
                    <a:lumMod val="65000"/>
                  </a:schemeClr>
                </a:solidFill>
              </a:rPr>
              <a:t> 						</a:t>
            </a:r>
            <a:r>
              <a:rPr lang="en-US" sz="1400" b="0" i="0" u="none" strike="noStrike" dirty="0">
                <a:solidFill>
                  <a:schemeClr val="bg1">
                    <a:lumMod val="65000"/>
                  </a:schemeClr>
                </a:solidFill>
                <a:effectLst/>
              </a:rPr>
              <a:t>Binita Gupta</a:t>
            </a:r>
            <a:r>
              <a:rPr lang="en-US" sz="1400" dirty="0">
                <a:solidFill>
                  <a:schemeClr val="bg1">
                    <a:lumMod val="65000"/>
                  </a:schemeClr>
                </a:solidFill>
              </a:rPr>
              <a:t> </a:t>
            </a:r>
          </a:p>
          <a:p>
            <a:pPr lvl="1">
              <a:buFont typeface="Arial" panose="020B0604020202020204" pitchFamily="34" charset="0"/>
              <a:buChar char="•"/>
            </a:pPr>
            <a:r>
              <a:rPr lang="en-US" sz="14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24/0671</a:t>
            </a:r>
            <a:r>
              <a:rPr lang="en-US" sz="1400" dirty="0">
                <a:solidFill>
                  <a:schemeClr val="bg1">
                    <a:lumMod val="65000"/>
                  </a:schemeClr>
                </a:solidFill>
              </a:rPr>
              <a:t> </a:t>
            </a:r>
            <a:r>
              <a:rPr lang="en-US" sz="1400" b="0" i="0" u="none" strike="noStrike" dirty="0">
                <a:solidFill>
                  <a:schemeClr val="bg1">
                    <a:lumMod val="65000"/>
                  </a:schemeClr>
                </a:solidFill>
                <a:effectLst/>
              </a:rPr>
              <a:t>Enhancements on AP Power Save</a:t>
            </a:r>
            <a:r>
              <a:rPr lang="en-US" sz="1400" dirty="0">
                <a:solidFill>
                  <a:schemeClr val="bg1">
                    <a:lumMod val="65000"/>
                  </a:schemeClr>
                </a:solidFill>
              </a:rPr>
              <a:t> 					</a:t>
            </a:r>
            <a:r>
              <a:rPr lang="en-US" sz="1400" b="0" i="0" u="none" strike="noStrike" dirty="0">
                <a:solidFill>
                  <a:schemeClr val="bg1">
                    <a:lumMod val="65000"/>
                  </a:schemeClr>
                </a:solidFill>
                <a:effectLst/>
              </a:rPr>
              <a:t>Shawn Kim</a:t>
            </a:r>
            <a:r>
              <a:rPr lang="en-US" sz="1400" dirty="0">
                <a:solidFill>
                  <a:schemeClr val="bg1">
                    <a:lumMod val="65000"/>
                  </a:schemeClr>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24/0694</a:t>
            </a:r>
            <a:r>
              <a:rPr lang="en-US" sz="1400" dirty="0">
                <a:solidFill>
                  <a:schemeClr val="bg1">
                    <a:lumMod val="65000"/>
                  </a:schemeClr>
                </a:solidFill>
              </a:rPr>
              <a:t> </a:t>
            </a:r>
            <a:r>
              <a:rPr lang="en-US" sz="1400" b="0" i="0" u="none" strike="noStrike" dirty="0">
                <a:solidFill>
                  <a:schemeClr val="bg1">
                    <a:lumMod val="65000"/>
                  </a:schemeClr>
                </a:solidFill>
                <a:effectLst/>
              </a:rPr>
              <a:t>Cross-link PS state indication</a:t>
            </a:r>
            <a:r>
              <a:rPr lang="en-US" sz="1400" dirty="0">
                <a:solidFill>
                  <a:schemeClr val="bg1">
                    <a:lumMod val="65000"/>
                  </a:schemeClr>
                </a:solidFill>
              </a:rPr>
              <a:t> 						</a:t>
            </a:r>
            <a:r>
              <a:rPr lang="en-US" sz="1400" b="0" i="0" u="none" strike="noStrike" dirty="0">
                <a:solidFill>
                  <a:schemeClr val="bg1">
                    <a:lumMod val="65000"/>
                  </a:schemeClr>
                </a:solidFill>
                <a:effectLst/>
              </a:rPr>
              <a:t>Vishnu Ratnam</a:t>
            </a:r>
          </a:p>
          <a:p>
            <a:pPr lvl="1">
              <a:buFont typeface="Arial" panose="020B0604020202020204" pitchFamily="34" charset="0"/>
              <a:buChar char="•"/>
            </a:pPr>
            <a:r>
              <a:rPr lang="en-US" sz="14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24/0715</a:t>
            </a:r>
            <a:r>
              <a:rPr lang="en-US" sz="1400" dirty="0">
                <a:solidFill>
                  <a:schemeClr val="bg1">
                    <a:lumMod val="65000"/>
                  </a:schemeClr>
                </a:solidFill>
              </a:rPr>
              <a:t> </a:t>
            </a:r>
            <a:r>
              <a:rPr lang="en-US" sz="1400" b="0" i="0" u="none" strike="noStrike" dirty="0">
                <a:solidFill>
                  <a:schemeClr val="bg1">
                    <a:lumMod val="65000"/>
                  </a:schemeClr>
                </a:solidFill>
                <a:effectLst/>
              </a:rPr>
              <a:t>Multi-Link-SM-Power-Save-Mode-follow-up</a:t>
            </a:r>
            <a:r>
              <a:rPr lang="en-US" sz="1400" dirty="0">
                <a:solidFill>
                  <a:schemeClr val="bg1">
                    <a:lumMod val="65000"/>
                  </a:schemeClr>
                </a:solidFill>
              </a:rPr>
              <a:t> 			</a:t>
            </a:r>
            <a:r>
              <a:rPr lang="en-US" sz="1400" b="0" i="0" u="none" strike="noStrike" dirty="0">
                <a:solidFill>
                  <a:schemeClr val="bg1">
                    <a:lumMod val="65000"/>
                  </a:schemeClr>
                </a:solidFill>
                <a:effectLst/>
              </a:rPr>
              <a:t>Jason Y. Guo</a:t>
            </a:r>
            <a:r>
              <a:rPr lang="en-US" sz="1400" dirty="0">
                <a:solidFill>
                  <a:schemeClr val="bg1">
                    <a:lumMod val="65000"/>
                  </a:schemeClr>
                </a:solidFill>
              </a:rPr>
              <a:t> </a:t>
            </a:r>
            <a:endParaRPr lang="en-US" sz="1400" b="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85446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050" dirty="0"/>
              <a:t>Straw Poll 1: Do you support to define in 11bn that a non-AP MLD can gather information on candidate AP MLD(s) over the DS via the current AP MLD?</a:t>
            </a:r>
          </a:p>
          <a:p>
            <a:pPr marL="0" indent="0"/>
            <a:r>
              <a:rPr lang="en-US" sz="1050" dirty="0"/>
              <a:t> Supporting list: [24/0349r3, 24/0679r1] </a:t>
            </a:r>
          </a:p>
          <a:p>
            <a:pPr>
              <a:buFont typeface="Arial" panose="020B0604020202020204" pitchFamily="34" charset="0"/>
              <a:buChar char="•"/>
            </a:pPr>
            <a:r>
              <a:rPr lang="en-US" sz="1050" dirty="0"/>
              <a:t>Straw Poll 2:  Do you support to define in 11bn that a non-AP MLD sets up one or more links with target AP MLD over the DS via the current AP MLD?</a:t>
            </a:r>
          </a:p>
          <a:p>
            <a:pPr marL="0" indent="0"/>
            <a:r>
              <a:rPr lang="en-US" sz="1050" dirty="0"/>
              <a:t>Supporting list: [24/0349r3, 24/0679r1]</a:t>
            </a:r>
          </a:p>
          <a:p>
            <a:pPr>
              <a:buFont typeface="Arial" panose="020B0604020202020204" pitchFamily="34" charset="0"/>
              <a:buChar char="•"/>
            </a:pPr>
            <a:r>
              <a:rPr lang="en-US" sz="1050" dirty="0"/>
              <a:t>Straw Poll 3: Do you support to define in 11bn that when a non-AP MLD is in the process of roaming from the current AP MLD to a target AP MLD, the context related to the non-AP MLD is transferred to the target AP MLD such that it preserves the data exchange context for the non-AP MLD or the context can be renegotiated with the target AP MLD?</a:t>
            </a:r>
          </a:p>
          <a:p>
            <a:pPr lvl="1">
              <a:buFont typeface="Arial" panose="020B0604020202020204" pitchFamily="34" charset="0"/>
              <a:buChar char="•"/>
            </a:pPr>
            <a:r>
              <a:rPr lang="en-US" sz="1050" dirty="0"/>
              <a:t>Details on what context can be transferred and what context can be renegotiated are TBD</a:t>
            </a:r>
          </a:p>
          <a:p>
            <a:pPr lvl="1">
              <a:buFont typeface="Arial" panose="020B0604020202020204" pitchFamily="34" charset="0"/>
              <a:buChar char="•"/>
            </a:pPr>
            <a:r>
              <a:rPr lang="en-US" sz="1050" dirty="0"/>
              <a:t>How to transfer the context is TBD.</a:t>
            </a:r>
          </a:p>
          <a:p>
            <a:pPr marL="0" indent="0"/>
            <a:r>
              <a:rPr lang="en-US" sz="1050" dirty="0"/>
              <a:t>Supporting list: [23/1971, 23/1996, 24/0052, 24/0083, 24/0101, 24/0396, 24/0412, 24/0679]</a:t>
            </a:r>
          </a:p>
          <a:p>
            <a:pPr>
              <a:buFont typeface="Arial" panose="020B0604020202020204" pitchFamily="34" charset="0"/>
              <a:buChar char="•"/>
            </a:pPr>
            <a:r>
              <a:rPr lang="en-US" sz="1050" dirty="0"/>
              <a:t>Straw Poll 4:  Do you agree that as part of the seamless roaming procedure, during roaming,</a:t>
            </a:r>
          </a:p>
          <a:p>
            <a:pPr lvl="1">
              <a:buFont typeface="Arial" panose="020B0604020202020204" pitchFamily="34" charset="0"/>
              <a:buChar char="•"/>
            </a:pPr>
            <a:r>
              <a:rPr lang="en-US" sz="900" dirty="0"/>
              <a:t>after the request/response exchange that initiates notification of the DS mapping change from the current AP MLD to the target AP MLD,</a:t>
            </a:r>
          </a:p>
          <a:p>
            <a:pPr lvl="1">
              <a:buFont typeface="Arial" panose="020B0604020202020204" pitchFamily="34" charset="0"/>
              <a:buChar char="•"/>
            </a:pPr>
            <a:r>
              <a:rPr lang="en-US" sz="900" dirty="0"/>
              <a:t>The current AP MLD may deliver buffered DL data frames for a TBD period of time.</a:t>
            </a:r>
          </a:p>
          <a:p>
            <a:pPr lvl="1">
              <a:buFont typeface="Arial" panose="020B0604020202020204" pitchFamily="34" charset="0"/>
              <a:buChar char="•"/>
            </a:pPr>
            <a:r>
              <a:rPr lang="en-US" sz="900" dirty="0"/>
              <a:t>The non-AP MLD may retrieve buffered DL data frames from the current AP MLD</a:t>
            </a:r>
          </a:p>
          <a:p>
            <a:pPr lvl="1">
              <a:buFont typeface="Arial" panose="020B0604020202020204" pitchFamily="34" charset="0"/>
              <a:buChar char="•"/>
            </a:pPr>
            <a:r>
              <a:rPr lang="en-US" sz="900" dirty="0"/>
              <a:t>The non-AP MLD may send UL data to target AP MLD.</a:t>
            </a:r>
          </a:p>
          <a:p>
            <a:pPr lvl="1">
              <a:buFont typeface="Arial" panose="020B0604020202020204" pitchFamily="34" charset="0"/>
              <a:buChar char="•"/>
            </a:pPr>
            <a:r>
              <a:rPr lang="en-US" sz="900" dirty="0"/>
              <a:t>It is assumed that the target AP MLD is able to deliver data frames after the DS mapping change</a:t>
            </a:r>
          </a:p>
          <a:p>
            <a:pPr lvl="1">
              <a:buFont typeface="Arial" panose="020B0604020202020204" pitchFamily="34" charset="0"/>
              <a:buChar char="•"/>
            </a:pPr>
            <a:r>
              <a:rPr lang="en-US" sz="900" dirty="0"/>
              <a:t>The current AP MLD may forward DL data to the target AP MLD.</a:t>
            </a:r>
          </a:p>
          <a:p>
            <a:pPr lvl="1">
              <a:buFont typeface="Arial" panose="020B0604020202020204" pitchFamily="34" charset="0"/>
              <a:buChar char="•"/>
            </a:pPr>
            <a:r>
              <a:rPr lang="en-US" sz="900" dirty="0"/>
              <a:t>When and how to initiate the forwarding of DL data is TBD</a:t>
            </a:r>
          </a:p>
          <a:p>
            <a:pPr>
              <a:buFont typeface="Arial" panose="020B0604020202020204" pitchFamily="34" charset="0"/>
              <a:buChar char="•"/>
            </a:pPr>
            <a:r>
              <a:rPr lang="en-US" sz="1050" dirty="0"/>
              <a:t>Supporting list: [23/1971, 23/1996, 24/0052, 24/0083, 24/0101, 24/0396, 24/0412, 24/0679]</a:t>
            </a:r>
            <a:endParaRPr lang="en-US" sz="1050" b="0" i="1"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0416980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MAP + Miscellaneous Part 1</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24/1204</a:t>
            </a:r>
            <a:r>
              <a:rPr lang="en-GB" sz="1100" dirty="0">
                <a:solidFill>
                  <a:srgbClr val="00B050"/>
                </a:solidFill>
              </a:rPr>
              <a:t> Coordinated Beamforming for 11bn				Insik Jung</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24/1211</a:t>
            </a:r>
            <a:r>
              <a:rPr lang="en-US" sz="1100" dirty="0">
                <a:solidFill>
                  <a:srgbClr val="00B050"/>
                </a:solidFill>
              </a:rPr>
              <a:t> Coordinated BF Goodput Discussion				Genadiy Tsodik</a:t>
            </a:r>
            <a:endParaRPr lang="en-GB" sz="1100" dirty="0">
              <a:solidFill>
                <a:srgbClr val="00B050"/>
              </a:solidFill>
            </a:endParaRPr>
          </a:p>
          <a:p>
            <a:pPr lvl="1">
              <a:buFont typeface="Arial" panose="020B0604020202020204" pitchFamily="34" charset="0"/>
              <a:buChar char="•"/>
            </a:pPr>
            <a:r>
              <a:rPr lang="en-GB" sz="1100" dirty="0">
                <a:solidFill>
                  <a:schemeClr val="bg1">
                    <a:lumMod val="65000"/>
                  </a:schemeClr>
                </a:solidFill>
                <a:hlinkClick r:id="rId4">
                  <a:extLst>
                    <a:ext uri="{A12FA001-AC4F-418D-AE19-62706E023703}">
                      <ahyp:hlinkClr xmlns:ahyp="http://schemas.microsoft.com/office/drawing/2018/hyperlinkcolor" val="tx"/>
                    </a:ext>
                  </a:extLst>
                </a:hlinkClick>
              </a:rPr>
              <a:t>24/1053</a:t>
            </a:r>
            <a:r>
              <a:rPr lang="en-GB" sz="1100" dirty="0">
                <a:solidFill>
                  <a:schemeClr val="bg1">
                    <a:lumMod val="65000"/>
                  </a:schemeClr>
                </a:solidFill>
              </a:rPr>
              <a:t> PAPR of OFDMA transmission follow up				Xiaogang Chen</a:t>
            </a:r>
          </a:p>
          <a:p>
            <a:pPr lvl="1">
              <a:buFont typeface="Arial" panose="020B0604020202020204" pitchFamily="34" charset="0"/>
              <a:buChar char="•"/>
            </a:pPr>
            <a:r>
              <a:rPr lang="en-GB" sz="1100" dirty="0">
                <a:solidFill>
                  <a:schemeClr val="bg1">
                    <a:lumMod val="65000"/>
                  </a:schemeClr>
                </a:solidFill>
              </a:rPr>
              <a:t>24/1124 Headroom Reason Reporting					Brian Hart</a:t>
            </a:r>
          </a:p>
          <a:p>
            <a:pPr lvl="1">
              <a:buFont typeface="Arial" panose="020B0604020202020204" pitchFamily="34" charset="0"/>
              <a:buChar char="•"/>
            </a:pPr>
            <a:r>
              <a:rPr lang="en-GB" sz="1100" dirty="0">
                <a:solidFill>
                  <a:schemeClr val="bg1">
                    <a:lumMod val="65000"/>
                  </a:schemeClr>
                </a:solidFill>
                <a:hlinkClick r:id="rId5">
                  <a:extLst>
                    <a:ext uri="{A12FA001-AC4F-418D-AE19-62706E023703}">
                      <ahyp:hlinkClr xmlns:ahyp="http://schemas.microsoft.com/office/drawing/2018/hyperlinkcolor" val="tx"/>
                    </a:ext>
                  </a:extLst>
                </a:hlinkClick>
              </a:rPr>
              <a:t>24/1158</a:t>
            </a:r>
            <a:r>
              <a:rPr lang="en-GB" sz="1100" dirty="0">
                <a:solidFill>
                  <a:schemeClr val="bg1">
                    <a:lumMod val="65000"/>
                  </a:schemeClr>
                </a:solidFill>
              </a:rPr>
              <a:t> Uplink MU MIMO Precoding Precoder Message Format 		Rainer Strobel</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24/1177</a:t>
            </a:r>
            <a:r>
              <a:rPr lang="en-GB" sz="1100" dirty="0">
                <a:solidFill>
                  <a:schemeClr val="bg1">
                    <a:lumMod val="65000"/>
                  </a:schemeClr>
                </a:solidFill>
              </a:rPr>
              <a:t> Additional Results for Multi-Layer Transmission			Leif Wilhelmsson</a:t>
            </a:r>
          </a:p>
          <a:p>
            <a:pPr>
              <a:buFont typeface="Arial" panose="020B0604020202020204" pitchFamily="34" charset="0"/>
              <a:buChar char="•"/>
            </a:pPr>
            <a:r>
              <a:rPr lang="en-US" sz="1400" dirty="0"/>
              <a:t>Straw Polls:</a:t>
            </a:r>
          </a:p>
          <a:p>
            <a:pPr lvl="1">
              <a:buFont typeface="Arial" panose="020B0604020202020204" pitchFamily="34" charset="0"/>
              <a:buChar char="•"/>
            </a:pPr>
            <a:r>
              <a:rPr lang="en-US" sz="1100" dirty="0">
                <a:solidFill>
                  <a:srgbClr val="00B050"/>
                </a:solidFill>
              </a:rPr>
              <a:t>11-24-0180-00-00bn-thoughts-on-the-beamforming-and-feedback 			Xiaogang Chen</a:t>
            </a:r>
          </a:p>
          <a:p>
            <a:pPr lvl="1">
              <a:buFont typeface="Arial" panose="020B0604020202020204" pitchFamily="34" charset="0"/>
              <a:buChar char="•"/>
            </a:pPr>
            <a:r>
              <a:rPr lang="en-US" sz="1100" dirty="0">
                <a:solidFill>
                  <a:srgbClr val="00B050"/>
                </a:solidFill>
              </a:rPr>
              <a:t>11-23-1877-01-00bn-analysis-on-the-ldpc-rate-matching				Xiaogang Chen</a:t>
            </a:r>
          </a:p>
          <a:p>
            <a:pPr lvl="1">
              <a:buFont typeface="Arial" panose="020B0604020202020204" pitchFamily="34" charset="0"/>
              <a:buChar char="•"/>
            </a:pPr>
            <a:r>
              <a:rPr lang="en-US" sz="1100" dirty="0">
                <a:solidFill>
                  <a:srgbClr val="00B050"/>
                </a:solidFill>
              </a:rPr>
              <a:t>24/395r0 MU CSI FB Type for Non-TB sounding					Junghoon Suh</a:t>
            </a:r>
            <a:endParaRPr lang="en-GB" sz="1100" dirty="0">
              <a:solidFill>
                <a:srgbClr val="00B050"/>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6422455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2</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24/0659</a:t>
            </a:r>
            <a:r>
              <a:rPr lang="en-US" sz="1400" dirty="0">
                <a:solidFill>
                  <a:srgbClr val="00B050"/>
                </a:solidFill>
              </a:rPr>
              <a:t> </a:t>
            </a:r>
            <a:r>
              <a:rPr lang="en-US" sz="1400" b="0" i="0" u="none" strike="noStrike" dirty="0">
                <a:solidFill>
                  <a:srgbClr val="00B050"/>
                </a:solidFill>
                <a:effectLst/>
              </a:rPr>
              <a:t>Thoughts on AP Power Save</a:t>
            </a:r>
            <a:r>
              <a:rPr lang="en-US" sz="1400" dirty="0">
                <a:solidFill>
                  <a:srgbClr val="00B050"/>
                </a:solidFill>
              </a:rPr>
              <a:t> 						</a:t>
            </a:r>
            <a:r>
              <a:rPr lang="en-US" sz="1400" b="0" i="0" u="none" strike="noStrike" dirty="0">
                <a:solidFill>
                  <a:srgbClr val="00B050"/>
                </a:solidFill>
                <a:effectLst/>
              </a:rPr>
              <a:t>Binita Gupta</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24/0671</a:t>
            </a:r>
            <a:r>
              <a:rPr lang="en-US" sz="1400" dirty="0">
                <a:solidFill>
                  <a:srgbClr val="00B050"/>
                </a:solidFill>
              </a:rPr>
              <a:t> </a:t>
            </a:r>
            <a:r>
              <a:rPr lang="en-US" sz="1400" b="0" i="0" u="none" strike="noStrike" dirty="0">
                <a:solidFill>
                  <a:srgbClr val="00B050"/>
                </a:solidFill>
                <a:effectLst/>
              </a:rPr>
              <a:t>Enhancements on AP Power Save</a:t>
            </a:r>
            <a:r>
              <a:rPr lang="en-US" sz="1400" dirty="0">
                <a:solidFill>
                  <a:srgbClr val="00B050"/>
                </a:solidFill>
              </a:rPr>
              <a:t> 					</a:t>
            </a:r>
            <a:r>
              <a:rPr lang="en-US" sz="1400" b="0" i="0" u="none" strike="noStrike" dirty="0">
                <a:solidFill>
                  <a:srgbClr val="00B050"/>
                </a:solidFill>
                <a:effectLst/>
              </a:rPr>
              <a:t>Shawn Kim</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24/0694</a:t>
            </a:r>
            <a:r>
              <a:rPr lang="en-US" sz="1400" dirty="0">
                <a:solidFill>
                  <a:srgbClr val="00B050"/>
                </a:solidFill>
              </a:rPr>
              <a:t> </a:t>
            </a:r>
            <a:r>
              <a:rPr lang="en-US" sz="1400" b="0" i="0" u="none" strike="noStrike" dirty="0">
                <a:solidFill>
                  <a:srgbClr val="00B050"/>
                </a:solidFill>
                <a:effectLst/>
              </a:rPr>
              <a:t>Cross-link PS state indication</a:t>
            </a:r>
            <a:r>
              <a:rPr lang="en-US" sz="1400" dirty="0">
                <a:solidFill>
                  <a:srgbClr val="00B050"/>
                </a:solidFill>
              </a:rPr>
              <a:t> 						</a:t>
            </a:r>
            <a:r>
              <a:rPr lang="en-US" sz="1400" b="0" i="0" u="none" strike="noStrike" dirty="0">
                <a:solidFill>
                  <a:srgbClr val="00B050"/>
                </a:solidFill>
                <a:effectLst/>
              </a:rPr>
              <a:t>Vishnu Ratnam</a:t>
            </a:r>
          </a:p>
          <a:p>
            <a:pPr lvl="1">
              <a:buFont typeface="Arial" panose="020B0604020202020204" pitchFamily="34" charset="0"/>
              <a:buChar char="•"/>
            </a:pPr>
            <a:r>
              <a:rPr lang="en-US" sz="1400" b="0" i="0" u="sng"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24/0715</a:t>
            </a:r>
            <a:r>
              <a:rPr lang="en-US" sz="1400" dirty="0">
                <a:solidFill>
                  <a:schemeClr val="bg1">
                    <a:lumMod val="65000"/>
                  </a:schemeClr>
                </a:solidFill>
              </a:rPr>
              <a:t> </a:t>
            </a:r>
            <a:r>
              <a:rPr lang="en-US" sz="1400" b="0" i="0" u="none" strike="noStrike" dirty="0">
                <a:solidFill>
                  <a:schemeClr val="bg1">
                    <a:lumMod val="65000"/>
                  </a:schemeClr>
                </a:solidFill>
                <a:effectLst/>
              </a:rPr>
              <a:t>Multi-Link-SM-Power-Save-Mode-follow-up</a:t>
            </a:r>
            <a:r>
              <a:rPr lang="en-US" sz="1400" dirty="0">
                <a:solidFill>
                  <a:schemeClr val="bg1">
                    <a:lumMod val="65000"/>
                  </a:schemeClr>
                </a:solidFill>
              </a:rPr>
              <a:t> 			</a:t>
            </a:r>
            <a:r>
              <a:rPr lang="en-US" sz="1400" b="0" i="0" u="none" strike="noStrike" dirty="0">
                <a:solidFill>
                  <a:schemeClr val="bg1">
                    <a:lumMod val="65000"/>
                  </a:schemeClr>
                </a:solidFill>
                <a:effectLst/>
              </a:rPr>
              <a:t>Jason Y. Guo</a:t>
            </a:r>
            <a:r>
              <a:rPr lang="en-US" sz="1400" dirty="0">
                <a:solidFill>
                  <a:schemeClr val="bg1">
                    <a:lumMod val="65000"/>
                  </a:schemeClr>
                </a:solidFill>
              </a:rPr>
              <a:t> </a:t>
            </a:r>
            <a:endParaRPr lang="en-US" sz="1400" b="0" i="0" u="none" strike="noStrike" dirty="0">
              <a:solidFill>
                <a:schemeClr val="bg1">
                  <a:lumMod val="65000"/>
                </a:schemeClr>
              </a:solidFill>
              <a:effectLst/>
            </a:endParaRPr>
          </a:p>
          <a:p>
            <a:pPr lvl="1">
              <a:buFont typeface="Arial" panose="020B0604020202020204" pitchFamily="34" charset="0"/>
              <a:buChar char="•"/>
            </a:pPr>
            <a:r>
              <a:rPr lang="en-US" sz="14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24/0737</a:t>
            </a:r>
            <a:r>
              <a:rPr lang="en-US" sz="1400" dirty="0">
                <a:solidFill>
                  <a:schemeClr val="bg1">
                    <a:lumMod val="65000"/>
                  </a:schemeClr>
                </a:solidFill>
              </a:rPr>
              <a:t> </a:t>
            </a:r>
            <a:r>
              <a:rPr lang="en-US" sz="1400" b="0" i="0" u="none" strike="noStrike" dirty="0">
                <a:solidFill>
                  <a:schemeClr val="bg1">
                    <a:lumMod val="65000"/>
                  </a:schemeClr>
                </a:solidFill>
                <a:effectLst/>
              </a:rPr>
              <a:t>Cross-link Wake-up to Go Deeper in Power Save</a:t>
            </a:r>
            <a:r>
              <a:rPr lang="en-US" sz="1400" dirty="0">
                <a:solidFill>
                  <a:schemeClr val="bg1">
                    <a:lumMod val="65000"/>
                  </a:schemeClr>
                </a:solidFill>
              </a:rPr>
              <a:t> 			</a:t>
            </a:r>
            <a:r>
              <a:rPr lang="en-US" sz="1400" b="0" i="0" u="none" strike="noStrike" dirty="0">
                <a:solidFill>
                  <a:schemeClr val="bg1">
                    <a:lumMod val="65000"/>
                  </a:schemeClr>
                </a:solidFill>
                <a:effectLst/>
              </a:rPr>
              <a:t>Yuxin Lu</a:t>
            </a:r>
          </a:p>
          <a:p>
            <a:pPr lvl="1">
              <a:buFont typeface="Arial" panose="020B0604020202020204" pitchFamily="34" charset="0"/>
              <a:buChar char="•"/>
            </a:pPr>
            <a:r>
              <a:rPr lang="en-US" sz="14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24/0782</a:t>
            </a:r>
            <a:r>
              <a:rPr lang="en-US" sz="1400" dirty="0">
                <a:solidFill>
                  <a:schemeClr val="bg1">
                    <a:lumMod val="65000"/>
                  </a:schemeClr>
                </a:solidFill>
              </a:rPr>
              <a:t> </a:t>
            </a:r>
            <a:r>
              <a:rPr lang="en-US" sz="1400" b="0" i="0" u="none" strike="noStrike" dirty="0">
                <a:solidFill>
                  <a:schemeClr val="bg1">
                    <a:lumMod val="65000"/>
                  </a:schemeClr>
                </a:solidFill>
                <a:effectLst/>
              </a:rPr>
              <a:t>AP power saving</a:t>
            </a:r>
            <a:r>
              <a:rPr lang="en-US" sz="1400" dirty="0">
                <a:solidFill>
                  <a:schemeClr val="bg1">
                    <a:lumMod val="65000"/>
                  </a:schemeClr>
                </a:solidFill>
              </a:rPr>
              <a:t> 								</a:t>
            </a:r>
            <a:r>
              <a:rPr lang="en-US" sz="1400" b="0" i="0" u="none" strike="noStrike" dirty="0" err="1">
                <a:solidFill>
                  <a:schemeClr val="bg1">
                    <a:lumMod val="65000"/>
                  </a:schemeClr>
                </a:solidFill>
                <a:effectLst/>
              </a:rPr>
              <a:t>Chaoming</a:t>
            </a:r>
            <a:r>
              <a:rPr lang="en-US" sz="1400" b="0" i="0" u="none" strike="noStrike" dirty="0">
                <a:solidFill>
                  <a:schemeClr val="bg1">
                    <a:lumMod val="65000"/>
                  </a:schemeClr>
                </a:solidFill>
                <a:effectLst/>
              </a:rPr>
              <a:t> Luo</a:t>
            </a:r>
            <a:r>
              <a:rPr lang="en-US" sz="1400" dirty="0">
                <a:solidFill>
                  <a:schemeClr val="bg1">
                    <a:lumMod val="65000"/>
                  </a:schemeClr>
                </a:solidFill>
              </a:rPr>
              <a:t>  </a:t>
            </a:r>
          </a:p>
          <a:p>
            <a:pPr lvl="1">
              <a:buFont typeface="Arial" panose="020B0604020202020204" pitchFamily="34" charset="0"/>
              <a:buChar char="•"/>
            </a:pPr>
            <a:r>
              <a:rPr lang="en-US" sz="14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24/0813</a:t>
            </a:r>
            <a:r>
              <a:rPr lang="en-US" sz="1400" dirty="0">
                <a:solidFill>
                  <a:schemeClr val="bg1">
                    <a:lumMod val="65000"/>
                  </a:schemeClr>
                </a:solidFill>
              </a:rPr>
              <a:t> </a:t>
            </a:r>
            <a:r>
              <a:rPr lang="en-US" sz="1400" b="0" i="0" u="none" strike="noStrike" dirty="0">
                <a:solidFill>
                  <a:schemeClr val="bg1">
                    <a:lumMod val="65000"/>
                  </a:schemeClr>
                </a:solidFill>
                <a:effectLst/>
              </a:rPr>
              <a:t>Discussions on AP Power Save</a:t>
            </a:r>
            <a:r>
              <a:rPr lang="en-US" sz="1400" dirty="0">
                <a:solidFill>
                  <a:schemeClr val="bg1">
                    <a:lumMod val="65000"/>
                  </a:schemeClr>
                </a:solidFill>
              </a:rPr>
              <a:t> 					</a:t>
            </a:r>
            <a:r>
              <a:rPr lang="en-US" sz="1400" b="0" i="0" u="none" strike="noStrike" dirty="0" err="1">
                <a:solidFill>
                  <a:schemeClr val="bg1">
                    <a:lumMod val="65000"/>
                  </a:schemeClr>
                </a:solidFill>
                <a:effectLst/>
              </a:rPr>
              <a:t>Yongsen</a:t>
            </a:r>
            <a:r>
              <a:rPr lang="en-US" sz="1400" b="0" i="0" u="none" strike="noStrike" dirty="0">
                <a:solidFill>
                  <a:schemeClr val="bg1">
                    <a:lumMod val="65000"/>
                  </a:schemeClr>
                </a:solidFill>
                <a:effectLst/>
              </a:rPr>
              <a:t> Ma</a:t>
            </a:r>
            <a:r>
              <a:rPr lang="en-US" sz="1400" dirty="0">
                <a:solidFill>
                  <a:schemeClr val="bg1">
                    <a:lumMod val="65000"/>
                  </a:schemeClr>
                </a:solidFill>
              </a:rPr>
              <a:t> </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886114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457200" marR="0" algn="l">
              <a:spcBef>
                <a:spcPts val="0"/>
              </a:spcBef>
              <a:spcAft>
                <a:spcPts val="0"/>
              </a:spcAft>
            </a:pPr>
            <a:r>
              <a:rPr lang="en-US" sz="1100" b="1" i="0" dirty="0">
                <a:solidFill>
                  <a:srgbClr val="00B050"/>
                </a:solidFill>
                <a:effectLst/>
                <a:highlight>
                  <a:srgbClr val="FFFFFF"/>
                </a:highlight>
              </a:rPr>
              <a:t>Straw Poll 1: Do you support the following:</a:t>
            </a:r>
          </a:p>
          <a:p>
            <a:pPr marL="914400" marR="0" algn="l">
              <a:spcBef>
                <a:spcPts val="0"/>
              </a:spcBef>
              <a:spcAft>
                <a:spcPts val="0"/>
              </a:spcAft>
            </a:pPr>
            <a:r>
              <a:rPr lang="en-US" sz="1100" b="0" i="0" dirty="0">
                <a:solidFill>
                  <a:srgbClr val="222222"/>
                </a:solidFill>
                <a:effectLst/>
                <a:highlight>
                  <a:srgbClr val="FFFFFF"/>
                </a:highlight>
              </a:rPr>
              <a:t>o  …</a:t>
            </a:r>
            <a:endParaRPr lang="en-US" sz="1000" b="0" i="0" dirty="0">
              <a:solidFill>
                <a:srgbClr val="222222"/>
              </a:solidFill>
              <a:effectLst/>
              <a:highlight>
                <a:srgbClr val="FFFFFF"/>
              </a:highlight>
            </a:endParaRPr>
          </a:p>
          <a:p>
            <a:pPr algn="l"/>
            <a:r>
              <a:rPr lang="en-US" sz="1000" b="0" i="0" dirty="0">
                <a:solidFill>
                  <a:srgbClr val="222222"/>
                </a:solidFill>
                <a:effectLst/>
                <a:highlight>
                  <a:srgbClr val="FFFFFF"/>
                </a:highlight>
              </a:rPr>
              <a:t>Supporting list: [</a:t>
            </a:r>
            <a:r>
              <a:rPr lang="en-US" sz="1000" b="0" i="0" dirty="0">
                <a:solidFill>
                  <a:srgbClr val="1155CC"/>
                </a:solidFill>
                <a:effectLst/>
                <a:highlight>
                  <a:srgbClr val="FFFFFF"/>
                </a:highlight>
                <a:hlinkClick r:id="rId2"/>
              </a:rPr>
              <a:t>23/1971</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3"/>
              </a:rPr>
              <a:t>23/1996</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4"/>
              </a:rPr>
              <a:t>24/0052</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5"/>
              </a:rPr>
              <a:t>24/0083</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6"/>
              </a:rPr>
              <a:t>24/0101</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7"/>
              </a:rPr>
              <a:t>24/0396</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8"/>
              </a:rPr>
              <a:t>24/0412</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9"/>
              </a:rPr>
              <a:t>24/0679</a:t>
            </a:r>
            <a:r>
              <a:rPr lang="en-US" sz="1000" b="0" i="0" dirty="0">
                <a:solidFill>
                  <a:srgbClr val="222222"/>
                </a:solidFill>
                <a:effectLst/>
                <a:highlight>
                  <a:srgbClr val="FFFFFF"/>
                </a:highlight>
              </a:rPr>
              <a:t>]</a:t>
            </a:r>
          </a:p>
          <a:p>
            <a:pPr marL="0" indent="0" algn="just"/>
            <a:r>
              <a:rPr lang="en-US" sz="1100" b="1" i="0" dirty="0">
                <a:solidFill>
                  <a:srgbClr val="00B050"/>
                </a:solidFill>
                <a:effectLst/>
                <a:highlight>
                  <a:srgbClr val="FFFFFF"/>
                </a:highlight>
              </a:rPr>
              <a:t>Straw Poll 3: Do you agree to include the following into the 11bn SFD?</a:t>
            </a:r>
            <a:endParaRPr lang="en-US" sz="1100" b="0" i="0" dirty="0">
              <a:solidFill>
                <a:srgbClr val="00B050"/>
              </a:solidFill>
              <a:effectLst/>
              <a:highlight>
                <a:srgbClr val="FFFFFF"/>
              </a:highlight>
            </a:endParaRPr>
          </a:p>
          <a:p>
            <a:pPr marL="742950" lvl="1" indent="-285750" algn="just">
              <a:buFont typeface="Arial" panose="020B0604020202020204" pitchFamily="34" charset="0"/>
              <a:buChar char="•"/>
            </a:pPr>
            <a:r>
              <a:rPr lang="en-US" sz="1100" b="0" i="0" dirty="0">
                <a:solidFill>
                  <a:srgbClr val="222222"/>
                </a:solidFill>
                <a:effectLst/>
                <a:highlight>
                  <a:srgbClr val="FFFFFF"/>
                </a:highlight>
                <a:latin typeface="Arial" panose="020B0604020202020204" pitchFamily="34" charset="0"/>
              </a:rPr>
              <a:t>11bn defines a mechanism to allow a non-AP STA to indicate a periodic unavailability in time to its associated AP</a:t>
            </a:r>
          </a:p>
          <a:p>
            <a:pPr algn="l"/>
            <a:r>
              <a:rPr lang="en-US" sz="1200" b="0" i="0" dirty="0">
                <a:solidFill>
                  <a:srgbClr val="222222"/>
                </a:solidFill>
                <a:effectLst/>
                <a:highlight>
                  <a:srgbClr val="FFFFFF"/>
                </a:highlight>
                <a:latin typeface="Arial" panose="020B0604020202020204" pitchFamily="34" charset="0"/>
              </a:rPr>
              <a:t>Note: Some harmonization based on [</a:t>
            </a:r>
            <a:r>
              <a:rPr lang="en-US" sz="1200" b="0" i="0" dirty="0">
                <a:solidFill>
                  <a:srgbClr val="1155CC"/>
                </a:solidFill>
                <a:effectLst/>
                <a:highlight>
                  <a:srgbClr val="FFFFFF"/>
                </a:highlight>
                <a:latin typeface="Arial" panose="020B0604020202020204" pitchFamily="34" charset="0"/>
                <a:hlinkClick r:id="rId10"/>
              </a:rPr>
              <a:t>24/0831</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1"/>
              </a:rPr>
              <a:t>23/0816</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2"/>
              </a:rPr>
              <a:t>23/1934, </a:t>
            </a:r>
            <a:r>
              <a:rPr lang="en-US" sz="1200" b="0" i="0" dirty="0">
                <a:solidFill>
                  <a:srgbClr val="1155CC"/>
                </a:solidFill>
                <a:effectLst/>
                <a:highlight>
                  <a:srgbClr val="FFFFFF"/>
                </a:highlight>
                <a:latin typeface="Arial" panose="020B0604020202020204" pitchFamily="34" charset="0"/>
                <a:hlinkClick r:id="rId13"/>
              </a:rPr>
              <a:t>23/2002</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4"/>
              </a:rPr>
              <a:t>23/2078</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5"/>
              </a:rPr>
              <a:t>24/0420</a:t>
            </a:r>
            <a:r>
              <a:rPr lang="en-US" sz="1200" b="0" i="0" dirty="0">
                <a:solidFill>
                  <a:srgbClr val="222222"/>
                </a:solidFill>
                <a:effectLst/>
                <a:highlight>
                  <a:srgbClr val="FFFFFF"/>
                </a:highlight>
                <a:latin typeface="Arial" panose="020B0604020202020204" pitchFamily="34" charset="0"/>
              </a:rPr>
              <a:t>]</a:t>
            </a:r>
          </a:p>
          <a:p>
            <a:pPr marL="0" indent="0"/>
            <a:endParaRPr lang="en-US" sz="1100" b="0" dirty="0">
              <a:solidFill>
                <a:srgbClr val="FFC000"/>
              </a:solidFill>
            </a:endParaRPr>
          </a:p>
          <a:p>
            <a:pPr>
              <a:buFont typeface="Arial" panose="020B0604020202020204" pitchFamily="34" charset="0"/>
              <a:buChar char="•"/>
            </a:pP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273583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Miscellaneous Part 2 + LDPC Part 1</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24/1053</a:t>
            </a:r>
            <a:r>
              <a:rPr lang="en-GB" sz="1100" dirty="0">
                <a:solidFill>
                  <a:srgbClr val="00B050"/>
                </a:solidFill>
              </a:rPr>
              <a:t> PAPR of OFDMA transmission follow up					Xiaogang Chen</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24/1124</a:t>
            </a:r>
            <a:r>
              <a:rPr lang="en-GB" sz="1100" dirty="0">
                <a:solidFill>
                  <a:srgbClr val="00B050"/>
                </a:solidFill>
              </a:rPr>
              <a:t> Headroom Reason Reporting						Brian Hart</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24/1158</a:t>
            </a:r>
            <a:r>
              <a:rPr lang="en-GB" sz="1100" dirty="0">
                <a:solidFill>
                  <a:srgbClr val="00B050"/>
                </a:solidFill>
              </a:rPr>
              <a:t> Uplink MU MIMO Precoding Precoder Message Format 			Rainer Strobel</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24/1177</a:t>
            </a:r>
            <a:r>
              <a:rPr lang="en-GB" sz="1100" dirty="0">
                <a:solidFill>
                  <a:srgbClr val="00B050"/>
                </a:solidFill>
              </a:rPr>
              <a:t> Additional Results for Multi-Layer Transmission				Leif Wilhelmsson</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24/1054</a:t>
            </a:r>
            <a:r>
              <a:rPr lang="en-US" sz="1100" dirty="0">
                <a:solidFill>
                  <a:srgbClr val="00B050"/>
                </a:solidFill>
              </a:rPr>
              <a:t> On the over puncturing in LDPC						Xiaogang Chen</a:t>
            </a:r>
          </a:p>
          <a:p>
            <a:pPr lvl="1">
              <a:buFont typeface="Arial" panose="020B0604020202020204" pitchFamily="34" charset="0"/>
              <a:buChar char="•"/>
            </a:pPr>
            <a:r>
              <a:rPr lang="en-US" sz="1100" dirty="0">
                <a:solidFill>
                  <a:schemeClr val="bg1">
                    <a:lumMod val="65000"/>
                  </a:schemeClr>
                </a:solidFill>
                <a:hlinkClick r:id="rId7">
                  <a:extLst>
                    <a:ext uri="{A12FA001-AC4F-418D-AE19-62706E023703}">
                      <ahyp:hlinkClr xmlns:ahyp="http://schemas.microsoft.com/office/drawing/2018/hyperlinkcolor" val="tx"/>
                    </a:ext>
                  </a:extLst>
                </a:hlinkClick>
              </a:rPr>
              <a:t>24/1159</a:t>
            </a:r>
            <a:r>
              <a:rPr lang="en-US" sz="1100" dirty="0">
                <a:solidFill>
                  <a:schemeClr val="bg1">
                    <a:lumMod val="65000"/>
                  </a:schemeClr>
                </a:solidFill>
              </a:rPr>
              <a:t> Investigation of LDPC Improvements					Rainer Strobel</a:t>
            </a:r>
            <a:endParaRPr lang="en-GB" sz="1100" dirty="0">
              <a:solidFill>
                <a:schemeClr val="bg1">
                  <a:lumMod val="65000"/>
                </a:schemeClr>
              </a:solidFill>
            </a:endParaRPr>
          </a:p>
          <a:p>
            <a:pPr>
              <a:buFont typeface="Arial" panose="020B0604020202020204" pitchFamily="34" charset="0"/>
              <a:buChar char="•"/>
            </a:pPr>
            <a:r>
              <a:rPr lang="en-US" sz="1400" dirty="0">
                <a:solidFill>
                  <a:schemeClr val="bg1">
                    <a:lumMod val="65000"/>
                  </a:schemeClr>
                </a:solidFill>
              </a:rPr>
              <a:t>Straw Polls: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7631169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3</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24/0715</a:t>
            </a:r>
            <a:r>
              <a:rPr lang="en-US" sz="1400" dirty="0">
                <a:solidFill>
                  <a:srgbClr val="00B050"/>
                </a:solidFill>
              </a:rPr>
              <a:t> </a:t>
            </a:r>
            <a:r>
              <a:rPr lang="en-US" sz="1400" b="0" i="0" u="none" strike="noStrike" dirty="0">
                <a:solidFill>
                  <a:srgbClr val="00B050"/>
                </a:solidFill>
                <a:effectLst/>
              </a:rPr>
              <a:t>Multi-Link-SM-Power-Save-Mode-follow-up</a:t>
            </a:r>
            <a:r>
              <a:rPr lang="en-US" sz="1400" dirty="0">
                <a:solidFill>
                  <a:srgbClr val="00B050"/>
                </a:solidFill>
              </a:rPr>
              <a:t> 			</a:t>
            </a:r>
            <a:r>
              <a:rPr lang="en-US" sz="1400" b="0" i="0" u="none" strike="noStrike" dirty="0">
                <a:solidFill>
                  <a:srgbClr val="00B050"/>
                </a:solidFill>
                <a:effectLst/>
              </a:rPr>
              <a:t>Jason Y. Guo</a:t>
            </a:r>
            <a:r>
              <a:rPr lang="en-US" sz="1400" dirty="0">
                <a:solidFill>
                  <a:srgbClr val="00B050"/>
                </a:solidFill>
              </a:rPr>
              <a:t> </a:t>
            </a:r>
            <a:endParaRPr lang="en-US" sz="1400" b="0" i="0" u="none" strike="noStrike" dirty="0">
              <a:solidFill>
                <a:srgbClr val="00B050"/>
              </a:solidFill>
              <a:effectLst/>
            </a:endParaRPr>
          </a:p>
          <a:p>
            <a:pPr lvl="1">
              <a:buFont typeface="Arial" panose="020B0604020202020204" pitchFamily="34" charset="0"/>
              <a:buChar char="•"/>
            </a:pPr>
            <a:r>
              <a:rPr lang="en-US" sz="1400" b="0" i="0" u="sng" strike="noStrike" dirty="0">
                <a:solidFill>
                  <a:schemeClr val="bg1">
                    <a:lumMod val="75000"/>
                  </a:schemeClr>
                </a:solidFill>
                <a:effectLst/>
                <a:hlinkClick r:id="rId3">
                  <a:extLst>
                    <a:ext uri="{A12FA001-AC4F-418D-AE19-62706E023703}">
                      <ahyp:hlinkClr xmlns:ahyp="http://schemas.microsoft.com/office/drawing/2018/hyperlinkcolor" val="tx"/>
                    </a:ext>
                  </a:extLst>
                </a:hlinkClick>
              </a:rPr>
              <a:t>24/0737</a:t>
            </a:r>
            <a:r>
              <a:rPr lang="en-US" sz="1400" dirty="0">
                <a:solidFill>
                  <a:schemeClr val="bg1">
                    <a:lumMod val="75000"/>
                  </a:schemeClr>
                </a:solidFill>
              </a:rPr>
              <a:t> </a:t>
            </a:r>
            <a:r>
              <a:rPr lang="en-US" sz="1400" b="0" i="0" u="none" strike="noStrike" dirty="0">
                <a:solidFill>
                  <a:schemeClr val="bg1">
                    <a:lumMod val="75000"/>
                  </a:schemeClr>
                </a:solidFill>
                <a:effectLst/>
              </a:rPr>
              <a:t>Cross-link Wake-up to Go Deeper in Power Save</a:t>
            </a:r>
            <a:r>
              <a:rPr lang="en-US" sz="1400" dirty="0">
                <a:solidFill>
                  <a:schemeClr val="bg1">
                    <a:lumMod val="75000"/>
                  </a:schemeClr>
                </a:solidFill>
              </a:rPr>
              <a:t> 			</a:t>
            </a:r>
            <a:r>
              <a:rPr lang="en-US" sz="1400" b="0" i="0" u="none" strike="noStrike" dirty="0">
                <a:solidFill>
                  <a:schemeClr val="bg1">
                    <a:lumMod val="75000"/>
                  </a:schemeClr>
                </a:solidFill>
                <a:effectLst/>
              </a:rPr>
              <a:t>Yuxin Lu</a:t>
            </a:r>
          </a:p>
          <a:p>
            <a:pPr lvl="1">
              <a:buFont typeface="Arial" panose="020B0604020202020204" pitchFamily="34" charset="0"/>
              <a:buChar char="•"/>
            </a:pPr>
            <a:r>
              <a:rPr lang="en-US" sz="1400" b="0" i="0" u="sng" strike="noStrike" dirty="0">
                <a:solidFill>
                  <a:schemeClr val="bg1">
                    <a:lumMod val="75000"/>
                  </a:schemeClr>
                </a:solidFill>
                <a:effectLst/>
                <a:hlinkClick r:id="rId4">
                  <a:extLst>
                    <a:ext uri="{A12FA001-AC4F-418D-AE19-62706E023703}">
                      <ahyp:hlinkClr xmlns:ahyp="http://schemas.microsoft.com/office/drawing/2018/hyperlinkcolor" val="tx"/>
                    </a:ext>
                  </a:extLst>
                </a:hlinkClick>
              </a:rPr>
              <a:t>24/0782</a:t>
            </a:r>
            <a:r>
              <a:rPr lang="en-US" sz="1400" dirty="0">
                <a:solidFill>
                  <a:schemeClr val="bg1">
                    <a:lumMod val="75000"/>
                  </a:schemeClr>
                </a:solidFill>
              </a:rPr>
              <a:t> </a:t>
            </a:r>
            <a:r>
              <a:rPr lang="en-US" sz="1400" b="0" i="0" u="none" strike="noStrike" dirty="0">
                <a:solidFill>
                  <a:schemeClr val="bg1">
                    <a:lumMod val="75000"/>
                  </a:schemeClr>
                </a:solidFill>
                <a:effectLst/>
              </a:rPr>
              <a:t>AP power saving</a:t>
            </a:r>
            <a:r>
              <a:rPr lang="en-US" sz="1400" dirty="0">
                <a:solidFill>
                  <a:schemeClr val="bg1">
                    <a:lumMod val="75000"/>
                  </a:schemeClr>
                </a:solidFill>
              </a:rPr>
              <a:t> 								</a:t>
            </a:r>
            <a:r>
              <a:rPr lang="en-US" sz="1400" b="0" i="0" u="none" strike="noStrike" dirty="0" err="1">
                <a:solidFill>
                  <a:schemeClr val="bg1">
                    <a:lumMod val="75000"/>
                  </a:schemeClr>
                </a:solidFill>
                <a:effectLst/>
              </a:rPr>
              <a:t>Chaoming</a:t>
            </a:r>
            <a:r>
              <a:rPr lang="en-US" sz="1400" b="0" i="0" u="none" strike="noStrike" dirty="0">
                <a:solidFill>
                  <a:schemeClr val="bg1">
                    <a:lumMod val="75000"/>
                  </a:schemeClr>
                </a:solidFill>
                <a:effectLst/>
              </a:rPr>
              <a:t> Luo</a:t>
            </a:r>
            <a:r>
              <a:rPr lang="en-US" sz="1400" dirty="0">
                <a:solidFill>
                  <a:schemeClr val="bg1">
                    <a:lumMod val="75000"/>
                  </a:schemeClr>
                </a:solidFill>
              </a:rPr>
              <a:t>  </a:t>
            </a: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24/0813</a:t>
            </a:r>
            <a:r>
              <a:rPr lang="en-US" sz="1400" dirty="0">
                <a:solidFill>
                  <a:srgbClr val="00B050"/>
                </a:solidFill>
              </a:rPr>
              <a:t> </a:t>
            </a:r>
            <a:r>
              <a:rPr lang="en-US" sz="1400" b="0" i="0" u="none" strike="noStrike" dirty="0">
                <a:solidFill>
                  <a:srgbClr val="00B050"/>
                </a:solidFill>
                <a:effectLst/>
              </a:rPr>
              <a:t>Discussions on AP Power Save</a:t>
            </a:r>
            <a:r>
              <a:rPr lang="en-US" sz="1400" dirty="0">
                <a:solidFill>
                  <a:srgbClr val="00B050"/>
                </a:solidFill>
              </a:rPr>
              <a:t> 					</a:t>
            </a:r>
            <a:r>
              <a:rPr lang="en-US" sz="1400" b="0" i="0" u="none" strike="noStrike" dirty="0" err="1">
                <a:solidFill>
                  <a:srgbClr val="00B050"/>
                </a:solidFill>
                <a:effectLst/>
              </a:rPr>
              <a:t>Yongsen</a:t>
            </a:r>
            <a:r>
              <a:rPr lang="en-US" sz="1400" b="0" i="0" u="none" strike="noStrike" dirty="0">
                <a:solidFill>
                  <a:srgbClr val="00B050"/>
                </a:solidFill>
                <a:effectLst/>
              </a:rPr>
              <a:t> Ma</a:t>
            </a:r>
          </a:p>
          <a:p>
            <a:pPr lvl="1">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24/0833</a:t>
            </a:r>
            <a:r>
              <a:rPr lang="en-US" sz="1400" dirty="0">
                <a:solidFill>
                  <a:srgbClr val="00B050"/>
                </a:solidFill>
              </a:rPr>
              <a:t> </a:t>
            </a:r>
            <a:r>
              <a:rPr lang="en-US" sz="1400" b="0" i="0" u="none" strike="noStrike" dirty="0">
                <a:solidFill>
                  <a:srgbClr val="00B050"/>
                </a:solidFill>
                <a:effectLst/>
              </a:rPr>
              <a:t>Dynamic Power Saving for AP</a:t>
            </a:r>
            <a:r>
              <a:rPr lang="en-US" sz="1400" dirty="0">
                <a:solidFill>
                  <a:srgbClr val="00B050"/>
                </a:solidFill>
              </a:rPr>
              <a:t> 					</a:t>
            </a:r>
            <a:r>
              <a:rPr lang="en-US" sz="1400" b="0" i="0" u="none" strike="noStrike" dirty="0" err="1">
                <a:solidFill>
                  <a:srgbClr val="00B050"/>
                </a:solidFill>
                <a:effectLst/>
              </a:rPr>
              <a:t>GeonHwan</a:t>
            </a:r>
            <a:r>
              <a:rPr lang="en-US" sz="1400" b="0" i="0" u="none" strike="noStrike" dirty="0">
                <a:solidFill>
                  <a:srgbClr val="00B050"/>
                </a:solidFill>
                <a:effectLst/>
              </a:rPr>
              <a:t> Kim</a:t>
            </a:r>
          </a:p>
          <a:p>
            <a:pPr lvl="1">
              <a:buFont typeface="Arial" panose="020B0604020202020204" pitchFamily="34" charset="0"/>
              <a:buChar char="•"/>
            </a:pPr>
            <a:r>
              <a:rPr lang="en-US" sz="14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24/0844</a:t>
            </a:r>
            <a:r>
              <a:rPr lang="en-US" sz="1400" b="0" i="0" u="none" strike="noStrike" kern="1200" dirty="0">
                <a:solidFill>
                  <a:schemeClr val="bg1">
                    <a:lumMod val="65000"/>
                  </a:schemeClr>
                </a:solidFill>
                <a:effectLst/>
                <a:ea typeface="MS Gothic" panose="020B0609070205080204" pitchFamily="49" charset="-128"/>
              </a:rPr>
              <a:t> Padding Time in Dynamic Power Save 				</a:t>
            </a:r>
            <a:r>
              <a:rPr lang="en-US" sz="1400" b="0" i="0" u="none" strike="noStrike" kern="1200" dirty="0" err="1">
                <a:solidFill>
                  <a:schemeClr val="bg1">
                    <a:lumMod val="65000"/>
                  </a:schemeClr>
                </a:solidFill>
                <a:effectLst/>
                <a:ea typeface="MS Gothic" panose="020B0609070205080204" pitchFamily="49" charset="-128"/>
              </a:rPr>
              <a:t>Maolin</a:t>
            </a:r>
            <a:r>
              <a:rPr lang="en-US" sz="1400" b="0" i="0" u="none" strike="noStrike" kern="1200" dirty="0">
                <a:solidFill>
                  <a:schemeClr val="bg1">
                    <a:lumMod val="65000"/>
                  </a:schemeClr>
                </a:solidFill>
                <a:effectLst/>
                <a:ea typeface="MS Gothic" panose="020B0609070205080204" pitchFamily="49" charset="-128"/>
              </a:rPr>
              <a:t> Zhang</a:t>
            </a:r>
          </a:p>
          <a:p>
            <a:pPr lvl="1">
              <a:buFont typeface="Arial" panose="020B0604020202020204" pitchFamily="34" charset="0"/>
              <a:buChar char="•"/>
            </a:pPr>
            <a:r>
              <a:rPr lang="en-US" sz="1400" b="0" i="0" u="none" strike="noStrike" dirty="0">
                <a:solidFill>
                  <a:srgbClr val="00B050"/>
                </a:solidFill>
                <a:effectLst/>
                <a:hlinkClick r:id="rId8">
                  <a:extLst>
                    <a:ext uri="{A12FA001-AC4F-418D-AE19-62706E023703}">
                      <ahyp:hlinkClr xmlns:ahyp="http://schemas.microsoft.com/office/drawing/2018/hyperlinkcolor" val="tx"/>
                    </a:ext>
                  </a:extLst>
                </a:hlinkClick>
              </a:rPr>
              <a:t>24/1126</a:t>
            </a:r>
            <a:r>
              <a:rPr lang="en-US" sz="1400" dirty="0">
                <a:solidFill>
                  <a:srgbClr val="00B050"/>
                </a:solidFill>
              </a:rPr>
              <a:t> </a:t>
            </a:r>
            <a:r>
              <a:rPr lang="en-US" sz="1400" b="0" i="0" u="none" strike="noStrike" dirty="0">
                <a:solidFill>
                  <a:srgbClr val="00B050"/>
                </a:solidFill>
                <a:effectLst/>
              </a:rPr>
              <a:t>ICF-ICR Discussion for DPS</a:t>
            </a:r>
            <a:r>
              <a:rPr lang="en-US" sz="1400" dirty="0">
                <a:solidFill>
                  <a:srgbClr val="00B050"/>
                </a:solidFill>
              </a:rPr>
              <a:t> 						</a:t>
            </a:r>
            <a:r>
              <a:rPr lang="en-US" sz="1400" b="0" i="0" u="none" strike="noStrike" dirty="0" err="1">
                <a:solidFill>
                  <a:srgbClr val="00B050"/>
                </a:solidFill>
                <a:effectLst/>
              </a:rPr>
              <a:t>GeonHwan</a:t>
            </a:r>
            <a:r>
              <a:rPr lang="en-US" sz="1400" b="0" i="0" u="none" strike="noStrike" dirty="0">
                <a:solidFill>
                  <a:srgbClr val="00B050"/>
                </a:solidFill>
                <a:effectLst/>
              </a:rPr>
              <a:t> Kim</a:t>
            </a: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24/1129</a:t>
            </a:r>
            <a:r>
              <a:rPr lang="en-US" sz="1400" b="0" i="0" u="none" strike="noStrike" kern="1200" dirty="0">
                <a:solidFill>
                  <a:schemeClr val="bg1">
                    <a:lumMod val="65000"/>
                  </a:schemeClr>
                </a:solidFill>
                <a:effectLst/>
                <a:ea typeface="MS Gothic" panose="020B0609070205080204" pitchFamily="49" charset="-128"/>
              </a:rPr>
              <a:t> Discussion on Intermediate FCS Signaling 				</a:t>
            </a:r>
            <a:r>
              <a:rPr lang="en-US" sz="1400" b="0" i="0" u="none" strike="noStrike" kern="1200" dirty="0" err="1">
                <a:solidFill>
                  <a:schemeClr val="bg1">
                    <a:lumMod val="65000"/>
                  </a:schemeClr>
                </a:solidFill>
                <a:effectLst/>
                <a:ea typeface="MS Gothic" panose="020B0609070205080204" pitchFamily="49" charset="-128"/>
              </a:rPr>
              <a:t>SunHee</a:t>
            </a:r>
            <a:r>
              <a:rPr lang="en-US" sz="1400" b="0" i="0" u="none" strike="noStrike" kern="1200" dirty="0">
                <a:solidFill>
                  <a:schemeClr val="bg1">
                    <a:lumMod val="65000"/>
                  </a:schemeClr>
                </a:solidFill>
                <a:effectLst/>
                <a:ea typeface="MS Gothic" panose="020B0609070205080204" pitchFamily="49" charset="-128"/>
              </a:rPr>
              <a:t> Baek</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9895422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0" marR="0" indent="0" algn="l">
              <a:spcBef>
                <a:spcPts val="0"/>
              </a:spcBef>
              <a:spcAft>
                <a:spcPts val="0"/>
              </a:spcAft>
            </a:pPr>
            <a:r>
              <a:rPr lang="en-US" sz="1400" b="1" i="0" dirty="0">
                <a:solidFill>
                  <a:srgbClr val="FFC000"/>
                </a:solidFill>
                <a:effectLst/>
                <a:highlight>
                  <a:srgbClr val="FFFFFF"/>
                </a:highlight>
              </a:rPr>
              <a:t>Straw Poll 1:</a:t>
            </a:r>
            <a:r>
              <a:rPr lang="en-US" sz="1400" b="0" i="0" dirty="0">
                <a:solidFill>
                  <a:srgbClr val="FFC000"/>
                </a:solidFill>
                <a:effectLst/>
                <a:highlight>
                  <a:srgbClr val="FFFFFF"/>
                </a:highlight>
              </a:rPr>
              <a:t> Do you support to define in 11bn that when a non-AP MLD is in the process of roaming </a:t>
            </a:r>
            <a:r>
              <a:rPr lang="en-US" sz="1400" b="0" i="0" dirty="0">
                <a:solidFill>
                  <a:srgbClr val="222222"/>
                </a:solidFill>
                <a:effectLst/>
                <a:highlight>
                  <a:srgbClr val="FFFFFF"/>
                </a:highlight>
              </a:rPr>
              <a:t>from the current AP MLD to a target AP MLD, the context related to the non-AP MLD is transferred to the target AP MLD such that it preserves the data exchange context for the non-AP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Details of the context that can be transferred are TBD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How to transfer the context is TBD.</a:t>
            </a:r>
          </a:p>
          <a:p>
            <a:pPr marL="57150" indent="0">
              <a:spcBef>
                <a:spcPts val="0"/>
              </a:spcBef>
              <a:spcAft>
                <a:spcPts val="0"/>
              </a:spcAft>
            </a:pPr>
            <a:endParaRPr lang="en-US" sz="1400" b="0" i="0" dirty="0">
              <a:solidFill>
                <a:srgbClr val="222222"/>
              </a:solidFill>
              <a:effectLst/>
              <a:highlight>
                <a:srgbClr val="FFFFFF"/>
              </a:highlight>
            </a:endParaRPr>
          </a:p>
          <a:p>
            <a:pPr marL="0" marR="0" indent="0" algn="l">
              <a:spcBef>
                <a:spcPts val="0"/>
              </a:spcBef>
              <a:spcAft>
                <a:spcPts val="0"/>
              </a:spcAft>
            </a:pPr>
            <a:r>
              <a:rPr lang="en-US" sz="1400" b="1" i="0" dirty="0">
                <a:solidFill>
                  <a:srgbClr val="FFC000"/>
                </a:solidFill>
                <a:effectLst/>
                <a:highlight>
                  <a:srgbClr val="FFFFFF"/>
                </a:highlight>
              </a:rPr>
              <a:t>Straw Poll 2:</a:t>
            </a:r>
            <a:r>
              <a:rPr lang="en-US" sz="1400" b="0" i="0" dirty="0">
                <a:solidFill>
                  <a:srgbClr val="FFC000"/>
                </a:solidFill>
                <a:effectLst/>
                <a:highlight>
                  <a:srgbClr val="FFFFFF"/>
                </a:highlight>
              </a:rPr>
              <a:t> Do you agree that during roaming, after the request/response exchange that initiates notification of the DS mapping change from the current AP MLD to the target 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The current AP MLD is able to deliver buffered DL data frames for a TBD period of time.</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The non-AP MLD may retrieve buffered DL data frames from the current 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TBD – The non-AP MLD shall not send UL data to current 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The non-AP MLD may send UL data to target AP MLD.</a:t>
            </a:r>
          </a:p>
          <a:p>
            <a:pPr indent="-285750">
              <a:spcBef>
                <a:spcPts val="0"/>
              </a:spcBef>
              <a:spcAft>
                <a:spcPts val="800"/>
              </a:spcAft>
              <a:buFont typeface="Courier New" panose="02070309020205020404" pitchFamily="49" charset="0"/>
              <a:buChar char="o"/>
            </a:pPr>
            <a:r>
              <a:rPr lang="en-US" sz="1400" b="0" i="0" dirty="0">
                <a:solidFill>
                  <a:srgbClr val="222222"/>
                </a:solidFill>
                <a:effectLst/>
                <a:highlight>
                  <a:srgbClr val="FFFFFF"/>
                </a:highlight>
              </a:rPr>
              <a:t>It is assumed that the target AP MLD is able to deliver data frames after the DS mapping change</a:t>
            </a:r>
          </a:p>
          <a:p>
            <a:pPr marL="57150" indent="0">
              <a:spcBef>
                <a:spcPts val="0"/>
              </a:spcBef>
              <a:spcAft>
                <a:spcPts val="800"/>
              </a:spcAft>
            </a:pPr>
            <a:r>
              <a:rPr lang="en-US" sz="1400" b="0" i="1" dirty="0">
                <a:solidFill>
                  <a:srgbClr val="222222"/>
                </a:solidFill>
                <a:effectLst/>
                <a:highlight>
                  <a:srgbClr val="FFFFFF"/>
                </a:highlight>
              </a:rPr>
              <a:t>Supporting list: [</a:t>
            </a:r>
            <a:r>
              <a:rPr lang="en-US" sz="1400" b="0" i="1" dirty="0">
                <a:solidFill>
                  <a:srgbClr val="1155CC"/>
                </a:solidFill>
                <a:effectLst/>
                <a:highlight>
                  <a:srgbClr val="FFFFFF"/>
                </a:highlight>
                <a:hlinkClick r:id="rId2"/>
              </a:rPr>
              <a:t>23/1971</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3"/>
              </a:rPr>
              <a:t>23/1996</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4"/>
              </a:rPr>
              <a:t>24/0052</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5"/>
              </a:rPr>
              <a:t>24/0083</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6"/>
              </a:rPr>
              <a:t>24/0101</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7"/>
              </a:rPr>
              <a:t>24/0396</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8"/>
              </a:rPr>
              <a:t>24/0412</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9"/>
              </a:rPr>
              <a:t>24/0679</a:t>
            </a:r>
            <a:r>
              <a:rPr lang="en-US" sz="1400" b="0" i="1" dirty="0">
                <a:solidFill>
                  <a:srgbClr val="222222"/>
                </a:solidFill>
                <a:effectLst/>
                <a:highlight>
                  <a:srgbClr val="FFFFFF"/>
                </a:highlight>
              </a:rPr>
              <a:t>]</a:t>
            </a:r>
          </a:p>
          <a:p>
            <a:pPr marL="57150" indent="0">
              <a:spcBef>
                <a:spcPts val="0"/>
              </a:spcBef>
              <a:spcAft>
                <a:spcPts val="800"/>
              </a:spcAft>
            </a:pPr>
            <a:r>
              <a:rPr lang="en-US" sz="1100" b="1" i="0" dirty="0">
                <a:solidFill>
                  <a:srgbClr val="00B050"/>
                </a:solidFill>
                <a:effectLst/>
                <a:highlight>
                  <a:srgbClr val="FFFFFF"/>
                </a:highlight>
                <a:latin typeface="Arial" panose="020B0604020202020204" pitchFamily="34" charset="0"/>
              </a:rPr>
              <a:t>Straw Poll 3: Do you support to use M-STA BA for Initial Control Response frame (ICR) for DL and UL, at least when carrying feedbacks (i.e. unavailability feedback)?</a:t>
            </a:r>
            <a:endParaRPr lang="en-US" sz="1100" b="0" i="0" dirty="0">
              <a:solidFill>
                <a:srgbClr val="00B050"/>
              </a:solidFill>
              <a:effectLst/>
              <a:highlight>
                <a:srgbClr val="FFFFFF"/>
              </a:highlight>
              <a:latin typeface="Arial" panose="020B0604020202020204" pitchFamily="34" charset="0"/>
            </a:endParaRPr>
          </a:p>
          <a:p>
            <a:pPr marL="57150" indent="0">
              <a:spcBef>
                <a:spcPts val="0"/>
              </a:spcBef>
              <a:spcAft>
                <a:spcPts val="800"/>
              </a:spcAft>
            </a:pPr>
            <a:r>
              <a:rPr lang="en-US" sz="1400" b="0" i="1" dirty="0">
                <a:solidFill>
                  <a:srgbClr val="222222"/>
                </a:solidFill>
                <a:highlight>
                  <a:srgbClr val="FFFFFF"/>
                </a:highlight>
              </a:rPr>
              <a:t>Supporting Doc: 11-24/857r1</a:t>
            </a:r>
            <a:endParaRPr lang="en-US" sz="1400" i="1" dirty="0"/>
          </a:p>
          <a:p>
            <a:pPr marL="57150" indent="0">
              <a:spcBef>
                <a:spcPts val="0"/>
              </a:spcBef>
              <a:spcAft>
                <a:spcPts val="800"/>
              </a:spcAft>
            </a:pPr>
            <a:endParaRPr lang="en-US" sz="1400" b="0" i="0" dirty="0">
              <a:solidFill>
                <a:srgbClr val="222222"/>
              </a:solidFill>
              <a:effectLst/>
              <a:highlight>
                <a:srgbClr val="FFFFFF"/>
              </a:highlight>
            </a:endParaRPr>
          </a:p>
          <a:p>
            <a:pPr>
              <a:buFont typeface="Arial" panose="020B0604020202020204" pitchFamily="34" charset="0"/>
              <a:buChar char="•"/>
            </a:pP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5233463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LDPC Part 1 + ELR</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24/1159</a:t>
            </a:r>
            <a:r>
              <a:rPr lang="en-US" sz="1200" dirty="0">
                <a:solidFill>
                  <a:srgbClr val="00B050"/>
                </a:solidFill>
              </a:rPr>
              <a:t> Investigation of LDPC Improvements				Rainer Strobel</a:t>
            </a:r>
            <a:endParaRPr lang="en-GB"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24/1184</a:t>
            </a:r>
            <a:r>
              <a:rPr lang="en-US" sz="1200" dirty="0">
                <a:solidFill>
                  <a:srgbClr val="00B050"/>
                </a:solidFill>
              </a:rPr>
              <a:t> Considerations on ELR transmission				Dongguk Lim</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24/1232</a:t>
            </a:r>
            <a:r>
              <a:rPr lang="en-US" sz="1200" dirty="0">
                <a:solidFill>
                  <a:srgbClr val="00B050"/>
                </a:solidFill>
              </a:rPr>
              <a:t> Thoughts on Extended Long Range Transmission		Leonardo </a:t>
            </a:r>
            <a:r>
              <a:rPr lang="en-US" sz="1200" dirty="0" err="1">
                <a:solidFill>
                  <a:srgbClr val="00B050"/>
                </a:solidFill>
              </a:rPr>
              <a:t>Lanante</a:t>
            </a:r>
            <a:endParaRPr lang="en-US" sz="1200" dirty="0">
              <a:solidFill>
                <a:srgbClr val="00B050"/>
              </a:solidFill>
            </a:endParaRPr>
          </a:p>
          <a:p>
            <a:pPr lvl="1">
              <a:buFont typeface="Arial" panose="020B0604020202020204" pitchFamily="34" charset="0"/>
              <a:buChar char="•"/>
            </a:pPr>
            <a:r>
              <a:rPr lang="en-US" sz="1200" b="0" i="0" u="none" strike="noStrike" dirty="0">
                <a:solidFill>
                  <a:srgbClr val="00B050"/>
                </a:solidFill>
                <a:effectLst/>
                <a:hlinkClick r:id="rId5">
                  <a:extLst>
                    <a:ext uri="{A12FA001-AC4F-418D-AE19-62706E023703}">
                      <ahyp:hlinkClr xmlns:ahyp="http://schemas.microsoft.com/office/drawing/2018/hyperlinkcolor" val="tx"/>
                    </a:ext>
                  </a:extLst>
                </a:hlinkClick>
              </a:rPr>
              <a:t>24/1255</a:t>
            </a:r>
            <a:r>
              <a:rPr lang="en-US" sz="1200" dirty="0">
                <a:solidFill>
                  <a:srgbClr val="00B050"/>
                </a:solidFill>
              </a:rPr>
              <a:t> </a:t>
            </a:r>
            <a:r>
              <a:rPr lang="en-US" sz="1200" b="0" i="0" u="none" strike="noStrike" dirty="0">
                <a:solidFill>
                  <a:srgbClr val="00B050"/>
                </a:solidFill>
                <a:effectLst/>
              </a:rPr>
              <a:t>Enhanced Long Range Frame Format</a:t>
            </a:r>
            <a:r>
              <a:rPr lang="en-US" sz="1200" dirty="0">
                <a:solidFill>
                  <a:srgbClr val="00B050"/>
                </a:solidFill>
              </a:rPr>
              <a:t> </a:t>
            </a:r>
            <a:r>
              <a:rPr lang="en-US" sz="1200" b="0" i="0" u="none" strike="noStrike" dirty="0">
                <a:solidFill>
                  <a:srgbClr val="00B050"/>
                </a:solidFill>
                <a:effectLst/>
              </a:rPr>
              <a:t> 			Junghoon Suh</a:t>
            </a:r>
          </a:p>
          <a:p>
            <a:pPr lvl="1">
              <a:buFont typeface="Arial" panose="020B0604020202020204" pitchFamily="34" charset="0"/>
              <a:buChar char="•"/>
            </a:pPr>
            <a:r>
              <a:rPr lang="en-US" sz="1200" b="0" i="0" u="none" strike="noStrike" dirty="0">
                <a:solidFill>
                  <a:srgbClr val="00B050"/>
                </a:solidFill>
                <a:effectLst/>
                <a:hlinkClick r:id="rId6">
                  <a:extLst>
                    <a:ext uri="{A12FA001-AC4F-418D-AE19-62706E023703}">
                      <ahyp:hlinkClr xmlns:ahyp="http://schemas.microsoft.com/office/drawing/2018/hyperlinkcolor" val="tx"/>
                    </a:ext>
                  </a:extLst>
                </a:hlinkClick>
              </a:rPr>
              <a:t>24/1190</a:t>
            </a:r>
            <a:r>
              <a:rPr lang="en-US" sz="1200" dirty="0">
                <a:solidFill>
                  <a:srgbClr val="00B050"/>
                </a:solidFill>
              </a:rPr>
              <a:t> </a:t>
            </a:r>
            <a:r>
              <a:rPr lang="en-US" sz="1200" b="0" i="0" u="none" strike="noStrike" dirty="0">
                <a:solidFill>
                  <a:srgbClr val="00B050"/>
                </a:solidFill>
                <a:effectLst/>
              </a:rPr>
              <a:t>Performance Evaluation of Longer LDPC for 11bn 		</a:t>
            </a:r>
            <a:r>
              <a:rPr lang="en-US" sz="1200" b="0" i="0" u="none" strike="noStrike" dirty="0" err="1">
                <a:solidFill>
                  <a:srgbClr val="00B050"/>
                </a:solidFill>
                <a:effectLst/>
              </a:rPr>
              <a:t>Shengquan</a:t>
            </a:r>
            <a:r>
              <a:rPr lang="en-US" sz="1200" b="0" i="0" u="none" strike="noStrike" dirty="0">
                <a:solidFill>
                  <a:srgbClr val="00B050"/>
                </a:solidFill>
                <a:effectLst/>
              </a:rPr>
              <a:t> Hu</a:t>
            </a:r>
            <a:r>
              <a:rPr lang="en-US" sz="1200" dirty="0">
                <a:solidFill>
                  <a:srgbClr val="00B050"/>
                </a:solidFill>
              </a:rPr>
              <a:t> </a:t>
            </a:r>
          </a:p>
          <a:p>
            <a:pPr lvl="1">
              <a:buFont typeface="Arial" panose="020B0604020202020204" pitchFamily="34" charset="0"/>
              <a:buChar char="•"/>
            </a:pPr>
            <a:r>
              <a:rPr lang="en-US" sz="1200" dirty="0">
                <a:solidFill>
                  <a:srgbClr val="00B050"/>
                </a:solidFill>
                <a:hlinkClick r:id="rId7">
                  <a:extLst>
                    <a:ext uri="{A12FA001-AC4F-418D-AE19-62706E023703}">
                      <ahyp:hlinkClr xmlns:ahyp="http://schemas.microsoft.com/office/drawing/2018/hyperlinkcolor" val="tx"/>
                    </a:ext>
                  </a:extLst>
                </a:hlinkClick>
              </a:rPr>
              <a:t>24/1238</a:t>
            </a:r>
            <a:r>
              <a:rPr lang="en-US" sz="1200" dirty="0">
                <a:solidFill>
                  <a:srgbClr val="00B050"/>
                </a:solidFill>
              </a:rPr>
              <a:t> </a:t>
            </a:r>
            <a:r>
              <a:rPr lang="en-US" sz="1200" dirty="0" err="1">
                <a:solidFill>
                  <a:srgbClr val="00B050"/>
                </a:solidFill>
              </a:rPr>
              <a:t>ldpc</a:t>
            </a:r>
            <a:r>
              <a:rPr lang="en-US" sz="1200" dirty="0">
                <a:solidFill>
                  <a:srgbClr val="00B050"/>
                </a:solidFill>
              </a:rPr>
              <a:t>-codes-performance-evaluation				Rong Zhang</a:t>
            </a:r>
          </a:p>
          <a:p>
            <a:pPr lvl="1">
              <a:buFont typeface="Arial" panose="020B0604020202020204" pitchFamily="34" charset="0"/>
              <a:buChar char="•"/>
            </a:pPr>
            <a:r>
              <a:rPr lang="en-US" sz="1200" b="0" i="0" u="none" strike="noStrike" dirty="0">
                <a:solidFill>
                  <a:srgbClr val="00B050"/>
                </a:solidFill>
                <a:effectLst/>
                <a:hlinkClick r:id="rId8">
                  <a:extLst>
                    <a:ext uri="{A12FA001-AC4F-418D-AE19-62706E023703}">
                      <ahyp:hlinkClr xmlns:ahyp="http://schemas.microsoft.com/office/drawing/2018/hyperlinkcolor" val="tx"/>
                    </a:ext>
                  </a:extLst>
                </a:hlinkClick>
              </a:rPr>
              <a:t>24/1248</a:t>
            </a:r>
            <a:r>
              <a:rPr lang="en-US" sz="1200" dirty="0">
                <a:solidFill>
                  <a:srgbClr val="00B050"/>
                </a:solidFill>
              </a:rPr>
              <a:t> </a:t>
            </a:r>
            <a:r>
              <a:rPr lang="en-US" sz="1200" b="0" i="0" u="none" strike="noStrike" dirty="0">
                <a:solidFill>
                  <a:srgbClr val="00B050"/>
                </a:solidFill>
                <a:effectLst/>
              </a:rPr>
              <a:t>2xLDPC performance</a:t>
            </a:r>
            <a:r>
              <a:rPr lang="en-US" sz="1200" dirty="0">
                <a:solidFill>
                  <a:srgbClr val="00B050"/>
                </a:solidFill>
              </a:rPr>
              <a:t> 						</a:t>
            </a:r>
            <a:r>
              <a:rPr lang="en-US" sz="1200" b="0" i="0" u="none" strike="noStrike" dirty="0">
                <a:solidFill>
                  <a:srgbClr val="00B050"/>
                </a:solidFill>
                <a:effectLst/>
              </a:rPr>
              <a:t>Juan Fang</a:t>
            </a:r>
            <a:r>
              <a:rPr lang="en-US" sz="1200" dirty="0">
                <a:solidFill>
                  <a:srgbClr val="00B050"/>
                </a:solidFill>
              </a:rPr>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994894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Control +  Low Latency</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24/0504</a:t>
            </a:r>
            <a:r>
              <a:rPr lang="en-US" sz="1400" dirty="0">
                <a:solidFill>
                  <a:srgbClr val="00B050"/>
                </a:solidFill>
              </a:rPr>
              <a:t> </a:t>
            </a:r>
            <a:r>
              <a:rPr lang="en-US" sz="1400" b="0" i="0" u="none" strike="noStrike" dirty="0">
                <a:solidFill>
                  <a:srgbClr val="00B050"/>
                </a:solidFill>
                <a:effectLst/>
              </a:rPr>
              <a:t>Considerations of A Unified Initial Control Frame Design</a:t>
            </a:r>
            <a:r>
              <a:rPr lang="en-US" sz="1400" dirty="0">
                <a:solidFill>
                  <a:srgbClr val="00B050"/>
                </a:solidFill>
              </a:rPr>
              <a:t> 		</a:t>
            </a:r>
            <a:r>
              <a:rPr lang="en-US" sz="1400" b="0" i="0" u="none" strike="noStrike" dirty="0">
                <a:solidFill>
                  <a:srgbClr val="00B050"/>
                </a:solidFill>
                <a:effectLst/>
              </a:rPr>
              <a:t>Hanqing Lou</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24/0505</a:t>
            </a:r>
            <a:r>
              <a:rPr lang="en-US" sz="1400" dirty="0">
                <a:solidFill>
                  <a:srgbClr val="00B050"/>
                </a:solidFill>
              </a:rPr>
              <a:t> </a:t>
            </a:r>
            <a:r>
              <a:rPr lang="en-US" sz="1400" b="0" i="0" u="none" strike="noStrike" dirty="0">
                <a:solidFill>
                  <a:srgbClr val="00B050"/>
                </a:solidFill>
                <a:effectLst/>
              </a:rPr>
              <a:t>Considerations of Transmissions of Initial Control Response frames</a:t>
            </a:r>
            <a:r>
              <a:rPr lang="en-US" sz="1400" dirty="0">
                <a:solidFill>
                  <a:srgbClr val="00B050"/>
                </a:solidFill>
              </a:rPr>
              <a:t> </a:t>
            </a:r>
            <a:r>
              <a:rPr lang="en-US" sz="1400" b="0" i="0" u="none" strike="noStrike" dirty="0">
                <a:solidFill>
                  <a:srgbClr val="00B050"/>
                </a:solidFill>
                <a:effectLst/>
              </a:rPr>
              <a:t>Hanqing Lou</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24/0629</a:t>
            </a:r>
            <a:r>
              <a:rPr lang="en-US" sz="1400" dirty="0">
                <a:solidFill>
                  <a:srgbClr val="00B050"/>
                </a:solidFill>
              </a:rPr>
              <a:t> </a:t>
            </a:r>
            <a:r>
              <a:rPr lang="en-US" sz="1400" b="0" i="0" u="none" strike="noStrike" dirty="0">
                <a:solidFill>
                  <a:srgbClr val="00B050"/>
                </a:solidFill>
                <a:effectLst/>
              </a:rPr>
              <a:t>UL Low Latency Traffic Indication</a:t>
            </a:r>
            <a:r>
              <a:rPr lang="en-US" sz="1400" dirty="0">
                <a:solidFill>
                  <a:srgbClr val="00B050"/>
                </a:solidFill>
              </a:rPr>
              <a:t> 						</a:t>
            </a:r>
            <a:r>
              <a:rPr lang="en-US" sz="1400" b="0" i="0" u="none" strike="noStrike" dirty="0">
                <a:solidFill>
                  <a:srgbClr val="00B050"/>
                </a:solidFill>
                <a:effectLst/>
              </a:rPr>
              <a:t>Xiaofei Wang</a:t>
            </a:r>
          </a:p>
          <a:p>
            <a:pPr lvl="1">
              <a:buFont typeface="Arial" panose="020B0604020202020204" pitchFamily="34" charset="0"/>
              <a:buChar char="•"/>
            </a:pPr>
            <a:r>
              <a:rPr lang="en-US" sz="1400" b="0" i="0" u="none"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24/1156</a:t>
            </a:r>
            <a:r>
              <a:rPr lang="en-US" sz="1400" dirty="0">
                <a:solidFill>
                  <a:schemeClr val="bg1">
                    <a:lumMod val="65000"/>
                  </a:schemeClr>
                </a:solidFill>
              </a:rPr>
              <a:t> </a:t>
            </a:r>
            <a:r>
              <a:rPr lang="en-US" sz="1400" b="0" i="0" u="none" strike="noStrike" dirty="0">
                <a:solidFill>
                  <a:schemeClr val="bg1">
                    <a:lumMod val="65000"/>
                  </a:schemeClr>
                </a:solidFill>
                <a:effectLst/>
              </a:rPr>
              <a:t>Initial Control Frame Exchange for Low Latency</a:t>
            </a:r>
            <a:r>
              <a:rPr lang="en-US" sz="1400" dirty="0">
                <a:solidFill>
                  <a:schemeClr val="bg1">
                    <a:lumMod val="65000"/>
                  </a:schemeClr>
                </a:solidFill>
              </a:rPr>
              <a:t> 				</a:t>
            </a:r>
            <a:r>
              <a:rPr lang="en-US" sz="1400" b="0" i="0" u="none" strike="noStrike" dirty="0" err="1">
                <a:solidFill>
                  <a:schemeClr val="bg1">
                    <a:lumMod val="65000"/>
                  </a:schemeClr>
                </a:solidFill>
                <a:effectLst/>
              </a:rPr>
              <a:t>Sanghyun</a:t>
            </a:r>
            <a:r>
              <a:rPr lang="en-US" sz="1400" b="0" i="0" u="none" strike="noStrike" dirty="0">
                <a:solidFill>
                  <a:schemeClr val="bg1">
                    <a:lumMod val="65000"/>
                  </a:schemeClr>
                </a:solidFill>
                <a:effectLst/>
              </a:rPr>
              <a:t> Kim</a:t>
            </a:r>
          </a:p>
          <a:p>
            <a:pPr lvl="1">
              <a:buFont typeface="Arial" panose="020B0604020202020204" pitchFamily="34" charset="0"/>
              <a:buChar char="•"/>
            </a:pPr>
            <a:r>
              <a:rPr lang="fr-FR" sz="1400" dirty="0">
                <a:solidFill>
                  <a:schemeClr val="bg1">
                    <a:lumMod val="65000"/>
                  </a:schemeClr>
                </a:solidFill>
                <a:hlinkClick r:id="rId6">
                  <a:extLst>
                    <a:ext uri="{A12FA001-AC4F-418D-AE19-62706E023703}">
                      <ahyp:hlinkClr xmlns:ahyp="http://schemas.microsoft.com/office/drawing/2018/hyperlinkcolor" val="tx"/>
                    </a:ext>
                  </a:extLst>
                </a:hlinkClick>
              </a:rPr>
              <a:t>24/1195</a:t>
            </a:r>
            <a:r>
              <a:rPr lang="fr-FR" sz="1400" dirty="0">
                <a:solidFill>
                  <a:schemeClr val="bg1">
                    <a:lumMod val="65000"/>
                  </a:schemeClr>
                </a:solidFill>
              </a:rPr>
              <a:t>	Indication Techniques for Urgent Traffic					</a:t>
            </a:r>
            <a:r>
              <a:rPr lang="fr-FR" sz="1400" dirty="0" err="1">
                <a:solidFill>
                  <a:schemeClr val="bg1">
                    <a:lumMod val="65000"/>
                  </a:schemeClr>
                </a:solidFill>
              </a:rPr>
              <a:t>Jinho</a:t>
            </a:r>
            <a:r>
              <a:rPr lang="fr-FR" sz="1400" dirty="0">
                <a:solidFill>
                  <a:schemeClr val="bg1">
                    <a:lumMod val="65000"/>
                  </a:schemeClr>
                </a:solidFill>
              </a:rPr>
              <a:t> Choi</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US" sz="1600" dirty="0"/>
              <a:t>Adjourn</a:t>
            </a:r>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0472678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marL="0" indent="0"/>
            <a:r>
              <a:rPr lang="en-US" sz="1100" dirty="0"/>
              <a:t>Straw Poll 1: Do you agree 11bn should define a unified MAP coordination operation framework?</a:t>
            </a:r>
          </a:p>
          <a:p>
            <a:pPr>
              <a:buFont typeface="Arial" panose="020B0604020202020204" pitchFamily="34" charset="0"/>
              <a:buChar char="•"/>
            </a:pPr>
            <a:r>
              <a:rPr lang="en-US" sz="1100" b="0" dirty="0"/>
              <a:t>Note1: The coordination operation framework may include the procedures for discovery of other coordinating APs or AP MLDs, parameter negotiation for MAP co-ordinations, etc.</a:t>
            </a:r>
          </a:p>
          <a:p>
            <a:pPr>
              <a:buFont typeface="Arial" panose="020B0604020202020204" pitchFamily="34" charset="0"/>
              <a:buChar char="•"/>
            </a:pPr>
            <a:r>
              <a:rPr lang="en-US" sz="1100" b="0" dirty="0"/>
              <a:t>Note2: the mandatory or optional steps are TBD .</a:t>
            </a:r>
          </a:p>
          <a:p>
            <a:pPr marL="57150" indent="0"/>
            <a:r>
              <a:rPr lang="en-US" sz="1100" b="0" dirty="0"/>
              <a:t>Supporting contribution lists:  [24/453r0, 24/919r0, 23/1871r2, 22/1515r0,24/84r1, 24/511r0]</a:t>
            </a:r>
          </a:p>
          <a:p>
            <a:pPr marL="0" indent="0"/>
            <a:r>
              <a:rPr lang="en-US" sz="1100" dirty="0"/>
              <a:t>Straw Poll 2: Do you support defining the following fields for unavailability indication in M-STA BA frames:</a:t>
            </a:r>
          </a:p>
          <a:p>
            <a:pPr>
              <a:buFont typeface="Arial" panose="020B0604020202020204" pitchFamily="34" charset="0"/>
              <a:buChar char="•"/>
            </a:pPr>
            <a:r>
              <a:rPr lang="en-US" sz="1100" b="0" dirty="0"/>
              <a:t>An Unavailability Target Start Time field defined as the TSF time at which the STA becomes unavailable (duration and resolution TBD, expectation is to use a portion of the TSF)</a:t>
            </a:r>
          </a:p>
          <a:p>
            <a:pPr>
              <a:buFont typeface="Arial" panose="020B0604020202020204" pitchFamily="34" charset="0"/>
              <a:buChar char="•"/>
            </a:pPr>
            <a:r>
              <a:rPr lang="en-US" sz="1100" b="0" dirty="0"/>
              <a:t>An Unavailability Duration field defined as the time during which the STA is unavailable (field may be not present or set to an unknown value)</a:t>
            </a:r>
          </a:p>
          <a:p>
            <a:pPr marL="0" indent="0"/>
            <a:r>
              <a:rPr lang="en-US" sz="1100" dirty="0"/>
              <a:t>Straw Poll 3:  Do you support to define a special Feedback Per AID TID Info field (name TBD) that carries control feedback in the M-BA frame?</a:t>
            </a:r>
          </a:p>
          <a:p>
            <a:pPr>
              <a:buFont typeface="Arial" panose="020B0604020202020204" pitchFamily="34" charset="0"/>
              <a:buChar char="•"/>
            </a:pPr>
            <a:r>
              <a:rPr lang="en-US" sz="1100" b="0" dirty="0"/>
              <a:t>The control feedback (i.e. unavailability indication) is carried instead of the BlockAck Bitmap in that Feedback Per AID TID Info field.</a:t>
            </a:r>
          </a:p>
          <a:p>
            <a:pPr>
              <a:buFont typeface="Arial" panose="020B0604020202020204" pitchFamily="34" charset="0"/>
              <a:buChar char="•"/>
            </a:pPr>
            <a:r>
              <a:rPr lang="en-US" sz="1100" b="0" dirty="0"/>
              <a:t>The Ack Type subfield of the Per AID TID Info field is set to 0 and the TID subfield of the Per AID TID Info field is set to a reserved value.</a:t>
            </a:r>
          </a:p>
          <a:p>
            <a:pPr>
              <a:buFont typeface="Arial" panose="020B0604020202020204" pitchFamily="34" charset="0"/>
              <a:buChar char="•"/>
            </a:pPr>
            <a:r>
              <a:rPr lang="en-US" sz="1100" b="0" dirty="0"/>
              <a:t>The AID11 subfield of this Per AID TID Info field is set to a reserved TBD value if the control feedback is addressed to all STAs or to the AID11 that identifies the intended recipient STA.</a:t>
            </a:r>
          </a:p>
          <a:p>
            <a:pPr>
              <a:buFont typeface="Arial" panose="020B0604020202020204" pitchFamily="34" charset="0"/>
              <a:buChar char="•"/>
            </a:pPr>
            <a:r>
              <a:rPr lang="en-US" sz="1100" b="0" dirty="0"/>
              <a:t>The Starting Sequence Number field of this Per AID TID Info field is reserved.</a:t>
            </a:r>
          </a:p>
          <a:p>
            <a:pPr marL="0" indent="0"/>
            <a:r>
              <a:rPr lang="en-US" sz="1000" b="0" i="0" dirty="0">
                <a:solidFill>
                  <a:srgbClr val="222222"/>
                </a:solidFill>
                <a:effectLst/>
                <a:highlight>
                  <a:srgbClr val="FFFFFF"/>
                </a:highlight>
                <a:latin typeface="Arial" panose="020B0604020202020204" pitchFamily="34" charset="0"/>
              </a:rPr>
              <a:t>Supporting contribution list: [24/543r1, 24/1247r0, 24/1226r0, 24/857r1]</a:t>
            </a: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601368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Submissions – ELR + Miscellaneous Part 2</a:t>
            </a:r>
          </a:p>
          <a:p>
            <a:pPr lvl="1">
              <a:buFont typeface="Arial" panose="020B0604020202020204" pitchFamily="34" charset="0"/>
              <a:buChar char="•"/>
            </a:pPr>
            <a:r>
              <a:rPr lang="en-US" sz="1050" b="0" i="0" u="none" dirty="0">
                <a:solidFill>
                  <a:srgbClr val="FF0000"/>
                </a:solidFill>
                <a:effectLst/>
                <a:hlinkClick r:id="rId2"/>
              </a:rPr>
              <a:t>24/1267</a:t>
            </a:r>
            <a:r>
              <a:rPr lang="en-US" sz="1050" dirty="0"/>
              <a:t> </a:t>
            </a:r>
            <a:r>
              <a:rPr lang="en-US" sz="1050" b="0" i="0" u="none" dirty="0">
                <a:solidFill>
                  <a:srgbClr val="000000"/>
                </a:solidFill>
                <a:effectLst/>
              </a:rPr>
              <a:t>Further Considerations for UHR preamble*</a:t>
            </a:r>
            <a:r>
              <a:rPr lang="en-US" sz="1050" dirty="0"/>
              <a:t> 				</a:t>
            </a:r>
            <a:r>
              <a:rPr lang="en-US" sz="1050" b="0" i="0" u="none" dirty="0">
                <a:solidFill>
                  <a:srgbClr val="000000"/>
                </a:solidFill>
                <a:effectLst/>
              </a:rPr>
              <a:t>Sigurd Schelstraete</a:t>
            </a:r>
          </a:p>
          <a:p>
            <a:pPr>
              <a:buFont typeface="Arial" panose="020B0604020202020204" pitchFamily="34" charset="0"/>
              <a:buChar char="•"/>
            </a:pPr>
            <a:r>
              <a:rPr lang="en-US" sz="1200" dirty="0"/>
              <a:t>Straw Polls:</a:t>
            </a:r>
          </a:p>
          <a:p>
            <a:pPr lvl="1">
              <a:buFont typeface="Arial" panose="020B0604020202020204" pitchFamily="34" charset="0"/>
              <a:buChar char="•"/>
            </a:pPr>
            <a:r>
              <a:rPr lang="en-US" sz="1050" dirty="0">
                <a:hlinkClick r:id="rId3"/>
              </a:rPr>
              <a:t>24/0876</a:t>
            </a:r>
            <a:r>
              <a:rPr lang="en-US" sz="1050" dirty="0"/>
              <a:t> UHR PPDU PHY Version							Rui Cao</a:t>
            </a:r>
          </a:p>
          <a:p>
            <a:pPr lvl="1">
              <a:buFont typeface="Arial" panose="020B0604020202020204" pitchFamily="34" charset="0"/>
              <a:buChar char="•"/>
            </a:pPr>
            <a:r>
              <a:rPr lang="en-US" sz="1050" b="0" i="0" dirty="0">
                <a:solidFill>
                  <a:schemeClr val="tx1"/>
                </a:solidFill>
                <a:effectLst/>
                <a:highlight>
                  <a:srgbClr val="FFFFFF"/>
                </a:highlight>
                <a:hlinkClick r:id="rId4"/>
              </a:rPr>
              <a:t>24/0734</a:t>
            </a:r>
            <a:r>
              <a:rPr lang="en-US" sz="1050" b="0" i="0" dirty="0">
                <a:solidFill>
                  <a:schemeClr val="tx1"/>
                </a:solidFill>
                <a:effectLst/>
                <a:highlight>
                  <a:srgbClr val="FFFFFF"/>
                </a:highlight>
              </a:rPr>
              <a:t> On UEQM and UEQ-MCS							Ron Porat</a:t>
            </a:r>
          </a:p>
          <a:p>
            <a:pPr lvl="1">
              <a:buFont typeface="Arial" panose="020B0604020202020204" pitchFamily="34" charset="0"/>
              <a:buChar char="•"/>
            </a:pPr>
            <a:r>
              <a:rPr lang="en-US" sz="1050" b="0" i="0" dirty="0">
                <a:solidFill>
                  <a:schemeClr val="tx1"/>
                </a:solidFill>
                <a:effectLst/>
                <a:highlight>
                  <a:srgbClr val="FFFFFF"/>
                </a:highlight>
                <a:hlinkClick r:id="rId5"/>
              </a:rPr>
              <a:t>24/0474</a:t>
            </a:r>
            <a:r>
              <a:rPr lang="en-US" sz="1050" b="0" i="0" dirty="0">
                <a:solidFill>
                  <a:schemeClr val="tx1"/>
                </a:solidFill>
                <a:effectLst/>
                <a:highlight>
                  <a:srgbClr val="FFFFFF"/>
                </a:highlight>
              </a:rPr>
              <a:t> UHR unequal modulation pattern and new MCS 				Rui Cao</a:t>
            </a:r>
          </a:p>
          <a:p>
            <a:pPr lvl="1">
              <a:buFont typeface="Arial" panose="020B0604020202020204" pitchFamily="34" charset="0"/>
              <a:buChar char="•"/>
            </a:pPr>
            <a:r>
              <a:rPr lang="en-US" sz="1050" b="0" i="0" dirty="0">
                <a:solidFill>
                  <a:schemeClr val="tx1"/>
                </a:solidFill>
                <a:effectLst/>
                <a:highlight>
                  <a:srgbClr val="FFFFFF"/>
                </a:highlight>
                <a:hlinkClick r:id="rId6"/>
              </a:rPr>
              <a:t>24/0875</a:t>
            </a:r>
            <a:r>
              <a:rPr lang="en-US" sz="1050" b="0" i="0" dirty="0">
                <a:solidFill>
                  <a:schemeClr val="tx1"/>
                </a:solidFill>
                <a:effectLst/>
                <a:highlight>
                  <a:srgbClr val="FFFFFF"/>
                </a:highlight>
              </a:rPr>
              <a:t> UHR Enhanced Long Range Support					Rui Cao</a:t>
            </a:r>
          </a:p>
          <a:p>
            <a:pPr lvl="1">
              <a:buFont typeface="Arial" panose="020B0604020202020204" pitchFamily="34" charset="0"/>
              <a:buChar char="•"/>
            </a:pPr>
            <a:r>
              <a:rPr lang="en-US" sz="1050" dirty="0">
                <a:hlinkClick r:id="rId7"/>
              </a:rPr>
              <a:t>24/0873</a:t>
            </a:r>
            <a:r>
              <a:rPr lang="en-US" sz="1050" dirty="0"/>
              <a:t> Design Targets and Considerations for Enhanced Long Range 		Jianhan Liu</a:t>
            </a:r>
          </a:p>
          <a:p>
            <a:pPr lvl="1">
              <a:buFont typeface="Arial" panose="020B0604020202020204" pitchFamily="34" charset="0"/>
              <a:buChar char="•"/>
            </a:pPr>
            <a:r>
              <a:rPr lang="en-US" sz="1050" dirty="0">
                <a:hlinkClick r:id="rId8"/>
              </a:rPr>
              <a:t>24/0985</a:t>
            </a:r>
            <a:r>
              <a:rPr lang="en-US" sz="1050" dirty="0"/>
              <a:t> Longer LDPC Codeword							Rethna Pulikkoonattu</a:t>
            </a:r>
          </a:p>
          <a:p>
            <a:pPr lvl="0">
              <a:buFont typeface="Arial" panose="020B0604020202020204" pitchFamily="34" charset="0"/>
              <a:buChar char="•"/>
            </a:pPr>
            <a:r>
              <a:rPr lang="en-GB" sz="1200" dirty="0"/>
              <a:t>Submissions – ELR + Miscellaneous Part 2</a:t>
            </a:r>
          </a:p>
          <a:p>
            <a:pPr lvl="1">
              <a:buFont typeface="Arial" panose="020B0604020202020204" pitchFamily="34" charset="0"/>
              <a:buChar char="•"/>
            </a:pPr>
            <a:r>
              <a:rPr lang="en-US" sz="1050" b="0" i="0" u="none" strike="noStrike" dirty="0">
                <a:solidFill>
                  <a:srgbClr val="000000"/>
                </a:solidFill>
                <a:effectLst/>
                <a:hlinkClick r:id="rId9"/>
              </a:rPr>
              <a:t>24/1264</a:t>
            </a:r>
            <a:r>
              <a:rPr lang="en-US" sz="1050" dirty="0"/>
              <a:t> </a:t>
            </a:r>
            <a:r>
              <a:rPr lang="en-US" sz="1050" b="0" i="0" u="none" strike="noStrike" dirty="0">
                <a:solidFill>
                  <a:srgbClr val="000000"/>
                </a:solidFill>
                <a:effectLst/>
              </a:rPr>
              <a:t>Supporting Rx Interference Mitigation in TGbn</a:t>
            </a:r>
            <a:r>
              <a:rPr lang="en-US" sz="1050" dirty="0"/>
              <a:t> 				</a:t>
            </a:r>
            <a:r>
              <a:rPr lang="en-US" sz="1050" b="0" i="0" u="none" strike="noStrike" dirty="0">
                <a:solidFill>
                  <a:srgbClr val="000000"/>
                </a:solidFill>
                <a:effectLst/>
              </a:rPr>
              <a:t>Shimi Shilo</a:t>
            </a:r>
            <a:r>
              <a:rPr lang="en-US" sz="1050" dirty="0"/>
              <a:t> </a:t>
            </a:r>
          </a:p>
          <a:p>
            <a:pPr lvl="1">
              <a:buFont typeface="Arial" panose="020B0604020202020204" pitchFamily="34" charset="0"/>
              <a:buChar char="•"/>
            </a:pPr>
            <a:r>
              <a:rPr lang="en-US" sz="1050" b="0" i="0" u="none" strike="noStrike" dirty="0">
                <a:solidFill>
                  <a:srgbClr val="000000"/>
                </a:solidFill>
                <a:effectLst/>
                <a:hlinkClick r:id="rId10"/>
              </a:rPr>
              <a:t>24/1265</a:t>
            </a:r>
            <a:r>
              <a:rPr lang="en-US" sz="1050" dirty="0"/>
              <a:t> </a:t>
            </a:r>
            <a:r>
              <a:rPr lang="en-US" sz="1050" b="0" i="0" u="none" strike="noStrike" dirty="0">
                <a:solidFill>
                  <a:srgbClr val="000000"/>
                </a:solidFill>
                <a:effectLst/>
              </a:rPr>
              <a:t>Triggered Beamforming in TGbn – More Insights</a:t>
            </a:r>
            <a:r>
              <a:rPr lang="en-US" sz="1050" dirty="0"/>
              <a:t> 				</a:t>
            </a:r>
            <a:r>
              <a:rPr lang="en-US" sz="1050" b="0" i="0" u="none" strike="noStrike" dirty="0">
                <a:solidFill>
                  <a:srgbClr val="000000"/>
                </a:solidFill>
                <a:effectLst/>
              </a:rPr>
              <a:t>Shimi Shilo</a:t>
            </a:r>
            <a:r>
              <a:rPr lang="en-US" sz="1050" dirty="0"/>
              <a:t> </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Adjourn</a:t>
            </a:r>
          </a:p>
          <a:p>
            <a:pPr marL="0" lvl="0" indent="0"/>
            <a:r>
              <a:rPr lang="en-GB" sz="1200" dirty="0"/>
              <a:t>*not uploaded, not notified. And requested order switch.</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7179010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TBC</a:t>
            </a:r>
          </a:p>
          <a:p>
            <a:pPr lvl="1">
              <a:buFont typeface="Arial" panose="020B0604020202020204" pitchFamily="34" charset="0"/>
              <a:buChar char="•"/>
            </a:pPr>
            <a:r>
              <a:rPr lang="en-US" sz="1400" dirty="0"/>
              <a:t>Straw Polls (30 mins)</a:t>
            </a:r>
          </a:p>
          <a:p>
            <a:pPr lvl="1">
              <a:buFont typeface="Arial" panose="020B0604020202020204" pitchFamily="34" charset="0"/>
              <a:buChar char="•"/>
            </a:pPr>
            <a:r>
              <a:rPr lang="en-US" sz="1400" b="0" i="0" u="none" strike="noStrike" dirty="0">
                <a:solidFill>
                  <a:srgbClr val="FF0000"/>
                </a:solidFill>
                <a:effectLst/>
                <a:hlinkClick r:id="rId2"/>
              </a:rPr>
              <a:t>24/1156</a:t>
            </a:r>
            <a:r>
              <a:rPr lang="en-US" sz="1400" dirty="0"/>
              <a:t> </a:t>
            </a:r>
            <a:r>
              <a:rPr lang="en-US" sz="1400" b="0" i="0" u="none" strike="noStrike" dirty="0">
                <a:solidFill>
                  <a:srgbClr val="000000"/>
                </a:solidFill>
                <a:effectLst/>
              </a:rPr>
              <a:t>Initial Control Frame Exchange for Low Latency</a:t>
            </a:r>
            <a:r>
              <a:rPr lang="en-US" sz="1400" dirty="0"/>
              <a:t> 				</a:t>
            </a:r>
            <a:r>
              <a:rPr lang="en-US" sz="1400" b="0" i="0" u="none" strike="noStrike" dirty="0" err="1">
                <a:solidFill>
                  <a:srgbClr val="000000"/>
                </a:solidFill>
                <a:effectLst/>
              </a:rPr>
              <a:t>Sanghyun</a:t>
            </a:r>
            <a:r>
              <a:rPr lang="en-US" sz="1400" b="0" i="0" u="none" strike="noStrike" dirty="0">
                <a:solidFill>
                  <a:srgbClr val="000000"/>
                </a:solidFill>
                <a:effectLst/>
              </a:rPr>
              <a:t> Kim</a:t>
            </a:r>
          </a:p>
          <a:p>
            <a:pPr lvl="1">
              <a:buFont typeface="Arial" panose="020B0604020202020204" pitchFamily="34" charset="0"/>
              <a:buChar char="•"/>
            </a:pPr>
            <a:r>
              <a:rPr lang="fr-FR" sz="1400" dirty="0">
                <a:solidFill>
                  <a:srgbClr val="FF0000"/>
                </a:solidFill>
                <a:hlinkClick r:id="rId3"/>
              </a:rPr>
              <a:t>24/1195</a:t>
            </a:r>
            <a:r>
              <a:rPr lang="fr-FR" sz="1400" dirty="0"/>
              <a:t>	Indication Techniques for Urgent Traffic					</a:t>
            </a:r>
            <a:r>
              <a:rPr lang="fr-FR" sz="1400" dirty="0" err="1"/>
              <a:t>Jinho</a:t>
            </a:r>
            <a:r>
              <a:rPr lang="fr-FR" sz="1400" dirty="0"/>
              <a:t> Choi</a:t>
            </a:r>
            <a:endParaRPr lang="en-GB" sz="1400" dirty="0"/>
          </a:p>
          <a:p>
            <a:pPr lvl="1">
              <a:buFont typeface="Arial" panose="020B0604020202020204" pitchFamily="34" charset="0"/>
              <a:buChar char="•"/>
            </a:pPr>
            <a:r>
              <a:rPr lang="en-US" sz="1400" b="0" i="0" u="none" strike="noStrike" dirty="0">
                <a:solidFill>
                  <a:srgbClr val="FF0000"/>
                </a:solidFill>
                <a:effectLst/>
                <a:hlinkClick r:id="rId4"/>
              </a:rPr>
              <a:t>24/0636</a:t>
            </a:r>
            <a:r>
              <a:rPr lang="en-US" sz="1400" dirty="0"/>
              <a:t> </a:t>
            </a:r>
            <a:r>
              <a:rPr lang="en-US" sz="1400" b="0" i="0" u="none" strike="noStrike" dirty="0">
                <a:solidFill>
                  <a:srgbClr val="000000"/>
                </a:solidFill>
                <a:effectLst/>
              </a:rPr>
              <a:t>Multi-AP Preemption for Low-Latency Traffic</a:t>
            </a:r>
            <a:r>
              <a:rPr lang="en-US" sz="1400" dirty="0"/>
              <a:t> 			</a:t>
            </a:r>
            <a:r>
              <a:rPr lang="en-US" sz="1400" b="0" i="0" u="none" strike="noStrike" dirty="0">
                <a:solidFill>
                  <a:srgbClr val="000000"/>
                </a:solidFill>
                <a:effectLst/>
              </a:rPr>
              <a:t>Si-Chan Noh</a:t>
            </a:r>
            <a:r>
              <a:rPr lang="en-US" sz="1400" dirty="0"/>
              <a:t> </a:t>
            </a:r>
          </a:p>
          <a:p>
            <a:pPr lvl="1">
              <a:buFont typeface="Arial" panose="020B0604020202020204" pitchFamily="34" charset="0"/>
              <a:buChar char="•"/>
            </a:pPr>
            <a:r>
              <a:rPr lang="en-US" sz="1400" b="0" i="0" u="sng" strike="noStrike" dirty="0">
                <a:solidFill>
                  <a:srgbClr val="0563C1"/>
                </a:solidFill>
                <a:effectLst/>
                <a:hlinkClick r:id="rId5"/>
              </a:rPr>
              <a:t>24/0804</a:t>
            </a:r>
            <a:r>
              <a:rPr lang="en-US" sz="1400" dirty="0"/>
              <a:t> </a:t>
            </a:r>
            <a:r>
              <a:rPr lang="en-US" sz="1400" b="0" i="0" u="none" strike="noStrike" dirty="0">
                <a:solidFill>
                  <a:srgbClr val="000000"/>
                </a:solidFill>
                <a:effectLst/>
              </a:rPr>
              <a:t>The transmission of preemption request frame</a:t>
            </a:r>
            <a:r>
              <a:rPr lang="en-US" sz="1400" dirty="0"/>
              <a:t> 			</a:t>
            </a:r>
            <a:r>
              <a:rPr lang="en-US" sz="1400" b="0" i="0" u="none" strike="noStrike" dirty="0">
                <a:solidFill>
                  <a:srgbClr val="000000"/>
                </a:solidFill>
                <a:effectLst/>
              </a:rPr>
              <a:t>Yunbo Li</a:t>
            </a:r>
            <a:r>
              <a:rPr lang="en-US" sz="1400" dirty="0"/>
              <a:t> </a:t>
            </a:r>
          </a:p>
          <a:p>
            <a:pPr lvl="1">
              <a:buFont typeface="Arial" panose="020B0604020202020204" pitchFamily="34" charset="0"/>
              <a:buChar char="•"/>
            </a:pPr>
            <a:r>
              <a:rPr lang="en-US" sz="1400" b="0" i="0" u="sng" strike="noStrike" dirty="0">
                <a:solidFill>
                  <a:srgbClr val="0563C1"/>
                </a:solidFill>
                <a:effectLst/>
                <a:hlinkClick r:id="rId6"/>
              </a:rPr>
              <a:t>24/0852</a:t>
            </a:r>
            <a:r>
              <a:rPr lang="en-US" sz="1400" dirty="0"/>
              <a:t> </a:t>
            </a:r>
            <a:r>
              <a:rPr lang="en-US" sz="1400" b="0" i="0" u="none" strike="noStrike" dirty="0">
                <a:solidFill>
                  <a:srgbClr val="000000"/>
                </a:solidFill>
                <a:effectLst/>
              </a:rPr>
              <a:t>Timely-transmission-of-low-latency-traffic-with-reduced-preemption-occurance</a:t>
            </a:r>
            <a:r>
              <a:rPr lang="en-US" sz="1400" dirty="0"/>
              <a:t> 													</a:t>
            </a:r>
            <a:r>
              <a:rPr lang="en-US" sz="1400" b="0" i="0" u="none" strike="noStrike" dirty="0">
                <a:solidFill>
                  <a:srgbClr val="000000"/>
                </a:solidFill>
                <a:effectLst/>
              </a:rPr>
              <a:t>Jerome Gu</a:t>
            </a:r>
            <a:r>
              <a:rPr lang="en-US" sz="14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US" sz="1600" dirty="0"/>
              <a:t>Adjourn</a:t>
            </a:r>
          </a:p>
          <a:p>
            <a:pPr marL="0" lvl="0" indent="0"/>
            <a:r>
              <a:rPr lang="en-US" sz="1600" dirty="0"/>
              <a:t>*not uploaded, not notified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44381425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marL="0" indent="0"/>
            <a:r>
              <a:rPr lang="en-US" sz="1100" dirty="0"/>
              <a:t>Straw Poll 1: SP: Do you agree to define a mechanism in 11bn for a TXOP holder to allow a STA associated with the TXOP holder to preempt the TXOP holder's frame exchange sequence for delivery of low latency traffic?</a:t>
            </a:r>
          </a:p>
          <a:p>
            <a:pPr marL="171450" indent="-171450">
              <a:buFont typeface="Arial" panose="020B0604020202020204" pitchFamily="34" charset="0"/>
              <a:buChar char="•"/>
            </a:pPr>
            <a:r>
              <a:rPr lang="en-US" sz="1100" b="0" dirty="0"/>
              <a:t>NOTE: The TXOP holder can be an AP or a non-AP STA.</a:t>
            </a:r>
          </a:p>
          <a:p>
            <a:pPr marL="171450" indent="-171450">
              <a:buFont typeface="Arial" panose="020B0604020202020204" pitchFamily="34" charset="0"/>
              <a:buChar char="•"/>
            </a:pPr>
            <a:r>
              <a:rPr lang="en-US" sz="1100" b="0" dirty="0"/>
              <a:t>NOTE: The policy for TXOP holder allowing preemption is TBD.</a:t>
            </a:r>
          </a:p>
          <a:p>
            <a:pPr marL="0" indent="0"/>
            <a:r>
              <a:rPr lang="en-US" sz="1100" b="0" i="1" dirty="0"/>
              <a:t>Supporting list: [11-24/431, 11-24/866, 11-24/852, 11-24/804, 11-24/416, 11-24/470, 11-24/391, 11-24/390, 11-24/389, 11-24/247, 11-23/1886, 11-24/103, 11-24/168, 11-24/131, 11-23/2076, 11-23/1950, 11-23/1939, 11-24/0870]</a:t>
            </a:r>
          </a:p>
          <a:p>
            <a:pPr marL="0" indent="0"/>
            <a:endParaRPr lang="en-US" sz="1100" dirty="0"/>
          </a:p>
          <a:p>
            <a:pPr marL="0" indent="0"/>
            <a:r>
              <a:rPr lang="en-US" sz="1100" dirty="0"/>
              <a:t>Straw Poll 2: Do you agree to include the following into the 11bn SFD?</a:t>
            </a:r>
          </a:p>
          <a:p>
            <a:pPr marL="171450" indent="-171450">
              <a:buFont typeface="Arial" panose="020B0604020202020204" pitchFamily="34" charset="0"/>
              <a:buChar char="•"/>
            </a:pPr>
            <a:r>
              <a:rPr lang="en-US" sz="1100" b="0" dirty="0"/>
              <a:t>An AP that is capable of Non-Primary Channel Access (NPCA) announces at most one NPCA Primary channel that is in its BSS operating channel width and that is not a punctured 20 MHz subchannel (as indicated in the HE/EHT Operation element)</a:t>
            </a:r>
          </a:p>
          <a:p>
            <a:pPr marL="0" indent="0"/>
            <a:r>
              <a:rPr lang="en-US" sz="1100" b="0" dirty="0"/>
              <a:t>Details on signaling is TBD</a:t>
            </a:r>
          </a:p>
          <a:p>
            <a:pPr marL="0" indent="0"/>
            <a:endParaRPr lang="en-US" sz="1100" b="0" dirty="0"/>
          </a:p>
          <a:p>
            <a:pPr marL="0" indent="0"/>
            <a:r>
              <a:rPr lang="en-US" sz="1100" dirty="0"/>
              <a:t>Straw Poll 3:  Do you agree to include the following into the 11bn SFD?</a:t>
            </a:r>
          </a:p>
          <a:p>
            <a:pPr marL="171450" indent="-171450">
              <a:buFont typeface="Arial" panose="020B0604020202020204" pitchFamily="34" charset="0"/>
              <a:buChar char="•"/>
            </a:pPr>
            <a:r>
              <a:rPr lang="en-US" sz="1100" b="0" dirty="0"/>
              <a:t>STA that is capable of Non-Primary Channel Access (NPCA) shall initiate frame exchange with a control frame when it performs channel access on the NPCA Primary channel</a:t>
            </a:r>
          </a:p>
          <a:p>
            <a:pPr marL="0" indent="0"/>
            <a:r>
              <a:rPr lang="en-US" sz="1100" b="0" dirty="0"/>
              <a:t>Details on control frame is TBD</a:t>
            </a:r>
          </a:p>
          <a:p>
            <a:pPr marL="0" indent="0"/>
            <a:r>
              <a:rPr lang="pt-BR" sz="1100" b="0" i="1" dirty="0"/>
              <a:t>Supporting list: [23/1913r2, 23/1911r0, 23/1935r1, 11-23/1891r0, 23/2005r1, 23/2023r1, 24/0070r1, 24/458r0, 24/486r0, 24/538r0, 24/670]</a:t>
            </a:r>
            <a:endParaRPr lang="en-US" sz="1100" b="0" i="1"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9023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chemeClr val="tx1"/>
                </a:solidFill>
              </a:rPr>
              <a:t>Straw Polls (30’)</a:t>
            </a:r>
          </a:p>
          <a:p>
            <a:pPr>
              <a:buFont typeface="Arial" panose="020B0604020202020204" pitchFamily="34" charset="0"/>
              <a:buChar char="•"/>
            </a:pPr>
            <a:r>
              <a:rPr lang="de-DE" sz="1400" b="0" i="0" u="sng" strike="noStrike" dirty="0">
                <a:solidFill>
                  <a:srgbClr val="0563C1"/>
                </a:solidFill>
                <a:effectLst/>
                <a:hlinkClick r:id="rId2"/>
              </a:rPr>
              <a:t>24/0772</a:t>
            </a:r>
            <a:r>
              <a:rPr lang="de-DE" sz="1400" dirty="0"/>
              <a:t> </a:t>
            </a:r>
            <a:r>
              <a:rPr lang="de-DE" sz="1400" b="0" i="0" u="none" strike="noStrike" dirty="0">
                <a:solidFill>
                  <a:srgbClr val="000000"/>
                </a:solidFill>
                <a:effectLst/>
              </a:rPr>
              <a:t>CSMA Collision analysis</a:t>
            </a:r>
            <a:r>
              <a:rPr lang="de-DE" sz="1400" dirty="0"/>
              <a:t> 							</a:t>
            </a:r>
            <a:r>
              <a:rPr lang="de-DE" sz="1400" b="0" i="0" u="none" strike="noStrike" dirty="0">
                <a:solidFill>
                  <a:srgbClr val="000000"/>
                </a:solidFill>
                <a:effectLst/>
              </a:rPr>
              <a:t>Sigurd Schelstraete</a:t>
            </a:r>
            <a:r>
              <a:rPr lang="de-DE" sz="1400" dirty="0"/>
              <a:t> </a:t>
            </a:r>
          </a:p>
          <a:p>
            <a:pPr>
              <a:buFont typeface="Arial" panose="020B0604020202020204" pitchFamily="34" charset="0"/>
              <a:buChar char="•"/>
            </a:pPr>
            <a:r>
              <a:rPr lang="en-US" sz="1400" b="0" i="0" u="sng" strike="noStrike" dirty="0">
                <a:solidFill>
                  <a:srgbClr val="0563C1"/>
                </a:solidFill>
                <a:effectLst/>
                <a:hlinkClick r:id="rId3"/>
              </a:rPr>
              <a:t>24/0773</a:t>
            </a:r>
            <a:r>
              <a:rPr lang="en-US" sz="1400" dirty="0"/>
              <a:t> </a:t>
            </a:r>
            <a:r>
              <a:rPr lang="en-US" sz="1400" b="0" i="0" u="none" strike="noStrike" dirty="0">
                <a:solidFill>
                  <a:srgbClr val="000000"/>
                </a:solidFill>
                <a:effectLst/>
              </a:rPr>
              <a:t>CSMA with enhanced Collision Avoidance				Sigurd Schelstraete</a:t>
            </a:r>
          </a:p>
          <a:p>
            <a:pPr>
              <a:buFont typeface="Arial" panose="020B0604020202020204" pitchFamily="34" charset="0"/>
              <a:buChar char="•"/>
            </a:pPr>
            <a:r>
              <a:rPr lang="en-US" sz="1400" b="0" i="0" u="sng" strike="noStrike" dirty="0">
                <a:solidFill>
                  <a:srgbClr val="0563C1"/>
                </a:solidFill>
                <a:effectLst/>
                <a:hlinkClick r:id="rId4"/>
              </a:rPr>
              <a:t>24/0811</a:t>
            </a:r>
            <a:r>
              <a:rPr lang="en-US" sz="1400" dirty="0"/>
              <a:t> </a:t>
            </a:r>
            <a:r>
              <a:rPr lang="en-US" sz="1400" b="0" i="0" u="none" strike="noStrike" dirty="0">
                <a:solidFill>
                  <a:srgbClr val="000000"/>
                </a:solidFill>
                <a:effectLst/>
              </a:rPr>
              <a:t>Overlapped-indication-</a:t>
            </a:r>
            <a:r>
              <a:rPr lang="en-US" sz="1400" b="0" i="0" u="none" strike="noStrike" dirty="0" err="1">
                <a:solidFill>
                  <a:srgbClr val="000000"/>
                </a:solidFill>
                <a:effectLst/>
              </a:rPr>
              <a:t>for_aperiodic</a:t>
            </a:r>
            <a:r>
              <a:rPr lang="en-US" sz="1400" b="0" i="0" u="none" strike="noStrike" dirty="0">
                <a:solidFill>
                  <a:srgbClr val="000000"/>
                </a:solidFill>
                <a:effectLst/>
              </a:rPr>
              <a:t>-Low-latency-traffic</a:t>
            </a:r>
            <a:r>
              <a:rPr lang="en-US" sz="1400" dirty="0"/>
              <a:t> 		</a:t>
            </a:r>
            <a:r>
              <a:rPr lang="en-US" sz="1400" b="0" i="0" u="none" strike="noStrike" dirty="0">
                <a:solidFill>
                  <a:srgbClr val="000000"/>
                </a:solidFill>
                <a:effectLst/>
              </a:rPr>
              <a:t>Daniel Verenzuela</a:t>
            </a:r>
            <a:r>
              <a:rPr lang="en-US" sz="1400" dirty="0"/>
              <a:t> </a:t>
            </a:r>
            <a:endParaRPr lang="en-US" sz="1400" b="0" dirty="0"/>
          </a:p>
          <a:p>
            <a:pPr>
              <a:buFont typeface="Arial" panose="020B0604020202020204" pitchFamily="34" charset="0"/>
              <a:buChar char="•"/>
            </a:pPr>
            <a:r>
              <a:rPr lang="en-US" sz="1400" b="0" dirty="0">
                <a:hlinkClick r:id="rId5"/>
              </a:rPr>
              <a:t>24/0840</a:t>
            </a:r>
            <a:r>
              <a:rPr lang="en-US" sz="1400" b="0" dirty="0"/>
              <a:t> hip-</a:t>
            </a:r>
            <a:r>
              <a:rPr lang="en-US" sz="1400" b="0" dirty="0" err="1"/>
              <a:t>edca</a:t>
            </a:r>
            <a:r>
              <a:rPr lang="en-US" sz="1400" b="0" dirty="0"/>
              <a:t>-proposal								Akhmetov, Dmitry</a:t>
            </a:r>
          </a:p>
          <a:p>
            <a:pPr>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6"/>
              </a:rPr>
              <a:t>24/0984</a:t>
            </a:r>
            <a:r>
              <a:rPr lang="en-US" sz="1400" b="0" i="0" u="sng" strike="noStrike" kern="1200" dirty="0">
                <a:solidFill>
                  <a:srgbClr val="0563C1"/>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EPCS Priority Access for Additional Use Cases 				Subir Das</a:t>
            </a:r>
            <a:endParaRPr lang="en-US" sz="1400" b="0" i="0" u="none" strike="noStrike" dirty="0">
              <a:solidFill>
                <a:schemeClr val="tx1"/>
              </a:solidFill>
              <a:effectLst/>
            </a:endParaRPr>
          </a:p>
          <a:p>
            <a:pPr>
              <a:buFont typeface="Arial" panose="020B0604020202020204" pitchFamily="34" charset="0"/>
              <a:buChar char="•"/>
            </a:pPr>
            <a:r>
              <a:rPr lang="en-US" sz="1400" b="0" i="0" u="sng" strike="noStrike" dirty="0">
                <a:solidFill>
                  <a:srgbClr val="0563C1"/>
                </a:solidFill>
                <a:effectLst/>
                <a:hlinkClick r:id="rId7"/>
              </a:rPr>
              <a:t>24/1183</a:t>
            </a:r>
            <a:r>
              <a:rPr lang="en-US" sz="1400" dirty="0"/>
              <a:t> </a:t>
            </a:r>
            <a:r>
              <a:rPr lang="en-US" sz="1400" b="0" i="0" u="none" strike="noStrike" dirty="0">
                <a:solidFill>
                  <a:srgbClr val="000000"/>
                </a:solidFill>
                <a:effectLst/>
              </a:rPr>
              <a:t>Low latency, low collision, low power medium access--continued</a:t>
            </a:r>
            <a:r>
              <a:rPr lang="en-US" sz="1400" dirty="0"/>
              <a:t> 	</a:t>
            </a:r>
            <a:r>
              <a:rPr lang="en-US" sz="1400" b="0" i="0" u="none" strike="noStrike" dirty="0">
                <a:solidFill>
                  <a:srgbClr val="000000"/>
                </a:solidFill>
                <a:effectLst/>
              </a:rPr>
              <a:t>Sean Coffey</a:t>
            </a:r>
            <a:r>
              <a:rPr lang="en-US" sz="1400" dirty="0"/>
              <a:t> </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r>
              <a:rPr lang="en-US" sz="1400" dirty="0"/>
              <a:t>Straw Poll 2*: </a:t>
            </a:r>
            <a:r>
              <a:rPr lang="en-US" sz="1400" b="0" dirty="0"/>
              <a:t>Do you agree that TGbn shall define a Coordinated TDMA (C-TDMA) procedure for an AP to share its time resources of an obtained TXOP with a set of APs.</a:t>
            </a:r>
          </a:p>
          <a:p>
            <a:pPr>
              <a:buFont typeface="Arial" panose="020B0604020202020204" pitchFamily="34" charset="0"/>
              <a:buChar char="•"/>
            </a:pPr>
            <a:r>
              <a:rPr lang="en-US" sz="1400" b="0" dirty="0"/>
              <a:t>Set of APs is TBD.</a:t>
            </a:r>
          </a:p>
          <a:p>
            <a:pPr>
              <a:buFont typeface="Arial" panose="020B0604020202020204" pitchFamily="34" charset="0"/>
              <a:buChar char="•"/>
            </a:pPr>
            <a:r>
              <a:rPr lang="en-US" sz="1400" b="0" dirty="0"/>
              <a:t>The set can consist of one AP.</a:t>
            </a:r>
          </a:p>
          <a:p>
            <a:endParaRPr lang="en-US" sz="1400" dirty="0"/>
          </a:p>
          <a:p>
            <a:r>
              <a:rPr lang="en-US" sz="1400" dirty="0"/>
              <a:t>Straw Poll 1*: </a:t>
            </a:r>
            <a:r>
              <a:rPr lang="en-US" sz="1400" b="0" dirty="0"/>
              <a:t>Do you agree that a TXOP Sharing Group which may be a subset of a MAPC group should be established to coordinate the sharing of TXOPs?</a:t>
            </a:r>
          </a:p>
          <a:p>
            <a:r>
              <a:rPr lang="en-US" sz="1400" b="0" dirty="0"/>
              <a:t>Supporting doc: 24/941r0</a:t>
            </a:r>
          </a:p>
          <a:p>
            <a:endParaRPr lang="en-US" sz="1400" dirty="0"/>
          </a:p>
          <a:p>
            <a:r>
              <a:rPr lang="en-US" sz="1400" dirty="0"/>
              <a:t>Straw Poll 3: </a:t>
            </a:r>
            <a:r>
              <a:rPr lang="en-US" sz="1400" b="0" dirty="0"/>
              <a:t>Do you agree to define a new mechanism in 802.11bn that enables a STA to indicate its readiness to terminate an ongoing TWT SP</a:t>
            </a:r>
          </a:p>
          <a:p>
            <a:r>
              <a:rPr lang="en-US" sz="1400" b="0" dirty="0"/>
              <a:t>•NOTE 1 – The exact signaling mechanism is TBD, and existing frames and fields may be used with suitable modifications</a:t>
            </a:r>
          </a:p>
          <a:p>
            <a:r>
              <a:rPr lang="en-US" sz="1400" b="0" dirty="0"/>
              <a:t>•NOTE 2 – The SP does not propose changing the termination mechanism/signaling itself. As per current spec, a TWT SP may be terminated as specified in 26.8.5</a:t>
            </a:r>
          </a:p>
          <a:p>
            <a:endParaRPr lang="en-US" sz="1400" dirty="0"/>
          </a:p>
          <a:p>
            <a:r>
              <a:rPr lang="en-US" sz="1400" i="1" dirty="0"/>
              <a:t>*Agenda note: Order switch requested by author of </a:t>
            </a:r>
            <a:r>
              <a:rPr lang="en-US" sz="1400" i="1"/>
              <a:t>SP2.</a:t>
            </a:r>
            <a:endParaRPr lang="en-US" sz="1400" i="1" dirty="0"/>
          </a:p>
          <a:p>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32338617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September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0C735-A2BA-95B9-9AEB-C43D4F81E29F}"/>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EC143FC1-3506-5CAD-4A69-15E9FA1592A6}"/>
              </a:ext>
            </a:extLst>
          </p:cNvPr>
          <p:cNvSpPr>
            <a:spLocks noGrp="1"/>
          </p:cNvSpPr>
          <p:nvPr>
            <p:ph idx="1"/>
          </p:nvPr>
        </p:nvSpPr>
        <p:spPr>
          <a:xfrm>
            <a:off x="685800" y="1981200"/>
            <a:ext cx="7770813" cy="4113213"/>
          </a:xfrm>
        </p:spPr>
        <p:txBody>
          <a:bodyPr/>
          <a:lstStyle/>
          <a:p>
            <a:r>
              <a:rPr lang="en-US" sz="2000" dirty="0"/>
              <a:t>…</a:t>
            </a:r>
          </a:p>
          <a:p>
            <a:endParaRPr lang="en-US" sz="2000" dirty="0"/>
          </a:p>
        </p:txBody>
      </p:sp>
      <p:sp>
        <p:nvSpPr>
          <p:cNvPr id="4" name="Slide Number Placeholder 3">
            <a:extLst>
              <a:ext uri="{FF2B5EF4-FFF2-40B4-BE49-F238E27FC236}">
                <a16:creationId xmlns:a16="http://schemas.microsoft.com/office/drawing/2014/main" id="{8F539BE4-2084-BF94-8EB0-41C163851F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D45C03AB-AC35-05A9-855D-B5F2DB32BD4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D3FD34C-CC58-E071-9C7E-949C1661A8C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5314266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(Miscellaneous)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chemeClr val="tx1"/>
                </a:solidFill>
              </a:rPr>
              <a:t>Straw Polls (30’)</a:t>
            </a:r>
          </a:p>
          <a:p>
            <a:pPr>
              <a:buFont typeface="Arial" panose="020B0604020202020204" pitchFamily="34" charset="0"/>
              <a:buChar char="•"/>
            </a:pPr>
            <a:r>
              <a:rPr lang="en-US" sz="1400" b="0" i="0" u="none" strike="noStrike" dirty="0">
                <a:solidFill>
                  <a:srgbClr val="FF0000"/>
                </a:solidFill>
                <a:effectLst/>
              </a:rPr>
              <a:t>24/0848</a:t>
            </a:r>
            <a:r>
              <a:rPr lang="en-US" sz="1400" dirty="0"/>
              <a:t> </a:t>
            </a:r>
            <a:r>
              <a:rPr lang="en-US" sz="1400" b="0" i="0" u="none" strike="noStrike" dirty="0">
                <a:solidFill>
                  <a:srgbClr val="000000"/>
                </a:solidFill>
                <a:effectLst/>
              </a:rPr>
              <a:t>Adapted trigger-based uplink transmission follow up</a:t>
            </a:r>
            <a:r>
              <a:rPr lang="en-US" sz="1400" dirty="0"/>
              <a:t> 			</a:t>
            </a:r>
            <a:r>
              <a:rPr lang="en-US" sz="1400" b="0" i="0" u="none" strike="noStrike" dirty="0">
                <a:solidFill>
                  <a:srgbClr val="000000"/>
                </a:solidFill>
                <a:effectLst/>
              </a:rPr>
              <a:t>Ming Gan</a:t>
            </a:r>
            <a:r>
              <a:rPr lang="en-US" sz="1400" dirty="0"/>
              <a:t> </a:t>
            </a:r>
          </a:p>
          <a:p>
            <a:pPr>
              <a:buFont typeface="Arial" panose="020B0604020202020204" pitchFamily="34" charset="0"/>
              <a:buChar char="•"/>
            </a:pPr>
            <a:r>
              <a:rPr lang="en-US" sz="1400" b="0" i="0" u="sng" strike="noStrike" dirty="0">
                <a:solidFill>
                  <a:srgbClr val="0563C1"/>
                </a:solidFill>
                <a:effectLst/>
                <a:hlinkClick r:id="rId2"/>
              </a:rPr>
              <a:t>24/0880</a:t>
            </a:r>
            <a:r>
              <a:rPr lang="en-US" sz="1400" dirty="0"/>
              <a:t> </a:t>
            </a:r>
            <a:r>
              <a:rPr lang="en-US" sz="1400" b="0" i="0" u="none" strike="noStrike" dirty="0">
                <a:solidFill>
                  <a:srgbClr val="000000"/>
                </a:solidFill>
                <a:effectLst/>
              </a:rPr>
              <a:t>CBF Recap and Way Forward</a:t>
            </a:r>
            <a:r>
              <a:rPr lang="en-US" sz="1400" dirty="0"/>
              <a:t> 						</a:t>
            </a:r>
            <a:r>
              <a:rPr lang="en-US" sz="1400" b="0" i="0" u="none" strike="noStrike" dirty="0">
                <a:solidFill>
                  <a:srgbClr val="000000"/>
                </a:solidFill>
                <a:effectLst/>
              </a:rPr>
              <a:t>Okan </a:t>
            </a:r>
            <a:r>
              <a:rPr lang="en-US" sz="1400" b="0" i="0" u="none" strike="noStrike" dirty="0" err="1">
                <a:solidFill>
                  <a:srgbClr val="000000"/>
                </a:solidFill>
                <a:effectLst/>
              </a:rPr>
              <a:t>Mutgan</a:t>
            </a:r>
            <a:r>
              <a:rPr lang="en-US" sz="1400" dirty="0"/>
              <a:t> </a:t>
            </a: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chemeClr val="tx1"/>
                </a:solidFill>
              </a:rPr>
              <a:t>24/171rX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Dongguk Lim (</a:t>
            </a:r>
            <a:r>
              <a:rPr lang="en-GB" sz="1400" dirty="0">
                <a:hlinkClick r:id="rId6"/>
              </a:rPr>
              <a:t>dongguk.lim@lge.com</a:t>
            </a:r>
            <a:r>
              <a:rPr lang="en-GB" sz="1400" dirty="0"/>
              <a:t>), Sigurd Schelstraete (</a:t>
            </a:r>
            <a:r>
              <a:rPr lang="en-GB" sz="1400" dirty="0">
                <a:hlinkClick r:id="rId7"/>
              </a:rPr>
              <a:t>sschelstraete@maxlinear.com</a:t>
            </a:r>
            <a:r>
              <a:rPr lang="en-GB" sz="1400" dirty="0"/>
              <a:t>), Tianyu Wu (</a:t>
            </a:r>
            <a:r>
              <a:rPr lang="en-GB" sz="1400" dirty="0">
                <a:hlinkClick r:id="rId8"/>
              </a:rPr>
              <a:t>tianyu@apple.com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a:t>
            </a: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September 2024</a:t>
            </a:r>
          </a:p>
        </p:txBody>
      </p:sp>
      <p:sp>
        <p:nvSpPr>
          <p:cNvPr id="15" name="Content Placeholder 14">
            <a:extLst>
              <a:ext uri="{FF2B5EF4-FFF2-40B4-BE49-F238E27FC236}">
                <a16:creationId xmlns:a16="http://schemas.microsoft.com/office/drawing/2014/main" id="{B18EE843-0CAA-1A10-75C4-BF9B3D91385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768268AB-4E8E-8E1A-D3A5-EF8F844ECB7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214184</TotalTime>
  <Words>10218</Words>
  <Application>Microsoft Office PowerPoint</Application>
  <PresentationFormat>On-screen Show (4:3)</PresentationFormat>
  <Paragraphs>2161</Paragraphs>
  <Slides>73</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73</vt:i4>
      </vt:variant>
    </vt:vector>
  </HeadingPairs>
  <TitlesOfParts>
    <vt:vector size="84" baseType="lpstr">
      <vt:lpstr>MS Gothic</vt:lpstr>
      <vt:lpstr>Arial</vt:lpstr>
      <vt:lpstr>Arial Black</vt:lpstr>
      <vt:lpstr>Arial Unicode MS</vt:lpstr>
      <vt:lpstr>Calibri</vt:lpstr>
      <vt:lpstr>Courier New</vt:lpstr>
      <vt:lpstr>Monotype Sorts</vt:lpstr>
      <vt:lpstr>Times New Roman</vt:lpstr>
      <vt:lpstr>Wingdings</vt:lpstr>
      <vt:lpstr>Office Theme</vt:lpstr>
      <vt:lpstr>Document</vt:lpstr>
      <vt:lpstr>TGbn July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 Pending SPs</vt:lpstr>
      <vt:lpstr>Monday PHY Agenda–AM1</vt:lpstr>
      <vt:lpstr>Monday MAC Agenda–AM1</vt:lpstr>
      <vt:lpstr>Monday Joint Agenda-PM1</vt:lpstr>
      <vt:lpstr>Announcements</vt:lpstr>
      <vt:lpstr>Summary from May 2024 meeting</vt:lpstr>
      <vt:lpstr>Approve TG Minutes</vt:lpstr>
      <vt:lpstr>Submissions (CSR+MAP)</vt:lpstr>
      <vt:lpstr>Straw Polls</vt:lpstr>
      <vt:lpstr>Monday PHY Agenda–PM2</vt:lpstr>
      <vt:lpstr>Monday MAC Agenda–PM2</vt:lpstr>
      <vt:lpstr>Straw Polls</vt:lpstr>
      <vt:lpstr>Tuesday PHY Agenda–PM1</vt:lpstr>
      <vt:lpstr>Tuesday MAC Agenda–PM1</vt:lpstr>
      <vt:lpstr>Straw Polls</vt:lpstr>
      <vt:lpstr>Wednesday PHY Agenda–AM1</vt:lpstr>
      <vt:lpstr>Wednesday MAC Agenda–AM1</vt:lpstr>
      <vt:lpstr>Straw Polls</vt:lpstr>
      <vt:lpstr>Wednesday PHY Agenda–AM2</vt:lpstr>
      <vt:lpstr>Wednesday MAC Agenda–AM2</vt:lpstr>
      <vt:lpstr>Straw Polls</vt:lpstr>
      <vt:lpstr>Wednesday PHY Agenda–PM2</vt:lpstr>
      <vt:lpstr>Wednesday MAC Agenda–PM2</vt:lpstr>
      <vt:lpstr>Straw Polls</vt:lpstr>
      <vt:lpstr>Thursday PHY Agenda–AM1</vt:lpstr>
      <vt:lpstr>Thursday MAC Agenda–AM1</vt:lpstr>
      <vt:lpstr>Straw Polls</vt:lpstr>
      <vt:lpstr>Thursday PHY Agenda–AM2</vt:lpstr>
      <vt:lpstr>Thursday MAC Agenda–AM2</vt:lpstr>
      <vt:lpstr>Straw Polls</vt:lpstr>
      <vt:lpstr>Thursday Joint Agenda-PM1</vt:lpstr>
      <vt:lpstr>Submissions (Channel Access)</vt:lpstr>
      <vt:lpstr>Straw Polls</vt:lpstr>
      <vt:lpstr>Thursday Joint Agenda-PM2</vt:lpstr>
      <vt:lpstr>Straw Polls</vt:lpstr>
      <vt:lpstr>Submissions (Miscellaneous)</vt:lpstr>
      <vt:lpstr>Motions</vt:lpstr>
      <vt:lpstr>Teleconference Plan</vt:lpstr>
      <vt:lpstr>Goals for September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2024-07-18T14:22:38Z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