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156" r:id="rId68"/>
    <p:sldId id="1182" r:id="rId69"/>
    <p:sldId id="1069"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237" dt="2024-07-17T18:27:16.3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7T18:27:29.472" v="5949" actId="20577"/>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6T18:37:03.378" v="5297"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6T18:37:03.378" v="5297"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7T18:09:07.994" v="5821"/>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7T18:09:07.994" v="5821"/>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7T18:18:32.460" v="5937" actId="20577"/>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7T18:18:32.460" v="5937" actId="2057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7T18:02:04.059" v="5769" actId="20577"/>
        <pc:sldMkLst>
          <pc:docMk/>
          <pc:sldMk cId="1047267853" sldId="1166"/>
        </pc:sldMkLst>
        <pc:spChg chg="mod">
          <ac:chgData name="Alfred Asterjadhi" userId="39de57b9-85c0-4fd1-aaac-8ca2b6560ad0" providerId="ADAL" clId="{CD142DAD-197B-4B97-895B-4FD46522C6BA}" dt="2024-07-17T17:16:49.094" v="5732" actId="20577"/>
          <ac:spMkLst>
            <pc:docMk/>
            <pc:sldMk cId="1047267853" sldId="1166"/>
            <ac:spMk id="2" creationId="{4B5F0D0E-8BB7-48AB-9160-728B8B3399A2}"/>
          </ac:spMkLst>
        </pc:spChg>
        <pc:spChg chg="mod">
          <ac:chgData name="Alfred Asterjadhi" userId="39de57b9-85c0-4fd1-aaac-8ca2b6560ad0" providerId="ADAL" clId="{CD142DAD-197B-4B97-895B-4FD46522C6BA}" dt="2024-07-17T18:02:04.059" v="5769"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14:36:22.797" v="3969" actId="2057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14:36:24.100" v="3970" actId="2057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14:36:25.924" v="3971" actId="6549"/>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14:36:27.122" v="3972" actId="6549"/>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6T12:06:53.163" v="4847" actId="13926"/>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6T12:06:53.163" v="4847" actId="13926"/>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6T18:36:09.365" v="5280" actId="2057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6T18:36:09.365" v="5280" actId="2057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6T12:16:07.220" v="4851" actId="21"/>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6T12:16:07.220" v="4851" actId="21"/>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6T12:16:18.596" v="4853"/>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6T12:16:18.596" v="4853"/>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14:36:32.809" v="3977" actId="6549"/>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14:36:37.159" v="3980" actId="6549"/>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14:36:38.372" v="3981" actId="6549"/>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22:38:40.246" v="4727" actId="2057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5T22:38:40.246" v="4727" actId="2057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6T12:18:04.256" v="4870"/>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6T12:18:04.256" v="4870"/>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7T17:16:45.080" v="5730"/>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6T16:58:57.720" v="5273"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7T04:41:54.058" v="5515" actId="404"/>
        <pc:sldMkLst>
          <pc:docMk/>
          <pc:sldMk cId="3323386175" sldId="1212"/>
        </pc:sldMkLst>
        <pc:spChg chg="mod ord">
          <ac:chgData name="Alfred Asterjadhi" userId="39de57b9-85c0-4fd1-aaac-8ca2b6560ad0" providerId="ADAL" clId="{CD142DAD-197B-4B97-895B-4FD46522C6BA}" dt="2024-07-17T04:41:44.863" v="5507"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7T04:41:54.058" v="5515" actId="404"/>
          <ac:spMkLst>
            <pc:docMk/>
            <pc:sldMk cId="3323386175" sldId="1212"/>
            <ac:spMk id="3" creationId="{0B86390F-5573-FD6D-5C5A-BF6C8F0998F6}"/>
          </ac:spMkLst>
        </pc:spChg>
        <pc:spChg chg="mod ord">
          <ac:chgData name="Alfred Asterjadhi" userId="39de57b9-85c0-4fd1-aaac-8ca2b6560ad0" providerId="ADAL" clId="{CD142DAD-197B-4B97-895B-4FD46522C6BA}" dt="2024-07-17T04:41:44.863" v="5507"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7T04:41:44.863" v="5507"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7T04:41:44.863" v="5507"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7T18:08:50.182" v="5806" actId="20577"/>
        <pc:sldMkLst>
          <pc:docMk/>
          <pc:sldMk cId="1763116900" sldId="1214"/>
        </pc:sldMkLst>
        <pc:spChg chg="mod">
          <ac:chgData name="Alfred Asterjadhi" userId="39de57b9-85c0-4fd1-aaac-8ca2b6560ad0" providerId="ADAL" clId="{CD142DAD-197B-4B97-895B-4FD46522C6BA}" dt="2024-07-17T17:06:39.014" v="5604" actId="20577"/>
          <ac:spMkLst>
            <pc:docMk/>
            <pc:sldMk cId="1763116900" sldId="1214"/>
            <ac:spMk id="2" creationId="{4B5F0D0E-8BB7-48AB-9160-728B8B3399A2}"/>
          </ac:spMkLst>
        </pc:spChg>
        <pc:spChg chg="mod">
          <ac:chgData name="Alfred Asterjadhi" userId="39de57b9-85c0-4fd1-aaac-8ca2b6560ad0" providerId="ADAL" clId="{CD142DAD-197B-4B97-895B-4FD46522C6BA}" dt="2024-07-17T18:08:50.182" v="5806" actId="2057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7T17:15:12.452" v="5724" actId="120"/>
        <pc:sldMkLst>
          <pc:docMk/>
          <pc:sldMk cId="989542281" sldId="1215"/>
        </pc:sldMkLst>
        <pc:spChg chg="mod">
          <ac:chgData name="Alfred Asterjadhi" userId="39de57b9-85c0-4fd1-aaac-8ca2b6560ad0" providerId="ADAL" clId="{CD142DAD-197B-4B97-895B-4FD46522C6BA}" dt="2024-07-17T17:13:31.082" v="5709" actId="20577"/>
          <ac:spMkLst>
            <pc:docMk/>
            <pc:sldMk cId="989542281" sldId="1215"/>
            <ac:spMk id="2" creationId="{4B5F0D0E-8BB7-48AB-9160-728B8B3399A2}"/>
          </ac:spMkLst>
        </pc:spChg>
        <pc:spChg chg="mod">
          <ac:chgData name="Alfred Asterjadhi" userId="39de57b9-85c0-4fd1-aaac-8ca2b6560ad0" providerId="ADAL" clId="{CD142DAD-197B-4B97-895B-4FD46522C6BA}" dt="2024-07-17T17:15:12.452" v="5724" actId="120"/>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7T18:25:59.038" v="5941" actId="20577"/>
        <pc:sldMkLst>
          <pc:docMk/>
          <pc:sldMk cId="523346339" sldId="1216"/>
        </pc:sldMkLst>
        <pc:spChg chg="mod">
          <ac:chgData name="Alfred Asterjadhi" userId="39de57b9-85c0-4fd1-aaac-8ca2b6560ad0" providerId="ADAL" clId="{CD142DAD-197B-4B97-895B-4FD46522C6BA}" dt="2024-07-17T18:25:59.038" v="5941" actId="20577"/>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7T18:18:06.593" v="5906" actId="20577"/>
        <pc:sldMkLst>
          <pc:docMk/>
          <pc:sldMk cId="3443814257" sldId="1217"/>
        </pc:sldMkLst>
        <pc:spChg chg="mod">
          <ac:chgData name="Alfred Asterjadhi" userId="39de57b9-85c0-4fd1-aaac-8ca2b6560ad0" providerId="ADAL" clId="{CD142DAD-197B-4B97-895B-4FD46522C6BA}" dt="2024-07-17T18:16:46.574" v="5838" actId="20577"/>
          <ac:spMkLst>
            <pc:docMk/>
            <pc:sldMk cId="3443814257" sldId="1217"/>
            <ac:spMk id="2" creationId="{4B5F0D0E-8BB7-48AB-9160-728B8B3399A2}"/>
          </ac:spMkLst>
        </pc:spChg>
        <pc:spChg chg="mod">
          <ac:chgData name="Alfred Asterjadhi" userId="39de57b9-85c0-4fd1-aaac-8ca2b6560ad0" providerId="ADAL" clId="{CD142DAD-197B-4B97-895B-4FD46522C6BA}" dt="2024-07-17T18:18:06.593" v="5906"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7T17:17:38.551" v="5750" actId="20577"/>
        <pc:sldMkLst>
          <pc:docMk/>
          <pc:sldMk cId="4902324" sldId="1218"/>
        </pc:sldMkLst>
        <pc:spChg chg="mod">
          <ac:chgData name="Alfred Asterjadhi" userId="39de57b9-85c0-4fd1-aaac-8ca2b6560ad0" providerId="ADAL" clId="{CD142DAD-197B-4B97-895B-4FD46522C6BA}" dt="2024-07-17T17:17:38.551" v="5750"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7T18:27:29.472" v="5949" actId="20577"/>
        <pc:sldMasterMkLst>
          <pc:docMk/>
          <pc:sldMasterMk cId="0" sldId="2147483648"/>
        </pc:sldMasterMkLst>
        <pc:spChg chg="mod">
          <ac:chgData name="Alfred Asterjadhi" userId="39de57b9-85c0-4fd1-aaac-8ca2b6560ad0" providerId="ADAL" clId="{CD142DAD-197B-4B97-895B-4FD46522C6BA}" dt="2024-07-17T18:27:29.472" v="5949"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32-00-00bn-thoughts-on-extended-long-range-transmission.pptx" TargetMode="External"/><Relationship Id="rId7" Type="http://schemas.openxmlformats.org/officeDocument/2006/relationships/hyperlink" Target="https://mentor.ieee.org/802.11/dcn/23/11-23-1248-00-00be-minutes-for-tgbe-phy-ad-hoc-july-2023-plenary.docx" TargetMode="External"/><Relationship Id="rId2" Type="http://schemas.openxmlformats.org/officeDocument/2006/relationships/hyperlink" Target="https://mentor.ieee.org/802.11/dcn/24/11-24-1184-00-00bn-considerations-on-elr-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38-00-00bn-2x1944-ldpc-codes-performance-evaluation.pptx" TargetMode="External"/><Relationship Id="rId5" Type="http://schemas.openxmlformats.org/officeDocument/2006/relationships/hyperlink" Target="https://mentor.ieee.org/802.11/dcn/24/11-24-1190-00-00bn-performance-evaluation-of-longer-ldpc-for-11bn.pptx" TargetMode="External"/><Relationship Id="rId4" Type="http://schemas.openxmlformats.org/officeDocument/2006/relationships/hyperlink" Target="https://mentor.ieee.org/802.11/dcn/24/11-24-1255-00-00bn-enhanced-long-range-frame-format.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7" Type="http://schemas.openxmlformats.org/officeDocument/2006/relationships/hyperlink" Target="https://mentor.ieee.org/802.11/dcn/24/11-24-0875-01-00bn-uhr-enhanced-long-range-support.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74-01-00bn-uhr-unequal-modulation-pattern-and-new-mcs.pptx" TargetMode="External"/><Relationship Id="rId5" Type="http://schemas.openxmlformats.org/officeDocument/2006/relationships/hyperlink" Target="https://mentor.ieee.org/802.11/dcn/24/11-24-0734-01-00bn-on-ueqm-and-ueq-mcs.pptx" TargetMode="External"/><Relationship Id="rId4" Type="http://schemas.openxmlformats.org/officeDocument/2006/relationships/hyperlink" Target="https://mentor.ieee.org/802.11/dcn/24/11-24-0876-00-00bn-uhr-ppdu-phy-versio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804-00-00bn-the-transmission-of-preemption-request-frame.pptx" TargetMode="External"/><Relationship Id="rId2" Type="http://schemas.openxmlformats.org/officeDocument/2006/relationships/hyperlink" Target="https://mentor.ieee.org/802.11/dcn/24/11-24-0636-00-00bn-multi-ap-preemp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70-00-00bn-further-considerations-on-preemption.pptx" TargetMode="External"/><Relationship Id="rId4" Type="http://schemas.openxmlformats.org/officeDocument/2006/relationships/hyperlink" Target="https://mentor.ieee.org/802.11/dcn/24/11-24-0852-00-00bn-timely-transmission-of-low-latency-traffic-with-reduced-preemption-occurance.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3-00-00bn-low-latency-low-collision-low-power-medium-access-continued.pptx" TargetMode="External"/><Relationship Id="rId5" Type="http://schemas.openxmlformats.org/officeDocument/2006/relationships/hyperlink" Target="https://mentor.ieee.org/802.11/dcn/24/11-24-0984-00-00bn-epcs-priority-access-for-additional-use-cases.pptx" TargetMode="External"/><Relationship Id="rId4" Type="http://schemas.openxmlformats.org/officeDocument/2006/relationships/hyperlink" Target="https://mentor.ieee.org/802.11/dcn/24/11-24-0840-00-00bn-hip-edca-proposal.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840554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17500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4903665"/>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249234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8336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0457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l" fontAlgn="ctr"/>
                      <a:r>
                        <a:rPr lang="en-US" sz="800" b="0" i="0" u="none" strike="noStrike">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hlinkClick r:id="rId2"/>
              </a:rPr>
              <a:t>24/1053</a:t>
            </a:r>
            <a:r>
              <a:rPr lang="en-GB" sz="1100" dirty="0"/>
              <a:t> PAPR of OFDMA transmission follow up					Xiaogang Chen</a:t>
            </a:r>
          </a:p>
          <a:p>
            <a:pPr lvl="1">
              <a:buFont typeface="Arial" panose="020B0604020202020204" pitchFamily="34" charset="0"/>
              <a:buChar char="•"/>
            </a:pPr>
            <a:r>
              <a:rPr lang="en-GB" sz="1100" dirty="0">
                <a:solidFill>
                  <a:srgbClr val="FF0000"/>
                </a:solidFill>
                <a:hlinkClick r:id="rId3"/>
              </a:rPr>
              <a:t>24/1124</a:t>
            </a:r>
            <a:r>
              <a:rPr lang="en-GB" sz="1100" dirty="0"/>
              <a:t> Headroom Reason Reporting						Brian Hart</a:t>
            </a:r>
          </a:p>
          <a:p>
            <a:pPr lvl="1">
              <a:buFont typeface="Arial" panose="020B0604020202020204" pitchFamily="34" charset="0"/>
              <a:buChar char="•"/>
            </a:pPr>
            <a:r>
              <a:rPr lang="en-GB" sz="1100" dirty="0">
                <a:hlinkClick r:id="rId4"/>
              </a:rPr>
              <a:t>24/1158</a:t>
            </a:r>
            <a:r>
              <a:rPr lang="en-GB" sz="1100" dirty="0"/>
              <a:t> Uplink MU MIMO Precoding Precoder Message Format 			Rainer Strobel</a:t>
            </a:r>
          </a:p>
          <a:p>
            <a:pPr lvl="1">
              <a:buFont typeface="Arial" panose="020B0604020202020204" pitchFamily="34" charset="0"/>
              <a:buChar char="•"/>
            </a:pPr>
            <a:r>
              <a:rPr lang="en-GB" sz="1100" dirty="0">
                <a:solidFill>
                  <a:srgbClr val="FF0000"/>
                </a:solidFill>
                <a:hlinkClick r:id="rId5"/>
              </a:rPr>
              <a:t>24/1177</a:t>
            </a:r>
            <a:r>
              <a:rPr lang="en-GB" sz="1100" dirty="0"/>
              <a:t> Additional Results for Multi-Layer Transmission				Leif Wilhelmsson</a:t>
            </a:r>
          </a:p>
          <a:p>
            <a:pPr lvl="1">
              <a:buFont typeface="Arial" panose="020B0604020202020204" pitchFamily="34" charset="0"/>
              <a:buChar char="•"/>
            </a:pPr>
            <a:r>
              <a:rPr lang="en-US" sz="1100" dirty="0">
                <a:hlinkClick r:id="rId6"/>
              </a:rPr>
              <a:t>24/1054</a:t>
            </a:r>
            <a:r>
              <a:rPr lang="en-US" sz="1100" dirty="0"/>
              <a:t> On the over puncturing in LDPC						Xiaogang Chen</a:t>
            </a:r>
          </a:p>
          <a:p>
            <a:pPr lvl="1">
              <a:buFont typeface="Arial" panose="020B0604020202020204" pitchFamily="34" charset="0"/>
              <a:buChar char="•"/>
            </a:pPr>
            <a:r>
              <a:rPr lang="en-US" sz="1100" dirty="0">
                <a:hlinkClick r:id="rId7"/>
              </a:rPr>
              <a:t>24/1159</a:t>
            </a:r>
            <a:r>
              <a:rPr lang="en-US" sz="1100" dirty="0"/>
              <a:t> Investigation of LDPC Improvements					Rainer Strobel</a:t>
            </a:r>
            <a:endParaRPr lang="en-GB" sz="1100" dirty="0"/>
          </a:p>
          <a:p>
            <a:pPr>
              <a:buFont typeface="Arial" panose="020B0604020202020204" pitchFamily="34" charset="0"/>
              <a:buChar char="•"/>
            </a:pPr>
            <a:r>
              <a:rPr lang="en-US" sz="1400" dirty="0"/>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chemeClr val="tx1"/>
                </a:solidFill>
                <a:effectLst/>
                <a:hlinkClick r:id="rId2"/>
              </a:rPr>
              <a:t>24/0715</a:t>
            </a:r>
            <a:r>
              <a:rPr lang="en-US" sz="1400" dirty="0">
                <a:solidFill>
                  <a:schemeClr val="tx1"/>
                </a:solidFill>
              </a:rPr>
              <a:t> </a:t>
            </a:r>
            <a:r>
              <a:rPr lang="en-US" sz="1400" b="0" i="0" u="none" strike="noStrike" dirty="0">
                <a:solidFill>
                  <a:schemeClr val="tx1"/>
                </a:solidFill>
                <a:effectLst/>
              </a:rPr>
              <a:t>Multi-Link-SM-Power-Save-Mode-follow-up</a:t>
            </a:r>
            <a:r>
              <a:rPr lang="en-US" sz="1400" dirty="0">
                <a:solidFill>
                  <a:schemeClr val="tx1"/>
                </a:solidFill>
              </a:rPr>
              <a:t> 			</a:t>
            </a:r>
            <a:r>
              <a:rPr lang="en-US" sz="1400" b="0" i="0" u="none" strike="noStrike" dirty="0">
                <a:solidFill>
                  <a:schemeClr val="tx1"/>
                </a:solidFill>
                <a:effectLst/>
              </a:rPr>
              <a:t>Jason Y. Guo</a:t>
            </a:r>
            <a:r>
              <a:rPr lang="en-US" sz="1400" dirty="0">
                <a:solidFill>
                  <a:schemeClr val="tx1"/>
                </a:solidFill>
              </a:rPr>
              <a:t> </a:t>
            </a:r>
            <a:endParaRPr lang="en-US" sz="1400" b="0" i="0" u="none" strike="noStrike" dirty="0">
              <a:solidFill>
                <a:schemeClr val="tx1"/>
              </a:solidFill>
              <a:effectLst/>
            </a:endParaRPr>
          </a:p>
          <a:p>
            <a:pPr lvl="1">
              <a:buFont typeface="Arial" panose="020B0604020202020204" pitchFamily="34" charset="0"/>
              <a:buChar char="•"/>
            </a:pPr>
            <a:r>
              <a:rPr lang="en-US" sz="1400" b="0" i="0" u="sng" strike="noStrike" dirty="0">
                <a:solidFill>
                  <a:schemeClr val="tx1"/>
                </a:solidFill>
                <a:effectLst/>
                <a:hlinkClick r:id="rId3"/>
              </a:rPr>
              <a:t>24/0737</a:t>
            </a:r>
            <a:r>
              <a:rPr lang="en-US" sz="1400" dirty="0">
                <a:solidFill>
                  <a:schemeClr val="tx1"/>
                </a:solidFill>
              </a:rPr>
              <a:t> </a:t>
            </a:r>
            <a:r>
              <a:rPr lang="en-US" sz="1400" b="0" i="0" u="none" strike="noStrike" dirty="0">
                <a:solidFill>
                  <a:schemeClr val="tx1"/>
                </a:solidFill>
                <a:effectLst/>
              </a:rPr>
              <a:t>Cross-link Wake-up to Go Deeper in Power Save</a:t>
            </a:r>
            <a:r>
              <a:rPr lang="en-US" sz="1400" dirty="0">
                <a:solidFill>
                  <a:schemeClr val="tx1"/>
                </a:solidFill>
              </a:rPr>
              <a:t> 			</a:t>
            </a:r>
            <a:r>
              <a:rPr lang="en-US" sz="1400" b="0" i="0" u="none" strike="noStrike" dirty="0">
                <a:solidFill>
                  <a:schemeClr val="tx1"/>
                </a:solidFill>
                <a:effectLst/>
              </a:rPr>
              <a:t>Yuxin Lu</a:t>
            </a:r>
          </a:p>
          <a:p>
            <a:pPr lvl="1">
              <a:buFont typeface="Arial" panose="020B0604020202020204" pitchFamily="34" charset="0"/>
              <a:buChar char="•"/>
            </a:pPr>
            <a:r>
              <a:rPr lang="en-US" sz="1400" b="0" i="0" u="sng" strike="noStrike" dirty="0">
                <a:solidFill>
                  <a:schemeClr val="tx1"/>
                </a:solidFill>
                <a:effectLst/>
                <a:hlinkClick r:id="rId4"/>
              </a:rPr>
              <a:t>24/0782</a:t>
            </a:r>
            <a:r>
              <a:rPr lang="en-US" sz="1400" dirty="0">
                <a:solidFill>
                  <a:schemeClr val="tx1"/>
                </a:solidFill>
              </a:rPr>
              <a:t> </a:t>
            </a:r>
            <a:r>
              <a:rPr lang="en-US" sz="1400" b="0" i="0" u="none" strike="noStrike" dirty="0">
                <a:solidFill>
                  <a:schemeClr val="tx1"/>
                </a:solidFill>
                <a:effectLst/>
              </a:rPr>
              <a:t>AP power saving</a:t>
            </a:r>
            <a:r>
              <a:rPr lang="en-US" sz="1400" dirty="0">
                <a:solidFill>
                  <a:schemeClr val="tx1"/>
                </a:solidFill>
              </a:rPr>
              <a:t> 								</a:t>
            </a:r>
            <a:r>
              <a:rPr lang="en-US" sz="1400" b="0" i="0" u="none" strike="noStrike" dirty="0" err="1">
                <a:solidFill>
                  <a:schemeClr val="tx1"/>
                </a:solidFill>
                <a:effectLst/>
              </a:rPr>
              <a:t>Chaoming</a:t>
            </a:r>
            <a:r>
              <a:rPr lang="en-US" sz="1400" b="0" i="0" u="none" strike="noStrike" dirty="0">
                <a:solidFill>
                  <a:schemeClr val="tx1"/>
                </a:solidFill>
                <a:effectLst/>
              </a:rPr>
              <a:t> Luo</a:t>
            </a:r>
            <a:r>
              <a:rPr lang="en-US" sz="1400" dirty="0">
                <a:solidFill>
                  <a:schemeClr val="tx1"/>
                </a:solidFill>
              </a:rPr>
              <a:t>  </a:t>
            </a:r>
          </a:p>
          <a:p>
            <a:pPr lvl="1">
              <a:buFont typeface="Arial" panose="020B0604020202020204" pitchFamily="34" charset="0"/>
              <a:buChar char="•"/>
            </a:pPr>
            <a:r>
              <a:rPr lang="en-US" sz="1400" b="0" i="0" u="sng" strike="noStrike" dirty="0">
                <a:solidFill>
                  <a:schemeClr val="tx1"/>
                </a:solidFill>
                <a:effectLst/>
                <a:hlinkClick r:id="rId5"/>
              </a:rPr>
              <a:t>24/0813</a:t>
            </a:r>
            <a:r>
              <a:rPr lang="en-US" sz="1400" dirty="0">
                <a:solidFill>
                  <a:schemeClr val="tx1"/>
                </a:solidFill>
              </a:rPr>
              <a:t> </a:t>
            </a:r>
            <a:r>
              <a:rPr lang="en-US" sz="1400" b="0" i="0" u="none" strike="noStrike" dirty="0">
                <a:solidFill>
                  <a:schemeClr val="tx1"/>
                </a:solidFill>
                <a:effectLst/>
              </a:rPr>
              <a:t>Discussions on AP Power Save</a:t>
            </a:r>
            <a:r>
              <a:rPr lang="en-US" sz="1400" dirty="0">
                <a:solidFill>
                  <a:schemeClr val="tx1"/>
                </a:solidFill>
              </a:rPr>
              <a:t> 					</a:t>
            </a:r>
            <a:r>
              <a:rPr lang="en-US" sz="1400" b="0" i="0" u="none" strike="noStrike" dirty="0" err="1">
                <a:solidFill>
                  <a:schemeClr val="tx1"/>
                </a:solidFill>
                <a:effectLst/>
              </a:rPr>
              <a:t>Yongsen</a:t>
            </a:r>
            <a:r>
              <a:rPr lang="en-US" sz="1400" b="0" i="0" u="none" strike="noStrike" dirty="0">
                <a:solidFill>
                  <a:schemeClr val="tx1"/>
                </a:solidFill>
                <a:effectLst/>
              </a:rPr>
              <a:t> Ma</a:t>
            </a:r>
          </a:p>
          <a:p>
            <a:pPr lvl="1">
              <a:buFont typeface="Arial" panose="020B0604020202020204" pitchFamily="34" charset="0"/>
              <a:buChar char="•"/>
            </a:pPr>
            <a:r>
              <a:rPr lang="en-US" sz="1400" b="0" i="0" u="none" strike="noStrike" dirty="0">
                <a:solidFill>
                  <a:srgbClr val="FF0000"/>
                </a:solidFill>
                <a:effectLst/>
                <a:hlinkClick r:id="rId6"/>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24/0844</a:t>
            </a:r>
            <a:r>
              <a:rPr lang="en-US" sz="1400" b="0" i="0" u="none" strike="noStrike" kern="1200" dirty="0">
                <a:solidFill>
                  <a:srgbClr val="000000"/>
                </a:solidFill>
                <a:effectLst/>
                <a:ea typeface="MS Gothic" panose="020B0609070205080204" pitchFamily="49" charset="-128"/>
              </a:rPr>
              <a:t> Padding Time in Dynamic Power Save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FF0000"/>
                </a:solidFill>
                <a:effectLst/>
                <a:hlinkClick r:id="rId8"/>
              </a:rPr>
              <a:t>24/1126</a:t>
            </a:r>
            <a:r>
              <a:rPr lang="en-US" sz="1400" dirty="0"/>
              <a:t> </a:t>
            </a:r>
            <a:r>
              <a:rPr lang="en-US" sz="1400" b="0" i="0" u="none" strike="noStrike" dirty="0">
                <a:solidFill>
                  <a:srgbClr val="000000"/>
                </a:solidFill>
                <a:effectLst/>
              </a:rPr>
              <a:t>ICF-ICR Discussion for DPS</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endParaRPr lang="en-US" sz="1400" b="0" i="0" u="none" strike="noStrike" dirty="0">
              <a:effectLst/>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9"/>
              </a:rPr>
              <a:t>24/1129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Discussion on Intermediate FCS Signaling 				</a:t>
            </a:r>
            <a:r>
              <a:rPr lang="en-US" sz="1400" b="0" i="0" u="none" strike="noStrike" kern="1200" dirty="0" err="1">
                <a:solidFill>
                  <a:srgbClr val="000000"/>
                </a:solidFill>
                <a:effectLst/>
                <a:ea typeface="MS Gothic" panose="020B0609070205080204" pitchFamily="49" charset="-128"/>
              </a:rPr>
              <a:t>SunHee</a:t>
            </a:r>
            <a:r>
              <a:rPr lang="en-US" sz="1400" b="0" i="0" u="none" strike="noStrike" kern="1200" dirty="0">
                <a:solidFill>
                  <a:srgbClr val="000000"/>
                </a:solidFill>
                <a:effectLst/>
                <a:ea typeface="MS Gothic" panose="020B0609070205080204" pitchFamily="49" charset="-128"/>
              </a:rPr>
              <a:t> Baek</a:t>
            </a:r>
            <a:endParaRPr lang="en-GB" sz="14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222222"/>
                </a:solidFill>
                <a:effectLst/>
                <a:highlight>
                  <a:srgbClr val="FFFFFF"/>
                </a:highlight>
              </a:rPr>
              <a:t>Straw Poll 1:</a:t>
            </a:r>
            <a:r>
              <a:rPr lang="en-US" sz="1400" b="0" i="0" dirty="0">
                <a:solidFill>
                  <a:srgbClr val="222222"/>
                </a:solidFill>
                <a:effectLst/>
                <a:highlight>
                  <a:srgbClr val="FFFFFF"/>
                </a:highlight>
              </a:rPr>
              <a:t> Do you support to define in 11bn that when a non-AP MLD is in the process of roaming 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222222"/>
                </a:solidFill>
                <a:effectLst/>
                <a:highlight>
                  <a:srgbClr val="FFFFFF"/>
                </a:highlight>
              </a:rPr>
              <a:t>Straw Poll 2:</a:t>
            </a:r>
            <a:r>
              <a:rPr lang="en-US" sz="1400" b="0" i="0" dirty="0">
                <a:solidFill>
                  <a:srgbClr val="222222"/>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222222"/>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222222"/>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FF0000"/>
                </a:solidFill>
                <a:hlinkClick r:id="rId2"/>
              </a:rPr>
              <a:t>24/1184</a:t>
            </a:r>
            <a:r>
              <a:rPr lang="en-US" sz="1200" dirty="0">
                <a:solidFill>
                  <a:srgbClr val="FF0000"/>
                </a:solidFill>
              </a:rPr>
              <a:t> </a:t>
            </a:r>
            <a:r>
              <a:rPr lang="en-US" sz="1200" dirty="0"/>
              <a:t>Considerations on ELR transmission				Dongguk Lim</a:t>
            </a:r>
          </a:p>
          <a:p>
            <a:pPr lvl="1">
              <a:buFont typeface="Arial" panose="020B0604020202020204" pitchFamily="34" charset="0"/>
              <a:buChar char="•"/>
            </a:pPr>
            <a:r>
              <a:rPr lang="en-US" sz="1200" dirty="0">
                <a:solidFill>
                  <a:srgbClr val="FF0000"/>
                </a:solidFill>
                <a:hlinkClick r:id="rId3"/>
              </a:rPr>
              <a:t>24/1232</a:t>
            </a:r>
            <a:r>
              <a:rPr lang="en-US" sz="1200" dirty="0">
                <a:solidFill>
                  <a:srgbClr val="FF0000"/>
                </a:solidFill>
              </a:rPr>
              <a:t>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hlinkClick r:id="rId4"/>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FF0000"/>
                </a:solidFill>
                <a:effectLst/>
                <a:hlinkClick r:id="rId5"/>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hlinkClick r:id="rId6"/>
              </a:rPr>
              <a:t>24/1238</a:t>
            </a:r>
            <a:r>
              <a:rPr lang="en-US" sz="1200" dirty="0">
                <a:solidFill>
                  <a:srgbClr val="FF0000"/>
                </a:solidFill>
              </a:rPr>
              <a:t>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hlinkClick r:id="rId7"/>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none" strike="noStrike" dirty="0">
                <a:solidFill>
                  <a:srgbClr val="FF0000"/>
                </a:solidFill>
                <a:effectLst/>
                <a:hlinkClick r:id="rId4"/>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hlinkClick r:id="rId5"/>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hlinkClick r:id="rId6"/>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a:t>
            </a:r>
            <a:r>
              <a:rPr lang="en-US" sz="1100" b="0"/>
              <a:t>22/1515r0,24/84r1, 24/511r0</a:t>
            </a:r>
            <a:r>
              <a:rPr lang="en-US" sz="1100" b="0" dirty="0"/>
              <a:t>]</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sngStrike" dirty="0">
                <a:solidFill>
                  <a:srgbClr val="FF0000"/>
                </a:solidFill>
                <a:effectLst/>
              </a:rPr>
              <a:t>24/1267</a:t>
            </a:r>
            <a:r>
              <a:rPr lang="en-US" sz="1200" strike="sngStrike" dirty="0"/>
              <a:t> </a:t>
            </a:r>
            <a:r>
              <a:rPr lang="en-US" sz="1200" b="0" i="0" u="none" strike="sngStrike" dirty="0">
                <a:solidFill>
                  <a:srgbClr val="000000"/>
                </a:solidFill>
                <a:effectLst/>
              </a:rPr>
              <a:t>Further Considerations for UHR preamble*</a:t>
            </a:r>
            <a:r>
              <a:rPr lang="en-US" sz="1200" strike="sngStrike" dirty="0"/>
              <a:t> 			</a:t>
            </a:r>
            <a:r>
              <a:rPr lang="en-US" sz="1200" b="0" i="0" u="none" strike="sngStrike" dirty="0">
                <a:solidFill>
                  <a:srgbClr val="000000"/>
                </a:solidFill>
                <a:effectLst/>
              </a:rPr>
              <a:t>Sigurd Schelstraete</a:t>
            </a:r>
          </a:p>
          <a:p>
            <a:pPr>
              <a:buFont typeface="Arial" panose="020B0604020202020204" pitchFamily="34" charset="0"/>
              <a:buChar char="•"/>
            </a:pPr>
            <a:r>
              <a:rPr lang="en-US" sz="1600" dirty="0"/>
              <a:t>Straw Polls:</a:t>
            </a:r>
          </a:p>
          <a:p>
            <a:pPr lvl="1">
              <a:buFont typeface="Arial" panose="020B0604020202020204" pitchFamily="34" charset="0"/>
              <a:buChar char="•"/>
            </a:pPr>
            <a:r>
              <a:rPr lang="en-US" sz="1200" dirty="0">
                <a:hlinkClick r:id="rId4"/>
              </a:rPr>
              <a:t>24/0876</a:t>
            </a:r>
            <a:r>
              <a:rPr lang="en-US" sz="1200" dirty="0"/>
              <a:t> UHR PPDU PHY Version						Rui Cao</a:t>
            </a:r>
          </a:p>
          <a:p>
            <a:pPr lvl="1">
              <a:buFont typeface="Arial" panose="020B0604020202020204" pitchFamily="34" charset="0"/>
              <a:buChar char="•"/>
            </a:pPr>
            <a:r>
              <a:rPr lang="en-US" sz="1200" b="0" i="0" dirty="0">
                <a:solidFill>
                  <a:schemeClr val="tx1"/>
                </a:solidFill>
                <a:effectLst/>
                <a:highlight>
                  <a:srgbClr val="FFFFFF"/>
                </a:highlight>
                <a:hlinkClick r:id="rId5"/>
              </a:rPr>
              <a:t>24/0734</a:t>
            </a:r>
            <a:r>
              <a:rPr lang="en-US" sz="1200" b="0" i="0" dirty="0">
                <a:solidFill>
                  <a:schemeClr val="tx1"/>
                </a:solidFill>
                <a:effectLst/>
                <a:highlight>
                  <a:srgbClr val="FFFFFF"/>
                </a:highlight>
              </a:rPr>
              <a:t> On UEQM and UEQ-MCS						Ron Porat</a:t>
            </a:r>
          </a:p>
          <a:p>
            <a:pPr lvl="1">
              <a:buFont typeface="Arial" panose="020B0604020202020204" pitchFamily="34" charset="0"/>
              <a:buChar char="•"/>
            </a:pPr>
            <a:r>
              <a:rPr lang="en-US" sz="1200" b="0" i="0" dirty="0">
                <a:solidFill>
                  <a:schemeClr val="tx1"/>
                </a:solidFill>
                <a:effectLst/>
                <a:highlight>
                  <a:srgbClr val="FFFFFF"/>
                </a:highlight>
                <a:hlinkClick r:id="rId6"/>
              </a:rPr>
              <a:t>24/0474</a:t>
            </a:r>
            <a:r>
              <a:rPr lang="en-US" sz="1200" b="0" i="0" dirty="0">
                <a:solidFill>
                  <a:schemeClr val="tx1"/>
                </a:solidFill>
                <a:effectLst/>
                <a:highlight>
                  <a:srgbClr val="FFFFFF"/>
                </a:highlight>
              </a:rPr>
              <a:t> UHR unequal modulation pattern and new MCS 			Rui Cao</a:t>
            </a:r>
          </a:p>
          <a:p>
            <a:pPr lvl="1">
              <a:buFont typeface="Arial" panose="020B0604020202020204" pitchFamily="34" charset="0"/>
              <a:buChar char="•"/>
            </a:pPr>
            <a:r>
              <a:rPr lang="en-US" sz="1200" b="0" i="0" dirty="0">
                <a:solidFill>
                  <a:schemeClr val="tx1"/>
                </a:solidFill>
                <a:effectLst/>
                <a:highlight>
                  <a:srgbClr val="FFFFFF"/>
                </a:highlight>
                <a:hlinkClick r:id="rId7"/>
              </a:rPr>
              <a:t>24/0875</a:t>
            </a:r>
            <a:r>
              <a:rPr lang="en-US" sz="1200" b="0" i="0" dirty="0">
                <a:solidFill>
                  <a:schemeClr val="tx1"/>
                </a:solidFill>
                <a:effectLst/>
                <a:highlight>
                  <a:srgbClr val="FFFFFF"/>
                </a:highlight>
              </a:rPr>
              <a:t> UHR Enhanced Long Range Support					Rui Cao</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not notified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t>Straw Polls (30 mins)</a:t>
            </a:r>
          </a:p>
          <a:p>
            <a:pPr lvl="1">
              <a:buFont typeface="Arial" panose="020B0604020202020204" pitchFamily="34" charset="0"/>
              <a:buChar char="•"/>
            </a:pPr>
            <a:r>
              <a:rPr lang="en-US" sz="1400" b="0" i="0" u="none" strike="noStrike" dirty="0">
                <a:solidFill>
                  <a:srgbClr val="FF0000"/>
                </a:solidFill>
                <a:effectLst/>
                <a:hlinkClick r:id="rId2"/>
              </a:rPr>
              <a:t>24/0636</a:t>
            </a:r>
            <a:r>
              <a:rPr lang="en-US" sz="1400" dirty="0"/>
              <a:t> </a:t>
            </a:r>
            <a:r>
              <a:rPr lang="en-US" sz="1400" b="0" i="0" u="none" strike="noStrike" dirty="0">
                <a:solidFill>
                  <a:srgbClr val="000000"/>
                </a:solidFill>
                <a:effectLst/>
              </a:rPr>
              <a:t>Multi-AP Preemption for Low-Latency Traffic</a:t>
            </a:r>
            <a:r>
              <a:rPr lang="en-US" sz="1400" dirty="0"/>
              <a:t> 			</a:t>
            </a:r>
            <a:r>
              <a:rPr lang="en-US" sz="1400" b="0" i="0" u="none" strike="noStrike" dirty="0">
                <a:solidFill>
                  <a:srgbClr val="000000"/>
                </a:solidFill>
                <a:effectLst/>
              </a:rPr>
              <a:t>Si-Chan Noh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24/0804</a:t>
            </a:r>
            <a:r>
              <a:rPr lang="en-US" sz="1400" dirty="0"/>
              <a:t> </a:t>
            </a:r>
            <a:r>
              <a:rPr lang="en-US" sz="1400" b="0" i="0" u="none" strike="noStrike" dirty="0">
                <a:solidFill>
                  <a:srgbClr val="000000"/>
                </a:solidFill>
                <a:effectLst/>
              </a:rPr>
              <a:t>The transmission of preemption request frame</a:t>
            </a:r>
            <a:r>
              <a:rPr lang="en-US" sz="1400" dirty="0"/>
              <a:t> 			</a:t>
            </a:r>
            <a:r>
              <a:rPr lang="en-US" sz="1400" b="0" i="0" u="none" strike="noStrike" dirty="0">
                <a:solidFill>
                  <a:srgbClr val="000000"/>
                </a:solidFill>
                <a:effectLst/>
              </a:rPr>
              <a:t>Yunbo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24/0852</a:t>
            </a:r>
            <a:r>
              <a:rPr lang="en-US" sz="1400" dirty="0"/>
              <a:t> </a:t>
            </a:r>
            <a:r>
              <a:rPr lang="en-US" sz="1400" b="0" i="0" u="none" strike="noStrike" dirty="0">
                <a:solidFill>
                  <a:srgbClr val="000000"/>
                </a:solidFill>
                <a:effectLst/>
              </a:rPr>
              <a:t>Timely-transmission-of-low-latency-traffic-with-reduced-preemption-occurance</a:t>
            </a:r>
            <a:r>
              <a:rPr lang="en-US" sz="1400" dirty="0"/>
              <a:t> 													</a:t>
            </a:r>
            <a:r>
              <a:rPr lang="en-US" sz="1400" b="0" i="0" u="none" strike="noStrike" dirty="0">
                <a:solidFill>
                  <a:srgbClr val="000000"/>
                </a:solidFill>
                <a:effectLst/>
              </a:rPr>
              <a:t>Jerome Gu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24/0870</a:t>
            </a:r>
            <a:r>
              <a:rPr lang="en-US" sz="1400" dirty="0"/>
              <a:t> </a:t>
            </a:r>
            <a:r>
              <a:rPr lang="en-US" sz="1400" b="0" i="0" u="none" strike="noStrike" dirty="0">
                <a:solidFill>
                  <a:srgbClr val="000000"/>
                </a:solidFill>
                <a:effectLst/>
              </a:rPr>
              <a:t>Further Considerations on Preemption</a:t>
            </a:r>
            <a:r>
              <a:rPr lang="en-US" sz="1400" dirty="0"/>
              <a:t> 				</a:t>
            </a:r>
            <a:r>
              <a:rPr lang="en-US" sz="1400" b="0" i="0" u="none" strike="noStrike" dirty="0">
                <a:solidFill>
                  <a:srgbClr val="000000"/>
                </a:solidFill>
                <a:effectLst/>
              </a:rPr>
              <a:t>Serhat Erkucuk</a:t>
            </a:r>
            <a:r>
              <a:rPr lang="en-US" sz="1400" dirty="0"/>
              <a:t> </a:t>
            </a:r>
          </a:p>
          <a:p>
            <a:pPr lvl="1">
              <a:buFont typeface="Arial" panose="020B0604020202020204" pitchFamily="34" charset="0"/>
              <a:buChar char="•"/>
            </a:pPr>
            <a:r>
              <a:rPr lang="en-US" sz="1400" b="0" i="0" u="none" strike="sngStrike" dirty="0">
                <a:solidFill>
                  <a:srgbClr val="FF0000"/>
                </a:solidFill>
                <a:effectLst/>
              </a:rPr>
              <a:t>24/0729</a:t>
            </a:r>
            <a:r>
              <a:rPr lang="en-US" sz="1400" strike="sngStrike" dirty="0"/>
              <a:t> </a:t>
            </a:r>
            <a:r>
              <a:rPr lang="en-US" sz="1400" b="0" i="0" u="none" strike="sngStrike" dirty="0">
                <a:solidFill>
                  <a:srgbClr val="000000"/>
                </a:solidFill>
                <a:effectLst/>
              </a:rPr>
              <a:t>Thoughts on preemption*</a:t>
            </a:r>
            <a:r>
              <a:rPr lang="en-US" sz="1400" strike="sngStrike" dirty="0"/>
              <a:t> 						</a:t>
            </a:r>
            <a:r>
              <a:rPr lang="en-US" sz="1400" b="0" i="0" u="none" strike="sngStrike" dirty="0">
                <a:solidFill>
                  <a:srgbClr val="000000"/>
                </a:solidFill>
                <a:effectLst/>
              </a:rPr>
              <a:t>Binita Gupta</a:t>
            </a:r>
            <a:r>
              <a:rPr lang="en-US" sz="1400" strike="sngStrike" dirty="0"/>
              <a:t> </a:t>
            </a:r>
          </a:p>
          <a:p>
            <a:pPr lvl="1">
              <a:buFont typeface="Arial" panose="020B0604020202020204" pitchFamily="34" charset="0"/>
              <a:buChar char="•"/>
            </a:pPr>
            <a:r>
              <a:rPr lang="en-US" sz="1400" b="0" i="0" u="sng" strike="noStrike" dirty="0">
                <a:solidFill>
                  <a:srgbClr val="0563C1"/>
                </a:solidFill>
                <a:effectLst/>
                <a:hlinkClick r:id="rId6"/>
              </a:rPr>
              <a:t>24/1074</a:t>
            </a:r>
            <a:r>
              <a:rPr lang="en-US" sz="1400" dirty="0"/>
              <a:t> </a:t>
            </a:r>
            <a:r>
              <a:rPr lang="en-US" sz="1400" b="0" i="0" u="none" strike="noStrike" dirty="0">
                <a:solidFill>
                  <a:srgbClr val="000000"/>
                </a:solidFill>
                <a:effectLst/>
              </a:rPr>
              <a:t>Preemption TXOP</a:t>
            </a:r>
            <a:r>
              <a:rPr lang="en-US" sz="1400" dirty="0"/>
              <a:t> 							</a:t>
            </a:r>
            <a:r>
              <a:rPr lang="en-US" sz="1400" b="0" i="0" u="none" strike="noStrike" dirty="0">
                <a:solidFill>
                  <a:srgbClr val="000000"/>
                </a:solidFill>
                <a:effectLst/>
              </a:rPr>
              <a:t>Yuxin Lu</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marL="0" lvl="0" indent="0"/>
            <a:r>
              <a:rPr lang="en-US" sz="1600" dirty="0"/>
              <a:t>*not uploaded,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a:t>
            </a:r>
            <a:endParaRPr lang="en-US" sz="1100" b="0" dirty="0"/>
          </a:p>
          <a:p>
            <a:pPr marL="0" indent="0"/>
            <a:r>
              <a:rPr lang="en-US" sz="1100" dirty="0"/>
              <a:t>Straw Poll 2: </a:t>
            </a:r>
          </a:p>
          <a:p>
            <a:pPr marL="0" indent="0"/>
            <a:r>
              <a:rPr lang="en-US" sz="1100" dirty="0"/>
              <a:t>Straw Poll 3:  </a:t>
            </a:r>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6"/>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7"/>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 TXOP Sharing Group which may be a subset of a MAPC group should be established to coordinate the sharing of TXOPs?</a:t>
            </a:r>
          </a:p>
          <a:p>
            <a:r>
              <a:rPr lang="en-US" sz="1400" dirty="0"/>
              <a:t>Supporting doc: 24/941r0</a:t>
            </a:r>
          </a:p>
          <a:p>
            <a:endParaRPr lang="en-US" sz="1400" dirty="0"/>
          </a:p>
          <a:p>
            <a:r>
              <a:rPr lang="en-US" sz="1400" dirty="0"/>
              <a:t>Straw Poll 2: Do you agree that TGbn shall define a Coordinated TDMA (C-TDMA) procedure for an AP to share its time resources of an obtained TXOP with a set of APs.</a:t>
            </a:r>
          </a:p>
          <a:p>
            <a:r>
              <a:rPr lang="en-US" sz="1400" dirty="0"/>
              <a:t>–        Set of APs is TBD.</a:t>
            </a:r>
          </a:p>
          <a:p>
            <a:r>
              <a:rPr lang="en-US" sz="1400" dirty="0"/>
              <a:t>–        The set can consist of one AP.</a:t>
            </a:r>
          </a:p>
          <a:p>
            <a:endParaRPr lang="en-US" sz="1400" dirty="0"/>
          </a:p>
          <a:p>
            <a:r>
              <a:rPr lang="en-US" sz="1400" dirty="0"/>
              <a:t>Straw Poll 3: Do you agree to define a new mechanism in 802.11bn that enables a STA to indicate its readiness to terminate an ongoing TWT SP</a:t>
            </a:r>
          </a:p>
          <a:p>
            <a:r>
              <a:rPr lang="en-US" sz="1400" dirty="0"/>
              <a:t>•NOTE 1 – The exact signaling mechanism is TBD, and existing frames and fields may be used with suitable modifications</a:t>
            </a:r>
          </a:p>
          <a:p>
            <a:r>
              <a:rPr lang="en-US" sz="1400" dirty="0"/>
              <a:t>•NOTE 2 – The SP does not propose changing the termination mechanism/signaling itself. As per current spec, a TWT SP may be terminated as specified in 26.8.5</a:t>
            </a:r>
          </a:p>
          <a:p>
            <a:endParaRPr lang="en-US" sz="1400" dirty="0"/>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213442</TotalTime>
  <Words>9895</Words>
  <Application>Microsoft Office PowerPoint</Application>
  <PresentationFormat>On-screen Show (4:3)</PresentationFormat>
  <Paragraphs>2139</Paragraphs>
  <Slides>73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4"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2024-07-17T18:27:32Z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