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163" r:id="rId55"/>
    <p:sldId id="1179" r:id="rId56"/>
    <p:sldId id="1210" r:id="rId57"/>
    <p:sldId id="1165" r:id="rId58"/>
    <p:sldId id="1166" r:id="rId59"/>
    <p:sldId id="1211" r:id="rId60"/>
    <p:sldId id="1181" r:id="rId61"/>
    <p:sldId id="1039" r:id="rId62"/>
    <p:sldId id="1212" r:id="rId63"/>
    <p:sldId id="356" r:id="rId64"/>
    <p:sldId id="1156" r:id="rId65"/>
    <p:sldId id="1182" r:id="rId66"/>
    <p:sldId id="1069" r:id="rId67"/>
    <p:sldId id="997" r:id="rId68"/>
    <p:sldId id="362" r:id="rId69"/>
    <p:sldId id="1034" r:id="rId70"/>
    <p:sldId id="323" r:id="rId7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205" dt="2024-07-17T04:38:55.0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custSel addSld delSld modSld sldOrd modMainMaster">
      <pc:chgData name="Alfred Asterjadhi" userId="39de57b9-85c0-4fd1-aaac-8ca2b6560ad0" providerId="ADAL" clId="{CD142DAD-197B-4B97-895B-4FD46522C6BA}" dt="2024-07-17T04:43:02.092" v="5517" actId="20577"/>
      <pc:docMkLst>
        <pc:docMk/>
      </pc:docMkLst>
      <pc:sldChg chg="modSp mod">
        <pc:chgData name="Alfred Asterjadhi" userId="39de57b9-85c0-4fd1-aaac-8ca2b6560ad0" providerId="ADAL" clId="{CD142DAD-197B-4B97-895B-4FD46522C6BA}" dt="2024-07-15T01:53:14.369" v="2593"/>
        <pc:sldMkLst>
          <pc:docMk/>
          <pc:sldMk cId="3976818858" sldId="269"/>
        </pc:sldMkLst>
        <pc:graphicFrameChg chg="mod modGraphic">
          <ac:chgData name="Alfred Asterjadhi" userId="39de57b9-85c0-4fd1-aaac-8ca2b6560ad0" providerId="ADAL" clId="{CD142DAD-197B-4B97-895B-4FD46522C6BA}" dt="2024-07-15T01:53:14.369" v="259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5T02:13:15.694" v="2612"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5T02:13:11.564" v="2609" actId="21"/>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6T18:37:03.378" v="5297" actId="20577"/>
        <pc:sldMkLst>
          <pc:docMk/>
          <pc:sldMk cId="2191704044" sldId="1039"/>
        </pc:sldMkLst>
        <pc:spChg chg="mod">
          <ac:chgData name="Alfred Asterjadhi" userId="39de57b9-85c0-4fd1-aaac-8ca2b6560ad0" providerId="ADAL" clId="{CD142DAD-197B-4B97-895B-4FD46522C6BA}" dt="2024-07-15T03:22:18.048" v="3156"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6T18:37:03.378" v="5297" actId="2057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04:39:54.868" v="5399" actId="21"/>
        <pc:sldMkLst>
          <pc:docMk/>
          <pc:sldMk cId="3642245513" sldId="1161"/>
        </pc:sldMkLst>
        <pc:spChg chg="mod">
          <ac:chgData name="Alfred Asterjadhi" userId="39de57b9-85c0-4fd1-aaac-8ca2b6560ad0" providerId="ADAL" clId="{CD142DAD-197B-4B97-895B-4FD46522C6BA}" dt="2024-07-15T03:17:10.153" v="3098" actId="20577"/>
          <ac:spMkLst>
            <pc:docMk/>
            <pc:sldMk cId="3642245513" sldId="1161"/>
            <ac:spMk id="2" creationId="{4B5F0D0E-8BB7-48AB-9160-728B8B3399A2}"/>
          </ac:spMkLst>
        </pc:spChg>
        <pc:spChg chg="mod">
          <ac:chgData name="Alfred Asterjadhi" userId="39de57b9-85c0-4fd1-aaac-8ca2b6560ad0" providerId="ADAL" clId="{CD142DAD-197B-4B97-895B-4FD46522C6BA}" dt="2024-07-17T04:39:54.868" v="5399" actId="21"/>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5T13:56:58.522" v="3887"/>
        <pc:sldMkLst>
          <pc:docMk/>
          <pc:sldMk cId="3885446920" sldId="1162"/>
        </pc:sldMkLst>
        <pc:spChg chg="mod">
          <ac:chgData name="Alfred Asterjadhi" userId="39de57b9-85c0-4fd1-aaac-8ca2b6560ad0" providerId="ADAL" clId="{CD142DAD-197B-4B97-895B-4FD46522C6BA}" dt="2024-07-13T14:14:42.061" v="2004"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5T13:56:58.522" v="388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5T03:18:16.091" v="3107" actId="20577"/>
        <pc:sldMkLst>
          <pc:docMk/>
          <pc:sldMk cId="1899489449" sldId="1163"/>
        </pc:sldMkLst>
        <pc:spChg chg="mod">
          <ac:chgData name="Alfred Asterjadhi" userId="39de57b9-85c0-4fd1-aaac-8ca2b6560ad0" providerId="ADAL" clId="{CD142DAD-197B-4B97-895B-4FD46522C6BA}" dt="2024-07-15T03:17:55.736" v="3105" actId="20577"/>
          <ac:spMkLst>
            <pc:docMk/>
            <pc:sldMk cId="1899489449" sldId="1163"/>
            <ac:spMk id="2" creationId="{4B5F0D0E-8BB7-48AB-9160-728B8B3399A2}"/>
          </ac:spMkLst>
        </pc:spChg>
        <pc:spChg chg="mod">
          <ac:chgData name="Alfred Asterjadhi" userId="39de57b9-85c0-4fd1-aaac-8ca2b6560ad0" providerId="ADAL" clId="{CD142DAD-197B-4B97-895B-4FD46522C6BA}" dt="2024-07-15T03:18:16.091" v="3107" actId="2057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6T14:13:02.357" v="5272" actId="20577"/>
        <pc:sldMkLst>
          <pc:docMk/>
          <pc:sldMk cId="1988611422" sldId="1164"/>
        </pc:sldMkLst>
        <pc:spChg chg="mod">
          <ac:chgData name="Alfred Asterjadhi" userId="39de57b9-85c0-4fd1-aaac-8ca2b6560ad0" providerId="ADAL" clId="{CD142DAD-197B-4B97-895B-4FD46522C6BA}" dt="2024-07-13T14:19:44.977" v="2132"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6T14:13:02.357" v="5272" actId="20577"/>
          <ac:spMkLst>
            <pc:docMk/>
            <pc:sldMk cId="1988611422" sldId="1164"/>
            <ac:spMk id="3" creationId="{DFB0BA47-D7B6-4F95-932E-A7AA615BC440}"/>
          </ac:spMkLst>
        </pc:spChg>
      </pc:sldChg>
      <pc:sldChg chg="modSp mod ord">
        <pc:chgData name="Alfred Asterjadhi" userId="39de57b9-85c0-4fd1-aaac-8ca2b6560ad0" providerId="ADAL" clId="{CD142DAD-197B-4B97-895B-4FD46522C6BA}" dt="2024-07-17T04:32:34.633" v="5329" actId="20577"/>
        <pc:sldMkLst>
          <pc:docMk/>
          <pc:sldMk cId="717901067" sldId="1165"/>
        </pc:sldMkLst>
        <pc:spChg chg="mod">
          <ac:chgData name="Alfred Asterjadhi" userId="39de57b9-85c0-4fd1-aaac-8ca2b6560ad0" providerId="ADAL" clId="{CD142DAD-197B-4B97-895B-4FD46522C6BA}" dt="2024-07-15T02:45:04.146" v="2824"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7T04:32:34.633" v="5329" actId="20577"/>
          <ac:spMkLst>
            <pc:docMk/>
            <pc:sldMk cId="717901067" sldId="1165"/>
            <ac:spMk id="3" creationId="{DFB0BA47-D7B6-4F95-932E-A7AA615BC440}"/>
          </ac:spMkLst>
        </pc:spChg>
      </pc:sldChg>
      <pc:sldChg chg="modSp mod ord">
        <pc:chgData name="Alfred Asterjadhi" userId="39de57b9-85c0-4fd1-aaac-8ca2b6560ad0" providerId="ADAL" clId="{CD142DAD-197B-4B97-895B-4FD46522C6BA}" dt="2024-07-15T02:53:37.644" v="2908"/>
        <pc:sldMkLst>
          <pc:docMk/>
          <pc:sldMk cId="1047267853" sldId="1166"/>
        </pc:sldMkLst>
        <pc:spChg chg="mod">
          <ac:chgData name="Alfred Asterjadhi" userId="39de57b9-85c0-4fd1-aaac-8ca2b6560ad0" providerId="ADAL" clId="{CD142DAD-197B-4B97-895B-4FD46522C6BA}" dt="2024-07-13T14:22:11.956" v="2181"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5T02:30:15.130" v="2637" actId="2057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5T14:36:22.797" v="3969" actId="2057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5T03:29:41.080" v="3235"/>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mod">
        <pc:chgData name="Alfred Asterjadhi" userId="39de57b9-85c0-4fd1-aaac-8ca2b6560ad0" providerId="ADAL" clId="{CD142DAD-197B-4B97-895B-4FD46522C6BA}" dt="2024-07-17T04:28:18.398" v="5316" actId="2057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04:28:18.398" v="5316" actId="20577"/>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04:40:39.615" v="5483" actId="404"/>
        <pc:sldMkLst>
          <pc:docMk/>
          <pc:sldMk cId="3213506924" sldId="1180"/>
        </pc:sldMkLst>
        <pc:spChg chg="mod">
          <ac:chgData name="Alfred Asterjadhi" userId="39de57b9-85c0-4fd1-aaac-8ca2b6560ad0" providerId="ADAL" clId="{CD142DAD-197B-4B97-895B-4FD46522C6BA}" dt="2024-07-15T03:16:54.870" v="3094"/>
          <ac:spMkLst>
            <pc:docMk/>
            <pc:sldMk cId="3213506924" sldId="1180"/>
            <ac:spMk id="2" creationId="{4B5F0D0E-8BB7-48AB-9160-728B8B3399A2}"/>
          </ac:spMkLst>
        </pc:spChg>
        <pc:spChg chg="mod">
          <ac:chgData name="Alfred Asterjadhi" userId="39de57b9-85c0-4fd1-aaac-8ca2b6560ad0" providerId="ADAL" clId="{CD142DAD-197B-4B97-895B-4FD46522C6BA}" dt="2024-07-17T04:40:39.615" v="5483" actId="404"/>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5T14:36:24.100" v="3970" actId="2057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5T03:30:28.584" v="3253"/>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5T14:36:25.924" v="3971" actId="6549"/>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ac:chgData name="Alfred Asterjadhi" userId="39de57b9-85c0-4fd1-aaac-8ca2b6560ad0" providerId="ADAL" clId="{CD142DAD-197B-4B97-895B-4FD46522C6BA}" dt="2024-07-15T03:30:47.603" v="3254"/>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5T14:36:27.122" v="3972" actId="6549"/>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ac:chgData name="Alfred Asterjadhi" userId="39de57b9-85c0-4fd1-aaac-8ca2b6560ad0" providerId="ADAL" clId="{CD142DAD-197B-4B97-895B-4FD46522C6BA}" dt="2024-07-15T03:31:05.500" v="3255"/>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6T12:06:53.163" v="4847" actId="13926"/>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6T12:06:53.163" v="4847" actId="13926"/>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6T18:36:09.365" v="5280" actId="2057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6T18:36:09.365" v="5280" actId="2057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6T12:16:07.220" v="4851" actId="21"/>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6T12:16:07.220" v="4851" actId="21"/>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6T12:16:18.596" v="4853"/>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6T12:16:18.596" v="4853"/>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5T14:36:32.809" v="3977" actId="6549"/>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5T03:35:02.964" v="3281" actId="113"/>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5T14:36:37.159" v="3980" actId="6549"/>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5T03:35:21.819" v="3283" actId="13926"/>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5T14:36:38.372" v="3981" actId="6549"/>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5T03:37:19.604" v="3290" actId="13926"/>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5T22:38:40.246" v="4727" actId="2057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5T22:38:40.246" v="4727" actId="2057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6T12:18:04.256" v="4870"/>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6T12:18:04.256" v="4870"/>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04:36:17.776" v="5375" actId="6549"/>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04:36:17.776" v="5375" actId="6549"/>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04:37:48.574" v="5394" actId="14"/>
        <pc:sldMkLst>
          <pc:docMk/>
          <pc:sldMk cId="4227358353" sldId="1208"/>
        </pc:sldMkLst>
        <pc:spChg chg="mod">
          <ac:chgData name="Alfred Asterjadhi" userId="39de57b9-85c0-4fd1-aaac-8ca2b6560ad0" providerId="ADAL" clId="{CD142DAD-197B-4B97-895B-4FD46522C6BA}" dt="2024-07-17T04:37:48.574" v="5394" actId="14"/>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mod">
        <pc:chgData name="Alfred Asterjadhi" userId="39de57b9-85c0-4fd1-aaac-8ca2b6560ad0" providerId="ADAL" clId="{CD142DAD-197B-4B97-895B-4FD46522C6BA}" dt="2024-07-16T12:43:19.251" v="5038" actId="2057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chgLayout">
        <pc:chgData name="Alfred Asterjadhi" userId="39de57b9-85c0-4fd1-aaac-8ca2b6560ad0" providerId="ADAL" clId="{CD142DAD-197B-4B97-895B-4FD46522C6BA}" dt="2024-07-16T16:58:57.720" v="5273"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6T16:58:57.720" v="5273"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7T04:41:54.058" v="5515" actId="404"/>
        <pc:sldMkLst>
          <pc:docMk/>
          <pc:sldMk cId="3323386175" sldId="1212"/>
        </pc:sldMkLst>
        <pc:spChg chg="mod ord">
          <ac:chgData name="Alfred Asterjadhi" userId="39de57b9-85c0-4fd1-aaac-8ca2b6560ad0" providerId="ADAL" clId="{CD142DAD-197B-4B97-895B-4FD46522C6BA}" dt="2024-07-17T04:41:44.863" v="5507"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7T04:41:54.058" v="5515" actId="404"/>
          <ac:spMkLst>
            <pc:docMk/>
            <pc:sldMk cId="3323386175" sldId="1212"/>
            <ac:spMk id="3" creationId="{0B86390F-5573-FD6D-5C5A-BF6C8F0998F6}"/>
          </ac:spMkLst>
        </pc:spChg>
        <pc:spChg chg="mod ord">
          <ac:chgData name="Alfred Asterjadhi" userId="39de57b9-85c0-4fd1-aaac-8ca2b6560ad0" providerId="ADAL" clId="{CD142DAD-197B-4B97-895B-4FD46522C6BA}" dt="2024-07-17T04:41:44.863" v="5507"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7T04:41:44.863" v="5507"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7T04:41:44.863" v="5507"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MasterChg chg="modSp mod">
        <pc:chgData name="Alfred Asterjadhi" userId="39de57b9-85c0-4fd1-aaac-8ca2b6560ad0" providerId="ADAL" clId="{CD142DAD-197B-4B97-895B-4FD46522C6BA}" dt="2024-07-17T04:43:02.092" v="5517" actId="20577"/>
        <pc:sldMasterMkLst>
          <pc:docMk/>
          <pc:sldMasterMk cId="0" sldId="2147483648"/>
        </pc:sldMasterMkLst>
        <pc:spChg chg="mod">
          <ac:chgData name="Alfred Asterjadhi" userId="39de57b9-85c0-4fd1-aaac-8ca2b6560ad0" providerId="ADAL" clId="{CD142DAD-197B-4B97-895B-4FD46522C6BA}" dt="2024-07-17T04:43:02.092" v="5517"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08-00-00bn-periodic-idc-signaling-for-mobile-ap.pptx" TargetMode="External"/><Relationship Id="rId7" Type="http://schemas.openxmlformats.org/officeDocument/2006/relationships/hyperlink" Target="https://mentor.ieee.org/802.11/dcn/24/11-24-1221-00-00bn-icf-icr-follow-up.pptx" TargetMode="External"/><Relationship Id="rId2" Type="http://schemas.openxmlformats.org/officeDocument/2006/relationships/hyperlink" Target="https://mentor.ieee.org/802.11/dcn/24/11-24-0856-00-00bn-further-discussions-on-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0-00-00bn-further-considerations-on-in-device-coexistence.pptx" TargetMode="External"/><Relationship Id="rId5" Type="http://schemas.openxmlformats.org/officeDocument/2006/relationships/hyperlink" Target="https://mentor.ieee.org/802.11/dcn/24/11-24-1109-00-00bn-more-consideration-for-in-device-coexistence.pptx" TargetMode="External"/><Relationship Id="rId4" Type="http://schemas.openxmlformats.org/officeDocument/2006/relationships/hyperlink" Target="https://mentor.ieee.org/802.11/dcn/24/11-24-0806-00-00bn-multi-link-in-device-coexistence-management.pptx" TargetMode="External"/><Relationship Id="rId9" Type="http://schemas.openxmlformats.org/officeDocument/2006/relationships/hyperlink" Target="https://mentor.ieee.org/802.11/dcn/24/11-24-1247-00-00bn-icf-icr-design-for-coex.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88-00-00bn-global-csd-index-assignment-for-dru-stf-transmission-in-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5-00-00bn-tone-distribution-in-dru-with-preamble-puncturing.pptx" TargetMode="External"/><Relationship Id="rId5" Type="http://schemas.openxmlformats.org/officeDocument/2006/relationships/hyperlink" Target="https://mentor.ieee.org/802.11/dcn/24/11-24-1231-00-00bn-uhr-ltfs-for-dru-and-sounding-operation.pptx" TargetMode="External"/><Relationship Id="rId4" Type="http://schemas.openxmlformats.org/officeDocument/2006/relationships/hyperlink" Target="https://mentor.ieee.org/802.11/dcn/24/11-24-1189-00-00bn-dru-transmission-on-frequency-subblocks-of-wide-bandwidth-ppdu.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715-00-00bn-multi-link-sm-power-save-mode-follow-up.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694-00-00bn-cross-link-ps-state-indication.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1-00-00bn-enhancements-on-ap-power-save.pptx" TargetMode="External"/><Relationship Id="rId5" Type="http://schemas.openxmlformats.org/officeDocument/2006/relationships/hyperlink" Target="https://mentor.ieee.org/802.11/dcn/24/11-24-0659-01-00bn-though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7-00-00bn-additional-results-for-multi-layer-transmissio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782-00-00bn-ap-power-saving.pptx" TargetMode="External"/><Relationship Id="rId7" Type="http://schemas.openxmlformats.org/officeDocument/2006/relationships/hyperlink" Target="https://mentor.ieee.org/802.11/dcn/24/11-24-1126-00-00bn-icf-icr-discussion-for-dp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833-00-00bn-dynamic-power-saving-for-ap.pptx" TargetMode="External"/><Relationship Id="rId4" Type="http://schemas.openxmlformats.org/officeDocument/2006/relationships/hyperlink" Target="https://mentor.ieee.org/802.11/dcn/24/11-24-0813-00-00bn-discussions-on-ap-power-save.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2002-02-00bn-in-device-coexistence-and-interferenc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34-00-00bn-in-device-interference-mitigatio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0816-01-0uhr-enhancements-for-latency-sensitive-traffic-and-in-device-coexistence.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20-02-00bn-enabling-flexible-coexistence-operation.pptx" TargetMode="External"/><Relationship Id="rId10" Type="http://schemas.openxmlformats.org/officeDocument/2006/relationships/hyperlink" Target="https://mentor.ieee.org/802.11/dcn/24/11-24-0831-00-00bn-periodic-idc-use-cases-and-considerations-for-signaling.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2078-05-00bn-coex-enhancement-for-xr-use-case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4-00-00bn-on-the-over-puncturing-in-ldpc.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48-00-00be-minutes-for-tgbe-phy-ad-hoc-july-2023-plenary.docx" TargetMode="External"/><Relationship Id="rId5" Type="http://schemas.openxmlformats.org/officeDocument/2006/relationships/hyperlink" Target="https://mentor.ieee.org/802.11/dcn/24/11-24-1238-00-00bn-2x1944-ldpc-codes-performance-evaluation.pptx" TargetMode="External"/><Relationship Id="rId4" Type="http://schemas.openxmlformats.org/officeDocument/2006/relationships/hyperlink" Target="https://mentor.ieee.org/802.11/dcn/24/11-24-1190-00-00bn-performance-evaluation-of-longer-ldpc-for-11bn.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227-00-00bn-some-usage-of-intermediate-fcs.pptx" TargetMode="External"/><Relationship Id="rId4" Type="http://schemas.openxmlformats.org/officeDocument/2006/relationships/hyperlink" Target="https://mentor.ieee.org/802.11/dcn/24/11-24-1166-00-00bn-twt-based-power-save-with-enhanced-flexibility.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265-00-00bn-triggered-beamforming-in-tgbn-more-insights.pptx" TargetMode="External"/><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625-00-00bn-thoughts-on-low-latency-traffic-transmiss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7" Type="http://schemas.openxmlformats.org/officeDocument/2006/relationships/hyperlink" Target="https://mentor.ieee.org/802.11/dcn/24/11-24-0811-00-00bn-overlapped-indication-for-aperiodic-low-latency-traffic.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3-00-00bn-low-latency-low-collision-low-power-medium-access-continued.pptx" TargetMode="External"/><Relationship Id="rId5" Type="http://schemas.openxmlformats.org/officeDocument/2006/relationships/hyperlink" Target="https://mentor.ieee.org/802.11/dcn/24/11-24-0984-00-00bn-epcs-priority-access-for-additional-use-cases.pptx" TargetMode="External"/><Relationship Id="rId4" Type="http://schemas.openxmlformats.org/officeDocument/2006/relationships/hyperlink" Target="https://mentor.ieee.org/802.11/dcn/24/11-24-0840-00-00bn-hip-edca-proposal.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900425861"/>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16537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24/0519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Henry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24/0541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24/0450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24/0589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24/0602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5041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24/0635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24/0671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24/0715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24/0720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66921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24/0811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24/0813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3"/>
                        </a:rPr>
                        <a:t>24/0806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0635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840554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24/0488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Ke Zhong</a:t>
                      </a:r>
                    </a:p>
                  </a:txBody>
                  <a:tcPr marL="857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17500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24/0736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24/0890</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24/0941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24/0986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54903665"/>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24/1016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C-TDMA follow-up: Additional details on framing sequence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33612587"/>
                  </a:ext>
                </a:extLst>
              </a:tr>
              <a:tr h="278505">
                <a:tc>
                  <a:txBody>
                    <a:bodyPr/>
                    <a:lstStyle/>
                    <a:p>
                      <a:pPr algn="ctr" fontAlgn="b"/>
                      <a:r>
                        <a:rPr lang="en-US" sz="800" b="0" i="0" u="none" strike="noStrike">
                          <a:solidFill>
                            <a:srgbClr val="000000"/>
                          </a:solidFill>
                          <a:effectLst/>
                          <a:latin typeface="Calibri" panose="020F0502020204030204" pitchFamily="34" charset="0"/>
                        </a:rPr>
                        <a:t>24/1017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Mechanism for TXOP Return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MAC</a:t>
                      </a:r>
                    </a:p>
                  </a:txBody>
                  <a:tcPr marL="9525" marR="9525" marT="9525" marB="0" anchor="b"/>
                </a:tc>
                <a:extLst>
                  <a:ext uri="{0D108BD9-81ED-4DB2-BD59-A6C34878D82A}">
                    <a16:rowId xmlns:a16="http://schemas.microsoft.com/office/drawing/2014/main" val="18784706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24/1053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24/1054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249234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8699976"/>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4204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24/1130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24/1131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4"/>
                        </a:rPr>
                        <a:t>24/1132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Hyeonjun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5"/>
                        </a:rPr>
                        <a:t>24/1158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000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7"/>
                        </a:rPr>
                        <a:t>24/1172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41597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563C1"/>
                          </a:solidFill>
                          <a:effectLst/>
                          <a:latin typeface="Calibri" panose="020F0502020204030204" pitchFamily="34" charset="0"/>
                          <a:hlinkClick r:id="rId2"/>
                        </a:rPr>
                        <a:t>24/1177</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0310279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Sara Norouzi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688336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Abdel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70457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Second Cut-Off</a:t>
                      </a: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algn="l" fontAlgn="ctr"/>
                      <a:r>
                        <a:rPr lang="en-US" sz="800" b="0" i="0" u="none" strike="noStrike">
                          <a:solidFill>
                            <a:srgbClr val="000000"/>
                          </a:solidFill>
                          <a:effectLst/>
                          <a:latin typeface="Times New Roman" panose="02020603050405020304" pitchFamily="18" charset="0"/>
                        </a:rPr>
                        <a:t>24/1276r0</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Transmission Enhancement for XR Use Case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Guogang Huang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solidFill>
                  <a:srgbClr val="00B050"/>
                </a:solidFill>
              </a:rPr>
              <a:t>Straw Poll 1: Do you agree to add the following text to the TGbn SFD:</a:t>
            </a:r>
          </a:p>
          <a:p>
            <a:pPr>
              <a:buFont typeface="Arial" panose="020B0604020202020204" pitchFamily="34" charset="0"/>
              <a:buChar char="•"/>
            </a:pPr>
            <a:r>
              <a:rPr lang="en-US" sz="1400" b="0" dirty="0"/>
              <a:t>TGbn shall define the Coordinated Buffer Status Report (C-BSR) for UHR APs. </a:t>
            </a:r>
          </a:p>
          <a:p>
            <a:pPr>
              <a:buFont typeface="Arial" panose="020B0604020202020204" pitchFamily="34" charset="0"/>
              <a:buChar char="•"/>
            </a:pPr>
            <a:r>
              <a:rPr lang="en-US" sz="1400" b="0" dirty="0"/>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t>26%Y, 45%, 28%A (total 209)</a:t>
            </a:r>
          </a:p>
          <a:p>
            <a:pPr marL="457200" lvl="1" indent="0"/>
            <a:endParaRPr lang="en-US" sz="1400" dirty="0">
              <a:highlight>
                <a:srgbClr val="FFFF00"/>
              </a:highlight>
            </a:endParaRPr>
          </a:p>
          <a:p>
            <a:pPr marL="0" indent="0"/>
            <a:r>
              <a:rPr lang="en-US" sz="1400" dirty="0">
                <a:solidFill>
                  <a:srgbClr val="FFC000"/>
                </a:solidFill>
              </a:rPr>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solidFill>
                  <a:srgbClr val="FFC000"/>
                </a:solidFill>
              </a:rPr>
              <a:t>Deferred after F2F</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24/0986</a:t>
            </a:r>
            <a:r>
              <a:rPr lang="en-GB" sz="1200" dirty="0">
                <a:solidFill>
                  <a:srgbClr val="00B050"/>
                </a:solidFill>
              </a:rPr>
              <a:t> Further Considerations for DRU Design					Hamid </a:t>
            </a:r>
            <a:r>
              <a:rPr lang="en-GB" sz="1200" dirty="0" err="1">
                <a:solidFill>
                  <a:srgbClr val="00B050"/>
                </a:solidFill>
              </a:rPr>
              <a:t>Hosseinianfar</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24/1096</a:t>
            </a:r>
            <a:r>
              <a:rPr lang="en-GB" sz="1200" dirty="0">
                <a:solidFill>
                  <a:srgbClr val="00B050"/>
                </a:solidFill>
              </a:rPr>
              <a:t> Mirror Symmetric 20 MHz DRU Tone Plan within 242 RRU Boundary	Eunsung Park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24/1097</a:t>
            </a:r>
            <a:r>
              <a:rPr lang="en-GB" sz="1200" dirty="0">
                <a:solidFill>
                  <a:srgbClr val="00B050"/>
                </a:solidFill>
              </a:rPr>
              <a:t> Thoughts on UHR-LTF for DRU						Eunsung Park</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24/1114</a:t>
            </a:r>
            <a:r>
              <a:rPr lang="en-GB" sz="1200" dirty="0">
                <a:solidFill>
                  <a:srgbClr val="00B050"/>
                </a:solidFill>
              </a:rPr>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24/0676</a:t>
            </a:r>
            <a:r>
              <a:rPr lang="en-US" sz="1400" dirty="0">
                <a:solidFill>
                  <a:srgbClr val="00B050"/>
                </a:solidFill>
              </a:rPr>
              <a:t> </a:t>
            </a:r>
            <a:r>
              <a:rPr lang="en-US" sz="1400" b="0" i="0" u="none" strike="noStrike" dirty="0">
                <a:solidFill>
                  <a:srgbClr val="00B050"/>
                </a:solidFill>
                <a:effectLst/>
              </a:rPr>
              <a:t>Peer-to-peer TWT for Handling Co-ex/P2P</a:t>
            </a:r>
            <a:r>
              <a:rPr lang="en-US" sz="1400" dirty="0">
                <a:solidFill>
                  <a:srgbClr val="00B050"/>
                </a:solidFill>
              </a:rPr>
              <a:t> 				</a:t>
            </a:r>
            <a:r>
              <a:rPr lang="en-US" sz="1400" b="0" i="0" u="none" strike="noStrike" dirty="0">
                <a:solidFill>
                  <a:srgbClr val="00B050"/>
                </a:solidFill>
                <a:effectLst/>
              </a:rPr>
              <a:t>Rubayet Shafin</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24/0831</a:t>
            </a:r>
            <a:r>
              <a:rPr lang="en-US" sz="1400" dirty="0">
                <a:solidFill>
                  <a:srgbClr val="00B050"/>
                </a:solidFill>
              </a:rPr>
              <a:t> </a:t>
            </a:r>
            <a:r>
              <a:rPr lang="en-US" sz="1400" b="0" i="0" u="none" strike="noStrike" dirty="0">
                <a:solidFill>
                  <a:srgbClr val="00B050"/>
                </a:solidFill>
                <a:effectLst/>
              </a:rPr>
              <a:t>Periodic IDC use cases and considerations for signaling</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24/0834</a:t>
            </a:r>
            <a:r>
              <a:rPr lang="en-US" sz="1400" dirty="0">
                <a:solidFill>
                  <a:srgbClr val="00B050"/>
                </a:solidFill>
              </a:rPr>
              <a:t> </a:t>
            </a:r>
            <a:r>
              <a:rPr lang="en-US" sz="1400" b="0" i="0" u="none" strike="noStrike" dirty="0">
                <a:solidFill>
                  <a:srgbClr val="00B050"/>
                </a:solidFill>
                <a:effectLst/>
              </a:rPr>
              <a:t>Some Details on In-Device Coexistence</a:t>
            </a:r>
            <a:r>
              <a:rPr lang="en-US" sz="1400" dirty="0">
                <a:solidFill>
                  <a:srgbClr val="00B050"/>
                </a:solidFill>
              </a:rPr>
              <a:t> 				</a:t>
            </a:r>
            <a:r>
              <a:rPr lang="en-US" sz="1400" b="0" i="0" u="none" strike="noStrike" dirty="0">
                <a:solidFill>
                  <a:srgbClr val="00B050"/>
                </a:solidFill>
                <a:effectLst/>
              </a:rPr>
              <a:t>Insun Jang</a:t>
            </a:r>
            <a:r>
              <a:rPr lang="en-US" sz="1400" dirty="0">
                <a:solidFill>
                  <a:srgbClr val="00B050"/>
                </a:solidFill>
              </a:rPr>
              <a:t> </a:t>
            </a:r>
          </a:p>
          <a:p>
            <a:pPr lvl="1">
              <a:buFont typeface="Arial" panose="020B0604020202020204" pitchFamily="34" charset="0"/>
              <a:buChar char="•"/>
            </a:pPr>
            <a:r>
              <a:rPr lang="fr-FR"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24/0857</a:t>
            </a:r>
            <a:r>
              <a:rPr lang="fr-FR" sz="1400" dirty="0">
                <a:solidFill>
                  <a:srgbClr val="00B050"/>
                </a:solidFill>
              </a:rPr>
              <a:t> </a:t>
            </a:r>
            <a:r>
              <a:rPr lang="fr-FR" sz="1400" b="0" i="0" u="none" strike="noStrike" dirty="0">
                <a:solidFill>
                  <a:srgbClr val="00B050"/>
                </a:solidFill>
                <a:effectLst/>
              </a:rPr>
              <a:t>ICR </a:t>
            </a:r>
            <a:r>
              <a:rPr lang="fr-FR" sz="1400" b="0" i="0" u="none" strike="noStrike" dirty="0" err="1">
                <a:solidFill>
                  <a:srgbClr val="00B050"/>
                </a:solidFill>
                <a:effectLst/>
              </a:rPr>
              <a:t>consideration</a:t>
            </a:r>
            <a:r>
              <a:rPr lang="fr-FR" sz="1400" dirty="0">
                <a:solidFill>
                  <a:srgbClr val="00B050"/>
                </a:solidFill>
              </a:rPr>
              <a:t> 							</a:t>
            </a:r>
            <a:r>
              <a:rPr lang="fr-FR" sz="1400" b="0" i="0" u="none" strike="noStrike" dirty="0">
                <a:solidFill>
                  <a:srgbClr val="00B050"/>
                </a:solidFill>
                <a:effectLst/>
              </a:rPr>
              <a:t>Liwen Chu</a:t>
            </a:r>
          </a:p>
          <a:p>
            <a:pPr lvl="1">
              <a:buFont typeface="Arial" panose="020B0604020202020204" pitchFamily="34" charset="0"/>
              <a:buChar char="•"/>
            </a:pPr>
            <a:r>
              <a:rPr lang="en-US" sz="1400" b="0" i="0" u="none" strike="sngStrike" dirty="0">
                <a:solidFill>
                  <a:schemeClr val="bg1">
                    <a:lumMod val="65000"/>
                  </a:schemeClr>
                </a:solidFill>
                <a:effectLst/>
              </a:rPr>
              <a:t>24/0856</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Further Discussions on In-Device Coexistence</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Jeongki Kim*</a:t>
            </a:r>
            <a:r>
              <a:rPr lang="en-US" sz="1400" strike="sngStrike"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24/1108</a:t>
            </a:r>
            <a:r>
              <a:rPr lang="en-US" sz="1400" dirty="0">
                <a:solidFill>
                  <a:schemeClr val="bg1">
                    <a:lumMod val="65000"/>
                  </a:schemeClr>
                </a:solidFill>
              </a:rPr>
              <a:t> </a:t>
            </a:r>
            <a:r>
              <a:rPr lang="en-US" sz="1400" b="0" i="0" u="none" strike="noStrike" dirty="0">
                <a:solidFill>
                  <a:schemeClr val="bg1">
                    <a:lumMod val="65000"/>
                  </a:schemeClr>
                </a:solidFill>
                <a:effectLst/>
              </a:rPr>
              <a:t>Periodic IDC signaling for Mobile AP</a:t>
            </a:r>
            <a:r>
              <a:rPr lang="en-US" sz="1400" dirty="0">
                <a:solidFill>
                  <a:schemeClr val="bg1">
                    <a:lumMod val="65000"/>
                  </a:schemeClr>
                </a:solidFill>
              </a:rPr>
              <a:t> 				</a:t>
            </a:r>
            <a:r>
              <a:rPr lang="en-US" sz="1400" b="0" i="0" u="none" strike="noStrike" dirty="0" err="1">
                <a:solidFill>
                  <a:schemeClr val="bg1">
                    <a:lumMod val="65000"/>
                  </a:schemeClr>
                </a:solidFill>
                <a:effectLst/>
              </a:rPr>
              <a:t>Hongwon</a:t>
            </a:r>
            <a:r>
              <a:rPr lang="en-US" sz="1400" b="0" i="0" u="none" strike="noStrike" dirty="0">
                <a:solidFill>
                  <a:schemeClr val="bg1">
                    <a:lumMod val="65000"/>
                  </a:schemeClr>
                </a:solidFill>
                <a:effectLst/>
              </a:rPr>
              <a:t> Lee</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24/0806</a:t>
            </a:r>
            <a:r>
              <a:rPr lang="en-US" sz="1400" dirty="0">
                <a:solidFill>
                  <a:schemeClr val="bg1">
                    <a:lumMod val="65000"/>
                  </a:schemeClr>
                </a:solidFill>
              </a:rPr>
              <a:t> </a:t>
            </a:r>
            <a:r>
              <a:rPr lang="en-US" sz="1400" b="0" i="0" u="none" strike="noStrike" dirty="0">
                <a:solidFill>
                  <a:schemeClr val="bg1">
                    <a:lumMod val="65000"/>
                  </a:schemeClr>
                </a:solidFill>
                <a:effectLst/>
              </a:rPr>
              <a:t>Multi-link In-device Coexistence Management</a:t>
            </a:r>
            <a:r>
              <a:rPr lang="en-US" sz="1400" dirty="0">
                <a:solidFill>
                  <a:schemeClr val="bg1">
                    <a:lumMod val="65000"/>
                  </a:schemeClr>
                </a:solidFill>
              </a:rPr>
              <a:t> 			</a:t>
            </a:r>
            <a:r>
              <a:rPr lang="en-US" sz="1400" b="0" i="0" u="none" strike="noStrike" dirty="0">
                <a:solidFill>
                  <a:schemeClr val="bg1">
                    <a:lumMod val="65000"/>
                  </a:schemeClr>
                </a:solidFill>
                <a:effectLst/>
              </a:rPr>
              <a:t>Juseong Moon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marR="0" indent="0" algn="l">
              <a:spcBef>
                <a:spcPts val="0"/>
              </a:spcBef>
              <a:spcAft>
                <a:spcPts val="0"/>
              </a:spcAft>
            </a:pPr>
            <a:r>
              <a:rPr lang="en-US" sz="1200" b="1" i="0" dirty="0">
                <a:solidFill>
                  <a:srgbClr val="FFC000"/>
                </a:solidFill>
                <a:effectLst/>
                <a:highlight>
                  <a:srgbClr val="FFFFFF"/>
                </a:highlight>
              </a:rPr>
              <a:t>Straw Poll 1:</a:t>
            </a:r>
            <a:r>
              <a:rPr lang="en-US" sz="1200" b="0" i="0" dirty="0">
                <a:solidFill>
                  <a:srgbClr val="FFC000"/>
                </a:solidFill>
                <a:effectLst/>
                <a:highlight>
                  <a:srgbClr val="FFFFFF"/>
                </a:highlight>
              </a:rPr>
              <a:t> Do you support to define in 11bn that when a non-AP MLD is in the process of roaming from the current AP </a:t>
            </a:r>
            <a:r>
              <a:rPr lang="en-US" sz="1200" b="0" i="0" dirty="0">
                <a:solidFill>
                  <a:srgbClr val="222222"/>
                </a:solidFill>
                <a:effectLst/>
                <a:highlight>
                  <a:srgbClr val="FFFFFF"/>
                </a:highlight>
              </a:rPr>
              <a:t>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57150" indent="0">
              <a:spcBef>
                <a:spcPts val="0"/>
              </a:spcBef>
              <a:spcAft>
                <a:spcPts val="0"/>
              </a:spcAft>
            </a:pPr>
            <a:endParaRPr lang="en-US" sz="1200" b="0" i="0" dirty="0">
              <a:solidFill>
                <a:srgbClr val="222222"/>
              </a:solidFill>
              <a:effectLst/>
              <a:highlight>
                <a:srgbClr val="FFFFFF"/>
              </a:highlight>
            </a:endParaRPr>
          </a:p>
          <a:p>
            <a:pPr marL="0" marR="0" indent="0" algn="l">
              <a:spcBef>
                <a:spcPts val="0"/>
              </a:spcBef>
              <a:spcAft>
                <a:spcPts val="0"/>
              </a:spcAft>
            </a:pPr>
            <a:r>
              <a:rPr lang="en-US" sz="1200" b="1" i="0" dirty="0">
                <a:solidFill>
                  <a:srgbClr val="FFC000"/>
                </a:solidFill>
                <a:effectLst/>
                <a:highlight>
                  <a:srgbClr val="FFFFFF"/>
                </a:highlight>
              </a:rPr>
              <a:t>Straw Poll 2:</a:t>
            </a:r>
            <a:r>
              <a:rPr lang="en-US" sz="1200" b="0" i="0" dirty="0">
                <a:solidFill>
                  <a:srgbClr val="FFC000"/>
                </a:solidFill>
                <a:effectLst/>
                <a:highlight>
                  <a:srgbClr val="FFFFFF"/>
                </a:highlight>
              </a:rPr>
              <a:t> Do you agree that during roaming, after the request/response exchange that initiates notification of the DS </a:t>
            </a:r>
            <a:r>
              <a:rPr lang="en-US" sz="1200" b="0" i="0" dirty="0">
                <a:solidFill>
                  <a:srgbClr val="222222"/>
                </a:solidFill>
                <a:effectLst/>
                <a:highlight>
                  <a:srgbClr val="FFFFFF"/>
                </a:highlight>
              </a:rPr>
              <a:t>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dirty="0">
                <a:solidFill>
                  <a:srgbClr val="FFC000"/>
                </a:solidFill>
                <a:highlight>
                  <a:srgbClr val="FFFFFF"/>
                </a:highlight>
              </a:rPr>
              <a:t>Defer to Tuesday.</a:t>
            </a:r>
            <a:endParaRPr lang="en-US" sz="1200" i="0" dirty="0">
              <a:solidFill>
                <a:srgbClr val="FFC000"/>
              </a:solidFill>
              <a:effectLst/>
              <a:highlight>
                <a:srgbClr val="FFFFFF"/>
              </a:highlight>
            </a:endParaRPr>
          </a:p>
          <a:p>
            <a:pPr marL="0" indent="0" algn="l">
              <a:spcBef>
                <a:spcPts val="0"/>
              </a:spcBef>
              <a:spcAft>
                <a:spcPts val="800"/>
              </a:spcAft>
            </a:pPr>
            <a:r>
              <a:rPr lang="en-US" sz="1200" i="0" dirty="0">
                <a:solidFill>
                  <a:srgbClr val="00B050"/>
                </a:solidFill>
                <a:effectLst/>
                <a:highlight>
                  <a:srgbClr val="FFFFFF"/>
                </a:highlight>
              </a:rPr>
              <a:t>Straw Poll 3: </a:t>
            </a:r>
            <a:r>
              <a:rPr lang="en-US" sz="1200" b="0" i="0" dirty="0">
                <a:solidFill>
                  <a:srgbClr val="00B050"/>
                </a:solidFill>
                <a:effectLst/>
                <a:highlight>
                  <a:srgbClr val="FFFFFF"/>
                </a:highlight>
              </a:rPr>
              <a:t>Do you agree to define mechanisms that enable APs operating on the same channel to coordinate their </a:t>
            </a:r>
            <a:r>
              <a:rPr lang="en-US" sz="1200" b="0" i="0" dirty="0">
                <a:solidFill>
                  <a:srgbClr val="222222"/>
                </a:solidFill>
                <a:effectLst/>
                <a:highlight>
                  <a:srgbClr val="FFFFFF"/>
                </a:highlight>
              </a:rPr>
              <a:t>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p>
          <a:p>
            <a:pPr algn="l"/>
            <a:r>
              <a:rPr lang="en-US" sz="1200" b="0" dirty="0">
                <a:solidFill>
                  <a:srgbClr val="222222"/>
                </a:solidFill>
                <a:highlight>
                  <a:srgbClr val="FFFF00"/>
                </a:highlight>
              </a:rPr>
              <a:t>Result: X, Y, Z</a:t>
            </a:r>
            <a:endParaRPr lang="en-US" sz="2000" b="0" dirty="0">
              <a:solidFill>
                <a:srgbClr val="FFC000"/>
              </a:solidFill>
              <a:highlight>
                <a:srgbClr val="FFFF00"/>
              </a:highlight>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24/1130</a:t>
            </a:r>
            <a:r>
              <a:rPr lang="en-GB" sz="1200" dirty="0">
                <a:solidFill>
                  <a:srgbClr val="00B050"/>
                </a:solidFill>
              </a:rPr>
              <a:t> Distribution Bandwidth of DRU - Follow up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24/1131</a:t>
            </a:r>
            <a:r>
              <a:rPr lang="en-GB" sz="1200" dirty="0">
                <a:solidFill>
                  <a:srgbClr val="00B050"/>
                </a:solidFill>
              </a:rPr>
              <a:t> DRU for Puncturing Case 1001						Mengshi Hu</a:t>
            </a:r>
          </a:p>
          <a:p>
            <a:pPr lvl="1" algn="just">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24/1173</a:t>
            </a:r>
            <a:r>
              <a:rPr lang="en-GB" sz="1200" dirty="0">
                <a:solidFill>
                  <a:srgbClr val="00B050"/>
                </a:solidFill>
              </a:rPr>
              <a:t> Enabling 20MHz Operating STAs in 80MHz DRU Transmissions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24/1174</a:t>
            </a:r>
            <a:r>
              <a:rPr lang="en-GB" sz="1200" dirty="0">
                <a:solidFill>
                  <a:srgbClr val="00B050"/>
                </a:solidFill>
              </a:rPr>
              <a:t> Enhanced DRU Utilization in 40MHz and 80MHz Distributed Bandwidth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24/1187</a:t>
            </a:r>
            <a:r>
              <a:rPr lang="en-US" sz="1200" b="0" i="0" u="none" strike="noStrike" dirty="0">
                <a:solidFill>
                  <a:srgbClr val="00B050"/>
                </a:solidFill>
                <a:effectLst/>
              </a:rPr>
              <a:t> DRU Tone Plan for 11bn-Follow Up</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dirty="0">
                <a:solidFill>
                  <a:srgbClr val="00B050"/>
                </a:solidFill>
                <a:effectLst/>
                <a:hlinkClick r:id="rId2">
                  <a:extLst>
                    <a:ext uri="{A12FA001-AC4F-418D-AE19-62706E023703}">
                      <ahyp:hlinkClr xmlns:ahyp="http://schemas.microsoft.com/office/drawing/2018/hyperlinkcolor" val="tx"/>
                    </a:ext>
                  </a:extLst>
                </a:hlinkClick>
              </a:rPr>
              <a:t>24/0856</a:t>
            </a:r>
            <a:r>
              <a:rPr lang="en-US" sz="1400" dirty="0">
                <a:solidFill>
                  <a:srgbClr val="00B050"/>
                </a:solidFill>
              </a:rPr>
              <a:t> </a:t>
            </a:r>
            <a:r>
              <a:rPr lang="en-US" sz="1400" b="0" i="0" u="none" dirty="0">
                <a:solidFill>
                  <a:srgbClr val="00B050"/>
                </a:solidFill>
                <a:effectLst/>
              </a:rPr>
              <a:t>Further Discussions on In-Device Coexistence</a:t>
            </a:r>
            <a:r>
              <a:rPr lang="en-US" sz="1400" dirty="0">
                <a:solidFill>
                  <a:srgbClr val="00B050"/>
                </a:solidFill>
              </a:rPr>
              <a:t> 			</a:t>
            </a:r>
            <a:r>
              <a:rPr lang="en-US" sz="1400" b="0" i="0" u="none" dirty="0">
                <a:solidFill>
                  <a:srgbClr val="00B050"/>
                </a:solidFill>
                <a:effectLst/>
              </a:rPr>
              <a:t>Jeongki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24/1108</a:t>
            </a:r>
            <a:r>
              <a:rPr lang="en-US" sz="1400" dirty="0">
                <a:solidFill>
                  <a:srgbClr val="00B050"/>
                </a:solidFill>
              </a:rPr>
              <a:t> </a:t>
            </a:r>
            <a:r>
              <a:rPr lang="en-US" sz="1400" b="0" i="0" u="none" strike="noStrike" dirty="0">
                <a:solidFill>
                  <a:srgbClr val="00B050"/>
                </a:solidFill>
                <a:effectLst/>
              </a:rPr>
              <a:t>Periodic IDC signaling for Mobile AP</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24/0806</a:t>
            </a:r>
            <a:r>
              <a:rPr lang="en-US" sz="1400" dirty="0">
                <a:solidFill>
                  <a:srgbClr val="00B050"/>
                </a:solidFill>
              </a:rPr>
              <a:t> </a:t>
            </a:r>
            <a:r>
              <a:rPr lang="en-US" sz="1400" b="0" i="0" u="none" strike="noStrike" dirty="0">
                <a:solidFill>
                  <a:srgbClr val="00B050"/>
                </a:solidFill>
                <a:effectLst/>
              </a:rPr>
              <a:t>Multi-link In-device Coexistence Management</a:t>
            </a:r>
            <a:r>
              <a:rPr lang="en-US" sz="1400" dirty="0">
                <a:solidFill>
                  <a:srgbClr val="00B050"/>
                </a:solidFill>
              </a:rPr>
              <a:t> 			</a:t>
            </a:r>
            <a:r>
              <a:rPr lang="en-US" sz="1400" b="0" i="0" u="none" strike="noStrike" dirty="0">
                <a:solidFill>
                  <a:srgbClr val="00B050"/>
                </a:solidFill>
                <a:effectLst/>
              </a:rPr>
              <a:t>Juseong Moon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24/1109</a:t>
            </a:r>
            <a:r>
              <a:rPr lang="en-US" sz="1400" dirty="0">
                <a:solidFill>
                  <a:srgbClr val="00B050"/>
                </a:solidFill>
              </a:rPr>
              <a:t> </a:t>
            </a:r>
            <a:r>
              <a:rPr lang="en-US" sz="1400" b="0" i="0" u="none" strike="noStrike" dirty="0">
                <a:solidFill>
                  <a:srgbClr val="00B050"/>
                </a:solidFill>
                <a:effectLst/>
              </a:rPr>
              <a:t>More consideration for in-device-coexistence</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24/1170</a:t>
            </a:r>
            <a:r>
              <a:rPr lang="en-US" sz="1400" b="0" i="0" u="none" strike="noStrike" dirty="0">
                <a:solidFill>
                  <a:schemeClr val="bg1">
                    <a:lumMod val="65000"/>
                  </a:schemeClr>
                </a:solidFill>
                <a:effectLst/>
              </a:rPr>
              <a:t> Further Considerations on In-Device Coexistence</a:t>
            </a:r>
            <a:r>
              <a:rPr lang="en-US" sz="1400" dirty="0">
                <a:solidFill>
                  <a:schemeClr val="bg1">
                    <a:lumMod val="65000"/>
                  </a:schemeClr>
                </a:solidFill>
              </a:rPr>
              <a:t> 			</a:t>
            </a:r>
            <a:r>
              <a:rPr lang="en-US" sz="1400" b="0" i="0" u="none" strike="noStrike" dirty="0" err="1">
                <a:solidFill>
                  <a:schemeClr val="bg1">
                    <a:lumMod val="65000"/>
                  </a:schemeClr>
                </a:solidFill>
                <a:effectLst/>
              </a:rPr>
              <a:t>Jaheon</a:t>
            </a:r>
            <a:r>
              <a:rPr lang="en-US" sz="1400" b="0" i="0" u="none" strike="noStrike" dirty="0">
                <a:solidFill>
                  <a:schemeClr val="bg1">
                    <a:lumMod val="65000"/>
                  </a:schemeClr>
                </a:solidFill>
                <a:effectLst/>
              </a:rPr>
              <a:t> Gu</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24/1221</a:t>
            </a:r>
            <a:r>
              <a:rPr lang="en-US" sz="1400" b="0" i="0" u="none" strike="noStrike" dirty="0">
                <a:solidFill>
                  <a:schemeClr val="bg1">
                    <a:lumMod val="65000"/>
                  </a:schemeClr>
                </a:solidFill>
                <a:effectLst/>
              </a:rPr>
              <a:t> ICF ICR follow up</a:t>
            </a:r>
            <a:r>
              <a:rPr lang="en-US" sz="1400" dirty="0">
                <a:solidFill>
                  <a:schemeClr val="bg1">
                    <a:lumMod val="65000"/>
                  </a:schemeClr>
                </a:solidFill>
              </a:rPr>
              <a:t> 							</a:t>
            </a:r>
            <a:r>
              <a:rPr lang="en-US" sz="1400" b="0" i="0" u="none" strike="noStrike" dirty="0">
                <a:solidFill>
                  <a:schemeClr val="bg1">
                    <a:lumMod val="65000"/>
                  </a:schemeClr>
                </a:solidFill>
                <a:effectLst/>
              </a:rPr>
              <a:t>Liwen Chu</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24/1226</a:t>
            </a:r>
            <a:r>
              <a:rPr lang="en-US" sz="1400" dirty="0">
                <a:solidFill>
                  <a:schemeClr val="bg1">
                    <a:lumMod val="65000"/>
                  </a:schemeClr>
                </a:solidFill>
              </a:rPr>
              <a:t> </a:t>
            </a:r>
            <a:r>
              <a:rPr lang="en-US" sz="1400" b="0" i="0" u="none" strike="noStrike" dirty="0">
                <a:solidFill>
                  <a:schemeClr val="bg1">
                    <a:lumMod val="65000"/>
                  </a:schemeClr>
                </a:solidFill>
                <a:effectLst/>
              </a:rPr>
              <a:t>ICF-ICR design</a:t>
            </a:r>
            <a:r>
              <a:rPr lang="en-US" sz="1400" dirty="0">
                <a:solidFill>
                  <a:schemeClr val="bg1">
                    <a:lumMod val="65000"/>
                  </a:schemeClr>
                </a:solidFill>
              </a:rPr>
              <a:t> 								</a:t>
            </a:r>
            <a:r>
              <a:rPr lang="en-US" sz="1400" b="0" i="0" u="none" strike="noStrike" dirty="0">
                <a:solidFill>
                  <a:schemeClr val="bg1">
                    <a:lumMod val="65000"/>
                  </a:schemeClr>
                </a:solidFill>
                <a:effectLst/>
              </a:rPr>
              <a:t>Cariou, Laurent</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24/1247</a:t>
            </a:r>
            <a:r>
              <a:rPr lang="en-US" sz="1400" dirty="0">
                <a:solidFill>
                  <a:schemeClr val="bg1">
                    <a:lumMod val="65000"/>
                  </a:schemeClr>
                </a:solidFill>
              </a:rPr>
              <a:t>	ICF ICR Design For Coex						Abdel Ajami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00B050"/>
                </a:solidFill>
                <a:highlight>
                  <a:srgbClr val="FFFFFF"/>
                </a:highlight>
              </a:rPr>
              <a:t>Straw Poll 1: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00B050"/>
                </a:solidFill>
                <a:effectLst/>
                <a:highlight>
                  <a:srgbClr val="FFFFFF"/>
                </a:highlight>
              </a:rPr>
              <a:t>Straw Poll 2: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FFC000"/>
                </a:solidFill>
                <a:effectLst/>
                <a:highlight>
                  <a:srgbClr val="FFFFFF"/>
                </a:highlight>
              </a:rPr>
              <a:t>Straw Poll 3: </a:t>
            </a:r>
            <a:r>
              <a:rPr lang="en-US" sz="1400" b="0" i="0" dirty="0">
                <a:solidFill>
                  <a:srgbClr val="FFC000"/>
                </a:solidFill>
                <a:effectLst/>
                <a:highlight>
                  <a:srgbClr val="FFFFFF"/>
                </a:highlight>
              </a:rPr>
              <a:t>Do you agree add the definition of sharing AP and shared AP in MAP coordination scheme as follows to 11bn SFD</a:t>
            </a:r>
            <a:endParaRPr lang="en-US" sz="1400" b="0" dirty="0">
              <a:solidFill>
                <a:srgbClr val="FFC000"/>
              </a:solidFill>
              <a:highlight>
                <a:srgbClr val="FFFFFF"/>
              </a:highlight>
            </a:endParaRPr>
          </a:p>
          <a:p>
            <a:pPr marL="285750" indent="-285750">
              <a:buFont typeface="Arial" panose="020B0604020202020204" pitchFamily="34" charset="0"/>
              <a:buChar char="•"/>
            </a:pPr>
            <a:r>
              <a:rPr lang="en-US" sz="1200" b="1" i="0" dirty="0">
                <a:solidFill>
                  <a:srgbClr val="222222"/>
                </a:solidFill>
                <a:effectLst/>
                <a:highlight>
                  <a:srgbClr val="FFFFFF"/>
                </a:highlight>
              </a:rPr>
              <a:t>sharing AP:</a:t>
            </a:r>
            <a:r>
              <a:rPr lang="en-US" sz="1200" b="0" i="0" dirty="0">
                <a:solidFill>
                  <a:srgbClr val="222222"/>
                </a:solidFill>
                <a:effectLst/>
                <a:highlight>
                  <a:srgbClr val="FFFFFF"/>
                </a:highlight>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rPr>
              <a:t>shared AP</a:t>
            </a:r>
            <a:r>
              <a:rPr lang="en-US" sz="1200" b="0" i="0" dirty="0">
                <a:solidFill>
                  <a:srgbClr val="222222"/>
                </a:solidFill>
                <a:effectLst/>
                <a:highlight>
                  <a:srgbClr val="FFFFFF"/>
                </a:highlight>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FF0000"/>
                </a:solidFill>
                <a:effectLst/>
                <a:hlinkClick r:id="rId2"/>
              </a:rPr>
              <a:t>24/1188</a:t>
            </a:r>
            <a:r>
              <a:rPr lang="en-US" sz="1200" b="0" i="0" u="none" strike="noStrike" dirty="0">
                <a:solidFill>
                  <a:srgbClr val="000000"/>
                </a:solidFill>
                <a:effectLst/>
              </a:rPr>
              <a:t> Global CSD Index Assignment for DRU STF Transmission in 11bn</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p>
          <a:p>
            <a:pPr lvl="1">
              <a:buFont typeface="Arial" panose="020B0604020202020204" pitchFamily="34" charset="0"/>
              <a:buChar char="•"/>
            </a:pPr>
            <a:r>
              <a:rPr lang="en-GB" sz="1200" dirty="0">
                <a:hlinkClick r:id="rId3"/>
              </a:rPr>
              <a:t>24/1172</a:t>
            </a:r>
            <a:r>
              <a:rPr lang="en-GB" sz="1200" dirty="0"/>
              <a:t> CSD Indication Design*							Bo Gong</a:t>
            </a:r>
            <a:endParaRPr lang="en-US"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hlinkClick r:id="rId4"/>
              </a:rPr>
              <a:t>24/1189</a:t>
            </a:r>
            <a:r>
              <a:rPr lang="en-US" sz="1200" dirty="0"/>
              <a:t> </a:t>
            </a:r>
            <a:r>
              <a:rPr lang="en-US" sz="1200" b="0" i="0" u="none" strike="noStrike" dirty="0">
                <a:solidFill>
                  <a:srgbClr val="000000"/>
                </a:solidFill>
                <a:effectLst/>
              </a:rPr>
              <a:t>DRU TX on Frequency Subblocks of Wide Bandwidth PPDU</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endParaRPr lang="en-US" sz="1200" dirty="0"/>
          </a:p>
          <a:p>
            <a:pPr lvl="1">
              <a:buFont typeface="Arial" panose="020B0604020202020204" pitchFamily="34" charset="0"/>
              <a:buChar char="•"/>
            </a:pPr>
            <a:r>
              <a:rPr lang="en-GB" sz="1200" dirty="0">
                <a:solidFill>
                  <a:srgbClr val="FF0000"/>
                </a:solidFill>
              </a:rPr>
              <a:t>24/1230</a:t>
            </a:r>
            <a:r>
              <a:rPr lang="en-GB" sz="1200" dirty="0"/>
              <a:t> pilot-tone-design-in-dRU-transmission					Lin Yang</a:t>
            </a:r>
          </a:p>
          <a:p>
            <a:pPr lvl="1">
              <a:buFont typeface="Arial" panose="020B0604020202020204" pitchFamily="34" charset="0"/>
              <a:buChar char="•"/>
            </a:pPr>
            <a:r>
              <a:rPr lang="en-GB" sz="1200" dirty="0">
                <a:solidFill>
                  <a:srgbClr val="FF0000"/>
                </a:solidFill>
                <a:hlinkClick r:id="rId5"/>
              </a:rPr>
              <a:t>24/1231</a:t>
            </a:r>
            <a:r>
              <a:rPr lang="en-GB" sz="1200" dirty="0"/>
              <a:t> UHR LTFs for DRU and Sounding Operation				Leonardo </a:t>
            </a:r>
            <a:r>
              <a:rPr lang="en-GB" sz="1200" dirty="0" err="1"/>
              <a:t>Lanante</a:t>
            </a:r>
            <a:endParaRPr lang="en-GB" sz="1200" dirty="0"/>
          </a:p>
          <a:p>
            <a:pPr lvl="1">
              <a:buFont typeface="Arial" panose="020B0604020202020204" pitchFamily="34" charset="0"/>
              <a:buChar char="•"/>
            </a:pPr>
            <a:r>
              <a:rPr lang="en-US" sz="1200" b="0" i="0" u="none" strike="noStrike" dirty="0">
                <a:solidFill>
                  <a:srgbClr val="000000"/>
                </a:solidFill>
                <a:effectLst/>
                <a:hlinkClick r:id="rId6"/>
              </a:rPr>
              <a:t>24/1245</a:t>
            </a:r>
            <a:r>
              <a:rPr lang="en-US" sz="1200" dirty="0"/>
              <a:t> </a:t>
            </a:r>
            <a:r>
              <a:rPr lang="en-US" sz="1200" b="0" i="0" u="none" strike="noStrike" dirty="0">
                <a:solidFill>
                  <a:srgbClr val="000000"/>
                </a:solidFill>
                <a:effectLst/>
              </a:rPr>
              <a:t>Tone distribution in DRU with preamble puncturing</a:t>
            </a:r>
            <a:r>
              <a:rPr lang="en-US" sz="1200" dirty="0"/>
              <a:t> 			</a:t>
            </a:r>
            <a:r>
              <a:rPr lang="en-US" sz="1200" b="0" i="0" u="none" strike="noStrike" dirty="0">
                <a:solidFill>
                  <a:srgbClr val="000000"/>
                </a:solidFill>
                <a:effectLst/>
              </a:rPr>
              <a:t>Yan Xin</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r>
              <a:rPr lang="en-US" sz="1400" b="0" dirty="0"/>
              <a:t>*Requested by author to be placed together with 24/1188</a:t>
            </a:r>
            <a:endParaRPr lang="en-GB" sz="14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24/0450</a:t>
            </a:r>
            <a:r>
              <a:rPr lang="en-US" sz="1400" dirty="0"/>
              <a:t> </a:t>
            </a:r>
            <a:r>
              <a:rPr lang="en-US" sz="1400" b="0" i="0" u="none" strike="noStrike" dirty="0">
                <a:solidFill>
                  <a:srgbClr val="000000"/>
                </a:solidFill>
                <a:effectLst/>
              </a:rPr>
              <a:t>A Proposal for UHR Soft-AP Power Save</a:t>
            </a:r>
            <a:r>
              <a:rPr lang="en-US" sz="1400" dirty="0"/>
              <a:t>				</a:t>
            </a:r>
            <a:r>
              <a:rPr lang="en-US" sz="1400" b="0" i="0" u="none" strike="noStrike" dirty="0">
                <a:solidFill>
                  <a:srgbClr val="000000"/>
                </a:solidFill>
                <a:effectLst/>
              </a:rPr>
              <a:t>Neel Krishnan</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24/0589</a:t>
            </a:r>
            <a:r>
              <a:rPr lang="en-US" sz="1400" dirty="0"/>
              <a:t> </a:t>
            </a:r>
            <a:r>
              <a:rPr lang="en-US" sz="1400" b="0" i="0" u="none" strike="noStrike" dirty="0">
                <a:solidFill>
                  <a:srgbClr val="000000"/>
                </a:solidFill>
                <a:effectLst/>
              </a:rPr>
              <a:t>Dynamic TID-To-Link Mapping for AP MLD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24/0602</a:t>
            </a:r>
            <a:r>
              <a:rPr lang="en-US" sz="1400" dirty="0"/>
              <a:t> </a:t>
            </a:r>
            <a:r>
              <a:rPr lang="en-US" sz="1400" b="0" i="0" u="none" strike="noStrike" dirty="0">
                <a:solidFill>
                  <a:srgbClr val="000000"/>
                </a:solidFill>
                <a:effectLst/>
              </a:rPr>
              <a:t>Multi link Power Management for MLO</a:t>
            </a:r>
            <a:r>
              <a:rPr lang="en-US" sz="1400" dirty="0"/>
              <a:t> 				</a:t>
            </a:r>
            <a:r>
              <a:rPr lang="en-US" sz="1400" b="0" i="0" u="none" strike="noStrike" dirty="0">
                <a:solidFill>
                  <a:srgbClr val="000000"/>
                </a:solidFill>
                <a:effectLst/>
              </a:rPr>
              <a:t>Morteza Mehrnoush</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5"/>
              </a:rPr>
              <a:t>24/0659</a:t>
            </a:r>
            <a:r>
              <a:rPr lang="en-US" sz="1400" dirty="0"/>
              <a:t> </a:t>
            </a:r>
            <a:r>
              <a:rPr lang="en-US" sz="1400" b="0" i="0" u="none" strike="noStrike" dirty="0">
                <a:solidFill>
                  <a:srgbClr val="000000"/>
                </a:solidFill>
                <a:effectLst/>
              </a:rPr>
              <a:t>Thoughts on AP Power Save</a:t>
            </a:r>
            <a:r>
              <a:rPr lang="en-US" sz="1400" dirty="0"/>
              <a:t> 						</a:t>
            </a:r>
            <a:r>
              <a:rPr lang="en-US" sz="1400" b="0" i="0" u="none" strike="noStrike" dirty="0">
                <a:solidFill>
                  <a:srgbClr val="000000"/>
                </a:solidFill>
                <a:effectLst/>
              </a:rPr>
              <a:t>Binita Gupta</a:t>
            </a:r>
            <a:r>
              <a:rPr lang="en-US" sz="1400" dirty="0"/>
              <a:t> </a:t>
            </a:r>
          </a:p>
          <a:p>
            <a:pPr lvl="1">
              <a:buFont typeface="Arial" panose="020B0604020202020204" pitchFamily="34" charset="0"/>
              <a:buChar char="•"/>
            </a:pPr>
            <a:r>
              <a:rPr lang="en-US" sz="1400" b="0" i="0" u="sng" strike="noStrike" dirty="0">
                <a:solidFill>
                  <a:srgbClr val="0563C1"/>
                </a:solidFill>
                <a:effectLst/>
                <a:hlinkClick r:id="rId6"/>
              </a:rPr>
              <a:t>24/0671</a:t>
            </a:r>
            <a:r>
              <a:rPr lang="en-US" sz="1400" dirty="0"/>
              <a:t> </a:t>
            </a:r>
            <a:r>
              <a:rPr lang="en-US" sz="1400" b="0" i="0" u="none" strike="noStrike" dirty="0">
                <a:solidFill>
                  <a:srgbClr val="000000"/>
                </a:solidFill>
                <a:effectLst/>
              </a:rPr>
              <a:t>Enhancements on AP Power Save</a:t>
            </a:r>
            <a:r>
              <a:rPr lang="en-US" sz="1400" dirty="0"/>
              <a:t> 					</a:t>
            </a:r>
            <a:r>
              <a:rPr lang="en-US" sz="1400" b="0" i="0" u="none" strike="noStrike" dirty="0">
                <a:solidFill>
                  <a:srgbClr val="000000"/>
                </a:solidFill>
                <a:effectLst/>
              </a:rPr>
              <a:t>Shawn Kim</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7"/>
              </a:rPr>
              <a:t>24/0694</a:t>
            </a:r>
            <a:r>
              <a:rPr lang="en-US" sz="1400" dirty="0"/>
              <a:t> </a:t>
            </a:r>
            <a:r>
              <a:rPr lang="en-US" sz="1400" b="0" i="0" u="none" strike="noStrike" dirty="0">
                <a:solidFill>
                  <a:srgbClr val="000000"/>
                </a:solidFill>
                <a:effectLst/>
              </a:rPr>
              <a:t>Cross-link PS state indication</a:t>
            </a:r>
            <a:r>
              <a:rPr lang="en-US" sz="1400" dirty="0"/>
              <a:t> 						</a:t>
            </a:r>
            <a:r>
              <a:rPr lang="en-US" sz="1400" b="0" i="0" u="none" strike="noStrike" dirty="0">
                <a:solidFill>
                  <a:srgbClr val="000000"/>
                </a:solidFill>
                <a:effectLst/>
              </a:rPr>
              <a:t>Vishnu Ratnam</a:t>
            </a:r>
          </a:p>
          <a:p>
            <a:pPr lvl="1">
              <a:buFont typeface="Arial" panose="020B0604020202020204" pitchFamily="34" charset="0"/>
              <a:buChar char="•"/>
            </a:pPr>
            <a:r>
              <a:rPr lang="en-US" sz="1400" b="0" i="0" u="sng" strike="noStrike" dirty="0">
                <a:solidFill>
                  <a:srgbClr val="0563C1"/>
                </a:solidFill>
                <a:effectLst/>
                <a:hlinkClick r:id="rId8"/>
              </a:rPr>
              <a:t>24/0715</a:t>
            </a:r>
            <a:r>
              <a:rPr lang="en-US" sz="1400" dirty="0"/>
              <a:t> </a:t>
            </a:r>
            <a:r>
              <a:rPr lang="en-US" sz="1400" b="0" i="0" u="none" strike="noStrike" dirty="0">
                <a:solidFill>
                  <a:srgbClr val="000000"/>
                </a:solidFill>
                <a:effectLst/>
              </a:rPr>
              <a:t>Multi-Link-SM-Power-Save-Mode-follow-up</a:t>
            </a:r>
            <a:r>
              <a:rPr lang="en-US" sz="1400" dirty="0"/>
              <a:t> 			</a:t>
            </a:r>
            <a:r>
              <a:rPr lang="en-US" sz="1400" b="0" i="0" u="none" strike="noStrike" dirty="0">
                <a:solidFill>
                  <a:srgbClr val="000000"/>
                </a:solidFill>
                <a:effectLst/>
              </a:rPr>
              <a:t>Jason Y. Guo</a:t>
            </a:r>
            <a:r>
              <a:rPr lang="en-US" sz="1400" dirty="0"/>
              <a:t> </a:t>
            </a:r>
            <a:endParaRPr lang="en-US" sz="1400" b="0" i="0" u="none" strike="noStrike" dirty="0">
              <a:solidFill>
                <a:srgbClr val="00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600" dirty="0"/>
              <a:t>Straw Poll 1: Do you support to define in 11bn that a non-AP MLD can gather information on candidate AP MLD(s) over the DS via the current AP MLD?</a:t>
            </a:r>
          </a:p>
          <a:p>
            <a:endParaRPr lang="en-US" sz="1600" dirty="0"/>
          </a:p>
          <a:p>
            <a:r>
              <a:rPr lang="en-US" sz="1600" dirty="0"/>
              <a:t> Straw Poll 2:  Do you support to define in 11bn that a non-AP MLD sets up one or more links with target AP MLD over the DS via the current AP MLD?</a:t>
            </a:r>
          </a:p>
          <a:p>
            <a:endParaRPr lang="en-US" sz="1600" dirty="0"/>
          </a:p>
          <a:p>
            <a:r>
              <a:rPr lang="en-US" sz="1600" dirty="0"/>
              <a:t>Supporting list: [24/0349r3, 24/0679r1]</a:t>
            </a:r>
            <a:endParaRPr lang="en-US" sz="160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MAP + Miscellaneous Part 1</a:t>
            </a:r>
          </a:p>
          <a:p>
            <a:pPr lvl="1">
              <a:buFont typeface="Arial" panose="020B0604020202020204" pitchFamily="34" charset="0"/>
              <a:buChar char="•"/>
            </a:pPr>
            <a:r>
              <a:rPr lang="en-GB" sz="1100" dirty="0">
                <a:solidFill>
                  <a:srgbClr val="FF0000"/>
                </a:solidFill>
                <a:hlinkClick r:id="rId2"/>
              </a:rPr>
              <a:t>24/1204</a:t>
            </a:r>
            <a:r>
              <a:rPr lang="en-GB" sz="1100" dirty="0">
                <a:solidFill>
                  <a:srgbClr val="FF0000"/>
                </a:solidFill>
              </a:rPr>
              <a:t> </a:t>
            </a:r>
            <a:r>
              <a:rPr lang="en-GB" sz="1100" dirty="0"/>
              <a:t>Coordinated Beamforming for 11bn				Insik Jung</a:t>
            </a:r>
          </a:p>
          <a:p>
            <a:pPr lvl="1">
              <a:buFont typeface="Arial" panose="020B0604020202020204" pitchFamily="34" charset="0"/>
              <a:buChar char="•"/>
            </a:pPr>
            <a:r>
              <a:rPr lang="en-US" sz="1100" dirty="0">
                <a:solidFill>
                  <a:srgbClr val="FF0000"/>
                </a:solidFill>
                <a:hlinkClick r:id="rId3"/>
              </a:rPr>
              <a:t>24/1211</a:t>
            </a:r>
            <a:r>
              <a:rPr lang="en-US" sz="1100" dirty="0"/>
              <a:t> Coordinated BF Goodput Discussion				Genadiy Tsodik</a:t>
            </a:r>
            <a:endParaRPr lang="en-GB" sz="1100" dirty="0"/>
          </a:p>
          <a:p>
            <a:pPr lvl="1">
              <a:buFont typeface="Arial" panose="020B0604020202020204" pitchFamily="34" charset="0"/>
              <a:buChar char="•"/>
            </a:pPr>
            <a:r>
              <a:rPr lang="en-GB" sz="1100" dirty="0">
                <a:hlinkClick r:id="rId4"/>
              </a:rPr>
              <a:t>24/1053</a:t>
            </a:r>
            <a:r>
              <a:rPr lang="en-GB" sz="1100" dirty="0"/>
              <a:t> PAPR of OFDMA transmission follow up				Xiaogang Chen</a:t>
            </a:r>
          </a:p>
          <a:p>
            <a:pPr lvl="1">
              <a:buFont typeface="Arial" panose="020B0604020202020204" pitchFamily="34" charset="0"/>
              <a:buChar char="•"/>
            </a:pPr>
            <a:r>
              <a:rPr lang="en-GB" sz="1100" dirty="0">
                <a:solidFill>
                  <a:srgbClr val="FF0000"/>
                </a:solidFill>
              </a:rPr>
              <a:t>24/1124</a:t>
            </a:r>
            <a:r>
              <a:rPr lang="en-GB" sz="1100" dirty="0"/>
              <a:t> Headroom Reason Reporting					Brian Hart</a:t>
            </a:r>
          </a:p>
          <a:p>
            <a:pPr lvl="1">
              <a:buFont typeface="Arial" panose="020B0604020202020204" pitchFamily="34" charset="0"/>
              <a:buChar char="•"/>
            </a:pPr>
            <a:r>
              <a:rPr lang="en-GB" sz="1100" dirty="0">
                <a:hlinkClick r:id="rId5"/>
              </a:rPr>
              <a:t>24/1158</a:t>
            </a:r>
            <a:r>
              <a:rPr lang="en-GB" sz="1100" dirty="0"/>
              <a:t> Uplink MU MIMO Precoding Precoder Message Format 		Rainer Strobel</a:t>
            </a:r>
          </a:p>
          <a:p>
            <a:pPr lvl="1">
              <a:buFont typeface="Arial" panose="020B0604020202020204" pitchFamily="34" charset="0"/>
              <a:buChar char="•"/>
            </a:pPr>
            <a:r>
              <a:rPr lang="en-GB" sz="1100" dirty="0">
                <a:solidFill>
                  <a:srgbClr val="FF0000"/>
                </a:solidFill>
                <a:hlinkClick r:id="rId6"/>
              </a:rPr>
              <a:t>24/1177</a:t>
            </a:r>
            <a:r>
              <a:rPr lang="en-GB" sz="1100" dirty="0"/>
              <a:t> Additional Results for Multi-Layer Transmission			Leif Wilhelmsson</a:t>
            </a:r>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t>11-24-0180-00-00bn-thoughts-on-the-beamforming-and-feedback 			Xiaogang Chen</a:t>
            </a:r>
          </a:p>
          <a:p>
            <a:pPr lvl="1">
              <a:buFont typeface="Arial" panose="020B0604020202020204" pitchFamily="34" charset="0"/>
              <a:buChar char="•"/>
            </a:pPr>
            <a:r>
              <a:rPr lang="en-US" sz="1100" dirty="0"/>
              <a:t>11-23-1877-01-00bn-analysis-on-the-ldpc-rate-matching				Xiaogang Chen</a:t>
            </a:r>
          </a:p>
          <a:p>
            <a:pPr lvl="1">
              <a:buFont typeface="Arial" panose="020B0604020202020204" pitchFamily="34" charset="0"/>
              <a:buChar char="•"/>
            </a:pPr>
            <a:r>
              <a:rPr lang="en-US" sz="1100" dirty="0"/>
              <a:t>24/395r0 MU CSI FB Type for Non-TB sounding					Junghoon Suh</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24/0737</a:t>
            </a:r>
            <a:r>
              <a:rPr lang="en-US" sz="1400" dirty="0"/>
              <a:t> </a:t>
            </a:r>
            <a:r>
              <a:rPr lang="en-US" sz="1400" b="0" i="0" u="none" strike="noStrike" dirty="0">
                <a:solidFill>
                  <a:srgbClr val="000000"/>
                </a:solidFill>
                <a:effectLst/>
              </a:rPr>
              <a:t>Cross-link Wake-up to Go Deeper in Power Save</a:t>
            </a:r>
            <a:r>
              <a:rPr lang="en-US" sz="1400" dirty="0"/>
              <a:t> 			</a:t>
            </a:r>
            <a:r>
              <a:rPr lang="en-US" sz="1400" b="0" i="0" u="none" strike="noStrike" dirty="0">
                <a:solidFill>
                  <a:srgbClr val="000000"/>
                </a:solidFill>
                <a:effectLst/>
              </a:rPr>
              <a:t>Yuxin Lu</a:t>
            </a:r>
          </a:p>
          <a:p>
            <a:pPr lvl="1">
              <a:buFont typeface="Arial" panose="020B0604020202020204" pitchFamily="34" charset="0"/>
              <a:buChar char="•"/>
            </a:pPr>
            <a:r>
              <a:rPr lang="en-US" sz="1400" b="0" i="0" u="sng" strike="noStrike" dirty="0">
                <a:solidFill>
                  <a:srgbClr val="0563C1"/>
                </a:solidFill>
                <a:effectLst/>
                <a:hlinkClick r:id="rId3"/>
              </a:rPr>
              <a:t>24/0782</a:t>
            </a:r>
            <a:r>
              <a:rPr lang="en-US" sz="1400" dirty="0"/>
              <a:t> </a:t>
            </a:r>
            <a:r>
              <a:rPr lang="en-US" sz="1400" b="0" i="0" u="none" strike="noStrike" dirty="0">
                <a:solidFill>
                  <a:srgbClr val="000000"/>
                </a:solidFill>
                <a:effectLst/>
              </a:rPr>
              <a:t>AP power saving</a:t>
            </a:r>
            <a:r>
              <a:rPr lang="en-US" sz="1400" dirty="0"/>
              <a:t> 								</a:t>
            </a:r>
            <a:r>
              <a:rPr lang="en-US" sz="1400" b="0" i="0" u="none" strike="noStrike" dirty="0" err="1">
                <a:solidFill>
                  <a:srgbClr val="000000"/>
                </a:solidFill>
                <a:effectLst/>
              </a:rPr>
              <a:t>Chaoming</a:t>
            </a:r>
            <a:r>
              <a:rPr lang="en-US" sz="1400" b="0" i="0" u="none" strike="noStrike" dirty="0">
                <a:solidFill>
                  <a:srgbClr val="000000"/>
                </a:solidFill>
                <a:effectLst/>
              </a:rPr>
              <a:t> Luo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24/0813</a:t>
            </a:r>
            <a:r>
              <a:rPr lang="en-US" sz="1400" dirty="0"/>
              <a:t> </a:t>
            </a:r>
            <a:r>
              <a:rPr lang="en-US" sz="1400" b="0" i="0" u="none" strike="noStrike" dirty="0">
                <a:solidFill>
                  <a:srgbClr val="000000"/>
                </a:solidFill>
                <a:effectLst/>
              </a:rPr>
              <a:t>Discussions on AP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endParaRPr lang="en-GB" sz="1400" dirty="0"/>
          </a:p>
          <a:p>
            <a:pPr lvl="1">
              <a:buFont typeface="Arial" panose="020B0604020202020204" pitchFamily="34" charset="0"/>
              <a:buChar char="•"/>
            </a:pPr>
            <a:r>
              <a:rPr lang="en-US" sz="1400" b="0" i="0" u="none" strike="noStrike" dirty="0">
                <a:solidFill>
                  <a:srgbClr val="FF0000"/>
                </a:solidFill>
                <a:effectLst/>
                <a:hlinkClick r:id="rId5"/>
              </a:rPr>
              <a:t>24/0833</a:t>
            </a:r>
            <a:r>
              <a:rPr lang="en-US" sz="1400" dirty="0"/>
              <a:t> </a:t>
            </a:r>
            <a:r>
              <a:rPr lang="en-US" sz="1400" b="0" i="0" u="none" strike="noStrike" dirty="0">
                <a:solidFill>
                  <a:srgbClr val="000000"/>
                </a:solidFill>
                <a:effectLst/>
              </a:rPr>
              <a:t>Dynamic Power Saving for AP</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6"/>
              </a:rPr>
              <a:t>24/0844</a:t>
            </a:r>
            <a:r>
              <a:rPr lang="en-US" sz="1400" b="0" i="0" u="none" strike="noStrike" kern="1200" dirty="0">
                <a:solidFill>
                  <a:srgbClr val="000000"/>
                </a:solidFill>
                <a:effectLst/>
                <a:ea typeface="MS Gothic" panose="020B0609070205080204" pitchFamily="49" charset="-128"/>
              </a:rPr>
              <a:t> Padding Time in Dynamic Power Save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p>
          <a:p>
            <a:pPr lvl="1">
              <a:buFont typeface="Arial" panose="020B0604020202020204" pitchFamily="34" charset="0"/>
              <a:buChar char="•"/>
            </a:pPr>
            <a:r>
              <a:rPr lang="en-US" sz="1400" b="0" i="0" u="none" strike="noStrike" dirty="0">
                <a:solidFill>
                  <a:srgbClr val="FF0000"/>
                </a:solidFill>
                <a:effectLst/>
                <a:hlinkClick r:id="rId7"/>
              </a:rPr>
              <a:t>24/1126</a:t>
            </a:r>
            <a:r>
              <a:rPr lang="en-US" sz="1400" dirty="0"/>
              <a:t> </a:t>
            </a:r>
            <a:r>
              <a:rPr lang="en-US" sz="1400" b="0" i="0" u="none" strike="noStrike" dirty="0">
                <a:solidFill>
                  <a:srgbClr val="000000"/>
                </a:solidFill>
                <a:effectLst/>
              </a:rPr>
              <a:t>ICF-ICR Discussion for DPS</a:t>
            </a:r>
            <a:r>
              <a:rPr lang="en-US" sz="1400" dirty="0"/>
              <a:t> 						</a:t>
            </a:r>
            <a:r>
              <a:rPr lang="en-US" sz="1400" b="0" i="0" u="none" strike="noStrike" dirty="0" err="1">
                <a:solidFill>
                  <a:srgbClr val="000000"/>
                </a:solidFill>
                <a:effectLst/>
              </a:rPr>
              <a:t>GeonHwan</a:t>
            </a:r>
            <a:r>
              <a:rPr lang="en-US" sz="1400" b="0" i="0" u="none" strike="noStrike">
                <a:solidFill>
                  <a:srgbClr val="000000"/>
                </a:solidFill>
                <a:effectLst/>
              </a:rPr>
              <a:t> Kim</a:t>
            </a:r>
            <a:endParaRPr lang="en-US" sz="1400" b="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222222"/>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Define a request frame for a non-AP MLD in state 4 to initiate the roaming procedure</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The roaming procedure enables context transfer to the target AP MLD and move DS mapping from current AP MLD to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Define a response frame to the non-AP MLD to indicate readiness for the non-AP MLD to send class 3 frames to the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The non-AP MLD shall not send any data during the request/response frame exchange</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NOTE - What context is transferred is TBD.</a:t>
            </a:r>
            <a:endParaRPr lang="en-US" sz="1100" b="1" i="0" dirty="0">
              <a:solidFill>
                <a:srgbClr val="222222"/>
              </a:solidFill>
              <a:effectLst/>
              <a:highlight>
                <a:srgbClr val="FFFFFF"/>
              </a:highlight>
            </a:endParaRPr>
          </a:p>
          <a:p>
            <a:pPr marL="457200" marR="0" algn="l">
              <a:spcBef>
                <a:spcPts val="0"/>
              </a:spcBef>
              <a:spcAft>
                <a:spcPts val="0"/>
              </a:spcAft>
            </a:pPr>
            <a:r>
              <a:rPr lang="en-US" sz="1100" b="1" i="0" dirty="0">
                <a:solidFill>
                  <a:srgbClr val="222222"/>
                </a:solidFill>
                <a:effectLst/>
                <a:highlight>
                  <a:srgbClr val="FFFFFF"/>
                </a:highlight>
              </a:rPr>
              <a:t>Straw Poll 2: Do you support the following:</a:t>
            </a:r>
          </a:p>
          <a:p>
            <a:pPr marL="914400" marR="0" algn="l">
              <a:spcBef>
                <a:spcPts val="0"/>
              </a:spcBef>
              <a:spcAft>
                <a:spcPts val="0"/>
              </a:spcAft>
            </a:pPr>
            <a:r>
              <a:rPr lang="en-US" sz="1100" b="0" i="0" dirty="0">
                <a:solidFill>
                  <a:srgbClr val="222222"/>
                </a:solidFill>
                <a:effectLst/>
                <a:highlight>
                  <a:srgbClr val="FFFFFF"/>
                </a:highlight>
              </a:rPr>
              <a:t>o   At the time the response frame to initiate the roaming procedure is sent, the following shall be complete</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The non-AP MLD context that is required for resuming operation with the target AP MLD shall be transferred to the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After this request/response frame exchange to initiate the roaming procedure,</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If DS is not already notified about the update of the destination mapping for the non-AP MLD, DS is notified about the update of the destination mapping for the non-AP MLD</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The current AP MLD shall not pass up any user data in the received reorder buffer to the next MAC process after the response frame is sent.</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NOTE - What context is transferred is TBD.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222222"/>
                </a:solidFill>
                <a:effectLst/>
                <a:highlight>
                  <a:srgbClr val="FFFFFF"/>
                </a:highlight>
              </a:rPr>
              <a:t>Straw Poll 3: Do you agree to include the following into the 11bn SFD?</a:t>
            </a:r>
            <a:endParaRPr lang="en-US" sz="1100" b="0" i="0" dirty="0">
              <a:solidFill>
                <a:srgbClr val="222222"/>
              </a:solidFill>
              <a:effectLst/>
              <a:highlight>
                <a:srgbClr val="FFFFFF"/>
              </a:highlight>
            </a:endParaRPr>
          </a:p>
          <a:p>
            <a:pPr marL="742950" lvl="1" indent="-285750" algn="just">
              <a:buFont typeface="Arial" panose="020B0604020202020204" pitchFamily="34" charset="0"/>
              <a:buChar char="•"/>
            </a:pPr>
            <a:r>
              <a:rPr lang="en-US" sz="1100" b="0" i="0" dirty="0">
                <a:solidFill>
                  <a:srgbClr val="222222"/>
                </a:solidFill>
                <a:effectLst/>
                <a:highlight>
                  <a:srgbClr val="FFFFFF"/>
                </a:highlight>
                <a:latin typeface="Arial" panose="020B0604020202020204" pitchFamily="34" charset="0"/>
              </a:rPr>
              <a:t>11bn defines a mechanism to allow a non-AP STA to indicate a periodic unavailability in time to its associated AP</a:t>
            </a:r>
          </a:p>
          <a:p>
            <a:pPr algn="l"/>
            <a:r>
              <a:rPr lang="en-US" sz="1200" b="0" i="0" dirty="0">
                <a:solidFill>
                  <a:srgbClr val="222222"/>
                </a:solidFill>
                <a:effectLst/>
                <a:highlight>
                  <a:srgbClr val="FFFFFF"/>
                </a:highlight>
                <a:latin typeface="Arial" panose="020B0604020202020204" pitchFamily="34" charset="0"/>
              </a:rPr>
              <a:t>Note: Some harmonization based on [</a:t>
            </a:r>
            <a:r>
              <a:rPr lang="en-US" sz="1200" b="0" i="0" dirty="0">
                <a:solidFill>
                  <a:srgbClr val="1155CC"/>
                </a:solidFill>
                <a:effectLst/>
                <a:highlight>
                  <a:srgbClr val="FFFFFF"/>
                </a:highlight>
                <a:latin typeface="Arial" panose="020B0604020202020204" pitchFamily="34" charset="0"/>
                <a:hlinkClick r:id="rId10"/>
              </a:rPr>
              <a:t>24/0831</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1"/>
              </a:rPr>
              <a:t>23/0816</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2"/>
              </a:rPr>
              <a:t>23/1934, </a:t>
            </a:r>
            <a:r>
              <a:rPr lang="en-US" sz="1200" b="0" i="0" dirty="0">
                <a:solidFill>
                  <a:srgbClr val="1155CC"/>
                </a:solidFill>
                <a:effectLst/>
                <a:highlight>
                  <a:srgbClr val="FFFFFF"/>
                </a:highlight>
                <a:latin typeface="Arial" panose="020B0604020202020204" pitchFamily="34" charset="0"/>
                <a:hlinkClick r:id="rId13"/>
              </a:rPr>
              <a:t>23/2002</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4"/>
              </a:rPr>
              <a:t>23/2078</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5"/>
              </a:rPr>
              <a:t>24/0420</a:t>
            </a:r>
            <a:r>
              <a:rPr lang="en-US" sz="1200" b="0" i="0" dirty="0">
                <a:solidFill>
                  <a:srgbClr val="222222"/>
                </a:solidFill>
                <a:effectLst/>
                <a:highlight>
                  <a:srgbClr val="FFFFFF"/>
                </a:highlight>
                <a:latin typeface="Arial" panose="020B0604020202020204" pitchFamily="34" charset="0"/>
              </a:rPr>
              <a:t>]</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a:t>
            </a:r>
          </a:p>
          <a:p>
            <a:pPr lvl="1">
              <a:buFont typeface="Arial" panose="020B0604020202020204" pitchFamily="34" charset="0"/>
              <a:buChar char="•"/>
            </a:pPr>
            <a:r>
              <a:rPr lang="en-US" sz="1200" dirty="0">
                <a:hlinkClick r:id="rId2"/>
              </a:rPr>
              <a:t>24/1054</a:t>
            </a:r>
            <a:r>
              <a:rPr lang="en-US" sz="1200" dirty="0"/>
              <a:t> On the over puncturing in LDPC				Xiaogang Chen</a:t>
            </a:r>
          </a:p>
          <a:p>
            <a:pPr lvl="1">
              <a:buFont typeface="Arial" panose="020B0604020202020204" pitchFamily="34" charset="0"/>
              <a:buChar char="•"/>
            </a:pPr>
            <a:r>
              <a:rPr lang="en-US" sz="1200" dirty="0">
                <a:hlinkClick r:id="rId3"/>
              </a:rPr>
              <a:t>24/1159</a:t>
            </a:r>
            <a:r>
              <a:rPr lang="en-US" sz="1200" dirty="0"/>
              <a:t> Investigation of LDPC Improvements				Rainer Strobel</a:t>
            </a:r>
          </a:p>
          <a:p>
            <a:pPr lvl="1">
              <a:buFont typeface="Arial" panose="020B0604020202020204" pitchFamily="34" charset="0"/>
              <a:buChar char="•"/>
            </a:pPr>
            <a:r>
              <a:rPr lang="en-US" sz="1200" b="0" i="0" u="none" strike="noStrike" dirty="0">
                <a:solidFill>
                  <a:srgbClr val="FF0000"/>
                </a:solidFill>
                <a:effectLst/>
                <a:hlinkClick r:id="rId4"/>
              </a:rPr>
              <a:t>24/1190</a:t>
            </a:r>
            <a:r>
              <a:rPr lang="en-US" sz="1200" dirty="0"/>
              <a:t> </a:t>
            </a:r>
            <a:r>
              <a:rPr lang="en-US" sz="1200" b="0" i="0" u="none" strike="noStrike" dirty="0">
                <a:solidFill>
                  <a:srgbClr val="000000"/>
                </a:solidFill>
                <a:effectLst/>
              </a:rPr>
              <a:t>Performance Evaluation of Longer LDPC for 11bn 		</a:t>
            </a:r>
            <a:r>
              <a:rPr lang="en-US" sz="1200" b="0" i="0" u="none" strike="noStrike" dirty="0" err="1">
                <a:solidFill>
                  <a:srgbClr val="000000"/>
                </a:solidFill>
                <a:effectLst/>
              </a:rPr>
              <a:t>Shengquan</a:t>
            </a:r>
            <a:r>
              <a:rPr lang="en-US" sz="1200" b="0" i="0" u="none" strike="noStrike" dirty="0">
                <a:solidFill>
                  <a:srgbClr val="000000"/>
                </a:solidFill>
                <a:effectLst/>
              </a:rPr>
              <a:t> Hu</a:t>
            </a:r>
            <a:r>
              <a:rPr lang="en-US" sz="1200" dirty="0"/>
              <a:t> </a:t>
            </a:r>
          </a:p>
          <a:p>
            <a:pPr lvl="1">
              <a:buFont typeface="Arial" panose="020B0604020202020204" pitchFamily="34" charset="0"/>
              <a:buChar char="•"/>
            </a:pPr>
            <a:r>
              <a:rPr lang="en-US" sz="1200" dirty="0">
                <a:solidFill>
                  <a:srgbClr val="FF0000"/>
                </a:solidFill>
                <a:hlinkClick r:id="rId5"/>
              </a:rPr>
              <a:t>24/1238</a:t>
            </a:r>
            <a:r>
              <a:rPr lang="en-US" sz="1200" dirty="0">
                <a:solidFill>
                  <a:srgbClr val="FF0000"/>
                </a:solidFill>
              </a:rPr>
              <a:t> </a:t>
            </a:r>
            <a:r>
              <a:rPr lang="en-US" sz="1200" dirty="0" err="1"/>
              <a:t>ldpc</a:t>
            </a:r>
            <a:r>
              <a:rPr lang="en-US" sz="1200" dirty="0"/>
              <a:t>-codes-performance-evaluation				Rong Zhang</a:t>
            </a:r>
          </a:p>
          <a:p>
            <a:pPr lvl="1">
              <a:buFont typeface="Arial" panose="020B0604020202020204" pitchFamily="34" charset="0"/>
              <a:buChar char="•"/>
            </a:pPr>
            <a:r>
              <a:rPr lang="en-US" sz="1200" b="0" i="0" u="none" strike="noStrike" dirty="0">
                <a:solidFill>
                  <a:srgbClr val="FF0000"/>
                </a:solidFill>
                <a:effectLst/>
                <a:hlinkClick r:id="rId6"/>
              </a:rPr>
              <a:t>24/1248</a:t>
            </a:r>
            <a:r>
              <a:rPr lang="en-US" sz="1200" dirty="0"/>
              <a:t> </a:t>
            </a:r>
            <a:r>
              <a:rPr lang="en-US" sz="1200" b="0" i="0" u="none" strike="noStrike" dirty="0">
                <a:solidFill>
                  <a:srgbClr val="000000"/>
                </a:solidFill>
                <a:effectLst/>
              </a:rPr>
              <a:t>2xLDPC performance</a:t>
            </a:r>
            <a:r>
              <a:rPr lang="en-US" sz="1200" dirty="0"/>
              <a:t> 						</a:t>
            </a:r>
            <a:r>
              <a:rPr lang="en-US" sz="1200" b="0" i="0" u="none" strike="noStrike" dirty="0">
                <a:solidFill>
                  <a:srgbClr val="000000"/>
                </a:solidFill>
                <a:effectLst/>
              </a:rPr>
              <a:t>Juan Fang</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–Power Save Part 3</a:t>
            </a:r>
            <a:endParaRPr lang="en-US" sz="900" b="0" i="0" u="sng" strike="noStrike" dirty="0">
              <a:solidFill>
                <a:srgbClr val="0563C1"/>
              </a:solidFill>
              <a:effectLst/>
              <a:latin typeface="Times New Roman" panose="02020603050405020304" pitchFamily="18" charset="0"/>
              <a:hlinkClick r:id="rId2"/>
            </a:endParaRPr>
          </a:p>
          <a:p>
            <a:pPr lvl="1">
              <a:buFont typeface="Arial" panose="020B0604020202020204" pitchFamily="34" charset="0"/>
              <a:buChar char="•"/>
            </a:pPr>
            <a:r>
              <a:rPr lang="en-US" sz="1200" dirty="0"/>
              <a:t>Straw Polls (30 mins)</a:t>
            </a:r>
            <a:endParaRPr lang="en-US" sz="7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3"/>
              </a:rPr>
              <a:t>24/1129</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Discussion on Intermediate FCS Signaling 				</a:t>
            </a:r>
            <a:r>
              <a:rPr lang="en-US" sz="1200" b="0" i="0" u="none" strike="noStrike" kern="1200" dirty="0" err="1">
                <a:solidFill>
                  <a:srgbClr val="000000"/>
                </a:solidFill>
                <a:effectLst/>
                <a:ea typeface="MS Gothic" panose="020B0609070205080204" pitchFamily="49" charset="-128"/>
              </a:rPr>
              <a:t>SunHee</a:t>
            </a:r>
            <a:r>
              <a:rPr lang="en-US" sz="1200" b="0" i="0" u="none" strike="noStrike" kern="1200" dirty="0">
                <a:solidFill>
                  <a:srgbClr val="000000"/>
                </a:solidFill>
                <a:effectLst/>
                <a:ea typeface="MS Gothic" panose="020B0609070205080204" pitchFamily="49" charset="-128"/>
              </a:rPr>
              <a:t> Baek</a:t>
            </a:r>
            <a:endParaRPr lang="en-US" sz="1200" b="0" i="0" u="none" strike="noStrike" dirty="0">
              <a:effectLst/>
            </a:endParaRPr>
          </a:p>
          <a:p>
            <a:pPr lvl="1">
              <a:buFont typeface="Arial" panose="020B0604020202020204" pitchFamily="34" charset="0"/>
              <a:buChar char="•"/>
            </a:pPr>
            <a:r>
              <a:rPr lang="en-US" sz="1200" b="0" i="0" u="none" strike="noStrike" dirty="0">
                <a:solidFill>
                  <a:srgbClr val="FF0000"/>
                </a:solidFill>
                <a:effectLst/>
              </a:rPr>
              <a:t>24/1146</a:t>
            </a:r>
            <a:r>
              <a:rPr lang="en-US" sz="1200" dirty="0"/>
              <a:t> </a:t>
            </a:r>
            <a:r>
              <a:rPr lang="en-US" sz="1200" b="0" i="0" u="none" strike="noStrike" dirty="0">
                <a:solidFill>
                  <a:srgbClr val="000000"/>
                </a:solidFill>
                <a:effectLst/>
              </a:rPr>
              <a:t>Considerations on AP Power Save Mode</a:t>
            </a:r>
            <a:r>
              <a:rPr lang="en-US" sz="1200" dirty="0"/>
              <a:t> 				</a:t>
            </a:r>
            <a:r>
              <a:rPr lang="en-US" sz="1200" b="0" i="0" u="none" strike="noStrike" dirty="0">
                <a:solidFill>
                  <a:srgbClr val="000000"/>
                </a:solidFill>
                <a:effectLst/>
              </a:rPr>
              <a:t>Jerome Gu</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4"/>
              </a:rPr>
              <a:t>24/1166</a:t>
            </a:r>
            <a:r>
              <a:rPr lang="en-US" sz="1200" dirty="0"/>
              <a:t> </a:t>
            </a:r>
            <a:r>
              <a:rPr lang="en-US" sz="1200" b="0" i="0" u="none" strike="noStrike" dirty="0">
                <a:solidFill>
                  <a:srgbClr val="000000"/>
                </a:solidFill>
                <a:effectLst/>
              </a:rPr>
              <a:t>TWT-based Power Save with Enhanced Flexibility </a:t>
            </a:r>
            <a:r>
              <a:rPr lang="en-US" sz="1200" dirty="0"/>
              <a:t> 			</a:t>
            </a:r>
            <a:r>
              <a:rPr lang="en-US" sz="1200" b="0" i="0" u="none" strike="noStrike" dirty="0">
                <a:solidFill>
                  <a:srgbClr val="000000"/>
                </a:solidFill>
                <a:effectLst/>
              </a:rPr>
              <a:t>Qing Xia</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5"/>
              </a:rPr>
              <a:t>24/1227</a:t>
            </a:r>
            <a:r>
              <a:rPr lang="en-US" sz="1200" dirty="0"/>
              <a:t> </a:t>
            </a:r>
            <a:r>
              <a:rPr lang="en-US" sz="1200" b="0" i="0" u="none" strike="noStrike" dirty="0">
                <a:solidFill>
                  <a:srgbClr val="000000"/>
                </a:solidFill>
                <a:effectLst/>
              </a:rPr>
              <a:t>Some usage of intermediate FCS</a:t>
            </a:r>
            <a:r>
              <a:rPr lang="en-US" sz="1200" dirty="0"/>
              <a:t> 					</a:t>
            </a:r>
            <a:r>
              <a:rPr lang="en-US" sz="1200" b="0" i="0" u="none" strike="noStrike" dirty="0">
                <a:solidFill>
                  <a:srgbClr val="000000"/>
                </a:solidFill>
                <a:effectLst/>
              </a:rPr>
              <a:t>Cariou, Laurent</a:t>
            </a:r>
            <a:r>
              <a:rPr lang="en-US" sz="1200" dirty="0"/>
              <a:t> </a:t>
            </a:r>
          </a:p>
          <a:p>
            <a:pPr lvl="1">
              <a:buFont typeface="Arial" panose="020B0604020202020204" pitchFamily="34" charset="0"/>
              <a:buChar char="•"/>
            </a:pPr>
            <a:r>
              <a:rPr lang="en-US" sz="1200" b="0" i="0" u="none" strike="noStrike" dirty="0">
                <a:solidFill>
                  <a:srgbClr val="FF0000"/>
                </a:solidFill>
                <a:effectLst/>
              </a:rPr>
              <a:t>24/1240</a:t>
            </a:r>
            <a:r>
              <a:rPr lang="en-US" sz="1200" dirty="0"/>
              <a:t> </a:t>
            </a:r>
            <a:r>
              <a:rPr lang="en-US" sz="1200" b="0" i="0" u="none" strike="noStrike" dirty="0">
                <a:solidFill>
                  <a:srgbClr val="000000"/>
                </a:solidFill>
                <a:effectLst/>
              </a:rPr>
              <a:t>Thoughts on AP Power Saving</a:t>
            </a:r>
            <a:r>
              <a:rPr lang="en-US" sz="1200" dirty="0"/>
              <a:t> 					</a:t>
            </a:r>
            <a:r>
              <a:rPr lang="en-US" sz="1200" b="0" i="0" u="none" strike="noStrike" dirty="0">
                <a:solidFill>
                  <a:srgbClr val="000000"/>
                </a:solidFill>
                <a:effectLst/>
              </a:rPr>
              <a:t>Rubayet Shafin</a:t>
            </a:r>
          </a:p>
          <a:p>
            <a:pPr lvl="1">
              <a:buFont typeface="Arial" panose="020B0604020202020204" pitchFamily="34" charset="0"/>
              <a:buChar char="•"/>
            </a:pPr>
            <a:r>
              <a:rPr lang="en-US" sz="1200" dirty="0">
                <a:solidFill>
                  <a:srgbClr val="FF0000"/>
                </a:solidFill>
              </a:rPr>
              <a:t>24/1246 </a:t>
            </a:r>
            <a:r>
              <a:rPr lang="en-US" sz="1200" dirty="0"/>
              <a:t>Low-power-listening-mode-for-clients-follow up			Ming Gan</a:t>
            </a:r>
          </a:p>
          <a:p>
            <a:pPr lvl="1">
              <a:buFont typeface="Arial" panose="020B0604020202020204" pitchFamily="34" charset="0"/>
              <a:buChar char="•"/>
            </a:pPr>
            <a:r>
              <a:rPr lang="en-US" sz="1200" b="0" i="0" u="none" strike="noStrike" dirty="0">
                <a:solidFill>
                  <a:srgbClr val="FF0000"/>
                </a:solidFill>
                <a:effectLst/>
              </a:rPr>
              <a:t>24/1256</a:t>
            </a:r>
            <a:r>
              <a:rPr lang="en-US" sz="1200" dirty="0"/>
              <a:t> </a:t>
            </a:r>
            <a:r>
              <a:rPr lang="en-US" sz="1200" b="0" i="0" u="none" strike="noStrike" dirty="0">
                <a:solidFill>
                  <a:srgbClr val="000000"/>
                </a:solidFill>
                <a:effectLst/>
              </a:rPr>
              <a:t>The padding after intermediate FCS</a:t>
            </a:r>
            <a:r>
              <a:rPr lang="en-US" sz="1200" dirty="0"/>
              <a:t> 					</a:t>
            </a:r>
            <a:r>
              <a:rPr lang="en-US" sz="1200" b="0" i="0" u="none" strike="noStrike" dirty="0">
                <a:solidFill>
                  <a:srgbClr val="000000"/>
                </a:solidFill>
                <a:effectLst/>
              </a:rPr>
              <a:t>Yunbo Li</a:t>
            </a:r>
          </a:p>
          <a:p>
            <a:pPr lvl="1">
              <a:buFont typeface="Arial" panose="020B0604020202020204" pitchFamily="34" charset="0"/>
              <a:buChar char="•"/>
            </a:pPr>
            <a:r>
              <a:rPr lang="en-US" sz="1200" b="0" i="0" u="none" strike="noStrike" dirty="0">
                <a:solidFill>
                  <a:srgbClr val="FF0000"/>
                </a:solidFill>
                <a:effectLst/>
              </a:rPr>
              <a:t>24/1261</a:t>
            </a:r>
            <a:r>
              <a:rPr lang="en-US" sz="1200" dirty="0"/>
              <a:t> </a:t>
            </a:r>
            <a:r>
              <a:rPr lang="en-US" sz="1200" b="0" i="0" u="none" strike="noStrike" dirty="0">
                <a:solidFill>
                  <a:srgbClr val="000000"/>
                </a:solidFill>
                <a:effectLst/>
              </a:rPr>
              <a:t>Considerations on Client Power Save for 11bn</a:t>
            </a:r>
            <a:r>
              <a:rPr lang="en-US" sz="1200" dirty="0"/>
              <a:t> 			</a:t>
            </a:r>
            <a:r>
              <a:rPr lang="en-US" sz="1200" b="0" i="0" u="none" strike="noStrike" dirty="0">
                <a:solidFill>
                  <a:srgbClr val="000000"/>
                </a:solidFill>
                <a:effectLst/>
              </a:rPr>
              <a:t>Liuming Lu</a:t>
            </a:r>
            <a:r>
              <a:rPr lang="en-US" sz="12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446428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400" b="1" i="0" dirty="0">
                <a:solidFill>
                  <a:srgbClr val="222222"/>
                </a:solidFill>
                <a:effectLst/>
                <a:highlight>
                  <a:srgbClr val="FFFFFF"/>
                </a:highlight>
              </a:rPr>
              <a:t>Straw Poll 1:</a:t>
            </a:r>
            <a:r>
              <a:rPr lang="en-US" sz="1400" b="0" i="0" dirty="0">
                <a:solidFill>
                  <a:srgbClr val="222222"/>
                </a:solidFill>
                <a:effectLst/>
                <a:highlight>
                  <a:srgbClr val="FFFFFF"/>
                </a:highlight>
              </a:rPr>
              <a:t> Do you support to define in 11bn that when a non-AP MLD is in the process of roaming 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How to transfer the context is TBD.</a:t>
            </a:r>
          </a:p>
          <a:p>
            <a:pPr marL="57150" indent="0">
              <a:spcBef>
                <a:spcPts val="0"/>
              </a:spcBef>
              <a:spcAft>
                <a:spcPts val="0"/>
              </a:spcAft>
            </a:pPr>
            <a:endParaRPr lang="en-US" sz="1400" b="0" i="0" dirty="0">
              <a:solidFill>
                <a:srgbClr val="222222"/>
              </a:solidFill>
              <a:effectLst/>
              <a:highlight>
                <a:srgbClr val="FFFFFF"/>
              </a:highlight>
            </a:endParaRPr>
          </a:p>
          <a:p>
            <a:pPr marL="0" marR="0" indent="0" algn="l">
              <a:spcBef>
                <a:spcPts val="0"/>
              </a:spcBef>
              <a:spcAft>
                <a:spcPts val="0"/>
              </a:spcAft>
            </a:pPr>
            <a:r>
              <a:rPr lang="en-US" sz="1400" b="1" i="0" dirty="0">
                <a:solidFill>
                  <a:srgbClr val="222222"/>
                </a:solidFill>
                <a:effectLst/>
                <a:highlight>
                  <a:srgbClr val="FFFFFF"/>
                </a:highlight>
              </a:rPr>
              <a:t>Straw Poll 2:</a:t>
            </a:r>
            <a:r>
              <a:rPr lang="en-US" sz="1400" b="0" i="0" dirty="0">
                <a:solidFill>
                  <a:srgbClr val="222222"/>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4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400" b="0" i="1" dirty="0">
                <a:solidFill>
                  <a:srgbClr val="222222"/>
                </a:solidFill>
                <a:effectLst/>
                <a:highlight>
                  <a:srgbClr val="FFFFFF"/>
                </a:highlight>
              </a:rPr>
              <a:t>Supporting list: [</a:t>
            </a:r>
            <a:r>
              <a:rPr lang="en-US" sz="1400" b="0" i="1" dirty="0">
                <a:solidFill>
                  <a:srgbClr val="1155CC"/>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9"/>
              </a:rPr>
              <a:t>24/0679</a:t>
            </a:r>
            <a:r>
              <a:rPr lang="en-US" sz="1400" b="0" i="1" dirty="0">
                <a:solidFill>
                  <a:srgbClr val="222222"/>
                </a:solidFill>
                <a:effectLst/>
                <a:highlight>
                  <a:srgbClr val="FFFFFF"/>
                </a:highlight>
              </a:rPr>
              <a:t>]</a:t>
            </a:r>
          </a:p>
          <a:p>
            <a:pPr marL="57150" indent="0">
              <a:spcBef>
                <a:spcPts val="0"/>
              </a:spcBef>
              <a:spcAft>
                <a:spcPts val="800"/>
              </a:spcAft>
            </a:pPr>
            <a:r>
              <a:rPr lang="en-US" sz="1100" b="1" i="0" dirty="0">
                <a:solidFill>
                  <a:srgbClr val="222222"/>
                </a:solidFill>
                <a:effectLst/>
                <a:highlight>
                  <a:srgbClr val="FFFFFF"/>
                </a:highlight>
                <a:latin typeface="Arial" panose="020B0604020202020204" pitchFamily="34" charset="0"/>
              </a:rPr>
              <a:t>Straw Poll 3: Do you support to use M-STA BA for Initial Control Response frame (ICR) for DL and UL, at least when carrying feedbacks (i.e. unavailability feedback)?</a:t>
            </a:r>
            <a:endParaRPr lang="en-US" sz="1100" b="0" i="0" dirty="0">
              <a:solidFill>
                <a:srgbClr val="222222"/>
              </a:solidFill>
              <a:effectLst/>
              <a:highlight>
                <a:srgbClr val="FFFFFF"/>
              </a:highlight>
              <a:latin typeface="Arial" panose="020B0604020202020204" pitchFamily="34" charset="0"/>
            </a:endParaRPr>
          </a:p>
          <a:p>
            <a:pPr marL="57150" indent="0">
              <a:spcBef>
                <a:spcPts val="0"/>
              </a:spcBef>
              <a:spcAft>
                <a:spcPts val="800"/>
              </a:spcAft>
            </a:pPr>
            <a:r>
              <a:rPr lang="en-US" sz="1400" b="0" i="1" dirty="0">
                <a:solidFill>
                  <a:srgbClr val="222222"/>
                </a:solidFill>
                <a:highlight>
                  <a:srgbClr val="FFFFFF"/>
                </a:highlight>
              </a:rPr>
              <a:t>Supporting Doc: 11-24/857r1</a:t>
            </a:r>
            <a:endParaRPr lang="en-US" sz="1400" i="1" dirty="0"/>
          </a:p>
          <a:p>
            <a:pPr marL="57150" indent="0">
              <a:spcBef>
                <a:spcPts val="0"/>
              </a:spcBef>
              <a:spcAft>
                <a:spcPts val="800"/>
              </a:spcAft>
            </a:pPr>
            <a:endParaRPr lang="en-US" sz="1400" b="0" i="0" dirty="0">
              <a:solidFill>
                <a:srgbClr val="222222"/>
              </a:solidFill>
              <a:effectLst/>
              <a:highlight>
                <a:srgbClr val="FFFFFF"/>
              </a:highligh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400158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 Miscellaneous Part 2</a:t>
            </a:r>
          </a:p>
          <a:p>
            <a:pPr lvl="1">
              <a:buFont typeface="Arial" panose="020B0604020202020204" pitchFamily="34" charset="0"/>
              <a:buChar char="•"/>
            </a:pPr>
            <a:r>
              <a:rPr lang="en-US" sz="1200" dirty="0">
                <a:solidFill>
                  <a:srgbClr val="FF0000"/>
                </a:solidFill>
              </a:rPr>
              <a:t>24/1184 </a:t>
            </a:r>
            <a:r>
              <a:rPr lang="en-US" sz="1200" dirty="0"/>
              <a:t>Considerations on ELR transmission				Dongguk Lim</a:t>
            </a:r>
          </a:p>
          <a:p>
            <a:pPr lvl="1">
              <a:buFont typeface="Arial" panose="020B0604020202020204" pitchFamily="34" charset="0"/>
              <a:buChar char="•"/>
            </a:pPr>
            <a:r>
              <a:rPr lang="en-US" sz="1200" dirty="0">
                <a:solidFill>
                  <a:srgbClr val="FF0000"/>
                </a:solidFill>
              </a:rPr>
              <a:t>24/1232 </a:t>
            </a:r>
            <a:r>
              <a:rPr lang="en-US" sz="1200" dirty="0"/>
              <a:t>Thoughts on Extended Long Range Transmission		Leonardo </a:t>
            </a:r>
            <a:r>
              <a:rPr lang="en-US" sz="1200" dirty="0" err="1"/>
              <a:t>Lanante</a:t>
            </a:r>
            <a:endParaRPr lang="en-US" sz="1200" dirty="0"/>
          </a:p>
          <a:p>
            <a:pPr lvl="1">
              <a:buFont typeface="Arial" panose="020B0604020202020204" pitchFamily="34" charset="0"/>
              <a:buChar char="•"/>
            </a:pPr>
            <a:r>
              <a:rPr lang="en-US" sz="1200" b="0" i="0" u="none" strike="noStrike" dirty="0">
                <a:solidFill>
                  <a:srgbClr val="FF0000"/>
                </a:solidFill>
                <a:effectLst/>
              </a:rPr>
              <a:t>24/1255</a:t>
            </a:r>
            <a:r>
              <a:rPr lang="en-US" sz="1200" dirty="0"/>
              <a:t> </a:t>
            </a:r>
            <a:r>
              <a:rPr lang="en-US" sz="1200" b="0" i="0" u="none" strike="noStrike" dirty="0">
                <a:solidFill>
                  <a:srgbClr val="000000"/>
                </a:solidFill>
                <a:effectLst/>
              </a:rPr>
              <a:t>Enhanced Long Range Frame Format</a:t>
            </a:r>
            <a:r>
              <a:rPr lang="en-US" sz="1200" dirty="0"/>
              <a:t> </a:t>
            </a:r>
            <a:r>
              <a:rPr lang="en-US" sz="1200" b="0" i="0" u="none" strike="noStrike" dirty="0">
                <a:solidFill>
                  <a:srgbClr val="000000"/>
                </a:solidFill>
                <a:effectLst/>
              </a:rPr>
              <a:t> 			Junghoon Suh</a:t>
            </a:r>
          </a:p>
          <a:p>
            <a:pPr lvl="1">
              <a:buFont typeface="Arial" panose="020B0604020202020204" pitchFamily="34" charset="0"/>
              <a:buChar char="•"/>
            </a:pPr>
            <a:r>
              <a:rPr lang="en-US" sz="1200" b="0" i="0" u="none" strike="noStrike" dirty="0">
                <a:solidFill>
                  <a:srgbClr val="000000"/>
                </a:solidFill>
                <a:effectLst/>
                <a:hlinkClick r:id="rId2"/>
              </a:rPr>
              <a:t>24/1264</a:t>
            </a:r>
            <a:r>
              <a:rPr lang="en-US" sz="1200" dirty="0"/>
              <a:t> </a:t>
            </a:r>
            <a:r>
              <a:rPr lang="en-US" sz="1200" b="0" i="0" u="none" strike="noStrike" dirty="0">
                <a:solidFill>
                  <a:srgbClr val="000000"/>
                </a:solidFill>
                <a:effectLst/>
              </a:rPr>
              <a:t>Supporting Rx Interference Mitigation in TGbn</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000000"/>
                </a:solidFill>
                <a:effectLst/>
                <a:hlinkClick r:id="rId3"/>
              </a:rPr>
              <a:t>24/1265</a:t>
            </a:r>
            <a:r>
              <a:rPr lang="en-US" sz="1200" dirty="0"/>
              <a:t> </a:t>
            </a:r>
            <a:r>
              <a:rPr lang="en-US" sz="1200" b="0" i="0" u="none" strike="noStrike" dirty="0">
                <a:solidFill>
                  <a:srgbClr val="000000"/>
                </a:solidFill>
                <a:effectLst/>
              </a:rPr>
              <a:t>Triggered Beamforming in TGbn – More Insights</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FF0000"/>
                </a:solidFill>
                <a:effectLst/>
              </a:rPr>
              <a:t>24/1267</a:t>
            </a:r>
            <a:r>
              <a:rPr lang="en-US" sz="1200" dirty="0"/>
              <a:t> </a:t>
            </a:r>
            <a:r>
              <a:rPr lang="en-US" sz="1200" b="0" i="0" u="none" strike="noStrike" dirty="0">
                <a:solidFill>
                  <a:srgbClr val="000000"/>
                </a:solidFill>
                <a:effectLst/>
              </a:rPr>
              <a:t>Further Considerations for UHR preamble</a:t>
            </a:r>
            <a:r>
              <a:rPr lang="en-US" sz="1200" dirty="0"/>
              <a:t> 			</a:t>
            </a:r>
            <a:r>
              <a:rPr lang="en-US" sz="1200" b="0" i="0" u="none" strike="noStrike" dirty="0">
                <a:solidFill>
                  <a:srgbClr val="000000"/>
                </a:solidFill>
                <a:effectLst/>
              </a:rPr>
              <a:t>Sigurd Schelstraete</a:t>
            </a:r>
          </a:p>
          <a:p>
            <a:pPr>
              <a:buFont typeface="Arial" panose="020B0604020202020204" pitchFamily="34" charset="0"/>
              <a:buChar char="•"/>
            </a:pPr>
            <a:r>
              <a:rPr lang="en-US" sz="1600" dirty="0"/>
              <a:t>Straw Polls:</a:t>
            </a:r>
          </a:p>
          <a:p>
            <a:pPr lvl="1">
              <a:buFont typeface="Arial" panose="020B0604020202020204" pitchFamily="34" charset="0"/>
              <a:buChar char="•"/>
            </a:pPr>
            <a:r>
              <a:rPr lang="en-US" sz="1200" dirty="0"/>
              <a:t>11-24/876r0 UHR PPDU PHY Version					Rui Cao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24/0504</a:t>
            </a:r>
            <a:r>
              <a:rPr lang="en-US" sz="1400" dirty="0"/>
              <a:t> </a:t>
            </a:r>
            <a:r>
              <a:rPr lang="en-US" sz="1400" b="0" i="0" u="none" strike="noStrike" dirty="0">
                <a:solidFill>
                  <a:srgbClr val="000000"/>
                </a:solidFill>
                <a:effectLst/>
              </a:rPr>
              <a:t>Considerations of A Unified Initial Control Frame Design</a:t>
            </a:r>
            <a:r>
              <a:rPr lang="en-US" sz="1400" dirty="0"/>
              <a:t> 		</a:t>
            </a:r>
            <a:r>
              <a:rPr lang="en-US" sz="1400" b="0" i="0" u="none" strike="noStrike" dirty="0">
                <a:solidFill>
                  <a:srgbClr val="000000"/>
                </a:solidFill>
                <a:effectLst/>
              </a:rPr>
              <a:t>Hanqing Lou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24/0505</a:t>
            </a:r>
            <a:r>
              <a:rPr lang="en-US" sz="1400" dirty="0"/>
              <a:t> </a:t>
            </a:r>
            <a:r>
              <a:rPr lang="en-US" sz="1400" b="0" i="0" u="none" strike="noStrike" dirty="0">
                <a:solidFill>
                  <a:srgbClr val="000000"/>
                </a:solidFill>
                <a:effectLst/>
              </a:rPr>
              <a:t>Considerations of Transmissions of Initial Control Response frames</a:t>
            </a:r>
            <a:r>
              <a:rPr lang="en-US" sz="1400" dirty="0"/>
              <a:t> </a:t>
            </a:r>
            <a:r>
              <a:rPr lang="en-US" sz="1400" b="0" i="0" u="none" strike="noStrike" dirty="0">
                <a:solidFill>
                  <a:srgbClr val="000000"/>
                </a:solidFill>
                <a:effectLst/>
              </a:rPr>
              <a:t>Hanqing Lou</a:t>
            </a:r>
          </a:p>
          <a:p>
            <a:pPr lvl="1">
              <a:buFont typeface="Arial" panose="020B0604020202020204" pitchFamily="34" charset="0"/>
              <a:buChar char="•"/>
            </a:pPr>
            <a:r>
              <a:rPr lang="en-US" sz="1400" b="0" i="0" u="sng" strike="noStrike" dirty="0">
                <a:solidFill>
                  <a:srgbClr val="0563C1"/>
                </a:solidFill>
                <a:effectLst/>
                <a:hlinkClick r:id="rId4"/>
              </a:rPr>
              <a:t>24/0625</a:t>
            </a:r>
            <a:r>
              <a:rPr lang="en-US" sz="1400" dirty="0"/>
              <a:t> </a:t>
            </a:r>
            <a:r>
              <a:rPr lang="en-US" sz="1400" b="0" i="0" u="none" strike="noStrike" dirty="0">
                <a:solidFill>
                  <a:srgbClr val="000000"/>
                </a:solidFill>
                <a:effectLst/>
              </a:rPr>
              <a:t>Thoughts on low latency traffic transmission</a:t>
            </a:r>
            <a:r>
              <a:rPr lang="en-US" sz="1400" dirty="0"/>
              <a:t> 				</a:t>
            </a:r>
            <a:r>
              <a:rPr lang="en-US" sz="1400" b="0" i="0" u="none" strike="noStrike" dirty="0">
                <a:solidFill>
                  <a:srgbClr val="000000"/>
                </a:solidFill>
                <a:effectLst/>
              </a:rPr>
              <a:t>Ryota Yamada</a:t>
            </a:r>
            <a:r>
              <a:rPr lang="en-US" sz="1400" dirty="0"/>
              <a:t> </a:t>
            </a:r>
          </a:p>
          <a:p>
            <a:pPr lvl="1">
              <a:buFont typeface="Arial" panose="020B0604020202020204" pitchFamily="34" charset="0"/>
              <a:buChar char="•"/>
            </a:pPr>
            <a:r>
              <a:rPr lang="en-US" sz="1400" b="0" i="0" u="none" strike="noStrike" dirty="0">
                <a:solidFill>
                  <a:srgbClr val="FF0000"/>
                </a:solidFill>
                <a:effectLst/>
              </a:rPr>
              <a:t>24/0629</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rPr>
              <a:t>24/1195</a:t>
            </a:r>
            <a:r>
              <a:rPr lang="fr-FR" sz="1400" dirty="0"/>
              <a:t>	Indication Techniques for Urgent Traffic					</a:t>
            </a:r>
            <a:r>
              <a:rPr lang="fr-FR" sz="1400" dirty="0" err="1"/>
              <a:t>Jinho</a:t>
            </a:r>
            <a:r>
              <a:rPr lang="fr-FR" sz="1400" dirty="0"/>
              <a:t> Choi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Do you agree 11bn should define a unified MAP coordination operation framework?</a:t>
            </a:r>
          </a:p>
          <a:p>
            <a:pPr>
              <a:buFont typeface="Arial" panose="020B0604020202020204" pitchFamily="34" charset="0"/>
              <a:buChar char="•"/>
            </a:pPr>
            <a:r>
              <a:rPr lang="en-US" sz="1100" b="0" dirty="0"/>
              <a:t>Note1: The coordination operation framework may include the procedures for discovery of other coordinating APs or AP MLDs, parameter negotiation for MAP co-ordinations, etc.</a:t>
            </a:r>
          </a:p>
          <a:p>
            <a:pPr>
              <a:buFont typeface="Arial" panose="020B0604020202020204" pitchFamily="34" charset="0"/>
              <a:buChar char="•"/>
            </a:pPr>
            <a:r>
              <a:rPr lang="en-US" sz="1100" b="0" dirty="0"/>
              <a:t>Note2: the mandatory or optional steps are TBD .</a:t>
            </a:r>
          </a:p>
          <a:p>
            <a:pPr marL="57150" indent="0"/>
            <a:r>
              <a:rPr lang="en-US" sz="1100" b="0" dirty="0"/>
              <a:t>Supporting contribution lists:  [24/453r0, 24/919r0, 23/1871r2, </a:t>
            </a:r>
            <a:r>
              <a:rPr lang="en-US" sz="1100" b="0"/>
              <a:t>22/1515r0,24/84r1, 24/511r0</a:t>
            </a:r>
            <a:r>
              <a:rPr lang="en-US" sz="1100" b="0" dirty="0"/>
              <a:t>]</a:t>
            </a:r>
          </a:p>
          <a:p>
            <a:pPr marL="0" indent="0"/>
            <a:r>
              <a:rPr lang="en-US" sz="1100" dirty="0"/>
              <a:t>Straw Poll 2: Do you support defining the following fields for unavailability indication in M-STA BA frames:</a:t>
            </a:r>
          </a:p>
          <a:p>
            <a:pPr>
              <a:buFont typeface="Arial" panose="020B0604020202020204" pitchFamily="34" charset="0"/>
              <a:buChar char="•"/>
            </a:pPr>
            <a:r>
              <a:rPr lang="en-US" sz="11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100" b="0" dirty="0"/>
              <a:t>An Unavailability Duration field defined as the time during which the STA is unavailable (field may be not present or set to an unknown value)</a:t>
            </a:r>
          </a:p>
          <a:p>
            <a:pPr marL="0" indent="0"/>
            <a:r>
              <a:rPr lang="en-US" sz="1100" dirty="0"/>
              <a:t>Straw Poll 3:  Do you support to define a special Feedback Per AID TID Info field (name TBD) that carries control feedback in the M-BA frame?</a:t>
            </a:r>
          </a:p>
          <a:p>
            <a:pPr>
              <a:buFont typeface="Arial" panose="020B0604020202020204" pitchFamily="34" charset="0"/>
              <a:buChar char="•"/>
            </a:pPr>
            <a:r>
              <a:rPr lang="en-US" sz="1100" b="0" dirty="0"/>
              <a:t>The control feedback (i.e. unavailability indication) is carried instead of the BlockAck Bitmap in that Feedback Per AID TID Info field.</a:t>
            </a:r>
          </a:p>
          <a:p>
            <a:pPr>
              <a:buFont typeface="Arial" panose="020B0604020202020204" pitchFamily="34" charset="0"/>
              <a:buChar char="•"/>
            </a:pPr>
            <a:r>
              <a:rPr lang="en-US" sz="11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1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100" b="0" dirty="0"/>
              <a:t>The Starting Sequence Number field of this Per AID TID Info field is reserved.</a:t>
            </a: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 + Low Lat)</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p>
          <a:p>
            <a:pPr>
              <a:buFont typeface="Arial" panose="020B0604020202020204" pitchFamily="34" charset="0"/>
              <a:buChar char="•"/>
            </a:pPr>
            <a:r>
              <a:rPr lang="en-US" sz="1400" b="0" dirty="0">
                <a:hlinkClick r:id="rId4"/>
              </a:rPr>
              <a:t>24/0840</a:t>
            </a:r>
            <a:r>
              <a:rPr lang="en-US" sz="1400" b="0" dirty="0"/>
              <a:t> hip-</a:t>
            </a:r>
            <a:r>
              <a:rPr lang="en-US" sz="1400" b="0" dirty="0" err="1"/>
              <a:t>edca</a:t>
            </a:r>
            <a:r>
              <a:rPr lang="en-US" sz="1400" b="0" dirty="0"/>
              <a:t>-proposal								Akhmetov, Dmitry</a:t>
            </a:r>
          </a:p>
          <a:p>
            <a:pPr>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24/0984</a:t>
            </a:r>
            <a:r>
              <a:rPr lang="en-US" sz="1400" b="0" i="0" u="sng" strike="noStrike" kern="1200" dirty="0">
                <a:solidFill>
                  <a:srgbClr val="0563C1"/>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EPCS Priority Access for Additional Use Cases 				Subir Das</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6"/>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a:p>
            <a:pPr>
              <a:buFont typeface="Arial" panose="020B0604020202020204" pitchFamily="34" charset="0"/>
              <a:buChar char="•"/>
            </a:pPr>
            <a:r>
              <a:rPr lang="en-US" sz="1400" b="0" i="0" u="sng" strike="noStrike" dirty="0">
                <a:solidFill>
                  <a:srgbClr val="0563C1"/>
                </a:solidFill>
                <a:effectLst/>
                <a:hlinkClick r:id="rId7"/>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Verenzuela</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1: Do you agree that a TXOP Sharing Group which may be a subset of a MAPC group should be established to coordinate the sharing of TXOPs?</a:t>
            </a:r>
          </a:p>
          <a:p>
            <a:r>
              <a:rPr lang="en-US" sz="1400" dirty="0"/>
              <a:t>Supporting doc: 24/941r0</a:t>
            </a:r>
          </a:p>
          <a:p>
            <a:endParaRPr lang="en-US" sz="1400" dirty="0"/>
          </a:p>
          <a:p>
            <a:r>
              <a:rPr lang="en-US" sz="1400" dirty="0"/>
              <a:t>Straw Poll 2: Do you agree that TGbn shall define a Coordinated TDMA (C-TDMA) procedure for an AP to share its time resources of an obtained TXOP with a set of APs.</a:t>
            </a:r>
          </a:p>
          <a:p>
            <a:r>
              <a:rPr lang="en-US" sz="1400" dirty="0"/>
              <a:t>–        Set of APs is TBD.</a:t>
            </a:r>
          </a:p>
          <a:p>
            <a:r>
              <a:rPr lang="en-US" sz="1400" dirty="0"/>
              <a:t>–        The set can consist of one AP.</a:t>
            </a:r>
          </a:p>
          <a:p>
            <a:endParaRPr lang="en-US" sz="1400" dirty="0"/>
          </a:p>
          <a:p>
            <a:r>
              <a:rPr lang="en-US" sz="1400" dirty="0"/>
              <a:t>Straw Poll 3: Do you agree to define a new mechanism in 802.11bn that enables a STA to indicate its readiness to terminate an ongoing TWT SP</a:t>
            </a:r>
          </a:p>
          <a:p>
            <a:r>
              <a:rPr lang="en-US" sz="1400" dirty="0"/>
              <a:t>•NOTE 1 – The exact signaling mechanism is TBD, and existing frames and fields may be used with suitable modifications</a:t>
            </a:r>
          </a:p>
          <a:p>
            <a:r>
              <a:rPr lang="en-US" sz="1400" dirty="0"/>
              <a:t>•NOTE 2 – The SP does not propose changing the termination mechanism/signaling itself. As per current spec, a TWT SP may be terminated as specified in 26.8.5</a:t>
            </a:r>
          </a:p>
          <a:p>
            <a:endParaRPr lang="en-US" sz="1400" dirty="0"/>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213052</TotalTime>
  <Words>9534</Words>
  <Application>Microsoft Office PowerPoint</Application>
  <PresentationFormat>On-screen Show (4:3)</PresentationFormat>
  <Paragraphs>2091</Paragraphs>
  <Slides>70</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81" baseType="lpstr">
      <vt:lpstr>MS Gothic</vt:lpstr>
      <vt:lpstr>Arial</vt:lpstr>
      <vt:lpstr>Arial Black</vt:lpstr>
      <vt:lpstr>Arial Unicode MS</vt:lpstr>
      <vt:lpstr>Calibri</vt:lpstr>
      <vt:lpstr>Courier New</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 + Low Lat)</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2024-07-17T04:43:05Z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