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2"/>
  </p:notesMasterIdLst>
  <p:handoutMasterIdLst>
    <p:handoutMasterId r:id="rId7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13" r:id="rId45"/>
    <p:sldId id="1159" r:id="rId46"/>
    <p:sldId id="1160" r:id="rId47"/>
    <p:sldId id="1206" r:id="rId48"/>
    <p:sldId id="1180" r:id="rId49"/>
    <p:sldId id="1162" r:id="rId50"/>
    <p:sldId id="1207" r:id="rId51"/>
    <p:sldId id="1161" r:id="rId52"/>
    <p:sldId id="1164" r:id="rId53"/>
    <p:sldId id="1208" r:id="rId54"/>
    <p:sldId id="1163" r:id="rId55"/>
    <p:sldId id="1179" r:id="rId56"/>
    <p:sldId id="1210" r:id="rId57"/>
    <p:sldId id="1165" r:id="rId58"/>
    <p:sldId id="1166" r:id="rId59"/>
    <p:sldId id="1211" r:id="rId60"/>
    <p:sldId id="1181" r:id="rId61"/>
    <p:sldId id="1039" r:id="rId62"/>
    <p:sldId id="1212" r:id="rId63"/>
    <p:sldId id="356" r:id="rId64"/>
    <p:sldId id="1156" r:id="rId65"/>
    <p:sldId id="1182" r:id="rId66"/>
    <p:sldId id="1069" r:id="rId67"/>
    <p:sldId id="997" r:id="rId68"/>
    <p:sldId id="362" r:id="rId69"/>
    <p:sldId id="1034" r:id="rId70"/>
    <p:sldId id="323" r:id="rId7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179" dt="2024-07-15T17:44:32.2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79"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78"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custSel addSld delSld modSld sldOrd modMainMaster">
      <pc:chgData name="Alfred Asterjadhi" userId="39de57b9-85c0-4fd1-aaac-8ca2b6560ad0" providerId="ADAL" clId="{CD142DAD-197B-4B97-895B-4FD46522C6BA}" dt="2024-07-15T19:39:56.433" v="4721" actId="20577"/>
      <pc:docMkLst>
        <pc:docMk/>
      </pc:docMkLst>
      <pc:sldChg chg="modSp mod">
        <pc:chgData name="Alfred Asterjadhi" userId="39de57b9-85c0-4fd1-aaac-8ca2b6560ad0" providerId="ADAL" clId="{CD142DAD-197B-4B97-895B-4FD46522C6BA}" dt="2024-07-15T01:53:14.369" v="2593"/>
        <pc:sldMkLst>
          <pc:docMk/>
          <pc:sldMk cId="3976818858" sldId="269"/>
        </pc:sldMkLst>
        <pc:graphicFrameChg chg="mod modGraphic">
          <ac:chgData name="Alfred Asterjadhi" userId="39de57b9-85c0-4fd1-aaac-8ca2b6560ad0" providerId="ADAL" clId="{CD142DAD-197B-4B97-895B-4FD46522C6BA}" dt="2024-07-15T01:53:14.369" v="259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5T02:13:15.694" v="2612"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5T02:13:11.564" v="2609" actId="21"/>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3T14:03:50.330" v="1734" actId="13926"/>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add mod">
        <pc:chgData name="Alfred Asterjadhi" userId="39de57b9-85c0-4fd1-aaac-8ca2b6560ad0" providerId="ADAL" clId="{CD142DAD-197B-4B97-895B-4FD46522C6BA}" dt="2024-07-15T13:49:12.927" v="3875" actId="20577"/>
        <pc:sldMkLst>
          <pc:docMk/>
          <pc:sldMk cId="2191704044" sldId="1039"/>
        </pc:sldMkLst>
        <pc:spChg chg="mod">
          <ac:chgData name="Alfred Asterjadhi" userId="39de57b9-85c0-4fd1-aaac-8ca2b6560ad0" providerId="ADAL" clId="{CD142DAD-197B-4B97-895B-4FD46522C6BA}" dt="2024-07-15T03:22:18.048" v="3156"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5T13:49:12.927" v="3875" actId="2057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addSp modSp mod">
        <pc:chgData name="Alfred Asterjadhi" userId="39de57b9-85c0-4fd1-aaac-8ca2b6560ad0" providerId="ADAL" clId="{CD142DAD-197B-4B97-895B-4FD46522C6BA}" dt="2024-07-15T03:06:22.739" v="3064" actId="404"/>
        <pc:sldMkLst>
          <pc:docMk/>
          <pc:sldMk cId="86469410" sldId="1081"/>
        </pc:sldMkLst>
        <pc:spChg chg="mod">
          <ac:chgData name="Alfred Asterjadhi" userId="39de57b9-85c0-4fd1-aaac-8ca2b6560ad0" providerId="ADAL" clId="{CD142DAD-197B-4B97-895B-4FD46522C6BA}" dt="2024-07-13T01:44:05.168" v="1493" actId="13926"/>
          <ac:spMkLst>
            <pc:docMk/>
            <pc:sldMk cId="86469410" sldId="1081"/>
            <ac:spMk id="2" creationId="{4B5F0D0E-8BB7-48AB-9160-728B8B3399A2}"/>
          </ac:spMkLst>
        </pc:spChg>
        <pc:spChg chg="mod">
          <ac:chgData name="Alfred Asterjadhi" userId="39de57b9-85c0-4fd1-aaac-8ca2b6560ad0" providerId="ADAL" clId="{CD142DAD-197B-4B97-895B-4FD46522C6BA}" dt="2024-07-15T03:06:22.739" v="3064" actId="404"/>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5T14:31:49.010" v="3961" actId="20577"/>
        <pc:sldMkLst>
          <pc:docMk/>
          <pc:sldMk cId="241393342" sldId="1082"/>
        </pc:sldMkLst>
        <pc:spChg chg="mod">
          <ac:chgData name="Alfred Asterjadhi" userId="39de57b9-85c0-4fd1-aaac-8ca2b6560ad0" providerId="ADAL" clId="{CD142DAD-197B-4B97-895B-4FD46522C6BA}" dt="2024-07-13T14:10:52.082" v="1872"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5T14:31:49.010" v="3961" actId="2057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5T18:10:18.554" v="4714" actId="2057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5T18:10:18.554" v="4714" actId="2057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5T14:32:16.004" v="3962" actId="123"/>
        <pc:sldMkLst>
          <pc:docMk/>
          <pc:sldMk cId="4277591609" sldId="1159"/>
        </pc:sldMkLst>
        <pc:spChg chg="mod">
          <ac:chgData name="Alfred Asterjadhi" userId="39de57b9-85c0-4fd1-aaac-8ca2b6560ad0" providerId="ADAL" clId="{CD142DAD-197B-4B97-895B-4FD46522C6BA}" dt="2024-07-13T01:46:59.482" v="1615"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5T14:32:16.004" v="3962" actId="123"/>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5T03:25:36.957" v="3195" actId="21"/>
        <pc:sldMkLst>
          <pc:docMk/>
          <pc:sldMk cId="1309992779" sldId="1160"/>
        </pc:sldMkLst>
        <pc:spChg chg="mod">
          <ac:chgData name="Alfred Asterjadhi" userId="39de57b9-85c0-4fd1-aaac-8ca2b6560ad0" providerId="ADAL" clId="{CD142DAD-197B-4B97-895B-4FD46522C6BA}" dt="2024-07-13T14:24:41.329" v="2333"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5T03:25:36.957" v="3195" actId="21"/>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5T14:21:33.445" v="3918" actId="20577"/>
        <pc:sldMkLst>
          <pc:docMk/>
          <pc:sldMk cId="3642245513" sldId="1161"/>
        </pc:sldMkLst>
        <pc:spChg chg="mod">
          <ac:chgData name="Alfred Asterjadhi" userId="39de57b9-85c0-4fd1-aaac-8ca2b6560ad0" providerId="ADAL" clId="{CD142DAD-197B-4B97-895B-4FD46522C6BA}" dt="2024-07-15T03:17:10.153" v="3098" actId="20577"/>
          <ac:spMkLst>
            <pc:docMk/>
            <pc:sldMk cId="3642245513" sldId="1161"/>
            <ac:spMk id="2" creationId="{4B5F0D0E-8BB7-48AB-9160-728B8B3399A2}"/>
          </ac:spMkLst>
        </pc:spChg>
        <pc:spChg chg="mod">
          <ac:chgData name="Alfred Asterjadhi" userId="39de57b9-85c0-4fd1-aaac-8ca2b6560ad0" providerId="ADAL" clId="{CD142DAD-197B-4B97-895B-4FD46522C6BA}" dt="2024-07-15T14:21:33.445" v="3918" actId="2057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5T13:56:58.522" v="3887"/>
        <pc:sldMkLst>
          <pc:docMk/>
          <pc:sldMk cId="3885446920" sldId="1162"/>
        </pc:sldMkLst>
        <pc:spChg chg="mod">
          <ac:chgData name="Alfred Asterjadhi" userId="39de57b9-85c0-4fd1-aaac-8ca2b6560ad0" providerId="ADAL" clId="{CD142DAD-197B-4B97-895B-4FD46522C6BA}" dt="2024-07-13T14:14:42.061" v="2004"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5T13:56:58.522" v="388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5T03:18:16.091" v="3107" actId="20577"/>
        <pc:sldMkLst>
          <pc:docMk/>
          <pc:sldMk cId="1899489449" sldId="1163"/>
        </pc:sldMkLst>
        <pc:spChg chg="mod">
          <ac:chgData name="Alfred Asterjadhi" userId="39de57b9-85c0-4fd1-aaac-8ca2b6560ad0" providerId="ADAL" clId="{CD142DAD-197B-4B97-895B-4FD46522C6BA}" dt="2024-07-15T03:17:55.736" v="3105" actId="20577"/>
          <ac:spMkLst>
            <pc:docMk/>
            <pc:sldMk cId="1899489449" sldId="1163"/>
            <ac:spMk id="2" creationId="{4B5F0D0E-8BB7-48AB-9160-728B8B3399A2}"/>
          </ac:spMkLst>
        </pc:spChg>
        <pc:spChg chg="mod">
          <ac:chgData name="Alfred Asterjadhi" userId="39de57b9-85c0-4fd1-aaac-8ca2b6560ad0" providerId="ADAL" clId="{CD142DAD-197B-4B97-895B-4FD46522C6BA}" dt="2024-07-15T03:18:16.091" v="3107" actId="2057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5T13:57:23.629" v="3898" actId="20577"/>
        <pc:sldMkLst>
          <pc:docMk/>
          <pc:sldMk cId="1988611422" sldId="1164"/>
        </pc:sldMkLst>
        <pc:spChg chg="mod">
          <ac:chgData name="Alfred Asterjadhi" userId="39de57b9-85c0-4fd1-aaac-8ca2b6560ad0" providerId="ADAL" clId="{CD142DAD-197B-4B97-895B-4FD46522C6BA}" dt="2024-07-13T14:19:44.977" v="2132"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5T13:57:23.629" v="3898" actId="20577"/>
          <ac:spMkLst>
            <pc:docMk/>
            <pc:sldMk cId="1988611422" sldId="1164"/>
            <ac:spMk id="3" creationId="{DFB0BA47-D7B6-4F95-932E-A7AA615BC440}"/>
          </ac:spMkLst>
        </pc:spChg>
      </pc:sldChg>
      <pc:sldChg chg="modSp mod ord">
        <pc:chgData name="Alfred Asterjadhi" userId="39de57b9-85c0-4fd1-aaac-8ca2b6560ad0" providerId="ADAL" clId="{CD142DAD-197B-4B97-895B-4FD46522C6BA}" dt="2024-07-15T03:17:50.397" v="3103"/>
        <pc:sldMkLst>
          <pc:docMk/>
          <pc:sldMk cId="717901067" sldId="1165"/>
        </pc:sldMkLst>
        <pc:spChg chg="mod">
          <ac:chgData name="Alfred Asterjadhi" userId="39de57b9-85c0-4fd1-aaac-8ca2b6560ad0" providerId="ADAL" clId="{CD142DAD-197B-4B97-895B-4FD46522C6BA}" dt="2024-07-15T02:45:04.146" v="2824"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5T02:45:47.960" v="2826" actId="207"/>
          <ac:spMkLst>
            <pc:docMk/>
            <pc:sldMk cId="717901067" sldId="1165"/>
            <ac:spMk id="3" creationId="{DFB0BA47-D7B6-4F95-932E-A7AA615BC440}"/>
          </ac:spMkLst>
        </pc:spChg>
      </pc:sldChg>
      <pc:sldChg chg="modSp mod ord">
        <pc:chgData name="Alfred Asterjadhi" userId="39de57b9-85c0-4fd1-aaac-8ca2b6560ad0" providerId="ADAL" clId="{CD142DAD-197B-4B97-895B-4FD46522C6BA}" dt="2024-07-15T02:53:37.644" v="2908"/>
        <pc:sldMkLst>
          <pc:docMk/>
          <pc:sldMk cId="1047267853" sldId="1166"/>
        </pc:sldMkLst>
        <pc:spChg chg="mod">
          <ac:chgData name="Alfred Asterjadhi" userId="39de57b9-85c0-4fd1-aaac-8ca2b6560ad0" providerId="ADAL" clId="{CD142DAD-197B-4B97-895B-4FD46522C6BA}" dt="2024-07-13T14:22:11.956" v="2181"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5T02:30:15.130" v="2637" actId="2057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5T14:36:22.797" v="3969" actId="20577"/>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5T03:29:41.080" v="3235"/>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mod">
        <pc:chgData name="Alfred Asterjadhi" userId="39de57b9-85c0-4fd1-aaac-8ca2b6560ad0" providerId="ADAL" clId="{CD142DAD-197B-4B97-895B-4FD46522C6BA}" dt="2024-07-15T03:27:26.611" v="3207" actId="2057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5T03:27:26.611" v="3207" actId="20577"/>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modSp add mod">
        <pc:chgData name="Alfred Asterjadhi" userId="39de57b9-85c0-4fd1-aaac-8ca2b6560ad0" providerId="ADAL" clId="{CD142DAD-197B-4B97-895B-4FD46522C6BA}" dt="2024-07-15T03:16:54.870" v="3094"/>
        <pc:sldMkLst>
          <pc:docMk/>
          <pc:sldMk cId="3213506924" sldId="1180"/>
        </pc:sldMkLst>
        <pc:spChg chg="mod">
          <ac:chgData name="Alfred Asterjadhi" userId="39de57b9-85c0-4fd1-aaac-8ca2b6560ad0" providerId="ADAL" clId="{CD142DAD-197B-4B97-895B-4FD46522C6BA}" dt="2024-07-15T03:16:54.870" v="3094"/>
          <ac:spMkLst>
            <pc:docMk/>
            <pc:sldMk cId="3213506924" sldId="1180"/>
            <ac:spMk id="2" creationId="{4B5F0D0E-8BB7-48AB-9160-728B8B3399A2}"/>
          </ac:spMkLst>
        </pc:spChg>
        <pc:spChg chg="mod">
          <ac:chgData name="Alfred Asterjadhi" userId="39de57b9-85c0-4fd1-aaac-8ca2b6560ad0" providerId="ADAL" clId="{CD142DAD-197B-4B97-895B-4FD46522C6BA}" dt="2024-07-15T03:16:44.514" v="3093" actId="20577"/>
          <ac:spMkLst>
            <pc:docMk/>
            <pc:sldMk cId="3213506924" sldId="1180"/>
            <ac:spMk id="3" creationId="{DFB0BA47-D7B6-4F95-932E-A7AA615BC440}"/>
          </ac:spMkLst>
        </pc:spChg>
      </pc:sldChg>
      <pc:sldChg chg="modSp add mod">
        <pc:chgData name="Alfred Asterjadhi" userId="39de57b9-85c0-4fd1-aaac-8ca2b6560ad0" providerId="ADAL" clId="{CD142DAD-197B-4B97-895B-4FD46522C6BA}" dt="2024-07-15T03:42:03.754" v="3370" actId="20577"/>
        <pc:sldMkLst>
          <pc:docMk/>
          <pc:sldMk cId="1738592868" sldId="1181"/>
        </pc:sldMkLst>
        <pc:spChg chg="mod">
          <ac:chgData name="Alfred Asterjadhi" userId="39de57b9-85c0-4fd1-aaac-8ca2b6560ad0" providerId="ADAL" clId="{CD142DAD-197B-4B97-895B-4FD46522C6BA}" dt="2024-07-15T03:19:53.915" v="3110" actId="20577"/>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5T03:23:57.414" v="3189" actId="20577"/>
        <pc:sldMkLst>
          <pc:docMk/>
          <pc:sldMk cId="2152064426" sldId="1182"/>
        </pc:sldMkLst>
        <pc:spChg chg="mod">
          <ac:chgData name="Alfred Asterjadhi" userId="39de57b9-85c0-4fd1-aaac-8ca2b6560ad0" providerId="ADAL" clId="{CD142DAD-197B-4B97-895B-4FD46522C6BA}" dt="2024-07-15T03:23:57.414" v="3189" actId="20577"/>
          <ac:spMkLst>
            <pc:docMk/>
            <pc:sldMk cId="2152064426" sldId="1182"/>
            <ac:spMk id="2" creationId="{9EF97F5A-CE7F-7BBA-0DB4-CF87B031E7D4}"/>
          </ac:spMkLst>
        </pc:spChg>
        <pc:spChg chg="mod">
          <ac:chgData name="Alfred Asterjadhi" userId="39de57b9-85c0-4fd1-aaac-8ca2b6560ad0" providerId="ADAL" clId="{CD142DAD-197B-4B97-895B-4FD46522C6BA}" dt="2024-07-15T03:23:45.981" v="3175" actId="2057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5T14:36:24.100" v="3970" actId="2057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5T03:30:28.584" v="3253"/>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5T14:36:25.924" v="3971" actId="6549"/>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ac:chgData name="Alfred Asterjadhi" userId="39de57b9-85c0-4fd1-aaac-8ca2b6560ad0" providerId="ADAL" clId="{CD142DAD-197B-4B97-895B-4FD46522C6BA}" dt="2024-07-15T03:30:47.603" v="3254"/>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5T14:36:27.122" v="3972" actId="6549"/>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ac:chgData name="Alfred Asterjadhi" userId="39de57b9-85c0-4fd1-aaac-8ca2b6560ad0" providerId="ADAL" clId="{CD142DAD-197B-4B97-895B-4FD46522C6BA}" dt="2024-07-15T03:31:05.500" v="3255"/>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5T14:36:28.566" v="3973" actId="6549"/>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5T13:08:47.450" v="3452" actId="400"/>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5T14:36:29.655" v="3974" actId="6549"/>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5T03:33:53.069" v="3274" actId="13926"/>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5T14:36:30.742" v="3975" actId="6549"/>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5T03:34:10.221" v="3276" actId="13926"/>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5T14:36:31.802" v="3976" actId="6549"/>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5T03:34:37.032" v="3278" actId="13926"/>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5T14:36:32.809" v="3977" actId="6549"/>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5T03:35:02.964" v="3281" actId="113"/>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5T14:36:37.159" v="3980" actId="6549"/>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5T03:35:21.819" v="3283" actId="13926"/>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5T14:36:38.372" v="3981" actId="6549"/>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5T03:37:19.604" v="3290" actId="13926"/>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5T14:36:39.361" v="3982" actId="6549"/>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5T03:37:38.561" v="3292" actId="13926"/>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5T14:36:40.309" v="3983" actId="6549"/>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5T03:37:51.699" v="3294" actId="13926"/>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5T13:23:57.401" v="3662" actId="404"/>
        <pc:sldMkLst>
          <pc:docMk/>
          <pc:sldMk cId="3842544756" sldId="1206"/>
        </pc:sldMkLst>
        <pc:spChg chg="mod">
          <ac:chgData name="Alfred Asterjadhi" userId="39de57b9-85c0-4fd1-aaac-8ca2b6560ad0" providerId="ADAL" clId="{CD142DAD-197B-4B97-895B-4FD46522C6BA}" dt="2024-07-15T13:23:57.401" v="3662" actId="404"/>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5T13:26:02.835" v="3784" actId="11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5T13:26:02.835" v="3784" actId="11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5T13:27:46.093" v="3858" actId="114"/>
        <pc:sldMkLst>
          <pc:docMk/>
          <pc:sldMk cId="4227358353" sldId="1208"/>
        </pc:sldMkLst>
        <pc:spChg chg="mod">
          <ac:chgData name="Alfred Asterjadhi" userId="39de57b9-85c0-4fd1-aaac-8ca2b6560ad0" providerId="ADAL" clId="{CD142DAD-197B-4B97-895B-4FD46522C6BA}" dt="2024-07-15T13:27:46.093" v="3858" actId="114"/>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add">
        <pc:chgData name="Alfred Asterjadhi" userId="39de57b9-85c0-4fd1-aaac-8ca2b6560ad0" providerId="ADAL" clId="{CD142DAD-197B-4B97-895B-4FD46522C6BA}" dt="2024-07-15T03:40:50.969" v="3332"/>
        <pc:sldMkLst>
          <pc:docMk/>
          <pc:sldMk cId="2140015811" sldId="1210"/>
        </pc:sldMkLst>
      </pc:sldChg>
      <pc:sldChg chg="add">
        <pc:chgData name="Alfred Asterjadhi" userId="39de57b9-85c0-4fd1-aaac-8ca2b6560ad0" providerId="ADAL" clId="{CD142DAD-197B-4B97-895B-4FD46522C6BA}" dt="2024-07-15T03:40:54.406" v="3333"/>
        <pc:sldMkLst>
          <pc:docMk/>
          <pc:sldMk cId="2601368618" sldId="1211"/>
        </pc:sldMkLst>
      </pc:sldChg>
      <pc:sldChg chg="add ord">
        <pc:chgData name="Alfred Asterjadhi" userId="39de57b9-85c0-4fd1-aaac-8ca2b6560ad0" providerId="ADAL" clId="{CD142DAD-197B-4B97-895B-4FD46522C6BA}" dt="2024-07-15T03:41:56.909" v="3354"/>
        <pc:sldMkLst>
          <pc:docMk/>
          <pc:sldMk cId="3323386175" sldId="1212"/>
        </pc:sldMkLst>
      </pc:sldChg>
      <pc:sldChg chg="add">
        <pc:chgData name="Alfred Asterjadhi" userId="39de57b9-85c0-4fd1-aaac-8ca2b6560ad0" providerId="ADAL" clId="{CD142DAD-197B-4B97-895B-4FD46522C6BA}" dt="2024-07-15T13:22:05.320" v="3562"/>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MasterChg chg="modSp mod">
        <pc:chgData name="Alfred Asterjadhi" userId="39de57b9-85c0-4fd1-aaac-8ca2b6560ad0" providerId="ADAL" clId="{CD142DAD-197B-4B97-895B-4FD46522C6BA}" dt="2024-07-15T19:39:56.433" v="4721" actId="20577"/>
        <pc:sldMasterMkLst>
          <pc:docMk/>
          <pc:sldMasterMk cId="0" sldId="2147483648"/>
        </pc:sldMasterMkLst>
        <pc:spChg chg="mod">
          <ac:chgData name="Alfred Asterjadhi" userId="39de57b9-85c0-4fd1-aaac-8ca2b6560ad0" providerId="ADAL" clId="{CD142DAD-197B-4B97-895B-4FD46522C6BA}" dt="2024-07-15T19:39:56.433" v="4721"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7" Type="http://schemas.openxmlformats.org/officeDocument/2006/relationships/hyperlink" Target="https://mentor.ieee.org/802.11/dcn/24/11-24-1204-00-00bn-coordinated-beamforming-for-11bn.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8-01-00bn-sta-assisted-calibration-for-multi-ap-coordination.pptx" TargetMode="External"/><Relationship Id="rId5" Type="http://schemas.openxmlformats.org/officeDocument/2006/relationships/hyperlink" Target="https://mentor.ieee.org/802.11/dcn/24/11-24-1216-01-00bn-htc-extension-for-uhr-link-adaptation-to-support-ueq-mcs-or-ueqm.pptx" TargetMode="External"/><Relationship Id="rId4" Type="http://schemas.openxmlformats.org/officeDocument/2006/relationships/hyperlink" Target="https://mentor.ieee.org/802.11/dcn/24/11-24-1186-00-00bn-new-mcss-for-11bn-follow-up.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grouper.ieee.org/groups/802/11/member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2-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716-04-00bn-buffer-status-report-in-multi-ap-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06-00-00bn-multi-link-in-device-coexistence-management.pptx" TargetMode="External"/><Relationship Id="rId7" Type="http://schemas.openxmlformats.org/officeDocument/2006/relationships/hyperlink" Target="https://mentor.ieee.org/802.11/dcn/24/11-24-1108-00-00bn-periodic-idc-signaling-for-mobile-ap.pptx" TargetMode="External"/><Relationship Id="rId2" Type="http://schemas.openxmlformats.org/officeDocument/2006/relationships/hyperlink" Target="https://mentor.ieee.org/802.11/dcn/24/11-24-0676-00-00bn-peer-to-peer-twt-for-handling-co-ex-p2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57-00-00bn-icr-consideration.pptx" TargetMode="External"/><Relationship Id="rId5" Type="http://schemas.openxmlformats.org/officeDocument/2006/relationships/hyperlink" Target="https://mentor.ieee.org/802.11/dcn/24/11-24-0834-00-00bn-some-details-on-in-device-coexistence.pptx" TargetMode="External"/><Relationship Id="rId4" Type="http://schemas.openxmlformats.org/officeDocument/2006/relationships/hyperlink" Target="https://mentor.ieee.org/802.11/dcn/24/11-24-0831-00-00bn-periodic-idc-use-cases-and-considerations-for-signaling.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1952-03-00bn-coordinated-r-twt-for-multi-ap-scenarios-follow-up.pptx" TargetMode="External"/><Relationship Id="rId18" Type="http://schemas.openxmlformats.org/officeDocument/2006/relationships/hyperlink" Target="https://mentor.ieee.org/802.11/dcn/24/11-24-0161-01-00bn-r-twt-announcement-in-multi-b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16-01-00bn-r-twt-coordination-in-multi-bss.pptx" TargetMode="External"/><Relationship Id="rId17" Type="http://schemas.openxmlformats.org/officeDocument/2006/relationships/hyperlink" Target="https://mentor.ieee.org/802.11/dcn/24/11-24-0160-01-00bn-r-twt-coordination-negotiation-in-multi-b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2084-01-00bn-enhanced-r-twt-for-uhr.pptx" TargetMode="External"/><Relationship Id="rId20" Type="http://schemas.openxmlformats.org/officeDocument/2006/relationships/hyperlink" Target="https://mentor.ieee.org/802.11/dcn/24/11-24-0407-00-00bn-r-twt-multi-ap-coordin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887-01-00bn-coordinated-medium-access-for-multi-ap-deployments.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2022-01-00bn-r-twt-for-multi-ap-follow-up.pptx" TargetMode="External"/><Relationship Id="rId10" Type="http://schemas.openxmlformats.org/officeDocument/2006/relationships/hyperlink" Target="https://mentor.ieee.org/802.11/dcn/23/11-23-0250-00-0uhr-ap-coordination-with-r-twt.pptx" TargetMode="External"/><Relationship Id="rId19" Type="http://schemas.openxmlformats.org/officeDocument/2006/relationships/hyperlink" Target="https://mentor.ieee.org/802.11/dcn/24/11-24-0388-00-00bn-impact-of-network-topology-on-coordinated-r-twt.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962-01-00bn-gain-analysis-for-coordinated-ap-transmissions.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7-00-00bn-dru-tone-plan-for-11bn-follow-up.pptx" TargetMode="External"/><Relationship Id="rId5" Type="http://schemas.openxmlformats.org/officeDocument/2006/relationships/hyperlink" Target="https://mentor.ieee.org/802.11/dcn/24/11-24-1174-00-00bn-enhanced-dru-utilization-in-40mhz-and-80mhz-distributed-bandwidth.pptx" TargetMode="External"/><Relationship Id="rId4" Type="http://schemas.openxmlformats.org/officeDocument/2006/relationships/hyperlink" Target="https://mentor.ieee.org/802.11/dcn/24/11-24-1173-00-00bn-enabling-20mhz-operating-stas-in-80mhz-dru-transmissions.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1170-00-00bn-further-considerations-on-in-device-coexistence.pptx" TargetMode="External"/><Relationship Id="rId2" Type="http://schemas.openxmlformats.org/officeDocument/2006/relationships/hyperlink" Target="https://mentor.ieee.org/802.11/dcn/24/11-24-1109-00-00bn-more-consideration-for-in-device-coexistenc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247-00-00bn-icf-icr-design-for-coex.pptx" TargetMode="External"/><Relationship Id="rId4" Type="http://schemas.openxmlformats.org/officeDocument/2006/relationships/hyperlink" Target="https://mentor.ieee.org/802.11/dcn/24/11-24-1226-00-00bn-icf-icr-design.pptx"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245-00-00bn-tone-distribution-in-dru-with-preamble-puncturing.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94-00-00bn-cross-link-ps-state-indication.pptx" TargetMode="External"/><Relationship Id="rId5" Type="http://schemas.openxmlformats.org/officeDocument/2006/relationships/hyperlink" Target="https://mentor.ieee.org/802.11/dcn/24/11-24-0671-00-00bn-enhancemen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211-00-00bn-coordinated-bf-goodput-discussion.pptx" TargetMode="External"/><Relationship Id="rId7" Type="http://schemas.openxmlformats.org/officeDocument/2006/relationships/hyperlink" Target="https://mentor.ieee.org/802.11/dcn/24/11-24-1177-00-00bn-additional-results-for-multi-layer-transmission.pptx" TargetMode="External"/><Relationship Id="rId2" Type="http://schemas.openxmlformats.org/officeDocument/2006/relationships/hyperlink" Target="https://mentor.ieee.org/802.11/dcn/24/11-24-1204-00-00bn-coordinated-beamforming-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2-00-00bn-csd-indication-design.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053-00-00bn-papr-of-ofdma-transmission-follow-up.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782-00-00bn-ap-power-saving.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844-00-00bn-padding-time-in-dynamic-power-save.pptx" TargetMode="External"/><Relationship Id="rId4" Type="http://schemas.openxmlformats.org/officeDocument/2006/relationships/hyperlink" Target="https://mentor.ieee.org/802.11/dcn/24/11-24-0813-00-00bn-discussions-on-ap-power-save.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10" Type="http://schemas.openxmlformats.org/officeDocument/2006/relationships/hyperlink" Target="https://mentor.ieee.org/802.11/dcn/23/11-23-2002-02-00bn-in-device-coexistence-and-interference-follow-up.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4-00-00bn-on-the-over-puncturing-in-ldpc.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1265-00-00bn-triggered-beamforming-in-tgbn-more-insights.pptx" TargetMode="External"/><Relationship Id="rId2" Type="http://schemas.openxmlformats.org/officeDocument/2006/relationships/hyperlink" Target="https://mentor.ieee.org/802.11/dcn/24/11-24-1264-00-00bn-supporting-rx-interference-mitigation-in-tgb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625-00-00bn-thoughts-on-low-latency-traffic-transmiss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11-00-00bn-overlapped-indication-for-aperiodic-low-latency-traffic.pptx" TargetMode="External"/><Relationship Id="rId5" Type="http://schemas.openxmlformats.org/officeDocument/2006/relationships/hyperlink" Target="https://mentor.ieee.org/802.11/dcn/24/11-24-1183-00-00bn-low-latency-low-collision-low-power-medium-access-continued.pptx" TargetMode="External"/><Relationship Id="rId4" Type="http://schemas.openxmlformats.org/officeDocument/2006/relationships/hyperlink" Target="https://mentor.ieee.org/802.11/dcn/24/11-24-0840-00-00bn-hip-edca-proposal.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4/11-24-0880-00-00bn-cbf-recap-and-way-forward.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900425861"/>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16537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24/0519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Henry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24/0541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24/0450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24/0589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24/0602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55041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24/0635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24/0671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24/0715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24/0720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66921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24/0811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24/0813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3"/>
                        </a:rPr>
                        <a:t>24/0806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0635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5"/>
                        </a:rPr>
                        <a:t>24/0844</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Maolin</a:t>
                      </a:r>
                      <a:r>
                        <a:rPr lang="en-US" sz="800" b="0" i="0" u="none" strike="noStrike" dirty="0">
                          <a:solidFill>
                            <a:srgbClr val="000000"/>
                          </a:solidFill>
                          <a:effectLst/>
                          <a:latin typeface="Times New Roman" panose="02020603050405020304" pitchFamily="18" charset="0"/>
                        </a:rPr>
                        <a:t>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648826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24/0138</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24/0139</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24/0243</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sngStrike" dirty="0">
                          <a:solidFill>
                            <a:srgbClr val="FF000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24/0244</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24/0488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Ke Zhong</a:t>
                      </a:r>
                    </a:p>
                  </a:txBody>
                  <a:tcPr marL="857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highlight>
                            <a:srgbClr val="E9EDE9"/>
                          </a:highligh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highlight>
                            <a:srgbClr val="E9EDE9"/>
                          </a:highligh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411790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24/0736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24/0890</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24/0941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24/0986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6122594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24/1053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24/1054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119862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420497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24/1130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24/1131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4"/>
                        </a:rPr>
                        <a:t>24/1132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Hyeonjun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5"/>
                        </a:rPr>
                        <a:t>24/1158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000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7"/>
                        </a:rPr>
                        <a:t>24/1172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1415975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563C1"/>
                          </a:solidFill>
                          <a:effectLst/>
                          <a:latin typeface="Calibri" panose="020F0502020204030204" pitchFamily="34" charset="0"/>
                          <a:hlinkClick r:id="rId2"/>
                        </a:rPr>
                        <a:t>24/1177</a:t>
                      </a: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0310279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Sara Norouzi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5804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Adbel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298713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44976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1" i="0" u="none" strike="noStrike" dirty="0">
                          <a:solidFill>
                            <a:schemeClr val="tx1"/>
                          </a:solidFill>
                          <a:effectLst/>
                          <a:latin typeface="+mn-lt"/>
                        </a:rPr>
                        <a:t>See Sessions themselves.</a:t>
                      </a: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24/1132</a:t>
            </a:r>
            <a:r>
              <a:rPr lang="en-US" sz="1400" dirty="0">
                <a:solidFill>
                  <a:srgbClr val="00B050"/>
                </a:solidFill>
              </a:rPr>
              <a:t> Frequency Domain UEQM						Mengshi Hu</a:t>
            </a:r>
          </a:p>
          <a:p>
            <a:pPr lvl="1">
              <a:buFont typeface="Arial" panose="020B0604020202020204" pitchFamily="34" charset="0"/>
              <a:buChar char="•"/>
            </a:pPr>
            <a:r>
              <a:rPr lang="en-US" sz="1400" b="0" i="0" u="none" dirty="0">
                <a:solidFill>
                  <a:srgbClr val="00B050"/>
                </a:solidFill>
                <a:effectLst/>
                <a:hlinkClick r:id="rId4">
                  <a:extLst>
                    <a:ext uri="{A12FA001-AC4F-418D-AE19-62706E023703}">
                      <ahyp:hlinkClr xmlns:ahyp="http://schemas.microsoft.com/office/drawing/2018/hyperlinkcolor" val="tx"/>
                    </a:ext>
                  </a:extLst>
                </a:hlinkClick>
              </a:rPr>
              <a:t>24/1186</a:t>
            </a:r>
            <a:r>
              <a:rPr lang="en-US" sz="1400" dirty="0">
                <a:solidFill>
                  <a:srgbClr val="00B050"/>
                </a:solidFill>
              </a:rPr>
              <a:t> </a:t>
            </a:r>
            <a:r>
              <a:rPr lang="en-US" sz="1400" b="0" i="0" u="none" dirty="0">
                <a:solidFill>
                  <a:srgbClr val="00B050"/>
                </a:solidFill>
                <a:effectLst/>
              </a:rPr>
              <a:t>New MCSs for 11bn-Follow Up</a:t>
            </a:r>
            <a:r>
              <a:rPr lang="en-US" sz="1400" dirty="0">
                <a:solidFill>
                  <a:srgbClr val="00B050"/>
                </a:solidFill>
              </a:rPr>
              <a:t> 					</a:t>
            </a:r>
            <a:r>
              <a:rPr lang="en-US" sz="1400" b="0" i="0" u="none" dirty="0" err="1">
                <a:solidFill>
                  <a:srgbClr val="00B050"/>
                </a:solidFill>
                <a:effectLst/>
              </a:rPr>
              <a:t>Shengquan</a:t>
            </a:r>
            <a:r>
              <a:rPr lang="en-US" sz="1400" b="0" i="0" u="none" dirty="0">
                <a:solidFill>
                  <a:srgbClr val="00B050"/>
                </a:solidFill>
                <a:effectLst/>
              </a:rPr>
              <a:t> Hu*</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24/1216</a:t>
            </a:r>
            <a:r>
              <a:rPr lang="en-US" sz="1400" dirty="0">
                <a:solidFill>
                  <a:srgbClr val="00B050"/>
                </a:solidFill>
              </a:rPr>
              <a:t> HTC </a:t>
            </a:r>
            <a:r>
              <a:rPr lang="en-US" sz="1400" dirty="0" err="1">
                <a:solidFill>
                  <a:srgbClr val="00B050"/>
                </a:solidFill>
              </a:rPr>
              <a:t>Ext.n</a:t>
            </a:r>
            <a:r>
              <a:rPr lang="en-US" sz="1400" dirty="0">
                <a:solidFill>
                  <a:srgbClr val="00B050"/>
                </a:solidFill>
              </a:rPr>
              <a:t> for UHR LA to Support UEQ-MCS or UEQM	Sara </a:t>
            </a:r>
            <a:r>
              <a:rPr lang="en-US" sz="1400" dirty="0" err="1">
                <a:solidFill>
                  <a:srgbClr val="00B050"/>
                </a:solidFill>
              </a:rPr>
              <a:t>Norouzi</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24/0488</a:t>
            </a:r>
            <a:r>
              <a:rPr lang="en-US" sz="1400" dirty="0">
                <a:solidFill>
                  <a:srgbClr val="00B050"/>
                </a:solidFill>
              </a:rPr>
              <a:t> </a:t>
            </a:r>
            <a:r>
              <a:rPr lang="en-US" sz="1400" b="0" i="0" u="none" strike="noStrike" dirty="0">
                <a:solidFill>
                  <a:srgbClr val="00B050"/>
                </a:solidFill>
                <a:effectLst/>
              </a:rPr>
              <a:t>STA-assisted Calibration for Multi-AP Coordination</a:t>
            </a:r>
            <a:r>
              <a:rPr lang="en-US" sz="1400" dirty="0">
                <a:solidFill>
                  <a:srgbClr val="00B050"/>
                </a:solidFill>
              </a:rPr>
              <a:t> 		</a:t>
            </a:r>
            <a:r>
              <a:rPr lang="en-US" sz="1400" b="0" i="0" u="none" strike="noStrike" dirty="0">
                <a:solidFill>
                  <a:srgbClr val="00B050"/>
                </a:solidFill>
                <a:effectLst/>
              </a:rPr>
              <a:t>Ke Zhong</a:t>
            </a:r>
            <a:r>
              <a:rPr lang="en-US" sz="1400" dirty="0">
                <a:solidFill>
                  <a:srgbClr val="00B050"/>
                </a:solidFill>
              </a:rPr>
              <a:t> </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24/1204</a:t>
            </a:r>
            <a:r>
              <a:rPr lang="en-GB" sz="1400" dirty="0">
                <a:solidFill>
                  <a:schemeClr val="bg1">
                    <a:lumMod val="65000"/>
                  </a:schemeClr>
                </a:solidFill>
              </a:rPr>
              <a:t> Coordinated Beamforming for 11bn					Insik Jung</a:t>
            </a:r>
          </a:p>
          <a:p>
            <a:pPr lvl="1">
              <a:buFont typeface="Arial" panose="020B0604020202020204" pitchFamily="34" charset="0"/>
              <a:buChar char="•"/>
            </a:pPr>
            <a:r>
              <a:rPr lang="en-US" sz="1400" strike="sngStrike" dirty="0">
                <a:solidFill>
                  <a:schemeClr val="bg1">
                    <a:lumMod val="65000"/>
                  </a:schemeClr>
                </a:solidFill>
              </a:rPr>
              <a:t>24/1211 Coordinated BF Goodput Discussion					Genadiy Tsodik*</a:t>
            </a:r>
            <a:endParaRPr lang="en-GB" sz="1400" strike="sngStrike"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24/0519</a:t>
            </a:r>
            <a:r>
              <a:rPr lang="en-US" sz="1400" dirty="0">
                <a:solidFill>
                  <a:srgbClr val="00B050"/>
                </a:solidFill>
              </a:rPr>
              <a:t> </a:t>
            </a:r>
            <a:r>
              <a:rPr lang="en-US" sz="1400" b="0" i="0" u="none" strike="noStrike" dirty="0">
                <a:solidFill>
                  <a:srgbClr val="00B050"/>
                </a:solidFill>
                <a:effectLst/>
              </a:rPr>
              <a:t>Ping Pong Warning For UHR</a:t>
            </a:r>
            <a:r>
              <a:rPr lang="en-US" sz="1400" dirty="0">
                <a:solidFill>
                  <a:srgbClr val="00B050"/>
                </a:solidFill>
              </a:rPr>
              <a:t> 							</a:t>
            </a:r>
            <a:r>
              <a:rPr lang="en-US" sz="1400" b="0" i="0" u="none" strike="noStrike" dirty="0">
                <a:solidFill>
                  <a:srgbClr val="00B050"/>
                </a:solidFill>
                <a:effectLst/>
              </a:rPr>
              <a:t>Jerome Henry</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24/0541</a:t>
            </a:r>
            <a:r>
              <a:rPr lang="en-US" sz="1400" dirty="0">
                <a:solidFill>
                  <a:srgbClr val="00B050"/>
                </a:solidFill>
              </a:rPr>
              <a:t> </a:t>
            </a:r>
            <a:r>
              <a:rPr lang="en-US" sz="1400" b="0" i="0" u="none" strike="noStrike" dirty="0">
                <a:solidFill>
                  <a:srgbClr val="00B050"/>
                </a:solidFill>
                <a:effectLst/>
              </a:rPr>
              <a:t>Ascon: The Lightweight Crypto. As A New Cipher Choice for 802.11bn</a:t>
            </a:r>
            <a:r>
              <a:rPr lang="en-US" sz="1400" dirty="0">
                <a:solidFill>
                  <a:srgbClr val="00B050"/>
                </a:solidFill>
              </a:rPr>
              <a:t> </a:t>
            </a:r>
            <a:r>
              <a:rPr lang="en-US" sz="1400" b="0" i="0" u="none" strike="noStrike" dirty="0">
                <a:solidFill>
                  <a:srgbClr val="00B050"/>
                </a:solidFill>
                <a:effectLst/>
              </a:rPr>
              <a:t>Hui Luo</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24/1034</a:t>
            </a:r>
            <a:r>
              <a:rPr lang="en-US" sz="1400" dirty="0">
                <a:solidFill>
                  <a:srgbClr val="00B050"/>
                </a:solidFill>
              </a:rPr>
              <a:t> </a:t>
            </a:r>
            <a:r>
              <a:rPr lang="en-US" sz="1400" b="0" i="0" u="none" strike="noStrike" dirty="0">
                <a:solidFill>
                  <a:srgbClr val="00B050"/>
                </a:solidFill>
                <a:effectLst/>
              </a:rPr>
              <a:t>Some thoughts on security enhancement</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24/0543</a:t>
            </a:r>
            <a:r>
              <a:rPr lang="en-US" sz="1400" b="0" i="0" u="none" strike="noStrike" dirty="0">
                <a:solidFill>
                  <a:srgbClr val="00B050"/>
                </a:solidFill>
                <a:effectLst/>
              </a:rPr>
              <a:t> Coexistence Protocols for UHR - follow up 				Sherief Helwa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24/0675</a:t>
            </a:r>
            <a:r>
              <a:rPr lang="en-US" sz="1400" b="0" i="0" u="none" strike="noStrike" dirty="0">
                <a:solidFill>
                  <a:srgbClr val="00B050"/>
                </a:solidFill>
                <a:effectLst/>
              </a:rPr>
              <a:t> In-device Co-ex and P2P--Follow up 						Rubayet Shafin</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24/0676</a:t>
            </a:r>
            <a:r>
              <a:rPr lang="en-US" sz="1400" dirty="0">
                <a:solidFill>
                  <a:schemeClr val="bg1">
                    <a:lumMod val="65000"/>
                  </a:schemeClr>
                </a:solidFill>
              </a:rPr>
              <a:t> </a:t>
            </a:r>
            <a:r>
              <a:rPr lang="en-US" sz="1400" b="0" i="0" u="none" strike="noStrike" dirty="0">
                <a:solidFill>
                  <a:schemeClr val="bg1">
                    <a:lumMod val="65000"/>
                  </a:schemeClr>
                </a:solidFill>
                <a:effectLst/>
              </a:rPr>
              <a:t>Peer-to-peer TWT for Handling Co-ex/P2P</a:t>
            </a:r>
            <a:r>
              <a:rPr lang="en-US" sz="1400" dirty="0">
                <a:solidFill>
                  <a:schemeClr val="bg1">
                    <a:lumMod val="65000"/>
                  </a:schemeClr>
                </a:solidFill>
              </a:rPr>
              <a:t> 					</a:t>
            </a:r>
            <a:r>
              <a:rPr lang="en-US" sz="1400" b="0" i="0" u="none" strike="noStrike" dirty="0">
                <a:solidFill>
                  <a:schemeClr val="bg1">
                    <a:lumMod val="65000"/>
                  </a:schemeClr>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a:buFont typeface="Arial" panose="020B0604020202020204" pitchFamily="34" charset="0"/>
              <a:buChar char="•"/>
            </a:pPr>
            <a:r>
              <a:rPr lang="en-US" dirty="0"/>
              <a:t>Please make sure that </a:t>
            </a:r>
          </a:p>
          <a:p>
            <a:pPr lvl="1">
              <a:buFont typeface="Arial" panose="020B0604020202020204" pitchFamily="34" charset="0"/>
              <a:buChar char="•"/>
            </a:pPr>
            <a:r>
              <a:rPr lang="en-US" dirty="0"/>
              <a:t>Contributions are uploaded at least 24 hours prior to the scheduled session</a:t>
            </a:r>
          </a:p>
          <a:p>
            <a:pPr lvl="1">
              <a:buFont typeface="Arial" panose="020B0604020202020204" pitchFamily="34" charset="0"/>
              <a:buChar char="•"/>
            </a:pPr>
            <a:r>
              <a:rPr lang="en-US" dirty="0"/>
              <a:t>Your information listed in Webex matches that in the IEEE802.11 members </a:t>
            </a:r>
            <a:r>
              <a:rPr lang="en-US" dirty="0">
                <a:hlinkClick r:id="rId2"/>
              </a:rPr>
              <a:t>list</a:t>
            </a:r>
            <a:endParaRPr lang="en-US" dirty="0"/>
          </a:p>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a:t>
            </a:r>
            <a:r>
              <a:rPr lang="en-US" sz="1800" dirty="0">
                <a:solidFill>
                  <a:schemeClr val="tx1"/>
                </a:solidFill>
                <a:hlinkClick r:id="rId2"/>
              </a:rPr>
              <a:t>0</a:t>
            </a:r>
            <a:r>
              <a:rPr lang="en-US" sz="1800" dirty="0">
                <a:solidFill>
                  <a:schemeClr val="tx1"/>
                </a:solidFill>
                <a:hlinkClick r:id="rId2"/>
              </a:rPr>
              <a:t>-00bn-tgbn-may-2024-meeting-minutes.docx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https://mentor.ieee.org/802.11/dcn/24/11-24-1133-0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-00bn-tgbn-may-june-july-2024-teleconference-minutes.docx</a:t>
            </a:r>
            <a:endParaRPr lang="en-US" sz="1800" dirty="0">
              <a:solidFill>
                <a:schemeClr val="tx1"/>
              </a:solidFill>
            </a:endParaRPr>
          </a:p>
          <a:p>
            <a:endParaRPr lang="en-US" sz="1800" dirty="0"/>
          </a:p>
          <a:p>
            <a:r>
              <a:rPr lang="en-US" sz="1800" dirty="0"/>
              <a:t>Move: Yusuke Asai			Second: Kiseon Ryu</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24/0635</a:t>
            </a:r>
            <a:r>
              <a:rPr lang="en-US" sz="1400" dirty="0">
                <a:solidFill>
                  <a:srgbClr val="00B050"/>
                </a:solidFill>
              </a:rPr>
              <a:t> </a:t>
            </a:r>
            <a:r>
              <a:rPr lang="en-US" sz="1400" b="0" i="0" u="none" strike="noStrike" dirty="0">
                <a:solidFill>
                  <a:srgbClr val="00B050"/>
                </a:solidFill>
                <a:effectLst/>
              </a:rPr>
              <a:t>Coordinated Spatial Re-Use and Coordinated Spatial Nulling Follow-Up</a:t>
            </a:r>
            <a:r>
              <a:rPr lang="en-US" sz="1400" dirty="0">
                <a:solidFill>
                  <a:srgbClr val="00B050"/>
                </a:solidFill>
              </a:rPr>
              <a:t> </a:t>
            </a:r>
            <a:r>
              <a:rPr lang="en-US" sz="1400" b="0" i="0" u="none" strike="noStrike" dirty="0">
                <a:solidFill>
                  <a:srgbClr val="00B050"/>
                </a:solidFill>
                <a:effectLst/>
              </a:rPr>
              <a:t>Rainer Strobel</a:t>
            </a:r>
            <a:r>
              <a:rPr lang="en-US" sz="1400" dirty="0">
                <a:solidFill>
                  <a:srgbClr val="00B050"/>
                </a:solidFill>
              </a:rPr>
              <a:t> </a:t>
            </a:r>
            <a:endParaRPr lang="en-US" sz="1400" b="0" dirty="0">
              <a:solidFill>
                <a:srgbClr val="00B050"/>
              </a:solidFill>
            </a:endParaRPr>
          </a:p>
          <a:p>
            <a:pPr>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24/0839</a:t>
            </a:r>
            <a:r>
              <a:rPr lang="en-US" sz="1400" dirty="0">
                <a:solidFill>
                  <a:srgbClr val="00B050"/>
                </a:solidFill>
              </a:rPr>
              <a:t> </a:t>
            </a:r>
            <a:r>
              <a:rPr lang="en-US" sz="1400" b="0" i="0" u="none" strike="noStrike" dirty="0">
                <a:solidFill>
                  <a:srgbClr val="00B050"/>
                </a:solidFill>
                <a:effectLst/>
              </a:rPr>
              <a:t>System-Level Evaluation of Coordinated Spatial Reuse</a:t>
            </a:r>
            <a:r>
              <a:rPr lang="en-US" sz="1400" dirty="0">
                <a:solidFill>
                  <a:srgbClr val="00B050"/>
                </a:solidFill>
              </a:rPr>
              <a:t> 			</a:t>
            </a:r>
            <a:r>
              <a:rPr lang="en-US" sz="1400" b="0" i="0" u="none" strike="noStrike" dirty="0">
                <a:solidFill>
                  <a:srgbClr val="00B050"/>
                </a:solidFill>
                <a:effectLst/>
              </a:rPr>
              <a:t>Kosuke Aio</a:t>
            </a:r>
            <a:endParaRPr lang="en-US" sz="1400" b="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24/0720</a:t>
            </a:r>
            <a:r>
              <a:rPr lang="en-US" sz="1400" dirty="0">
                <a:solidFill>
                  <a:srgbClr val="00B050"/>
                </a:solidFill>
              </a:rPr>
              <a:t> </a:t>
            </a:r>
            <a:r>
              <a:rPr lang="en-US" sz="1400" b="0" i="0" u="none" strike="noStrike" dirty="0">
                <a:solidFill>
                  <a:srgbClr val="00B050"/>
                </a:solidFill>
                <a:effectLst/>
              </a:rPr>
              <a:t>MAP co-CAC follow up</a:t>
            </a:r>
            <a:r>
              <a:rPr lang="en-US" sz="1400" dirty="0">
                <a:solidFill>
                  <a:srgbClr val="00B050"/>
                </a:solidFill>
              </a:rPr>
              <a:t> 								</a:t>
            </a:r>
            <a:r>
              <a:rPr lang="en-US" sz="1400" b="0" i="0" u="none" strike="noStrike" dirty="0">
                <a:solidFill>
                  <a:srgbClr val="00B050"/>
                </a:solidFill>
                <a:effectLst/>
              </a:rPr>
              <a:t>Jay Yang</a:t>
            </a:r>
            <a:r>
              <a:rPr lang="en-US"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24/0941</a:t>
            </a:r>
            <a:r>
              <a:rPr lang="en-US" sz="1400" dirty="0">
                <a:solidFill>
                  <a:srgbClr val="00B050"/>
                </a:solidFill>
              </a:rPr>
              <a:t> </a:t>
            </a:r>
            <a:r>
              <a:rPr lang="en-US" sz="1400" b="0" i="0" u="none" strike="noStrike" dirty="0">
                <a:solidFill>
                  <a:srgbClr val="00B050"/>
                </a:solidFill>
                <a:effectLst/>
              </a:rPr>
              <a:t>TXOP Sharing Group - Shared AP Selection</a:t>
            </a:r>
            <a:r>
              <a:rPr lang="en-US" sz="1400" dirty="0">
                <a:solidFill>
                  <a:srgbClr val="00B050"/>
                </a:solidFill>
              </a:rPr>
              <a:t> 					</a:t>
            </a:r>
            <a:r>
              <a:rPr lang="en-US" sz="1400" b="0" i="0" u="none" strike="noStrike" dirty="0">
                <a:solidFill>
                  <a:srgbClr val="00B050"/>
                </a:solidFill>
                <a:effectLst/>
              </a:rPr>
              <a:t>Klaus Doppler</a:t>
            </a:r>
            <a:r>
              <a:rPr lang="en-US" sz="1400" dirty="0">
                <a:solidFill>
                  <a:srgbClr val="00B050"/>
                </a:solidFill>
              </a:rPr>
              <a:t> </a:t>
            </a:r>
            <a:endParaRPr lang="en-US" sz="1400" b="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19600"/>
          </a:xfrm>
        </p:spPr>
        <p:txBody>
          <a:bodyPr/>
          <a:lstStyle/>
          <a:p>
            <a:pPr marL="0" indent="0"/>
            <a:r>
              <a:rPr lang="en-US" sz="1400" dirty="0">
                <a:highlight>
                  <a:srgbClr val="FFFF00"/>
                </a:highlight>
              </a:rPr>
              <a:t>Straw Poll 1: Do you agree to add the following text to the TGbn SFD:</a:t>
            </a:r>
          </a:p>
          <a:p>
            <a:pPr>
              <a:buFont typeface="Arial" panose="020B0604020202020204" pitchFamily="34" charset="0"/>
              <a:buChar char="•"/>
            </a:pPr>
            <a:r>
              <a:rPr lang="en-US" sz="1400" b="0" dirty="0">
                <a:highlight>
                  <a:srgbClr val="FFFF00"/>
                </a:highlight>
              </a:rPr>
              <a:t>TGbn shall define the Coordinated Buffer Status Report (C-BSR) for UHR APs. </a:t>
            </a:r>
          </a:p>
          <a:p>
            <a:pPr>
              <a:buFont typeface="Arial" panose="020B0604020202020204" pitchFamily="34" charset="0"/>
              <a:buChar char="•"/>
            </a:pPr>
            <a:r>
              <a:rPr lang="en-US" sz="1400" b="0" dirty="0">
                <a:highlight>
                  <a:srgbClr val="FFFF00"/>
                </a:highlight>
              </a:rPr>
              <a:t>  Note 1: C-BSR is used to indicate the information on the pending traffic by an AP to its neighboring AP(s). The details of the information are TBD. </a:t>
            </a:r>
          </a:p>
          <a:p>
            <a:pPr>
              <a:buFont typeface="Arial" panose="020B0604020202020204" pitchFamily="34" charset="0"/>
              <a:buChar char="•"/>
            </a:pPr>
            <a:r>
              <a:rPr lang="en-US" sz="1400" b="0" dirty="0">
                <a:highlight>
                  <a:srgbClr val="FFFF00"/>
                </a:highlight>
              </a:rPr>
              <a:t>  Note 2: It's TBD whether the UHR AP transmitting C-BSR is in an AP set (including MBSSID set or/and co-hosted BSSID set) or an individual AP. </a:t>
            </a:r>
          </a:p>
          <a:p>
            <a:pPr>
              <a:buFont typeface="Arial" panose="020B0604020202020204" pitchFamily="34" charset="0"/>
              <a:buChar char="•"/>
            </a:pPr>
            <a:r>
              <a:rPr lang="en-US" sz="1400" b="0" dirty="0">
                <a:highlight>
                  <a:srgbClr val="FFFF00"/>
                </a:highlight>
              </a:rPr>
              <a:t>26%Y, 45%, 28%A (total 209)</a:t>
            </a:r>
          </a:p>
          <a:p>
            <a:pPr marL="457200" lvl="1" indent="0"/>
            <a:endParaRPr lang="en-US" sz="1400" dirty="0">
              <a:highlight>
                <a:srgbClr val="FFFF00"/>
              </a:highlight>
            </a:endParaRPr>
          </a:p>
          <a:p>
            <a:pPr marL="0" indent="0"/>
            <a:r>
              <a:rPr lang="en-US" sz="1400" dirty="0"/>
              <a:t>Straw Poll 2: Do you agree to add the following text to the TGbn SFD:</a:t>
            </a:r>
          </a:p>
          <a:p>
            <a:pPr marL="285750" indent="-285750">
              <a:buFont typeface="Arial" panose="020B0604020202020204" pitchFamily="34" charset="0"/>
              <a:buChar char="•"/>
            </a:pPr>
            <a:r>
              <a:rPr lang="en-US" sz="1400" b="0" dirty="0"/>
              <a:t>TGbn shall </a:t>
            </a:r>
            <a:r>
              <a:rPr lang="en-US" sz="1400" u="sng" dirty="0"/>
              <a:t>define a coordinated resource request </a:t>
            </a:r>
            <a:r>
              <a:rPr lang="en-US" sz="1400" b="0" dirty="0"/>
              <a:t>mechanism for UHR APs.</a:t>
            </a:r>
          </a:p>
          <a:p>
            <a:pPr marL="285750" indent="-285750">
              <a:buFont typeface="Arial" panose="020B0604020202020204" pitchFamily="34" charset="0"/>
              <a:buChar char="•"/>
            </a:pPr>
            <a:r>
              <a:rPr lang="en-US" sz="1400" b="0" dirty="0"/>
              <a:t>Note 1: </a:t>
            </a:r>
            <a:r>
              <a:rPr lang="en-US" sz="1400" u="sng" dirty="0"/>
              <a:t>The signaling </a:t>
            </a:r>
            <a:r>
              <a:rPr lang="en-US" sz="1400" b="0" dirty="0"/>
              <a:t>is used to indicate </a:t>
            </a:r>
            <a:r>
              <a:rPr lang="en-US" sz="1400" b="0" u="sng" dirty="0"/>
              <a:t>information of the pending traffic</a:t>
            </a:r>
            <a:r>
              <a:rPr lang="en-US" sz="1400" b="0" dirty="0"/>
              <a:t> </a:t>
            </a:r>
            <a:r>
              <a:rPr lang="en-US" sz="1400" b="0" u="sng" dirty="0"/>
              <a:t>by</a:t>
            </a:r>
            <a:r>
              <a:rPr lang="en-US" sz="1400" b="0" dirty="0"/>
              <a:t> </a:t>
            </a:r>
            <a:r>
              <a:rPr lang="en-US" sz="1400" b="0" dirty="0" err="1"/>
              <a:t>by</a:t>
            </a:r>
            <a:r>
              <a:rPr lang="en-US" sz="1400" b="0" dirty="0"/>
              <a:t> an AP to its neighboring AP(s). The details of the information are TBD. </a:t>
            </a:r>
          </a:p>
          <a:p>
            <a:pPr marL="285750" indent="-285750">
              <a:buFont typeface="Arial" panose="020B0604020202020204" pitchFamily="34" charset="0"/>
              <a:buChar char="•"/>
            </a:pPr>
            <a:r>
              <a:rPr lang="en-US" sz="1400" b="0" dirty="0"/>
              <a:t>Note 2: It's TBD whether the UHR AP transmitting the signaling is in an AP set (including MBSSID set or/and co-hosted BSSID set) or an individual AP. </a:t>
            </a:r>
          </a:p>
          <a:p>
            <a:pPr marL="0" indent="0"/>
            <a:r>
              <a:rPr lang="en-US" sz="1400" dirty="0"/>
              <a:t>Deferred</a:t>
            </a:r>
          </a:p>
          <a:p>
            <a:pPr marL="0" indent="0"/>
            <a:r>
              <a:rPr lang="en-US" sz="1400" dirty="0"/>
              <a:t>Ref doc: </a:t>
            </a:r>
            <a:r>
              <a:rPr lang="en-US" sz="1400" dirty="0">
                <a:hlinkClick r:id="rId2"/>
              </a:rPr>
              <a:t>11-24/0716r4</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hlinkClick r:id="rId2"/>
              </a:rPr>
              <a:t>24/0736</a:t>
            </a:r>
            <a:r>
              <a:rPr lang="en-GB" sz="1200" dirty="0"/>
              <a:t> Preamble and PE transmission in PPDU using DRU				</a:t>
            </a:r>
            <a:r>
              <a:rPr lang="en-GB" sz="1200" dirty="0" err="1"/>
              <a:t>Yapu</a:t>
            </a:r>
            <a:r>
              <a:rPr lang="en-GB" sz="1200" dirty="0"/>
              <a:t> Li</a:t>
            </a:r>
          </a:p>
          <a:p>
            <a:pPr lvl="1">
              <a:buFont typeface="Arial" panose="020B0604020202020204" pitchFamily="34" charset="0"/>
              <a:buChar char="•"/>
            </a:pPr>
            <a:r>
              <a:rPr lang="en-GB" sz="1200" dirty="0">
                <a:hlinkClick r:id="rId3"/>
              </a:rPr>
              <a:t>24/0986</a:t>
            </a:r>
            <a:r>
              <a:rPr lang="en-GB" sz="1200" dirty="0"/>
              <a:t> Further Considerations for DRU Design					Hamid </a:t>
            </a:r>
            <a:r>
              <a:rPr lang="en-GB" sz="1200" dirty="0" err="1"/>
              <a:t>Hosseinianfar</a:t>
            </a:r>
            <a:endParaRPr lang="en-GB" sz="1200" dirty="0"/>
          </a:p>
          <a:p>
            <a:pPr lvl="1">
              <a:buFont typeface="Arial" panose="020B0604020202020204" pitchFamily="34" charset="0"/>
              <a:buChar char="•"/>
            </a:pPr>
            <a:r>
              <a:rPr lang="en-GB" sz="1200" dirty="0">
                <a:solidFill>
                  <a:srgbClr val="FF0000"/>
                </a:solidFill>
                <a:hlinkClick r:id="rId4"/>
              </a:rPr>
              <a:t>24/1096</a:t>
            </a:r>
            <a:r>
              <a:rPr lang="en-GB" sz="1200" dirty="0"/>
              <a:t> Mirror Symmetric 20 MHz DRU Tone Plan within 242 RRU Boundary	Eunsung Park</a:t>
            </a:r>
          </a:p>
          <a:p>
            <a:pPr lvl="1">
              <a:buFont typeface="Arial" panose="020B0604020202020204" pitchFamily="34" charset="0"/>
              <a:buChar char="•"/>
            </a:pPr>
            <a:r>
              <a:rPr lang="en-GB" sz="1200" dirty="0">
                <a:solidFill>
                  <a:srgbClr val="FF0000"/>
                </a:solidFill>
                <a:hlinkClick r:id="rId5"/>
              </a:rPr>
              <a:t>24/1097</a:t>
            </a:r>
            <a:r>
              <a:rPr lang="en-GB" sz="1200" dirty="0"/>
              <a:t> Thoughts on UHR-LTF for DRU						Eunsung Park</a:t>
            </a:r>
          </a:p>
          <a:p>
            <a:pPr lvl="1">
              <a:buFont typeface="Arial" panose="020B0604020202020204" pitchFamily="34" charset="0"/>
              <a:buChar char="•"/>
            </a:pPr>
            <a:r>
              <a:rPr lang="en-GB" sz="1200" dirty="0">
                <a:solidFill>
                  <a:srgbClr val="FF0000"/>
                </a:solidFill>
                <a:hlinkClick r:id="rId6"/>
              </a:rPr>
              <a:t>24/1114</a:t>
            </a:r>
            <a:r>
              <a:rPr lang="en-GB" sz="1200" dirty="0"/>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none" strike="noStrike" dirty="0">
                <a:solidFill>
                  <a:srgbClr val="FF0000"/>
                </a:solidFill>
                <a:effectLst/>
                <a:hlinkClick r:id="rId2"/>
              </a:rPr>
              <a:t>24/0676</a:t>
            </a:r>
            <a:r>
              <a:rPr lang="en-US" sz="1400" dirty="0"/>
              <a:t> </a:t>
            </a:r>
            <a:r>
              <a:rPr lang="en-US" sz="1400" b="0" i="0" u="none" strike="noStrike" dirty="0">
                <a:solidFill>
                  <a:srgbClr val="000000"/>
                </a:solidFill>
                <a:effectLst/>
              </a:rPr>
              <a:t>Peer-to-peer TWT for Handling Co-ex/P2P</a:t>
            </a:r>
            <a:r>
              <a:rPr lang="en-US" sz="1400" dirty="0"/>
              <a:t> 				</a:t>
            </a:r>
            <a:r>
              <a:rPr lang="en-US" sz="1400" b="0" i="0" u="none" strike="noStrike" dirty="0">
                <a:solidFill>
                  <a:srgbClr val="000000"/>
                </a:solidFill>
                <a:effectLst/>
              </a:rPr>
              <a:t>Rubayet Shafin</a:t>
            </a:r>
          </a:p>
          <a:p>
            <a:pPr lvl="1">
              <a:buFont typeface="Arial" panose="020B0604020202020204" pitchFamily="34" charset="0"/>
              <a:buChar char="•"/>
            </a:pPr>
            <a:r>
              <a:rPr lang="en-US" sz="1400" b="0" i="0" u="sng" strike="noStrike" dirty="0">
                <a:solidFill>
                  <a:srgbClr val="0563C1"/>
                </a:solidFill>
                <a:effectLst/>
                <a:hlinkClick r:id="rId3"/>
              </a:rPr>
              <a:t>24/0806</a:t>
            </a:r>
            <a:r>
              <a:rPr lang="en-US" sz="1400" dirty="0"/>
              <a:t> </a:t>
            </a:r>
            <a:r>
              <a:rPr lang="en-US" sz="1400" b="0" i="0" u="none" strike="noStrike" dirty="0">
                <a:solidFill>
                  <a:srgbClr val="000000"/>
                </a:solidFill>
                <a:effectLst/>
              </a:rPr>
              <a:t>Multi-link In-device Coexistence Management</a:t>
            </a:r>
            <a:r>
              <a:rPr lang="en-US" sz="1400" dirty="0"/>
              <a:t> 			</a:t>
            </a:r>
            <a:r>
              <a:rPr lang="en-US" sz="1400" b="0" i="0" u="none" strike="noStrike" dirty="0">
                <a:solidFill>
                  <a:srgbClr val="000000"/>
                </a:solidFill>
                <a:effectLst/>
              </a:rPr>
              <a:t>Juseong Moon</a:t>
            </a:r>
          </a:p>
          <a:p>
            <a:pPr lvl="1">
              <a:buFont typeface="Arial" panose="020B0604020202020204" pitchFamily="34" charset="0"/>
              <a:buChar char="•"/>
            </a:pPr>
            <a:r>
              <a:rPr lang="en-US" sz="1400" b="0" i="0" u="none" strike="noStrike" dirty="0">
                <a:solidFill>
                  <a:srgbClr val="FF0000"/>
                </a:solidFill>
                <a:effectLst/>
                <a:hlinkClick r:id="rId4"/>
              </a:rPr>
              <a:t>24/0831</a:t>
            </a:r>
            <a:r>
              <a:rPr lang="en-US" sz="1400" dirty="0"/>
              <a:t> </a:t>
            </a:r>
            <a:r>
              <a:rPr lang="en-US" sz="1400" b="0" i="0" u="none" strike="noStrike" dirty="0">
                <a:solidFill>
                  <a:srgbClr val="000000"/>
                </a:solidFill>
                <a:effectLst/>
              </a:rPr>
              <a:t>Periodic IDC use cases and considerations for signaling</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5"/>
              </a:rPr>
              <a:t>24/0834</a:t>
            </a:r>
            <a:r>
              <a:rPr lang="en-US" sz="1400" dirty="0"/>
              <a:t> </a:t>
            </a:r>
            <a:r>
              <a:rPr lang="en-US" sz="1400" b="0" i="0" u="none" strike="noStrike" dirty="0">
                <a:solidFill>
                  <a:srgbClr val="000000"/>
                </a:solidFill>
                <a:effectLst/>
              </a:rPr>
              <a:t>Some Details on In-Device Coexistence</a:t>
            </a:r>
            <a:r>
              <a:rPr lang="en-US" sz="1400" dirty="0"/>
              <a:t> 				</a:t>
            </a:r>
            <a:r>
              <a:rPr lang="en-US" sz="1400" b="0" i="0" u="none" strike="noStrike" dirty="0">
                <a:solidFill>
                  <a:srgbClr val="000000"/>
                </a:solidFill>
                <a:effectLst/>
              </a:rPr>
              <a:t>Insun Jang</a:t>
            </a:r>
            <a:r>
              <a:rPr lang="en-US" sz="1400" dirty="0"/>
              <a:t> </a:t>
            </a:r>
          </a:p>
          <a:p>
            <a:pPr lvl="1">
              <a:buFont typeface="Arial" panose="020B0604020202020204" pitchFamily="34" charset="0"/>
              <a:buChar char="•"/>
            </a:pPr>
            <a:r>
              <a:rPr lang="fr-FR" sz="1400" b="0" i="0" u="sng" strike="noStrike" dirty="0">
                <a:solidFill>
                  <a:srgbClr val="0563C1"/>
                </a:solidFill>
                <a:effectLst/>
                <a:hlinkClick r:id="rId6"/>
              </a:rPr>
              <a:t>24/0857</a:t>
            </a:r>
            <a:r>
              <a:rPr lang="fr-FR" sz="1400" dirty="0"/>
              <a:t> </a:t>
            </a:r>
            <a:r>
              <a:rPr lang="fr-FR" sz="1400" b="0" i="0" u="none" strike="noStrike" dirty="0">
                <a:solidFill>
                  <a:srgbClr val="000000"/>
                </a:solidFill>
                <a:effectLst/>
              </a:rPr>
              <a:t>ICR </a:t>
            </a:r>
            <a:r>
              <a:rPr lang="fr-FR" sz="1400" b="0" i="0" u="none" strike="noStrike" dirty="0" err="1">
                <a:solidFill>
                  <a:srgbClr val="000000"/>
                </a:solidFill>
                <a:effectLst/>
              </a:rPr>
              <a:t>consideration</a:t>
            </a:r>
            <a:r>
              <a:rPr lang="fr-FR" sz="1400" dirty="0"/>
              <a:t> 							</a:t>
            </a:r>
            <a:r>
              <a:rPr lang="fr-FR" sz="1400" b="0" i="0" u="none" strike="noStrike" dirty="0">
                <a:solidFill>
                  <a:srgbClr val="000000"/>
                </a:solidFill>
                <a:effectLst/>
              </a:rPr>
              <a:t>Liwen Chu</a:t>
            </a:r>
          </a:p>
          <a:p>
            <a:pPr lvl="1">
              <a:buFont typeface="Arial" panose="020B0604020202020204" pitchFamily="34" charset="0"/>
              <a:buChar char="•"/>
            </a:pPr>
            <a:r>
              <a:rPr lang="en-US" sz="1400" b="0" i="0" u="none" strike="sngStrike" dirty="0">
                <a:solidFill>
                  <a:srgbClr val="FF0000"/>
                </a:solidFill>
                <a:effectLst/>
              </a:rPr>
              <a:t>24/0856</a:t>
            </a:r>
            <a:r>
              <a:rPr lang="en-US" sz="1400" strike="sngStrike" dirty="0"/>
              <a:t> </a:t>
            </a:r>
            <a:r>
              <a:rPr lang="en-US" sz="1400" b="0" i="0" u="none" strike="sngStrike" dirty="0">
                <a:solidFill>
                  <a:srgbClr val="000000"/>
                </a:solidFill>
                <a:effectLst/>
              </a:rPr>
              <a:t>Further Discussions on In-Device Coexistence</a:t>
            </a:r>
            <a:r>
              <a:rPr lang="en-US" sz="1400" strike="sngStrike" dirty="0"/>
              <a:t> 			</a:t>
            </a:r>
            <a:r>
              <a:rPr lang="en-US" sz="1400" b="0" i="0" u="none" strike="sngStrike" dirty="0">
                <a:solidFill>
                  <a:srgbClr val="000000"/>
                </a:solidFill>
                <a:effectLst/>
              </a:rPr>
              <a:t>Jeongki Kim*</a:t>
            </a:r>
            <a:r>
              <a:rPr lang="en-US" sz="1400" strike="sngStrike" dirty="0"/>
              <a:t> </a:t>
            </a:r>
          </a:p>
          <a:p>
            <a:pPr lvl="1">
              <a:buFont typeface="Arial" panose="020B0604020202020204" pitchFamily="34" charset="0"/>
              <a:buChar char="•"/>
            </a:pPr>
            <a:r>
              <a:rPr lang="en-US" sz="1400" b="0" i="0" u="none" strike="noStrike" dirty="0">
                <a:solidFill>
                  <a:srgbClr val="FF0000"/>
                </a:solidFill>
                <a:effectLst/>
                <a:hlinkClick r:id="rId7"/>
              </a:rPr>
              <a:t>24/1108</a:t>
            </a:r>
            <a:r>
              <a:rPr lang="en-US" sz="1400" dirty="0"/>
              <a:t> </a:t>
            </a:r>
            <a:r>
              <a:rPr lang="en-US" sz="1400" b="0" i="0" u="none" strike="noStrike" dirty="0">
                <a:solidFill>
                  <a:srgbClr val="000000"/>
                </a:solidFill>
                <a:effectLst/>
              </a:rPr>
              <a:t>Periodic IDC signaling for Mobile AP</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marL="0" lvl="0" indent="0"/>
            <a:r>
              <a:rPr lang="en-US"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indent="0" algn="l">
              <a:spcBef>
                <a:spcPts val="0"/>
              </a:spcBef>
              <a:spcAft>
                <a:spcPts val="0"/>
              </a:spcAft>
            </a:pPr>
            <a:r>
              <a:rPr lang="en-US" sz="1200" b="1" i="0" dirty="0">
                <a:solidFill>
                  <a:srgbClr val="222222"/>
                </a:solidFill>
                <a:effectLst/>
                <a:highlight>
                  <a:srgbClr val="FFFFFF"/>
                </a:highlight>
              </a:rPr>
              <a:t>Straw Poll 1:</a:t>
            </a:r>
            <a:r>
              <a:rPr lang="en-US" sz="1200" b="0" i="0" dirty="0">
                <a:solidFill>
                  <a:srgbClr val="222222"/>
                </a:solidFill>
                <a:effectLst/>
                <a:highlight>
                  <a:srgbClr val="FFFFFF"/>
                </a:highlight>
              </a:rPr>
              <a:t> Do you support to define in 11bn that when a non-AP MLD is in the process of roaming from the current AP 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How to transfer the context is TBD.</a:t>
            </a:r>
          </a:p>
          <a:p>
            <a:pPr marL="0" marR="0" indent="0" algn="l">
              <a:spcBef>
                <a:spcPts val="0"/>
              </a:spcBef>
              <a:spcAft>
                <a:spcPts val="0"/>
              </a:spcAft>
            </a:pPr>
            <a:r>
              <a:rPr lang="en-US" sz="1200" b="1" i="0" dirty="0">
                <a:solidFill>
                  <a:srgbClr val="222222"/>
                </a:solidFill>
                <a:effectLst/>
                <a:highlight>
                  <a:srgbClr val="FFFFFF"/>
                </a:highlight>
              </a:rPr>
              <a:t>Straw Poll 2:</a:t>
            </a:r>
            <a:r>
              <a:rPr lang="en-US" sz="1200" b="0" i="0" dirty="0">
                <a:solidFill>
                  <a:srgbClr val="222222"/>
                </a:solidFill>
                <a:effectLst/>
                <a:highlight>
                  <a:srgbClr val="FFFFFF"/>
                </a:highlight>
              </a:rPr>
              <a:t> Do you agree that during roaming, after the request/response exchange that initiates notification of the DS mapping change from the current AP MLD to the target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200" b="0" i="0" dirty="0">
                <a:solidFill>
                  <a:srgbClr val="222222"/>
                </a:solidFill>
                <a:effectLst/>
                <a:highlight>
                  <a:srgbClr val="FFFFFF"/>
                </a:highlight>
              </a:rPr>
              <a:t>It is assumed that the target AP MLD is able to deliver data frames after the DS mapping change</a:t>
            </a:r>
          </a:p>
          <a:p>
            <a:pPr marL="0" indent="0"/>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2"/>
              </a:rPr>
              <a:t>23/1971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3"/>
              </a:rPr>
              <a:t>23/1996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4"/>
              </a:rPr>
              <a:t>24/0052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5"/>
              </a:rPr>
              <a:t>24/0083</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6"/>
              </a:rPr>
              <a:t>24/0101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7"/>
              </a:rPr>
              <a:t>24/0396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8"/>
              </a:rPr>
              <a:t>24/0412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9"/>
              </a:rPr>
              <a:t>24/0679</a:t>
            </a:r>
            <a:r>
              <a:rPr lang="en-US" sz="1200" b="0" i="1" dirty="0">
                <a:solidFill>
                  <a:srgbClr val="222222"/>
                </a:solidFill>
                <a:effectLst/>
                <a:highlight>
                  <a:srgbClr val="FFFFFF"/>
                </a:highlight>
              </a:rPr>
              <a:t>]</a:t>
            </a:r>
            <a:endParaRPr lang="en-US" sz="1200" i="1" dirty="0"/>
          </a:p>
          <a:p>
            <a:pPr marL="0" indent="0" algn="l">
              <a:spcBef>
                <a:spcPts val="0"/>
              </a:spcBef>
              <a:spcAft>
                <a:spcPts val="800"/>
              </a:spcAft>
            </a:pPr>
            <a:r>
              <a:rPr lang="en-US" sz="1200" i="0" dirty="0">
                <a:solidFill>
                  <a:srgbClr val="222222"/>
                </a:solidFill>
                <a:effectLst/>
                <a:highlight>
                  <a:srgbClr val="FFFFFF"/>
                </a:highlight>
              </a:rPr>
              <a:t>Straw Poll 3: </a:t>
            </a:r>
            <a:r>
              <a:rPr lang="en-US" sz="1200" b="0" i="0" dirty="0">
                <a:solidFill>
                  <a:srgbClr val="222222"/>
                </a:solidFill>
                <a:effectLst/>
                <a:highlight>
                  <a:srgbClr val="FFFFFF"/>
                </a:highlight>
              </a:rPr>
              <a:t>Do you agree to define mechanisms that enable APs operating on the same channel to coordinate their respective rTWT schedules and/or to ensure that one AP extends the protection of the rTWT schedule of the other AP.</a:t>
            </a:r>
          </a:p>
          <a:p>
            <a:pPr marL="0" indent="0" algn="l">
              <a:spcBef>
                <a:spcPts val="0"/>
              </a:spcBef>
              <a:spcAft>
                <a:spcPts val="800"/>
              </a:spcAft>
            </a:pPr>
            <a:r>
              <a:rPr lang="en-US" sz="1200" b="0" i="0" dirty="0">
                <a:solidFill>
                  <a:srgbClr val="222222"/>
                </a:solidFill>
                <a:effectLst/>
                <a:highlight>
                  <a:srgbClr val="FFFFFF"/>
                </a:highlight>
              </a:rPr>
              <a:t>NOTE – TBD mechanisms including negotiation between 2 APs and advertisement.</a:t>
            </a:r>
          </a:p>
          <a:p>
            <a:pPr algn="l"/>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10"/>
              </a:rPr>
              <a:t>23/0250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1"/>
              </a:rPr>
              <a:t>23/1887</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2"/>
              </a:rPr>
              <a:t>23/1916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3"/>
              </a:rPr>
              <a:t>23/1952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4"/>
              </a:rPr>
              <a:t>23/1962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5"/>
              </a:rPr>
              <a:t>23/2022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6"/>
              </a:rPr>
              <a:t>23/2084</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7"/>
              </a:rPr>
              <a:t>24/0160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8"/>
              </a:rPr>
              <a:t>24/0161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9"/>
              </a:rPr>
              <a:t>24/0388</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20"/>
              </a:rPr>
              <a:t>24/0407</a:t>
            </a:r>
            <a:r>
              <a:rPr lang="en-US" sz="1200" b="0" i="1" dirty="0">
                <a:solidFill>
                  <a:srgbClr val="222222"/>
                </a:solidFill>
                <a:effectLst/>
                <a:highlight>
                  <a:srgbClr val="FFFFFF"/>
                </a:highlight>
              </a:rPr>
              <a:t>]</a:t>
            </a:r>
            <a:endParaRPr lang="en-US" sz="2000" b="0" dirty="0">
              <a:solidFill>
                <a:srgbClr val="FFC000"/>
              </a:solidFill>
            </a:endParaRP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867940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hlinkClick r:id="rId2"/>
              </a:rPr>
              <a:t>24/1130</a:t>
            </a:r>
            <a:r>
              <a:rPr lang="en-GB" sz="1200" dirty="0"/>
              <a:t> Distribution Bandwidth of DRU - Follow up					Mengshi Hu</a:t>
            </a:r>
          </a:p>
          <a:p>
            <a:pPr lvl="1">
              <a:buFont typeface="Arial" panose="020B0604020202020204" pitchFamily="34" charset="0"/>
              <a:buChar char="•"/>
            </a:pPr>
            <a:r>
              <a:rPr lang="en-GB" sz="1200" dirty="0">
                <a:hlinkClick r:id="rId3"/>
              </a:rPr>
              <a:t>24/1131</a:t>
            </a:r>
            <a:r>
              <a:rPr lang="en-GB" sz="1200" dirty="0"/>
              <a:t> DRU for Puncturing Case 1001						Mengshi Hu</a:t>
            </a:r>
          </a:p>
          <a:p>
            <a:pPr lvl="1" algn="just">
              <a:buFont typeface="Arial" panose="020B0604020202020204" pitchFamily="34" charset="0"/>
              <a:buChar char="•"/>
            </a:pPr>
            <a:r>
              <a:rPr lang="en-GB" sz="1200" dirty="0">
                <a:solidFill>
                  <a:srgbClr val="FF0000"/>
                </a:solidFill>
                <a:hlinkClick r:id="rId4"/>
              </a:rPr>
              <a:t>24/1173</a:t>
            </a:r>
            <a:r>
              <a:rPr lang="en-GB" sz="1200" dirty="0"/>
              <a:t> Enabling 20MHz Operating STAs in 80MHz DRU Transmissions		</a:t>
            </a:r>
            <a:r>
              <a:rPr lang="en-GB" sz="1200" dirty="0" err="1"/>
              <a:t>Chenchen</a:t>
            </a:r>
            <a:r>
              <a:rPr lang="en-GB" sz="1200" dirty="0"/>
              <a:t> LIU</a:t>
            </a:r>
          </a:p>
          <a:p>
            <a:pPr lvl="1">
              <a:buFont typeface="Arial" panose="020B0604020202020204" pitchFamily="34" charset="0"/>
              <a:buChar char="•"/>
            </a:pPr>
            <a:r>
              <a:rPr lang="en-GB" sz="1200" dirty="0">
                <a:solidFill>
                  <a:srgbClr val="FF0000"/>
                </a:solidFill>
                <a:hlinkClick r:id="rId5"/>
              </a:rPr>
              <a:t>24/1174</a:t>
            </a:r>
            <a:r>
              <a:rPr lang="en-GB" sz="1200" dirty="0"/>
              <a:t> Enhanced DRU Utilization in 40MHz and 80MHz Distributed Bandwidth	</a:t>
            </a:r>
            <a:r>
              <a:rPr lang="en-GB" sz="1200" dirty="0" err="1"/>
              <a:t>Chenchen</a:t>
            </a:r>
            <a:r>
              <a:rPr lang="en-GB" sz="1200" dirty="0"/>
              <a:t> LIU</a:t>
            </a:r>
          </a:p>
          <a:p>
            <a:pPr lvl="1">
              <a:buFont typeface="Arial" panose="020B0604020202020204" pitchFamily="34" charset="0"/>
              <a:buChar char="•"/>
            </a:pPr>
            <a:r>
              <a:rPr lang="en-US" sz="1200" b="0" i="0" u="none" strike="noStrike" dirty="0">
                <a:solidFill>
                  <a:srgbClr val="FF0000"/>
                </a:solidFill>
                <a:effectLst/>
                <a:hlinkClick r:id="rId6"/>
              </a:rPr>
              <a:t>24/1187</a:t>
            </a:r>
            <a:r>
              <a:rPr lang="en-US" sz="1200" b="0" i="0" u="none" strike="noStrike" dirty="0">
                <a:solidFill>
                  <a:srgbClr val="000000"/>
                </a:solidFill>
                <a:effectLst/>
              </a:rPr>
              <a:t> DRU Tone Plan for 11bn-Follow Up</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none" strike="noStrike" dirty="0">
                <a:solidFill>
                  <a:srgbClr val="FF0000"/>
                </a:solidFill>
                <a:effectLst/>
                <a:hlinkClick r:id="rId2"/>
              </a:rPr>
              <a:t>24/1109</a:t>
            </a:r>
            <a:r>
              <a:rPr lang="en-US" sz="1400" dirty="0"/>
              <a:t> </a:t>
            </a:r>
            <a:r>
              <a:rPr lang="en-US" sz="1400" b="0" i="0" u="none" strike="noStrike" dirty="0">
                <a:solidFill>
                  <a:srgbClr val="000000"/>
                </a:solidFill>
                <a:effectLst/>
              </a:rPr>
              <a:t>More consideration for in-device-coexistence</a:t>
            </a:r>
            <a:r>
              <a:rPr lang="en-US" sz="1400" dirty="0"/>
              <a:t> 			</a:t>
            </a:r>
            <a:r>
              <a:rPr lang="en-US" sz="1400" b="0" i="0" u="none" strike="noStrike" dirty="0" err="1">
                <a:solidFill>
                  <a:srgbClr val="000000"/>
                </a:solidFill>
                <a:effectLst/>
              </a:rPr>
              <a:t>Hongwon</a:t>
            </a:r>
            <a:r>
              <a:rPr lang="en-US" sz="1400" b="0" i="0" u="none" strike="noStrike" dirty="0">
                <a:solidFill>
                  <a:srgbClr val="000000"/>
                </a:solidFill>
                <a:effectLst/>
              </a:rPr>
              <a:t> Lee</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3"/>
              </a:rPr>
              <a:t>24/1170</a:t>
            </a:r>
            <a:r>
              <a:rPr lang="en-US" sz="1400" b="0" i="0" u="none" strike="noStrike" dirty="0">
                <a:solidFill>
                  <a:srgbClr val="FF0000"/>
                </a:solidFill>
                <a:effectLst/>
              </a:rPr>
              <a:t> </a:t>
            </a:r>
            <a:r>
              <a:rPr lang="en-US" sz="1400" b="0" i="0" u="none" strike="noStrike" dirty="0">
                <a:solidFill>
                  <a:srgbClr val="000000"/>
                </a:solidFill>
                <a:effectLst/>
              </a:rPr>
              <a:t>Further Considerations on In-Device Coexistence</a:t>
            </a:r>
            <a:r>
              <a:rPr lang="en-US" sz="1400" dirty="0"/>
              <a:t> 			</a:t>
            </a:r>
            <a:r>
              <a:rPr lang="en-US" sz="1400" b="0" i="0" u="none" strike="noStrike" dirty="0" err="1">
                <a:solidFill>
                  <a:srgbClr val="000000"/>
                </a:solidFill>
                <a:effectLst/>
              </a:rPr>
              <a:t>Jaheon</a:t>
            </a:r>
            <a:r>
              <a:rPr lang="en-US" sz="1400" b="0" i="0" u="none" strike="noStrike" dirty="0">
                <a:solidFill>
                  <a:srgbClr val="000000"/>
                </a:solidFill>
                <a:effectLst/>
              </a:rPr>
              <a:t> Gu</a:t>
            </a:r>
          </a:p>
          <a:p>
            <a:pPr lvl="1">
              <a:buFont typeface="Arial" panose="020B0604020202020204" pitchFamily="34" charset="0"/>
              <a:buChar char="•"/>
            </a:pPr>
            <a:r>
              <a:rPr lang="en-US" sz="1400" b="0" i="0" u="none" strike="noStrike" dirty="0">
                <a:solidFill>
                  <a:srgbClr val="FF0000"/>
                </a:solidFill>
                <a:effectLst/>
              </a:rPr>
              <a:t>24/1221</a:t>
            </a:r>
            <a:r>
              <a:rPr lang="en-US" sz="1400" b="0" i="0" u="none" strike="noStrike" dirty="0">
                <a:solidFill>
                  <a:srgbClr val="000000"/>
                </a:solidFill>
                <a:effectLst/>
              </a:rPr>
              <a:t> ICF ICR follow up</a:t>
            </a:r>
            <a:r>
              <a:rPr lang="en-US" sz="1400" dirty="0"/>
              <a:t> 							</a:t>
            </a:r>
            <a:r>
              <a:rPr lang="en-US" sz="1400" b="0" i="0" u="none" strike="noStrike" dirty="0">
                <a:solidFill>
                  <a:srgbClr val="000000"/>
                </a:solidFill>
                <a:effectLst/>
              </a:rPr>
              <a:t>Liwen Chu</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4"/>
              </a:rPr>
              <a:t>24/1226</a:t>
            </a:r>
            <a:r>
              <a:rPr lang="en-US" sz="1400" dirty="0"/>
              <a:t> </a:t>
            </a:r>
            <a:r>
              <a:rPr lang="en-US" sz="1400" b="0" i="0" u="none" strike="noStrike" dirty="0">
                <a:solidFill>
                  <a:srgbClr val="000000"/>
                </a:solidFill>
                <a:effectLst/>
              </a:rPr>
              <a:t>ICF-ICR design</a:t>
            </a:r>
            <a:r>
              <a:rPr lang="en-US" sz="1400" dirty="0"/>
              <a:t> 								</a:t>
            </a:r>
            <a:r>
              <a:rPr lang="en-US" sz="1400" b="0" i="0" u="none" strike="noStrike" dirty="0">
                <a:solidFill>
                  <a:srgbClr val="000000"/>
                </a:solidFill>
                <a:effectLst/>
              </a:rPr>
              <a:t>Cariou, Laurent</a:t>
            </a:r>
          </a:p>
          <a:p>
            <a:pPr lvl="1">
              <a:buFont typeface="Arial" panose="020B0604020202020204" pitchFamily="34" charset="0"/>
              <a:buChar char="•"/>
            </a:pPr>
            <a:r>
              <a:rPr lang="en-US" sz="1400" dirty="0">
                <a:solidFill>
                  <a:srgbClr val="FF0000"/>
                </a:solidFill>
                <a:hlinkClick r:id="rId5"/>
              </a:rPr>
              <a:t>24/1247</a:t>
            </a:r>
            <a:r>
              <a:rPr lang="en-US" sz="1400" dirty="0"/>
              <a:t>	ICF ICR Design For Coex						</a:t>
            </a:r>
            <a:r>
              <a:rPr lang="en-US" sz="1400" dirty="0" err="1"/>
              <a:t>Adbel</a:t>
            </a:r>
            <a:r>
              <a:rPr lang="en-US" sz="1400" dirty="0"/>
              <a:t> Ajami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lgn="l"/>
            <a:r>
              <a:rPr lang="en-US" sz="1400" dirty="0">
                <a:solidFill>
                  <a:srgbClr val="222222"/>
                </a:solidFill>
                <a:highlight>
                  <a:srgbClr val="FFFFFF"/>
                </a:highlight>
              </a:rPr>
              <a:t>Straw Poll 1: </a:t>
            </a:r>
            <a:r>
              <a:rPr lang="en-US" sz="1400" b="0" i="0" dirty="0">
                <a:solidFill>
                  <a:srgbClr val="222222"/>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event that triggers switching to the NPCA primary channel shall be</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Control frame exchange (e.g., (MU-)RTS/CTS) or</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HE/EHT/UHR PPDU</a:t>
            </a:r>
          </a:p>
          <a:p>
            <a:pPr algn="l"/>
            <a:r>
              <a:rPr lang="en-US" sz="1400" b="1" i="0" dirty="0">
                <a:solidFill>
                  <a:srgbClr val="222222"/>
                </a:solidFill>
                <a:effectLst/>
                <a:highlight>
                  <a:srgbClr val="FFFFFF"/>
                </a:highlight>
              </a:rPr>
              <a:t>Straw Poll 2: </a:t>
            </a:r>
            <a:r>
              <a:rPr lang="en-US" sz="1400" b="0" i="0" dirty="0">
                <a:solidFill>
                  <a:srgbClr val="222222"/>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NPCA operation shall use the same EDCA parameters ((MU) EDCA Parameter Set, EPCS EDCA Parameters),  on both the BSS primary channel and the NPCA primary channel.</a:t>
            </a:r>
            <a:endParaRPr lang="en-US" sz="1200" b="0" dirty="0">
              <a:solidFill>
                <a:srgbClr val="FFC000"/>
              </a:solidFill>
            </a:endParaRPr>
          </a:p>
          <a:p>
            <a:pPr marL="0" indent="0"/>
            <a:r>
              <a:rPr lang="en-US" sz="1400" b="0" i="1" dirty="0">
                <a:solidFill>
                  <a:srgbClr val="222222"/>
                </a:solidFill>
                <a:effectLst/>
                <a:highlight>
                  <a:srgbClr val="FFFFFF"/>
                </a:highlight>
              </a:rPr>
              <a:t>Supporting Doc: </a:t>
            </a:r>
            <a:r>
              <a:rPr lang="en-US" sz="1400" b="0" i="1" dirty="0">
                <a:solidFill>
                  <a:srgbClr val="222222"/>
                </a:solidFill>
                <a:effectLst/>
                <a:highlight>
                  <a:srgbClr val="FFFFFF"/>
                </a:highlight>
                <a:hlinkClick r:id="rId2"/>
              </a:rPr>
              <a:t>11-24/495</a:t>
            </a:r>
            <a:endParaRPr lang="en-US" sz="1400" i="1" dirty="0"/>
          </a:p>
          <a:p>
            <a:pPr marL="0" indent="0"/>
            <a:r>
              <a:rPr lang="en-US" sz="1400" b="1" i="0" dirty="0">
                <a:solidFill>
                  <a:srgbClr val="222222"/>
                </a:solidFill>
                <a:effectLst/>
                <a:highlight>
                  <a:srgbClr val="FFFFFF"/>
                </a:highlight>
              </a:rPr>
              <a:t>Straw Poll 3: </a:t>
            </a:r>
            <a:r>
              <a:rPr lang="en-US" sz="1400" b="0" i="0" dirty="0">
                <a:solidFill>
                  <a:srgbClr val="222222"/>
                </a:solidFill>
                <a:effectLst/>
                <a:highlight>
                  <a:srgbClr val="FFFFFF"/>
                </a:highlight>
                <a:latin typeface="Arial" panose="020B0604020202020204" pitchFamily="34" charset="0"/>
              </a:rPr>
              <a:t>Do you agree add the definition of sharing AP and shared AP in MAP coordination scheme as follows to 11bn SFD</a:t>
            </a:r>
            <a:endParaRPr lang="en-US" sz="1400" b="0" dirty="0">
              <a:solidFill>
                <a:srgbClr val="222222"/>
              </a:solidFill>
              <a:highlight>
                <a:srgbClr val="FFFFFF"/>
              </a:highlight>
              <a:latin typeface="Arial" panose="020B0604020202020204" pitchFamily="34" charset="0"/>
            </a:endParaRPr>
          </a:p>
          <a:p>
            <a:pPr marL="285750" indent="-285750">
              <a:buFont typeface="Arial" panose="020B0604020202020204" pitchFamily="34" charset="0"/>
              <a:buChar char="•"/>
            </a:pPr>
            <a:r>
              <a:rPr lang="en-US" sz="1200" b="1" i="0" dirty="0">
                <a:solidFill>
                  <a:srgbClr val="222222"/>
                </a:solidFill>
                <a:effectLst/>
                <a:highlight>
                  <a:srgbClr val="FFFFFF"/>
                </a:highlight>
                <a:latin typeface="Arial" panose="020B0604020202020204" pitchFamily="34" charset="0"/>
              </a:rPr>
              <a:t>sharing AP:</a:t>
            </a:r>
            <a:r>
              <a:rPr lang="en-US" sz="1200" b="0" i="0" dirty="0">
                <a:solidFill>
                  <a:srgbClr val="222222"/>
                </a:solidFill>
                <a:effectLst/>
                <a:highlight>
                  <a:srgbClr val="FFFFFF"/>
                </a:highlight>
                <a:latin typeface="Arial" panose="020B0604020202020204" pitchFamily="34" charset="0"/>
              </a:rPr>
              <a:t> A UHR AP that is a TXOP holder and intends to share its TXOP to the other AP(s) via a TBD frame.</a:t>
            </a:r>
          </a:p>
          <a:p>
            <a:pPr algn="l">
              <a:buFont typeface="Arial" panose="020B0604020202020204" pitchFamily="34" charset="0"/>
              <a:buChar char="•"/>
            </a:pPr>
            <a:r>
              <a:rPr lang="en-US" sz="1200" b="1" i="0" dirty="0">
                <a:solidFill>
                  <a:srgbClr val="222222"/>
                </a:solidFill>
                <a:effectLst/>
                <a:highlight>
                  <a:srgbClr val="FFFFFF"/>
                </a:highlight>
                <a:latin typeface="Arial" panose="020B0604020202020204" pitchFamily="34" charset="0"/>
              </a:rPr>
              <a:t>shared AP</a:t>
            </a:r>
            <a:r>
              <a:rPr lang="en-US" sz="1200" b="0" i="0" dirty="0">
                <a:solidFill>
                  <a:srgbClr val="222222"/>
                </a:solidFill>
                <a:effectLst/>
                <a:highlight>
                  <a:srgbClr val="FFFFFF"/>
                </a:highlight>
                <a:latin typeface="Arial" panose="020B0604020202020204" pitchFamily="34" charset="0"/>
              </a:rPr>
              <a:t>: An UHR AP that is a TXOP responder and granted a portion of  the TXOP or granted the medium access permission of the TXOP by the sharing AP via a TBD frame.</a:t>
            </a:r>
          </a:p>
          <a:p>
            <a:pPr algn="l"/>
            <a:r>
              <a:rPr lang="en-US" sz="1400" b="0" i="0" dirty="0">
                <a:solidFill>
                  <a:srgbClr val="222222"/>
                </a:solidFill>
                <a:effectLst/>
                <a:highlight>
                  <a:srgbClr val="FFFFFF"/>
                </a:highlight>
                <a:latin typeface="Arial" panose="020B0604020202020204" pitchFamily="34" charset="0"/>
              </a:rPr>
              <a:t>Note: the name “sharing AP” and “shared AP” can be changed. </a:t>
            </a:r>
          </a:p>
          <a:p>
            <a:pPr marL="0" indent="0"/>
            <a:r>
              <a:rPr lang="en-US" sz="14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42544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FF0000"/>
                </a:solidFill>
                <a:effectLst/>
              </a:rPr>
              <a:t>24/1188</a:t>
            </a:r>
            <a:r>
              <a:rPr lang="en-US" sz="1200" b="0" i="0" u="none" strike="noStrike" dirty="0">
                <a:solidFill>
                  <a:srgbClr val="000000"/>
                </a:solidFill>
                <a:effectLst/>
              </a:rPr>
              <a:t> Global CSD Index Assignment for DRU STF Transmission in 11bn</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p>
          <a:p>
            <a:pPr lvl="1">
              <a:buFont typeface="Arial" panose="020B0604020202020204" pitchFamily="34" charset="0"/>
              <a:buChar char="•"/>
            </a:pPr>
            <a:r>
              <a:rPr lang="en-US" sz="1200" b="0" i="0" u="none" strike="noStrike" dirty="0">
                <a:solidFill>
                  <a:srgbClr val="FF0000"/>
                </a:solidFill>
                <a:effectLst/>
              </a:rPr>
              <a:t>24/1189</a:t>
            </a:r>
            <a:r>
              <a:rPr lang="en-US" sz="1200" dirty="0"/>
              <a:t> </a:t>
            </a:r>
            <a:r>
              <a:rPr lang="en-US" sz="1200" b="0" i="0" u="none" strike="noStrike" dirty="0">
                <a:solidFill>
                  <a:srgbClr val="000000"/>
                </a:solidFill>
                <a:effectLst/>
              </a:rPr>
              <a:t>DRU TX on Frequency Subblocks of Wide Bandwidth PPDU</a:t>
            </a:r>
            <a:r>
              <a:rPr lang="en-US" sz="1200" dirty="0"/>
              <a:t> 		</a:t>
            </a:r>
            <a:r>
              <a:rPr lang="en-US" sz="1200" b="0" i="0" u="none" strike="noStrike" dirty="0" err="1">
                <a:solidFill>
                  <a:srgbClr val="000000"/>
                </a:solidFill>
                <a:effectLst/>
              </a:rPr>
              <a:t>Shengquan</a:t>
            </a:r>
            <a:r>
              <a:rPr lang="en-US" sz="1200" b="0" i="0" u="none" strike="noStrike" dirty="0">
                <a:solidFill>
                  <a:srgbClr val="000000"/>
                </a:solidFill>
                <a:effectLst/>
              </a:rPr>
              <a:t> Hu</a:t>
            </a:r>
            <a:endParaRPr lang="en-US" sz="1200" dirty="0"/>
          </a:p>
          <a:p>
            <a:pPr lvl="1">
              <a:buFont typeface="Arial" panose="020B0604020202020204" pitchFamily="34" charset="0"/>
              <a:buChar char="•"/>
            </a:pPr>
            <a:r>
              <a:rPr lang="en-GB" sz="1200" dirty="0">
                <a:solidFill>
                  <a:srgbClr val="FF0000"/>
                </a:solidFill>
              </a:rPr>
              <a:t>24/1230</a:t>
            </a:r>
            <a:r>
              <a:rPr lang="en-GB" sz="1200" dirty="0"/>
              <a:t> pilot-tone-design-in-dRU-transmission					Lin Yang</a:t>
            </a:r>
          </a:p>
          <a:p>
            <a:pPr lvl="1">
              <a:buFont typeface="Arial" panose="020B0604020202020204" pitchFamily="34" charset="0"/>
              <a:buChar char="•"/>
            </a:pPr>
            <a:r>
              <a:rPr lang="en-GB" sz="1200" dirty="0">
                <a:solidFill>
                  <a:srgbClr val="FF0000"/>
                </a:solidFill>
              </a:rPr>
              <a:t>24/1231</a:t>
            </a:r>
            <a:r>
              <a:rPr lang="en-GB" sz="1200" dirty="0"/>
              <a:t> UHR LTFs for DRU and Sounding Operation				Leonardo </a:t>
            </a:r>
            <a:r>
              <a:rPr lang="en-GB" sz="1200" dirty="0" err="1"/>
              <a:t>Lanante</a:t>
            </a:r>
            <a:endParaRPr lang="en-GB" sz="1200" dirty="0"/>
          </a:p>
          <a:p>
            <a:pPr lvl="1">
              <a:buFont typeface="Arial" panose="020B0604020202020204" pitchFamily="34" charset="0"/>
              <a:buChar char="•"/>
            </a:pPr>
            <a:r>
              <a:rPr lang="en-US" sz="1200" b="0" i="0" u="none" strike="noStrike" dirty="0">
                <a:solidFill>
                  <a:srgbClr val="000000"/>
                </a:solidFill>
                <a:effectLst/>
                <a:hlinkClick r:id="rId2"/>
              </a:rPr>
              <a:t>24/1245</a:t>
            </a:r>
            <a:r>
              <a:rPr lang="en-US" sz="1200" dirty="0"/>
              <a:t> </a:t>
            </a:r>
            <a:r>
              <a:rPr lang="en-US" sz="1200" b="0" i="0" u="none" strike="noStrike" dirty="0">
                <a:solidFill>
                  <a:srgbClr val="000000"/>
                </a:solidFill>
                <a:effectLst/>
              </a:rPr>
              <a:t>Tone distribution in DRU with preamble puncturing</a:t>
            </a:r>
            <a:r>
              <a:rPr lang="en-US" sz="1200" dirty="0"/>
              <a:t> 			</a:t>
            </a:r>
            <a:r>
              <a:rPr lang="en-US" sz="1200" b="0" i="0" u="none" strike="noStrike" dirty="0">
                <a:solidFill>
                  <a:srgbClr val="000000"/>
                </a:solidFill>
                <a:effectLst/>
              </a:rPr>
              <a:t>Yan Xin</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24/0450</a:t>
            </a:r>
            <a:r>
              <a:rPr lang="en-US" sz="1400" dirty="0"/>
              <a:t> </a:t>
            </a:r>
            <a:r>
              <a:rPr lang="en-US" sz="1400" b="0" i="0" u="none" strike="noStrike" dirty="0">
                <a:solidFill>
                  <a:srgbClr val="000000"/>
                </a:solidFill>
                <a:effectLst/>
              </a:rPr>
              <a:t>A Proposal for UHR Soft-AP Power Save</a:t>
            </a:r>
            <a:r>
              <a:rPr lang="en-US" sz="1400" dirty="0"/>
              <a:t>				</a:t>
            </a:r>
            <a:r>
              <a:rPr lang="en-US" sz="1400" b="0" i="0" u="none" strike="noStrike" dirty="0">
                <a:solidFill>
                  <a:srgbClr val="000000"/>
                </a:solidFill>
                <a:effectLst/>
              </a:rPr>
              <a:t>Neel Krishnan</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24/0589</a:t>
            </a:r>
            <a:r>
              <a:rPr lang="en-US" sz="1400" dirty="0"/>
              <a:t> </a:t>
            </a:r>
            <a:r>
              <a:rPr lang="en-US" sz="1400" b="0" i="0" u="none" strike="noStrike" dirty="0">
                <a:solidFill>
                  <a:srgbClr val="000000"/>
                </a:solidFill>
                <a:effectLst/>
              </a:rPr>
              <a:t>Dynamic TID-To-Link Mapping for AP MLD Power Save</a:t>
            </a:r>
            <a:r>
              <a:rPr lang="en-US" sz="1400" dirty="0"/>
              <a:t> 	</a:t>
            </a:r>
            <a:r>
              <a:rPr lang="en-US" sz="1400" b="0" i="0" u="none" strike="noStrike" dirty="0" err="1">
                <a:solidFill>
                  <a:srgbClr val="000000"/>
                </a:solidFill>
                <a:effectLst/>
              </a:rPr>
              <a:t>Yongsen</a:t>
            </a:r>
            <a:r>
              <a:rPr lang="en-US" sz="1400" b="0" i="0" u="none" strike="noStrike" dirty="0">
                <a:solidFill>
                  <a:srgbClr val="000000"/>
                </a:solidFill>
                <a:effectLst/>
              </a:rPr>
              <a:t> Ma</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24/0602</a:t>
            </a:r>
            <a:r>
              <a:rPr lang="en-US" sz="1400" dirty="0"/>
              <a:t> </a:t>
            </a:r>
            <a:r>
              <a:rPr lang="en-US" sz="1400" b="0" i="0" u="none" strike="noStrike" dirty="0">
                <a:solidFill>
                  <a:srgbClr val="000000"/>
                </a:solidFill>
                <a:effectLst/>
              </a:rPr>
              <a:t>Multi link Power Management for MLO</a:t>
            </a:r>
            <a:r>
              <a:rPr lang="en-US" sz="1400" dirty="0"/>
              <a:t> 				</a:t>
            </a:r>
            <a:r>
              <a:rPr lang="en-US" sz="1400" b="0" i="0" u="none" strike="noStrike" dirty="0">
                <a:solidFill>
                  <a:srgbClr val="000000"/>
                </a:solidFill>
                <a:effectLst/>
              </a:rPr>
              <a:t>Morteza Mehrnoush</a:t>
            </a:r>
            <a:r>
              <a:rPr lang="en-US" sz="1400" dirty="0"/>
              <a:t> </a:t>
            </a:r>
          </a:p>
          <a:p>
            <a:pPr lvl="1">
              <a:buFont typeface="Arial" panose="020B0604020202020204" pitchFamily="34" charset="0"/>
              <a:buChar char="•"/>
            </a:pPr>
            <a:r>
              <a:rPr lang="en-US" sz="1400" b="0" i="0" u="none" strike="noStrike" dirty="0">
                <a:solidFill>
                  <a:srgbClr val="FF0000"/>
                </a:solidFill>
                <a:effectLst/>
              </a:rPr>
              <a:t>24/0659</a:t>
            </a:r>
            <a:r>
              <a:rPr lang="en-US" sz="1400" dirty="0"/>
              <a:t> </a:t>
            </a:r>
            <a:r>
              <a:rPr lang="en-US" sz="1400" b="0" i="0" u="none" strike="noStrike" dirty="0">
                <a:solidFill>
                  <a:srgbClr val="000000"/>
                </a:solidFill>
                <a:effectLst/>
              </a:rPr>
              <a:t>Thoughts on AP Power Save</a:t>
            </a:r>
            <a:r>
              <a:rPr lang="en-US" sz="1400" dirty="0"/>
              <a:t> 						</a:t>
            </a:r>
            <a:r>
              <a:rPr lang="en-US" sz="1400" b="0" i="0" u="none" strike="noStrike" dirty="0">
                <a:solidFill>
                  <a:srgbClr val="000000"/>
                </a:solidFill>
                <a:effectLst/>
              </a:rPr>
              <a:t>Binita Gupta</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24/0671</a:t>
            </a:r>
            <a:r>
              <a:rPr lang="en-US" sz="1400" dirty="0"/>
              <a:t> </a:t>
            </a:r>
            <a:r>
              <a:rPr lang="en-US" sz="1400" b="0" i="0" u="none" strike="noStrike" dirty="0">
                <a:solidFill>
                  <a:srgbClr val="000000"/>
                </a:solidFill>
                <a:effectLst/>
              </a:rPr>
              <a:t>Enhancements on AP Power Save</a:t>
            </a:r>
            <a:r>
              <a:rPr lang="en-US" sz="1400" dirty="0"/>
              <a:t> 					</a:t>
            </a:r>
            <a:r>
              <a:rPr lang="en-US" sz="1400" b="0" i="0" u="none" strike="noStrike" dirty="0">
                <a:solidFill>
                  <a:srgbClr val="000000"/>
                </a:solidFill>
                <a:effectLst/>
              </a:rPr>
              <a:t>Shawn Kim</a:t>
            </a:r>
            <a:r>
              <a:rPr lang="en-US" sz="1400" dirty="0"/>
              <a:t> </a:t>
            </a:r>
          </a:p>
          <a:p>
            <a:pPr lvl="1">
              <a:buFont typeface="Arial" panose="020B0604020202020204" pitchFamily="34" charset="0"/>
              <a:buChar char="•"/>
            </a:pPr>
            <a:r>
              <a:rPr lang="en-US" sz="1400" b="0" i="0" u="none" strike="noStrike" dirty="0">
                <a:solidFill>
                  <a:srgbClr val="FF0000"/>
                </a:solidFill>
                <a:effectLst/>
                <a:hlinkClick r:id="rId6"/>
              </a:rPr>
              <a:t>24/0694</a:t>
            </a:r>
            <a:r>
              <a:rPr lang="en-US" sz="1400" dirty="0"/>
              <a:t> </a:t>
            </a:r>
            <a:r>
              <a:rPr lang="en-US" sz="1400" b="0" i="0" u="none" strike="noStrike" dirty="0">
                <a:solidFill>
                  <a:srgbClr val="000000"/>
                </a:solidFill>
                <a:effectLst/>
              </a:rPr>
              <a:t>Cross-link PS state indication</a:t>
            </a:r>
            <a:r>
              <a:rPr lang="en-US" sz="1400" dirty="0"/>
              <a:t> 						</a:t>
            </a:r>
            <a:r>
              <a:rPr lang="en-US" sz="1400" b="0" i="0" u="none" strike="noStrike" dirty="0">
                <a:solidFill>
                  <a:srgbClr val="000000"/>
                </a:solidFill>
                <a:effectLst/>
              </a:rPr>
              <a:t>Vishnu Ratnam</a:t>
            </a:r>
          </a:p>
          <a:p>
            <a:pPr lvl="1">
              <a:buFont typeface="Arial" panose="020B0604020202020204" pitchFamily="34" charset="0"/>
              <a:buChar char="•"/>
            </a:pPr>
            <a:r>
              <a:rPr lang="en-US" sz="1400" b="0" i="0" u="sng" strike="noStrike" dirty="0">
                <a:solidFill>
                  <a:srgbClr val="0563C1"/>
                </a:solidFill>
                <a:effectLst/>
                <a:hlinkClick r:id="rId7"/>
              </a:rPr>
              <a:t>24/0715</a:t>
            </a:r>
            <a:r>
              <a:rPr lang="en-US" sz="1400" dirty="0"/>
              <a:t> </a:t>
            </a:r>
            <a:r>
              <a:rPr lang="en-US" sz="1400" b="0" i="0" u="none" strike="noStrike" dirty="0">
                <a:solidFill>
                  <a:srgbClr val="000000"/>
                </a:solidFill>
                <a:effectLst/>
              </a:rPr>
              <a:t>Multi-Link-SM-Power-Save-Mode-follow-up</a:t>
            </a:r>
            <a:r>
              <a:rPr lang="en-US" sz="1400" dirty="0"/>
              <a:t> 			</a:t>
            </a:r>
            <a:r>
              <a:rPr lang="en-US" sz="1400" b="0" i="0" u="none" strike="noStrike" dirty="0">
                <a:solidFill>
                  <a:srgbClr val="000000"/>
                </a:solidFill>
                <a:effectLst/>
              </a:rPr>
              <a:t>Jason Y. Guo</a:t>
            </a:r>
            <a:r>
              <a:rPr lang="en-US" sz="1400" dirty="0"/>
              <a:t> </a:t>
            </a:r>
            <a:endParaRPr lang="en-US" sz="1400" b="0" i="0" u="none" strike="noStrike" dirty="0">
              <a:solidFill>
                <a:srgbClr val="00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600" dirty="0"/>
              <a:t>  Straw Poll 1: </a:t>
            </a:r>
            <a:r>
              <a:rPr lang="en-US" sz="1600" b="0" dirty="0"/>
              <a:t>Do you support to define in 11bn that the current AP MLD is able to forward buffered data frame to the target AP MLD before or after the DS mapping is switched from the current AP MLD to the target AP MLD?</a:t>
            </a:r>
          </a:p>
          <a:p>
            <a:r>
              <a:rPr lang="en-US" sz="1600" dirty="0"/>
              <a:t> </a:t>
            </a:r>
          </a:p>
          <a:p>
            <a:r>
              <a:rPr lang="en-US" sz="1600" dirty="0"/>
              <a:t>Straw Poll 2: </a:t>
            </a:r>
            <a:r>
              <a:rPr lang="en-US" sz="1600" b="0" dirty="0"/>
              <a:t>Do you support to define in 11bn a new scanning method based on a Control frame exchange?</a:t>
            </a:r>
          </a:p>
          <a:p>
            <a:pPr>
              <a:buFont typeface="Arial" panose="020B0604020202020204" pitchFamily="34" charset="0"/>
              <a:buChar char="•"/>
            </a:pPr>
            <a:r>
              <a:rPr lang="en-US" sz="1600" b="0" dirty="0"/>
              <a:t>Details of the Control frame exchange are TBD.</a:t>
            </a:r>
          </a:p>
          <a:p>
            <a:r>
              <a:rPr lang="en-US" sz="1600" dirty="0"/>
              <a:t> </a:t>
            </a:r>
          </a:p>
          <a:p>
            <a:r>
              <a:rPr lang="en-US" sz="1600" dirty="0"/>
              <a:t>Straw Poll 3: </a:t>
            </a:r>
            <a:r>
              <a:rPr lang="en-US" sz="1600" b="0" dirty="0"/>
              <a:t>Do you support to define in 11bn that a non-AP MLD probes the target AP MLD over the DS via the current AP MLD?</a:t>
            </a:r>
          </a:p>
          <a:p>
            <a:r>
              <a:rPr lang="en-US" sz="1600" dirty="0"/>
              <a:t> </a:t>
            </a:r>
          </a:p>
          <a:p>
            <a:r>
              <a:rPr lang="en-US" sz="1600" dirty="0"/>
              <a:t>Straw Poll 4:  </a:t>
            </a:r>
            <a:r>
              <a:rPr lang="en-US" sz="1600" b="0" dirty="0"/>
              <a:t>Do you support to define in 11bn that a non-AP MLD sets up one or more links with target AP MLD over the DS via the current AP MLD?</a:t>
            </a:r>
          </a:p>
          <a:p>
            <a:r>
              <a:rPr lang="en-US" sz="16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4169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MAP + Miscellaneous Part 1</a:t>
            </a:r>
          </a:p>
          <a:p>
            <a:pPr lvl="1">
              <a:buFont typeface="Arial" panose="020B0604020202020204" pitchFamily="34" charset="0"/>
              <a:buChar char="•"/>
            </a:pPr>
            <a:r>
              <a:rPr lang="en-GB" sz="1200" dirty="0">
                <a:solidFill>
                  <a:srgbClr val="FF0000"/>
                </a:solidFill>
                <a:hlinkClick r:id="rId2"/>
              </a:rPr>
              <a:t>24/1204</a:t>
            </a:r>
            <a:r>
              <a:rPr lang="en-GB" sz="1200" dirty="0">
                <a:solidFill>
                  <a:srgbClr val="FF0000"/>
                </a:solidFill>
              </a:rPr>
              <a:t> </a:t>
            </a:r>
            <a:r>
              <a:rPr lang="en-GB" sz="1200" dirty="0"/>
              <a:t>Coordinated Beamforming for 11bn				Insik Jung</a:t>
            </a:r>
          </a:p>
          <a:p>
            <a:pPr lvl="1">
              <a:buFont typeface="Arial" panose="020B0604020202020204" pitchFamily="34" charset="0"/>
              <a:buChar char="•"/>
            </a:pPr>
            <a:r>
              <a:rPr lang="en-US" sz="1200" dirty="0">
                <a:solidFill>
                  <a:srgbClr val="FF0000"/>
                </a:solidFill>
                <a:hlinkClick r:id="rId3"/>
              </a:rPr>
              <a:t>24/1211</a:t>
            </a:r>
            <a:r>
              <a:rPr lang="en-US" sz="1200" dirty="0"/>
              <a:t> Coordinated BF Goodput Discussion				Genadiy Tsodik</a:t>
            </a:r>
            <a:endParaRPr lang="en-GB" sz="1200" dirty="0"/>
          </a:p>
          <a:p>
            <a:pPr lvl="1">
              <a:buFont typeface="Arial" panose="020B0604020202020204" pitchFamily="34" charset="0"/>
              <a:buChar char="•"/>
            </a:pPr>
            <a:r>
              <a:rPr lang="en-GB" sz="1200" dirty="0">
                <a:hlinkClick r:id="rId4"/>
              </a:rPr>
              <a:t>24/1053</a:t>
            </a:r>
            <a:r>
              <a:rPr lang="en-GB" sz="1200" dirty="0"/>
              <a:t> PAPR of OFDMA transmission follow up			Xiaogang Chen</a:t>
            </a:r>
          </a:p>
          <a:p>
            <a:pPr lvl="1">
              <a:buFont typeface="Arial" panose="020B0604020202020204" pitchFamily="34" charset="0"/>
              <a:buChar char="•"/>
            </a:pPr>
            <a:r>
              <a:rPr lang="en-GB" sz="1200" dirty="0">
                <a:solidFill>
                  <a:srgbClr val="FF0000"/>
                </a:solidFill>
              </a:rPr>
              <a:t>24/1124</a:t>
            </a:r>
            <a:r>
              <a:rPr lang="en-GB" sz="1200" dirty="0"/>
              <a:t> Headroom Reason Reporting					Brian Hart</a:t>
            </a:r>
          </a:p>
          <a:p>
            <a:pPr lvl="1">
              <a:buFont typeface="Arial" panose="020B0604020202020204" pitchFamily="34" charset="0"/>
              <a:buChar char="•"/>
            </a:pPr>
            <a:r>
              <a:rPr lang="en-GB" sz="1200" dirty="0">
                <a:hlinkClick r:id="rId5"/>
              </a:rPr>
              <a:t>24/1158</a:t>
            </a:r>
            <a:r>
              <a:rPr lang="en-GB" sz="1200" dirty="0"/>
              <a:t> Uplink MU MIMO Precoding Precoder Message Format 	Rainer Strobel</a:t>
            </a:r>
          </a:p>
          <a:p>
            <a:pPr lvl="1">
              <a:buFont typeface="Arial" panose="020B0604020202020204" pitchFamily="34" charset="0"/>
              <a:buChar char="•"/>
            </a:pPr>
            <a:r>
              <a:rPr lang="en-GB" sz="1200" dirty="0">
                <a:hlinkClick r:id="rId6"/>
              </a:rPr>
              <a:t>24/1172</a:t>
            </a:r>
            <a:r>
              <a:rPr lang="en-GB" sz="1200" dirty="0"/>
              <a:t> CSD Indication Design					Bo Gong</a:t>
            </a:r>
          </a:p>
          <a:p>
            <a:pPr lvl="1">
              <a:buFont typeface="Arial" panose="020B0604020202020204" pitchFamily="34" charset="0"/>
              <a:buChar char="•"/>
            </a:pPr>
            <a:r>
              <a:rPr lang="en-GB" sz="1200" dirty="0">
                <a:solidFill>
                  <a:srgbClr val="FF0000"/>
                </a:solidFill>
                <a:hlinkClick r:id="rId7"/>
              </a:rPr>
              <a:t>24/1177</a:t>
            </a:r>
            <a:r>
              <a:rPr lang="en-GB" sz="1200" dirty="0"/>
              <a:t> Additional Results for Multi-Layer Transmission		Leif Wilhelmsson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24/0737</a:t>
            </a:r>
            <a:r>
              <a:rPr lang="en-US" sz="1400" dirty="0"/>
              <a:t> </a:t>
            </a:r>
            <a:r>
              <a:rPr lang="en-US" sz="1400" b="0" i="0" u="none" strike="noStrike" dirty="0">
                <a:solidFill>
                  <a:srgbClr val="000000"/>
                </a:solidFill>
                <a:effectLst/>
              </a:rPr>
              <a:t>Cross-link Wake-up to Go Deeper in Power Save</a:t>
            </a:r>
            <a:r>
              <a:rPr lang="en-US" sz="1400" dirty="0"/>
              <a:t> 			</a:t>
            </a:r>
            <a:r>
              <a:rPr lang="en-US" sz="1400" b="0" i="0" u="none" strike="noStrike" dirty="0">
                <a:solidFill>
                  <a:srgbClr val="000000"/>
                </a:solidFill>
                <a:effectLst/>
              </a:rPr>
              <a:t>Yuxin Lu</a:t>
            </a:r>
          </a:p>
          <a:p>
            <a:pPr lvl="1">
              <a:buFont typeface="Arial" panose="020B0604020202020204" pitchFamily="34" charset="0"/>
              <a:buChar char="•"/>
            </a:pPr>
            <a:r>
              <a:rPr lang="en-US" sz="1400" b="0" i="0" u="sng" strike="noStrike" dirty="0">
                <a:solidFill>
                  <a:srgbClr val="0563C1"/>
                </a:solidFill>
                <a:effectLst/>
                <a:hlinkClick r:id="rId3"/>
              </a:rPr>
              <a:t>24/0782</a:t>
            </a:r>
            <a:r>
              <a:rPr lang="en-US" sz="1400" dirty="0"/>
              <a:t> </a:t>
            </a:r>
            <a:r>
              <a:rPr lang="en-US" sz="1400" b="0" i="0" u="none" strike="noStrike" dirty="0">
                <a:solidFill>
                  <a:srgbClr val="000000"/>
                </a:solidFill>
                <a:effectLst/>
              </a:rPr>
              <a:t>AP power saving</a:t>
            </a:r>
            <a:r>
              <a:rPr lang="en-US" sz="1400" dirty="0"/>
              <a:t> 								</a:t>
            </a:r>
            <a:r>
              <a:rPr lang="en-US" sz="1400" b="0" i="0" u="none" strike="noStrike" dirty="0" err="1">
                <a:solidFill>
                  <a:srgbClr val="000000"/>
                </a:solidFill>
                <a:effectLst/>
              </a:rPr>
              <a:t>Chaoming</a:t>
            </a:r>
            <a:r>
              <a:rPr lang="en-US" sz="1400" b="0" i="0" u="none" strike="noStrike" dirty="0">
                <a:solidFill>
                  <a:srgbClr val="000000"/>
                </a:solidFill>
                <a:effectLst/>
              </a:rPr>
              <a:t> Luo</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24/0813</a:t>
            </a:r>
            <a:r>
              <a:rPr lang="en-US" sz="1400" dirty="0"/>
              <a:t> </a:t>
            </a:r>
            <a:r>
              <a:rPr lang="en-US" sz="1400" b="0" i="0" u="none" strike="noStrike" dirty="0">
                <a:solidFill>
                  <a:srgbClr val="000000"/>
                </a:solidFill>
                <a:effectLst/>
              </a:rPr>
              <a:t>Discussions on AP Power Save</a:t>
            </a:r>
            <a:r>
              <a:rPr lang="en-US" sz="1400" dirty="0"/>
              <a:t> 					</a:t>
            </a:r>
            <a:r>
              <a:rPr lang="en-US" sz="1400" b="0" i="0" u="none" strike="noStrike" dirty="0" err="1">
                <a:solidFill>
                  <a:srgbClr val="000000"/>
                </a:solidFill>
                <a:effectLst/>
              </a:rPr>
              <a:t>Yongsen</a:t>
            </a:r>
            <a:r>
              <a:rPr lang="en-US" sz="1400" b="0" i="0" u="none" strike="noStrike" dirty="0">
                <a:solidFill>
                  <a:srgbClr val="000000"/>
                </a:solidFill>
                <a:effectLst/>
              </a:rPr>
              <a:t> Ma</a:t>
            </a:r>
            <a:r>
              <a:rPr lang="en-US" sz="1400" dirty="0"/>
              <a:t> </a:t>
            </a:r>
            <a:endParaRPr lang="en-GB" sz="1400" dirty="0"/>
          </a:p>
          <a:p>
            <a:pPr lvl="1">
              <a:buFont typeface="Arial" panose="020B0604020202020204" pitchFamily="34" charset="0"/>
              <a:buChar char="•"/>
            </a:pPr>
            <a:r>
              <a:rPr lang="en-US" sz="1400" b="0" i="0" u="none" strike="noStrike" dirty="0">
                <a:solidFill>
                  <a:srgbClr val="FF0000"/>
                </a:solidFill>
                <a:effectLst/>
              </a:rPr>
              <a:t>24/0833</a:t>
            </a:r>
            <a:r>
              <a:rPr lang="en-US" sz="1400" dirty="0"/>
              <a:t> </a:t>
            </a:r>
            <a:r>
              <a:rPr lang="en-US" sz="1400" b="0" i="0" u="none" strike="noStrike" dirty="0">
                <a:solidFill>
                  <a:srgbClr val="000000"/>
                </a:solidFill>
                <a:effectLst/>
              </a:rPr>
              <a:t>Dynamic Power Saving for AP</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24/0844</a:t>
            </a:r>
            <a:r>
              <a:rPr lang="en-US" sz="1400" b="0" i="0" u="none" strike="noStrike" kern="1200" dirty="0">
                <a:solidFill>
                  <a:srgbClr val="000000"/>
                </a:solidFill>
                <a:effectLst/>
                <a:ea typeface="MS Gothic" panose="020B0609070205080204" pitchFamily="49" charset="-128"/>
              </a:rPr>
              <a:t> Padding Time in Dynamic Power Save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rPr>
              <a:t>24/1117</a:t>
            </a:r>
            <a:r>
              <a:rPr lang="en-US" sz="1400" dirty="0"/>
              <a:t> </a:t>
            </a:r>
            <a:r>
              <a:rPr lang="en-US" sz="1400" b="0" i="0" u="none" strike="noStrike" dirty="0">
                <a:solidFill>
                  <a:srgbClr val="000000"/>
                </a:solidFill>
                <a:effectLst/>
              </a:rPr>
              <a:t>AP state transitions in DPS mode - </a:t>
            </a:r>
            <a:r>
              <a:rPr lang="en-US" sz="1400" b="0" i="0" u="none" strike="noStrike" dirty="0" err="1">
                <a:solidFill>
                  <a:srgbClr val="000000"/>
                </a:solidFill>
                <a:effectLst/>
              </a:rPr>
              <a:t>followup</a:t>
            </a:r>
            <a:r>
              <a:rPr lang="en-US" sz="1400" dirty="0"/>
              <a:t> 			</a:t>
            </a:r>
            <a:r>
              <a:rPr lang="en-US" sz="1400" b="0" i="0" u="none" strike="noStrike" dirty="0">
                <a:solidFill>
                  <a:srgbClr val="000000"/>
                </a:solidFill>
                <a:effectLst/>
              </a:rPr>
              <a:t>Vishnu Ratnam</a:t>
            </a:r>
            <a:r>
              <a:rPr lang="en-US" sz="14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457200" marR="0" algn="l">
              <a:spcBef>
                <a:spcPts val="0"/>
              </a:spcBef>
              <a:spcAft>
                <a:spcPts val="0"/>
              </a:spcAft>
            </a:pPr>
            <a:r>
              <a:rPr lang="en-US" sz="1100" b="1" i="0" dirty="0">
                <a:solidFill>
                  <a:srgbClr val="222222"/>
                </a:solidFill>
                <a:effectLst/>
                <a:highlight>
                  <a:srgbClr val="FFFFFF"/>
                </a:highlight>
              </a:rPr>
              <a:t>Straw Poll 1: Do you support the following:</a:t>
            </a:r>
          </a:p>
          <a:p>
            <a:pPr marL="914400" marR="0" algn="l">
              <a:spcBef>
                <a:spcPts val="0"/>
              </a:spcBef>
              <a:spcAft>
                <a:spcPts val="0"/>
              </a:spcAft>
            </a:pPr>
            <a:r>
              <a:rPr lang="en-US" sz="1100" b="0" i="0" dirty="0">
                <a:solidFill>
                  <a:srgbClr val="222222"/>
                </a:solidFill>
                <a:effectLst/>
                <a:highlight>
                  <a:srgbClr val="FFFFFF"/>
                </a:highlight>
              </a:rPr>
              <a:t>o   Define a request frame for a non-AP MLD in state 4 to initiate the roaming procedure</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The roaming procedure enables context transfer to the target AP MLD and move DS mapping from current AP MLD to target AP MLD</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Define a response frame to the non-AP MLD to indicate readiness for the non-AP MLD to send class 3 frames to the target AP MLD</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The non-AP MLD shall not send any data during the request/response frame exchange</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NOTE - What context is transferred is TBD.</a:t>
            </a:r>
            <a:endParaRPr lang="en-US" sz="1100" b="1" i="0" dirty="0">
              <a:solidFill>
                <a:srgbClr val="222222"/>
              </a:solidFill>
              <a:effectLst/>
              <a:highlight>
                <a:srgbClr val="FFFFFF"/>
              </a:highlight>
            </a:endParaRPr>
          </a:p>
          <a:p>
            <a:pPr marL="457200" marR="0" algn="l">
              <a:spcBef>
                <a:spcPts val="0"/>
              </a:spcBef>
              <a:spcAft>
                <a:spcPts val="0"/>
              </a:spcAft>
            </a:pPr>
            <a:r>
              <a:rPr lang="en-US" sz="1100" b="1" i="0" dirty="0">
                <a:solidFill>
                  <a:srgbClr val="222222"/>
                </a:solidFill>
                <a:effectLst/>
                <a:highlight>
                  <a:srgbClr val="FFFFFF"/>
                </a:highlight>
              </a:rPr>
              <a:t>Straw Poll 2: Do you support the following:</a:t>
            </a:r>
          </a:p>
          <a:p>
            <a:pPr marL="914400" marR="0" algn="l">
              <a:spcBef>
                <a:spcPts val="0"/>
              </a:spcBef>
              <a:spcAft>
                <a:spcPts val="0"/>
              </a:spcAft>
            </a:pPr>
            <a:r>
              <a:rPr lang="en-US" sz="1100" b="0" i="0" dirty="0">
                <a:solidFill>
                  <a:srgbClr val="222222"/>
                </a:solidFill>
                <a:effectLst/>
                <a:highlight>
                  <a:srgbClr val="FFFFFF"/>
                </a:highlight>
              </a:rPr>
              <a:t>o   At the time the response frame to initiate the roaming procedure is sent, the following shall be complete</a:t>
            </a:r>
            <a:endParaRPr lang="en-US" sz="1100" b="1" i="0" dirty="0">
              <a:solidFill>
                <a:srgbClr val="222222"/>
              </a:solidFill>
              <a:effectLst/>
              <a:highlight>
                <a:srgbClr val="FFFFFF"/>
              </a:highlight>
            </a:endParaRPr>
          </a:p>
          <a:p>
            <a:pPr marL="1371600" marR="0" algn="l">
              <a:spcBef>
                <a:spcPts val="0"/>
              </a:spcBef>
              <a:spcAft>
                <a:spcPts val="0"/>
              </a:spcAft>
            </a:pPr>
            <a:r>
              <a:rPr lang="en-US" sz="1100" b="0" i="0" dirty="0">
                <a:solidFill>
                  <a:srgbClr val="222222"/>
                </a:solidFill>
                <a:effectLst/>
                <a:highlight>
                  <a:srgbClr val="FFFFFF"/>
                </a:highlight>
              </a:rPr>
              <a:t>·       The non-AP MLD context that is required for resuming operation with the target AP MLD shall be transferred to the target AP MLD</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After this request/response frame exchange to initiate the roaming procedure,</a:t>
            </a:r>
            <a:endParaRPr lang="en-US" sz="1100" b="1" i="0" dirty="0">
              <a:solidFill>
                <a:srgbClr val="222222"/>
              </a:solidFill>
              <a:effectLst/>
              <a:highlight>
                <a:srgbClr val="FFFFFF"/>
              </a:highlight>
            </a:endParaRPr>
          </a:p>
          <a:p>
            <a:pPr marL="1371600" marR="0" algn="l">
              <a:spcBef>
                <a:spcPts val="0"/>
              </a:spcBef>
              <a:spcAft>
                <a:spcPts val="0"/>
              </a:spcAft>
            </a:pPr>
            <a:r>
              <a:rPr lang="en-US" sz="1100" b="0" i="0" dirty="0">
                <a:solidFill>
                  <a:srgbClr val="222222"/>
                </a:solidFill>
                <a:effectLst/>
                <a:highlight>
                  <a:srgbClr val="FFFFFF"/>
                </a:highlight>
              </a:rPr>
              <a:t>·       If DS is not already notified about the update of the destination mapping for the non-AP MLD, DS is notified about the update of the destination mapping for the non-AP MLD</a:t>
            </a:r>
            <a:endParaRPr lang="en-US" sz="1100" b="1" i="0" dirty="0">
              <a:solidFill>
                <a:srgbClr val="222222"/>
              </a:solidFill>
              <a:effectLst/>
              <a:highlight>
                <a:srgbClr val="FFFFFF"/>
              </a:highlight>
            </a:endParaRPr>
          </a:p>
          <a:p>
            <a:pPr marL="1371600" marR="0" algn="l">
              <a:spcBef>
                <a:spcPts val="0"/>
              </a:spcBef>
              <a:spcAft>
                <a:spcPts val="0"/>
              </a:spcAft>
            </a:pPr>
            <a:r>
              <a:rPr lang="en-US" sz="1100" b="0" i="0" dirty="0">
                <a:solidFill>
                  <a:srgbClr val="222222"/>
                </a:solidFill>
                <a:effectLst/>
                <a:highlight>
                  <a:srgbClr val="FFFFFF"/>
                </a:highlight>
              </a:rPr>
              <a:t>·       The current AP MLD shall not pass up any user data in the received reorder buffer to the next MAC process after the response frame is sent.</a:t>
            </a:r>
            <a:endParaRPr lang="en-US" sz="1100" b="1" i="0" dirty="0">
              <a:solidFill>
                <a:srgbClr val="222222"/>
              </a:solidFill>
              <a:effectLst/>
              <a:highlight>
                <a:srgbClr val="FFFFFF"/>
              </a:highlight>
            </a:endParaRPr>
          </a:p>
          <a:p>
            <a:pPr marL="914400" marR="0" algn="l">
              <a:spcBef>
                <a:spcPts val="0"/>
              </a:spcBef>
              <a:spcAft>
                <a:spcPts val="0"/>
              </a:spcAft>
            </a:pPr>
            <a:r>
              <a:rPr lang="en-US" sz="1100" b="0" i="0" dirty="0">
                <a:solidFill>
                  <a:srgbClr val="222222"/>
                </a:solidFill>
                <a:effectLst/>
                <a:highlight>
                  <a:srgbClr val="FFFFFF"/>
                </a:highlight>
              </a:rPr>
              <a:t>o   NOTE - What context is transferred is TBD.    </a:t>
            </a:r>
            <a:endParaRPr lang="en-US" sz="1000" b="0" i="0" dirty="0">
              <a:solidFill>
                <a:srgbClr val="222222"/>
              </a:solidFill>
              <a:effectLst/>
              <a:highlight>
                <a:srgbClr val="FFFFFF"/>
              </a:highlight>
            </a:endParaRPr>
          </a:p>
          <a:p>
            <a:pPr algn="l"/>
            <a:r>
              <a:rPr lang="en-US" sz="1000" b="0" i="0" dirty="0">
                <a:solidFill>
                  <a:srgbClr val="222222"/>
                </a:solidFill>
                <a:effectLst/>
                <a:highlight>
                  <a:srgbClr val="FFFFFF"/>
                </a:highlight>
              </a:rPr>
              <a:t>Supporting list: [</a:t>
            </a:r>
            <a:r>
              <a:rPr lang="en-US" sz="1000" b="0" i="0" dirty="0">
                <a:solidFill>
                  <a:srgbClr val="1155CC"/>
                </a:solidFill>
                <a:effectLst/>
                <a:highlight>
                  <a:srgbClr val="FFFFFF"/>
                </a:highlight>
                <a:hlinkClick r:id="rId2"/>
              </a:rPr>
              <a:t>23/1971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3"/>
              </a:rPr>
              <a:t>23/1996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4"/>
              </a:rPr>
              <a:t>24/0052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5"/>
              </a:rPr>
              <a:t>24/0083</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6"/>
              </a:rPr>
              <a:t>24/0101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7"/>
              </a:rPr>
              <a:t>24/0396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8"/>
              </a:rPr>
              <a:t>24/0412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9"/>
              </a:rPr>
              <a:t>24/0679</a:t>
            </a:r>
            <a:r>
              <a:rPr lang="en-US" sz="1000" b="0" i="0" dirty="0">
                <a:solidFill>
                  <a:srgbClr val="222222"/>
                </a:solidFill>
                <a:effectLst/>
                <a:highlight>
                  <a:srgbClr val="FFFFFF"/>
                </a:highlight>
              </a:rPr>
              <a:t>]</a:t>
            </a:r>
          </a:p>
          <a:p>
            <a:pPr marL="0" indent="0" algn="just"/>
            <a:r>
              <a:rPr lang="en-US" sz="1100" b="1" i="0" dirty="0">
                <a:solidFill>
                  <a:srgbClr val="222222"/>
                </a:solidFill>
                <a:effectLst/>
                <a:highlight>
                  <a:srgbClr val="FFFFFF"/>
                </a:highlight>
              </a:rPr>
              <a:t>Straw Poll 3: Do you agree to include the following into the 11bn SFD?</a:t>
            </a:r>
            <a:endParaRPr lang="en-US" sz="1100" b="0" i="0" dirty="0">
              <a:solidFill>
                <a:srgbClr val="222222"/>
              </a:solidFill>
              <a:effectLst/>
              <a:highlight>
                <a:srgbClr val="FFFFFF"/>
              </a:highlight>
            </a:endParaRPr>
          </a:p>
          <a:p>
            <a:pPr indent="-285750" algn="just">
              <a:buFont typeface="Arial" panose="020B0604020202020204" pitchFamily="34" charset="0"/>
              <a:buChar char="•"/>
            </a:pPr>
            <a:r>
              <a:rPr lang="en-US" sz="1100" b="0" i="0" dirty="0">
                <a:solidFill>
                  <a:srgbClr val="222222"/>
                </a:solidFill>
                <a:effectLst/>
                <a:highlight>
                  <a:srgbClr val="FFFFFF"/>
                </a:highlight>
              </a:rPr>
              <a:t>11bn defines a mechanism to allow a non-AP STA to indicate a periodic unavailability in time to its associated AP</a:t>
            </a:r>
          </a:p>
          <a:p>
            <a:pPr algn="l"/>
            <a:r>
              <a:rPr lang="en-US" sz="1100" b="0" i="1" dirty="0">
                <a:solidFill>
                  <a:srgbClr val="222222"/>
                </a:solidFill>
                <a:effectLst/>
                <a:highlight>
                  <a:srgbClr val="FFFFFF"/>
                </a:highlight>
              </a:rPr>
              <a:t>Note: Some harmonization based on [</a:t>
            </a:r>
            <a:r>
              <a:rPr lang="en-US" sz="1100" b="0" i="1" dirty="0">
                <a:solidFill>
                  <a:srgbClr val="1155CC"/>
                </a:solidFill>
                <a:effectLst/>
                <a:highlight>
                  <a:srgbClr val="FFFFFF"/>
                </a:highlight>
                <a:hlinkClick r:id="rId10"/>
              </a:rPr>
              <a:t>23/2002</a:t>
            </a:r>
            <a:r>
              <a:rPr lang="en-US" sz="1100" b="0" i="1" dirty="0">
                <a:solidFill>
                  <a:srgbClr val="222222"/>
                </a:solidFill>
                <a:effectLst/>
                <a:highlight>
                  <a:srgbClr val="FFFFFF"/>
                </a:highlight>
              </a:rPr>
              <a:t>, 24/0831]</a:t>
            </a:r>
          </a:p>
          <a:p>
            <a:pPr marL="0" indent="0"/>
            <a:endParaRPr lang="en-US" sz="1100" b="0" dirty="0">
              <a:solidFill>
                <a:srgbClr val="FFC000"/>
              </a:solidFill>
            </a:endParaRP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2735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a:t>
            </a:r>
          </a:p>
          <a:p>
            <a:pPr lvl="1">
              <a:buFont typeface="Arial" panose="020B0604020202020204" pitchFamily="34" charset="0"/>
              <a:buChar char="•"/>
            </a:pPr>
            <a:r>
              <a:rPr lang="en-US" sz="1200" dirty="0">
                <a:hlinkClick r:id="rId2"/>
              </a:rPr>
              <a:t>24/1054</a:t>
            </a:r>
            <a:r>
              <a:rPr lang="en-US" sz="1200" dirty="0"/>
              <a:t> On the over puncturing in LDPC				Xiaogang Chen</a:t>
            </a:r>
          </a:p>
          <a:p>
            <a:pPr lvl="1">
              <a:buFont typeface="Arial" panose="020B0604020202020204" pitchFamily="34" charset="0"/>
              <a:buChar char="•"/>
            </a:pPr>
            <a:r>
              <a:rPr lang="en-US" sz="1200" dirty="0">
                <a:hlinkClick r:id="rId3"/>
              </a:rPr>
              <a:t>24/1159</a:t>
            </a:r>
            <a:r>
              <a:rPr lang="en-US" sz="1200" dirty="0"/>
              <a:t> Investigation of LDPC Improvements				Rainer Strobel</a:t>
            </a:r>
          </a:p>
          <a:p>
            <a:pPr lvl="1">
              <a:buFont typeface="Arial" panose="020B0604020202020204" pitchFamily="34" charset="0"/>
              <a:buChar char="•"/>
            </a:pPr>
            <a:r>
              <a:rPr lang="en-US" sz="1200" b="0" i="0" u="none" strike="noStrike" dirty="0">
                <a:solidFill>
                  <a:srgbClr val="FF0000"/>
                </a:solidFill>
                <a:effectLst/>
              </a:rPr>
              <a:t>24/1190</a:t>
            </a:r>
            <a:r>
              <a:rPr lang="en-US" sz="1200" dirty="0"/>
              <a:t> </a:t>
            </a:r>
            <a:r>
              <a:rPr lang="en-US" sz="1200" b="0" i="0" u="none" strike="noStrike" dirty="0">
                <a:solidFill>
                  <a:srgbClr val="000000"/>
                </a:solidFill>
                <a:effectLst/>
              </a:rPr>
              <a:t>Performance Evaluation of Longer LDPC for 11bn 		</a:t>
            </a:r>
            <a:r>
              <a:rPr lang="en-US" sz="1200" b="0" i="0" u="none" strike="noStrike" dirty="0" err="1">
                <a:solidFill>
                  <a:srgbClr val="000000"/>
                </a:solidFill>
                <a:effectLst/>
              </a:rPr>
              <a:t>Shengquan</a:t>
            </a:r>
            <a:r>
              <a:rPr lang="en-US" sz="1200" b="0" i="0" u="none" strike="noStrike" dirty="0">
                <a:solidFill>
                  <a:srgbClr val="000000"/>
                </a:solidFill>
                <a:effectLst/>
              </a:rPr>
              <a:t> Hu</a:t>
            </a:r>
            <a:r>
              <a:rPr lang="en-US" sz="1200" dirty="0"/>
              <a:t> </a:t>
            </a:r>
          </a:p>
          <a:p>
            <a:pPr lvl="1">
              <a:buFont typeface="Arial" panose="020B0604020202020204" pitchFamily="34" charset="0"/>
              <a:buChar char="•"/>
            </a:pPr>
            <a:r>
              <a:rPr lang="en-US" sz="1200" dirty="0">
                <a:solidFill>
                  <a:srgbClr val="FF0000"/>
                </a:solidFill>
              </a:rPr>
              <a:t>24/1238 </a:t>
            </a:r>
            <a:r>
              <a:rPr lang="en-US" sz="1200" dirty="0" err="1"/>
              <a:t>ldpc</a:t>
            </a:r>
            <a:r>
              <a:rPr lang="en-US" sz="1200" dirty="0"/>
              <a:t>-codes-performance-evaluation				Rong Zhang</a:t>
            </a:r>
          </a:p>
          <a:p>
            <a:pPr lvl="1">
              <a:buFont typeface="Arial" panose="020B0604020202020204" pitchFamily="34" charset="0"/>
              <a:buChar char="•"/>
            </a:pPr>
            <a:r>
              <a:rPr lang="en-US" sz="1200" b="0" i="0" u="none" strike="noStrike" dirty="0">
                <a:solidFill>
                  <a:srgbClr val="FF0000"/>
                </a:solidFill>
                <a:effectLst/>
              </a:rPr>
              <a:t>24/1248</a:t>
            </a:r>
            <a:r>
              <a:rPr lang="en-US" sz="1200" dirty="0"/>
              <a:t> </a:t>
            </a:r>
            <a:r>
              <a:rPr lang="en-US" sz="1200" b="0" i="0" u="none" strike="noStrike" dirty="0">
                <a:solidFill>
                  <a:srgbClr val="000000"/>
                </a:solidFill>
                <a:effectLst/>
              </a:rPr>
              <a:t>2xLDPC performance</a:t>
            </a:r>
            <a:r>
              <a:rPr lang="en-US" sz="1200" dirty="0"/>
              <a:t> 						</a:t>
            </a:r>
            <a:r>
              <a:rPr lang="en-US" sz="1200" b="0" i="0" u="none" strike="noStrike" dirty="0">
                <a:solidFill>
                  <a:srgbClr val="000000"/>
                </a:solidFill>
                <a:effectLst/>
              </a:rPr>
              <a:t>Juan Fang</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–Power Save Part 3</a:t>
            </a:r>
            <a:endParaRPr lang="en-US" sz="900" b="0" i="0" u="sng" strike="noStrike" dirty="0">
              <a:solidFill>
                <a:srgbClr val="0563C1"/>
              </a:solidFill>
              <a:effectLst/>
              <a:latin typeface="Times New Roman" panose="02020603050405020304" pitchFamily="18" charset="0"/>
              <a:hlinkClick r:id="rId2"/>
            </a:endParaRPr>
          </a:p>
          <a:p>
            <a:pPr lvl="1">
              <a:buFont typeface="Arial" panose="020B0604020202020204" pitchFamily="34" charset="0"/>
              <a:buChar char="•"/>
            </a:pPr>
            <a:r>
              <a:rPr lang="en-US" sz="1200" dirty="0"/>
              <a:t>Straw Polls (30 mins)</a:t>
            </a:r>
            <a:endParaRPr lang="en-US" sz="700" dirty="0"/>
          </a:p>
          <a:p>
            <a:pPr lvl="1">
              <a:buFont typeface="Arial" panose="020B0604020202020204" pitchFamily="34" charset="0"/>
              <a:buChar char="•"/>
            </a:pPr>
            <a:r>
              <a:rPr lang="en-US" sz="1200" b="0" i="0" u="none" strike="noStrike" dirty="0">
                <a:solidFill>
                  <a:srgbClr val="FF0000"/>
                </a:solidFill>
                <a:effectLst/>
              </a:rPr>
              <a:t>24/1126</a:t>
            </a:r>
            <a:r>
              <a:rPr lang="en-US" sz="1200" dirty="0"/>
              <a:t> </a:t>
            </a:r>
            <a:r>
              <a:rPr lang="en-US" sz="1200" b="0" i="0" u="none" strike="noStrike" dirty="0">
                <a:solidFill>
                  <a:srgbClr val="000000"/>
                </a:solidFill>
                <a:effectLst/>
              </a:rPr>
              <a:t>ICF-ICR Discussion for DPS</a:t>
            </a:r>
            <a:r>
              <a:rPr lang="en-US" sz="1200" dirty="0"/>
              <a:t> 						</a:t>
            </a:r>
            <a:r>
              <a:rPr lang="en-US" sz="1200" b="0" i="0" u="none" strike="noStrike" dirty="0" err="1">
                <a:solidFill>
                  <a:srgbClr val="000000"/>
                </a:solidFill>
                <a:effectLst/>
              </a:rPr>
              <a:t>GeonHwan</a:t>
            </a:r>
            <a:r>
              <a:rPr lang="en-US" sz="1200" b="0" i="0" u="none" strike="noStrike" dirty="0">
                <a:solidFill>
                  <a:srgbClr val="000000"/>
                </a:solidFill>
                <a:effectLst/>
              </a:rPr>
              <a:t> Kim</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24/1129 </a:t>
            </a:r>
            <a:r>
              <a:rPr lang="en-US" sz="1200" b="0" i="0" u="none" strike="noStrike" kern="1200" dirty="0">
                <a:solidFill>
                  <a:srgbClr val="000000"/>
                </a:solidFill>
                <a:effectLst/>
                <a:ea typeface="MS Gothic" panose="020B0609070205080204" pitchFamily="49" charset="-128"/>
              </a:rPr>
              <a:t>Discussion on Intermediate FCS Signaling 				</a:t>
            </a:r>
            <a:r>
              <a:rPr lang="en-US" sz="1200" b="0" i="0" u="none" strike="noStrike" kern="1200" dirty="0" err="1">
                <a:solidFill>
                  <a:srgbClr val="000000"/>
                </a:solidFill>
                <a:effectLst/>
                <a:ea typeface="MS Gothic" panose="020B0609070205080204" pitchFamily="49" charset="-128"/>
              </a:rPr>
              <a:t>SunHee</a:t>
            </a:r>
            <a:r>
              <a:rPr lang="en-US" sz="1200" b="0" i="0" u="none" strike="noStrike" kern="1200" dirty="0">
                <a:solidFill>
                  <a:srgbClr val="000000"/>
                </a:solidFill>
                <a:effectLst/>
                <a:ea typeface="MS Gothic" panose="020B0609070205080204" pitchFamily="49" charset="-128"/>
              </a:rPr>
              <a:t> Baek</a:t>
            </a:r>
            <a:endParaRPr lang="en-US" sz="1200" b="0" i="0" u="none" strike="noStrike" dirty="0">
              <a:effectLst/>
            </a:endParaRPr>
          </a:p>
          <a:p>
            <a:pPr lvl="1">
              <a:buFont typeface="Arial" panose="020B0604020202020204" pitchFamily="34" charset="0"/>
              <a:buChar char="•"/>
            </a:pPr>
            <a:r>
              <a:rPr lang="en-US" sz="1200" b="0" i="0" u="none" strike="noStrike" dirty="0">
                <a:solidFill>
                  <a:srgbClr val="FF0000"/>
                </a:solidFill>
                <a:effectLst/>
              </a:rPr>
              <a:t>24/1146</a:t>
            </a:r>
            <a:r>
              <a:rPr lang="en-US" sz="1200" dirty="0"/>
              <a:t> </a:t>
            </a:r>
            <a:r>
              <a:rPr lang="en-US" sz="1200" b="0" i="0" u="none" strike="noStrike" dirty="0">
                <a:solidFill>
                  <a:srgbClr val="000000"/>
                </a:solidFill>
                <a:effectLst/>
              </a:rPr>
              <a:t>Considerations on AP Power Save Mode</a:t>
            </a:r>
            <a:r>
              <a:rPr lang="en-US" sz="1200" dirty="0"/>
              <a:t> 				</a:t>
            </a:r>
            <a:r>
              <a:rPr lang="en-US" sz="1200" b="0" i="0" u="none" strike="noStrike" dirty="0">
                <a:solidFill>
                  <a:srgbClr val="000000"/>
                </a:solidFill>
                <a:effectLst/>
              </a:rPr>
              <a:t>Jerome Gu</a:t>
            </a:r>
            <a:r>
              <a:rPr lang="en-US" sz="1200" dirty="0"/>
              <a:t> </a:t>
            </a:r>
          </a:p>
          <a:p>
            <a:pPr lvl="1">
              <a:buFont typeface="Arial" panose="020B0604020202020204" pitchFamily="34" charset="0"/>
              <a:buChar char="•"/>
            </a:pPr>
            <a:r>
              <a:rPr lang="en-US" sz="1200" b="0" i="0" u="none" strike="noStrike" dirty="0">
                <a:solidFill>
                  <a:srgbClr val="FF0000"/>
                </a:solidFill>
                <a:effectLst/>
              </a:rPr>
              <a:t>24/1166</a:t>
            </a:r>
            <a:r>
              <a:rPr lang="en-US" sz="1200" dirty="0"/>
              <a:t> </a:t>
            </a:r>
            <a:r>
              <a:rPr lang="en-US" sz="1200" b="0" i="0" u="none" strike="noStrike" dirty="0">
                <a:solidFill>
                  <a:srgbClr val="000000"/>
                </a:solidFill>
                <a:effectLst/>
              </a:rPr>
              <a:t>TWT-based Power Save with Enhanced Flexibility </a:t>
            </a:r>
            <a:r>
              <a:rPr lang="en-US" sz="1200" dirty="0"/>
              <a:t> 			</a:t>
            </a:r>
            <a:r>
              <a:rPr lang="en-US" sz="1200" b="0" i="0" u="none" strike="noStrike" dirty="0">
                <a:solidFill>
                  <a:srgbClr val="000000"/>
                </a:solidFill>
                <a:effectLst/>
              </a:rPr>
              <a:t>Qing Xia</a:t>
            </a:r>
            <a:r>
              <a:rPr lang="en-US" sz="1200" dirty="0"/>
              <a:t> </a:t>
            </a:r>
          </a:p>
          <a:p>
            <a:pPr lvl="1">
              <a:buFont typeface="Arial" panose="020B0604020202020204" pitchFamily="34" charset="0"/>
              <a:buChar char="•"/>
            </a:pPr>
            <a:r>
              <a:rPr lang="en-US" sz="1200" b="0" i="0" u="none" strike="noStrike" dirty="0">
                <a:solidFill>
                  <a:srgbClr val="FF0000"/>
                </a:solidFill>
                <a:effectLst/>
              </a:rPr>
              <a:t>24/1167</a:t>
            </a:r>
            <a:r>
              <a:rPr lang="en-US" sz="1200" dirty="0"/>
              <a:t> </a:t>
            </a:r>
            <a:r>
              <a:rPr lang="en-US" sz="1200" b="0" i="0" u="none" strike="noStrike" dirty="0">
                <a:solidFill>
                  <a:srgbClr val="000000"/>
                </a:solidFill>
                <a:effectLst/>
              </a:rPr>
              <a:t>EML(SR/MR) Based Dynamic Power Save Design </a:t>
            </a:r>
            <a:r>
              <a:rPr lang="en-US" sz="1200" dirty="0"/>
              <a:t> 			</a:t>
            </a:r>
            <a:r>
              <a:rPr lang="en-US" sz="1200" b="0" i="0" u="none" strike="noStrike" dirty="0">
                <a:solidFill>
                  <a:srgbClr val="000000"/>
                </a:solidFill>
                <a:effectLst/>
              </a:rPr>
              <a:t>Qing Xia</a:t>
            </a:r>
            <a:r>
              <a:rPr lang="en-US" sz="1200" dirty="0"/>
              <a:t> </a:t>
            </a:r>
          </a:p>
          <a:p>
            <a:pPr lvl="1">
              <a:buFont typeface="Arial" panose="020B0604020202020204" pitchFamily="34" charset="0"/>
              <a:buChar char="•"/>
            </a:pPr>
            <a:r>
              <a:rPr lang="en-US" sz="1200" b="0" i="0" u="none" strike="noStrike" dirty="0">
                <a:solidFill>
                  <a:srgbClr val="FF0000"/>
                </a:solidFill>
                <a:effectLst/>
              </a:rPr>
              <a:t>24/1227</a:t>
            </a:r>
            <a:r>
              <a:rPr lang="en-US" sz="1200" dirty="0"/>
              <a:t> </a:t>
            </a:r>
            <a:r>
              <a:rPr lang="en-US" sz="1200" b="0" i="0" u="none" strike="noStrike" dirty="0">
                <a:solidFill>
                  <a:srgbClr val="000000"/>
                </a:solidFill>
                <a:effectLst/>
              </a:rPr>
              <a:t>Some usage of intermediate FCS</a:t>
            </a:r>
            <a:r>
              <a:rPr lang="en-US" sz="1200" dirty="0"/>
              <a:t> 					</a:t>
            </a:r>
            <a:r>
              <a:rPr lang="en-US" sz="1200" b="0" i="0" u="none" strike="noStrike" dirty="0">
                <a:solidFill>
                  <a:srgbClr val="000000"/>
                </a:solidFill>
                <a:effectLst/>
              </a:rPr>
              <a:t>Cariou, Laurent</a:t>
            </a:r>
            <a:r>
              <a:rPr lang="en-US" sz="1200" dirty="0"/>
              <a:t> </a:t>
            </a:r>
          </a:p>
          <a:p>
            <a:pPr lvl="1">
              <a:buFont typeface="Arial" panose="020B0604020202020204" pitchFamily="34" charset="0"/>
              <a:buChar char="•"/>
            </a:pPr>
            <a:r>
              <a:rPr lang="en-US" sz="1200" b="0" i="0" u="none" strike="noStrike" dirty="0">
                <a:solidFill>
                  <a:srgbClr val="FF0000"/>
                </a:solidFill>
                <a:effectLst/>
              </a:rPr>
              <a:t>24/1240</a:t>
            </a:r>
            <a:r>
              <a:rPr lang="en-US" sz="1200" dirty="0"/>
              <a:t> </a:t>
            </a:r>
            <a:r>
              <a:rPr lang="en-US" sz="1200" b="0" i="0" u="none" strike="noStrike" dirty="0">
                <a:solidFill>
                  <a:srgbClr val="000000"/>
                </a:solidFill>
                <a:effectLst/>
              </a:rPr>
              <a:t>Thoughts on AP Power Saving</a:t>
            </a:r>
            <a:r>
              <a:rPr lang="en-US" sz="1200" dirty="0"/>
              <a:t> 					</a:t>
            </a:r>
            <a:r>
              <a:rPr lang="en-US" sz="1200" b="0" i="0" u="none" strike="noStrike" dirty="0">
                <a:solidFill>
                  <a:srgbClr val="000000"/>
                </a:solidFill>
                <a:effectLst/>
              </a:rPr>
              <a:t>Rubayet Shafin</a:t>
            </a:r>
          </a:p>
          <a:p>
            <a:pPr lvl="1">
              <a:buFont typeface="Arial" panose="020B0604020202020204" pitchFamily="34" charset="0"/>
              <a:buChar char="•"/>
            </a:pPr>
            <a:r>
              <a:rPr lang="en-US" sz="1200" dirty="0">
                <a:solidFill>
                  <a:srgbClr val="FF0000"/>
                </a:solidFill>
              </a:rPr>
              <a:t>24/1246 </a:t>
            </a:r>
            <a:r>
              <a:rPr lang="en-US" sz="1200" dirty="0"/>
              <a:t>Low-power-listening-mode-for-clients-follow up			Ming Gan</a:t>
            </a:r>
          </a:p>
          <a:p>
            <a:pPr lvl="1">
              <a:buFont typeface="Arial" panose="020B0604020202020204" pitchFamily="34" charset="0"/>
              <a:buChar char="•"/>
            </a:pPr>
            <a:r>
              <a:rPr lang="en-US" sz="1200" b="0" i="0" u="none" strike="noStrike" dirty="0">
                <a:solidFill>
                  <a:srgbClr val="FF0000"/>
                </a:solidFill>
                <a:effectLst/>
              </a:rPr>
              <a:t>24/1256</a:t>
            </a:r>
            <a:r>
              <a:rPr lang="en-US" sz="1200" dirty="0"/>
              <a:t> </a:t>
            </a:r>
            <a:r>
              <a:rPr lang="en-US" sz="1200" b="0" i="0" u="none" strike="noStrike" dirty="0">
                <a:solidFill>
                  <a:srgbClr val="000000"/>
                </a:solidFill>
                <a:effectLst/>
              </a:rPr>
              <a:t>The padding after intermediate FCS</a:t>
            </a:r>
            <a:r>
              <a:rPr lang="en-US" sz="1200" dirty="0"/>
              <a:t> 					</a:t>
            </a:r>
            <a:r>
              <a:rPr lang="en-US" sz="1200" b="0" i="0" u="none" strike="noStrike" dirty="0">
                <a:solidFill>
                  <a:srgbClr val="000000"/>
                </a:solidFill>
                <a:effectLst/>
              </a:rPr>
              <a:t>Yunbo Li</a:t>
            </a:r>
          </a:p>
          <a:p>
            <a:pPr lvl="1">
              <a:buFont typeface="Arial" panose="020B0604020202020204" pitchFamily="34" charset="0"/>
              <a:buChar char="•"/>
            </a:pPr>
            <a:r>
              <a:rPr lang="en-US" sz="1200" b="0" i="0" u="none" strike="noStrike" dirty="0">
                <a:solidFill>
                  <a:srgbClr val="FF0000"/>
                </a:solidFill>
                <a:effectLst/>
              </a:rPr>
              <a:t>24/1261</a:t>
            </a:r>
            <a:r>
              <a:rPr lang="en-US" sz="1200" dirty="0"/>
              <a:t> </a:t>
            </a:r>
            <a:r>
              <a:rPr lang="en-US" sz="1200" b="0" i="0" u="none" strike="noStrike" dirty="0">
                <a:solidFill>
                  <a:srgbClr val="000000"/>
                </a:solidFill>
                <a:effectLst/>
              </a:rPr>
              <a:t>Considerations on Client Power Save for 11bn</a:t>
            </a:r>
            <a:r>
              <a:rPr lang="en-US" sz="1200" dirty="0"/>
              <a:t> 			</a:t>
            </a:r>
            <a:r>
              <a:rPr lang="en-US" sz="1200" b="0" i="0" u="none" strike="noStrike" dirty="0">
                <a:solidFill>
                  <a:srgbClr val="000000"/>
                </a:solidFill>
                <a:effectLst/>
              </a:rPr>
              <a:t>Liuming Lu</a:t>
            </a:r>
            <a:r>
              <a:rPr lang="en-US" sz="12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446428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400158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 Miscellaneous Part 2</a:t>
            </a:r>
          </a:p>
          <a:p>
            <a:pPr lvl="1">
              <a:buFont typeface="Arial" panose="020B0604020202020204" pitchFamily="34" charset="0"/>
              <a:buChar char="•"/>
            </a:pPr>
            <a:r>
              <a:rPr lang="en-US" sz="1200" dirty="0">
                <a:solidFill>
                  <a:srgbClr val="FF0000"/>
                </a:solidFill>
              </a:rPr>
              <a:t>24/1184 </a:t>
            </a:r>
            <a:r>
              <a:rPr lang="en-US" sz="1200" dirty="0"/>
              <a:t>Considerations on ELR transmission				Dongguk Lim</a:t>
            </a:r>
          </a:p>
          <a:p>
            <a:pPr lvl="1">
              <a:buFont typeface="Arial" panose="020B0604020202020204" pitchFamily="34" charset="0"/>
              <a:buChar char="•"/>
            </a:pPr>
            <a:r>
              <a:rPr lang="en-US" sz="1200" dirty="0">
                <a:solidFill>
                  <a:srgbClr val="FF0000"/>
                </a:solidFill>
              </a:rPr>
              <a:t>24/1232 </a:t>
            </a:r>
            <a:r>
              <a:rPr lang="en-US" sz="1200" dirty="0"/>
              <a:t>Thoughts on Extended Long Range Transmission		Leonardo </a:t>
            </a:r>
            <a:r>
              <a:rPr lang="en-US" sz="1200" dirty="0" err="1"/>
              <a:t>Lanante</a:t>
            </a:r>
            <a:endParaRPr lang="en-US" sz="1200" dirty="0"/>
          </a:p>
          <a:p>
            <a:pPr lvl="1">
              <a:buFont typeface="Arial" panose="020B0604020202020204" pitchFamily="34" charset="0"/>
              <a:buChar char="•"/>
            </a:pPr>
            <a:r>
              <a:rPr lang="en-US" sz="1200" b="0" i="0" u="none" strike="noStrike" dirty="0">
                <a:solidFill>
                  <a:srgbClr val="FF0000"/>
                </a:solidFill>
                <a:effectLst/>
              </a:rPr>
              <a:t>24/1255</a:t>
            </a:r>
            <a:r>
              <a:rPr lang="en-US" sz="1200" dirty="0"/>
              <a:t> </a:t>
            </a:r>
            <a:r>
              <a:rPr lang="en-US" sz="1200" b="0" i="0" u="none" strike="noStrike" dirty="0">
                <a:solidFill>
                  <a:srgbClr val="000000"/>
                </a:solidFill>
                <a:effectLst/>
              </a:rPr>
              <a:t>Enhanced Long Range Frame Format</a:t>
            </a:r>
            <a:r>
              <a:rPr lang="en-US" sz="1200" dirty="0"/>
              <a:t> </a:t>
            </a:r>
            <a:r>
              <a:rPr lang="en-US" sz="1200" b="0" i="0" u="none" strike="noStrike" dirty="0">
                <a:solidFill>
                  <a:srgbClr val="000000"/>
                </a:solidFill>
                <a:effectLst/>
              </a:rPr>
              <a:t> 			Junghoon Suh</a:t>
            </a:r>
          </a:p>
          <a:p>
            <a:pPr lvl="1">
              <a:buFont typeface="Arial" panose="020B0604020202020204" pitchFamily="34" charset="0"/>
              <a:buChar char="•"/>
            </a:pPr>
            <a:r>
              <a:rPr lang="en-US" sz="1200" b="0" i="0" u="none" strike="noStrike" dirty="0">
                <a:solidFill>
                  <a:srgbClr val="000000"/>
                </a:solidFill>
                <a:effectLst/>
                <a:hlinkClick r:id="rId2"/>
              </a:rPr>
              <a:t>24/1264</a:t>
            </a:r>
            <a:r>
              <a:rPr lang="en-US" sz="1200" dirty="0"/>
              <a:t> </a:t>
            </a:r>
            <a:r>
              <a:rPr lang="en-US" sz="1200" b="0" i="0" u="none" strike="noStrike" dirty="0">
                <a:solidFill>
                  <a:srgbClr val="000000"/>
                </a:solidFill>
                <a:effectLst/>
              </a:rPr>
              <a:t>Supporting Rx Interference Mitigation in TGbn</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noStrike" dirty="0">
                <a:solidFill>
                  <a:srgbClr val="000000"/>
                </a:solidFill>
                <a:effectLst/>
                <a:hlinkClick r:id="rId3"/>
              </a:rPr>
              <a:t>24/1265</a:t>
            </a:r>
            <a:r>
              <a:rPr lang="en-US" sz="1200" dirty="0"/>
              <a:t> </a:t>
            </a:r>
            <a:r>
              <a:rPr lang="en-US" sz="1200" b="0" i="0" u="none" strike="noStrike" dirty="0">
                <a:solidFill>
                  <a:srgbClr val="000000"/>
                </a:solidFill>
                <a:effectLst/>
              </a:rPr>
              <a:t>Triggered Beamforming in TGbn – More Insights</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noStrike" dirty="0">
                <a:solidFill>
                  <a:srgbClr val="FF0000"/>
                </a:solidFill>
                <a:effectLst/>
              </a:rPr>
              <a:t>24/1267</a:t>
            </a:r>
            <a:r>
              <a:rPr lang="en-US" sz="1200" dirty="0"/>
              <a:t> </a:t>
            </a:r>
            <a:r>
              <a:rPr lang="en-US" sz="1200" b="0" i="0" u="none" strike="noStrike" dirty="0">
                <a:solidFill>
                  <a:srgbClr val="000000"/>
                </a:solidFill>
                <a:effectLst/>
              </a:rPr>
              <a:t>Further Considerations for UHR preamble</a:t>
            </a:r>
            <a:r>
              <a:rPr lang="en-US" sz="1200" dirty="0"/>
              <a:t> 			</a:t>
            </a:r>
            <a:r>
              <a:rPr lang="en-US" sz="1200" b="0" i="0" u="none" strike="noStrike" dirty="0">
                <a:solidFill>
                  <a:srgbClr val="000000"/>
                </a:solidFill>
                <a:effectLst/>
              </a:rPr>
              <a:t>Sigurd Schelstraete</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24/0504</a:t>
            </a:r>
            <a:r>
              <a:rPr lang="en-US" sz="1400" dirty="0"/>
              <a:t> </a:t>
            </a:r>
            <a:r>
              <a:rPr lang="en-US" sz="1400" b="0" i="0" u="none" strike="noStrike" dirty="0">
                <a:solidFill>
                  <a:srgbClr val="000000"/>
                </a:solidFill>
                <a:effectLst/>
              </a:rPr>
              <a:t>Considerations of A Unified Initial Control Frame Design</a:t>
            </a:r>
            <a:r>
              <a:rPr lang="en-US" sz="1400" dirty="0"/>
              <a:t> 		</a:t>
            </a:r>
            <a:r>
              <a:rPr lang="en-US" sz="1400" b="0" i="0" u="none" strike="noStrike" dirty="0">
                <a:solidFill>
                  <a:srgbClr val="000000"/>
                </a:solidFill>
                <a:effectLst/>
              </a:rPr>
              <a:t>Hanqing Lou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24/0505</a:t>
            </a:r>
            <a:r>
              <a:rPr lang="en-US" sz="1400" dirty="0"/>
              <a:t> </a:t>
            </a:r>
            <a:r>
              <a:rPr lang="en-US" sz="1400" b="0" i="0" u="none" strike="noStrike" dirty="0">
                <a:solidFill>
                  <a:srgbClr val="000000"/>
                </a:solidFill>
                <a:effectLst/>
              </a:rPr>
              <a:t>Considerations of Transmissions of Initial Control Response frames</a:t>
            </a:r>
            <a:r>
              <a:rPr lang="en-US" sz="1400" dirty="0"/>
              <a:t> </a:t>
            </a:r>
            <a:r>
              <a:rPr lang="en-US" sz="1400" b="0" i="0" u="none" strike="noStrike" dirty="0">
                <a:solidFill>
                  <a:srgbClr val="000000"/>
                </a:solidFill>
                <a:effectLst/>
              </a:rPr>
              <a:t>Hanqing Lou</a:t>
            </a:r>
          </a:p>
          <a:p>
            <a:pPr lvl="1">
              <a:buFont typeface="Arial" panose="020B0604020202020204" pitchFamily="34" charset="0"/>
              <a:buChar char="•"/>
            </a:pPr>
            <a:r>
              <a:rPr lang="en-US" sz="1400" b="0" i="0" u="sng" strike="noStrike" dirty="0">
                <a:solidFill>
                  <a:srgbClr val="0563C1"/>
                </a:solidFill>
                <a:effectLst/>
                <a:hlinkClick r:id="rId4"/>
              </a:rPr>
              <a:t>24/0625</a:t>
            </a:r>
            <a:r>
              <a:rPr lang="en-US" sz="1400" dirty="0"/>
              <a:t> </a:t>
            </a:r>
            <a:r>
              <a:rPr lang="en-US" sz="1400" b="0" i="0" u="none" strike="noStrike" dirty="0">
                <a:solidFill>
                  <a:srgbClr val="000000"/>
                </a:solidFill>
                <a:effectLst/>
              </a:rPr>
              <a:t>Thoughts on low latency traffic transmission</a:t>
            </a:r>
            <a:r>
              <a:rPr lang="en-US" sz="1400" dirty="0"/>
              <a:t> 				</a:t>
            </a:r>
            <a:r>
              <a:rPr lang="en-US" sz="1400" b="0" i="0" u="none" strike="noStrike" dirty="0">
                <a:solidFill>
                  <a:srgbClr val="000000"/>
                </a:solidFill>
                <a:effectLst/>
              </a:rPr>
              <a:t>Ryota Yamada</a:t>
            </a:r>
            <a:r>
              <a:rPr lang="en-US" sz="1400" dirty="0"/>
              <a:t> </a:t>
            </a:r>
          </a:p>
          <a:p>
            <a:pPr lvl="1">
              <a:buFont typeface="Arial" panose="020B0604020202020204" pitchFamily="34" charset="0"/>
              <a:buChar char="•"/>
            </a:pPr>
            <a:r>
              <a:rPr lang="en-US" sz="1400" b="0" i="0" u="none" strike="noStrike" dirty="0">
                <a:solidFill>
                  <a:srgbClr val="FF0000"/>
                </a:solidFill>
                <a:effectLst/>
              </a:rPr>
              <a:t>24/0629</a:t>
            </a:r>
            <a:r>
              <a:rPr lang="en-US" sz="1400" dirty="0"/>
              <a:t> </a:t>
            </a:r>
            <a:r>
              <a:rPr lang="en-US" sz="1400" b="0" i="0" u="none" strike="noStrike" dirty="0">
                <a:solidFill>
                  <a:srgbClr val="000000"/>
                </a:solidFill>
                <a:effectLst/>
              </a:rPr>
              <a:t>UL Low Latency Traffic Indication</a:t>
            </a:r>
            <a:r>
              <a:rPr lang="en-US" sz="1400" dirty="0"/>
              <a:t> 						</a:t>
            </a:r>
            <a:r>
              <a:rPr lang="en-US" sz="1400" b="0" i="0" u="none" strike="noStrike" dirty="0">
                <a:solidFill>
                  <a:srgbClr val="000000"/>
                </a:solidFill>
                <a:effectLst/>
              </a:rPr>
              <a:t>Xiaofei Wang</a:t>
            </a:r>
          </a:p>
          <a:p>
            <a:pPr lvl="1">
              <a:buFont typeface="Arial" panose="020B0604020202020204" pitchFamily="34" charset="0"/>
              <a:buChar char="•"/>
            </a:pPr>
            <a:r>
              <a:rPr lang="en-US" sz="1400" b="0" i="0" u="none" strike="noStrike" dirty="0">
                <a:solidFill>
                  <a:srgbClr val="FF0000"/>
                </a:solidFill>
                <a:effectLst/>
              </a:rPr>
              <a:t>24/1156</a:t>
            </a:r>
            <a:r>
              <a:rPr lang="en-US" sz="1400" dirty="0"/>
              <a:t> </a:t>
            </a:r>
            <a:r>
              <a:rPr lang="en-US" sz="1400" b="0" i="0" u="none" strike="noStrike" dirty="0">
                <a:solidFill>
                  <a:srgbClr val="000000"/>
                </a:solidFill>
                <a:effectLst/>
              </a:rPr>
              <a:t>Initial Control Frame Exchange for Low Latency</a:t>
            </a:r>
            <a:r>
              <a:rPr lang="en-US" sz="1400" dirty="0"/>
              <a:t> 				</a:t>
            </a:r>
            <a:r>
              <a:rPr lang="en-US" sz="1400" b="0" i="0" u="none" strike="noStrike" dirty="0" err="1">
                <a:solidFill>
                  <a:srgbClr val="000000"/>
                </a:solidFill>
                <a:effectLst/>
              </a:rPr>
              <a:t>Sanghyun</a:t>
            </a:r>
            <a:r>
              <a:rPr lang="en-US" sz="1400" b="0" i="0" u="none" strike="noStrike" dirty="0">
                <a:solidFill>
                  <a:srgbClr val="000000"/>
                </a:solidFill>
                <a:effectLst/>
              </a:rPr>
              <a:t> Kim</a:t>
            </a:r>
          </a:p>
          <a:p>
            <a:pPr lvl="1">
              <a:buFont typeface="Arial" panose="020B0604020202020204" pitchFamily="34" charset="0"/>
              <a:buChar char="•"/>
            </a:pPr>
            <a:r>
              <a:rPr lang="fr-FR" sz="1400" dirty="0">
                <a:solidFill>
                  <a:srgbClr val="FF0000"/>
                </a:solidFill>
              </a:rPr>
              <a:t>24/1195</a:t>
            </a:r>
            <a:r>
              <a:rPr lang="fr-FR" sz="1400" dirty="0"/>
              <a:t>	Indication Techniques for Urgent Traffic					</a:t>
            </a:r>
            <a:r>
              <a:rPr lang="fr-FR" sz="1400" dirty="0" err="1"/>
              <a:t>Jinho</a:t>
            </a:r>
            <a:r>
              <a:rPr lang="fr-FR" sz="1400" dirty="0"/>
              <a:t> Choi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 + Low Lat)</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de-DE" sz="1400" b="0" i="0" u="sng" strike="noStrike" dirty="0">
                <a:solidFill>
                  <a:srgbClr val="0563C1"/>
                </a:solidFill>
                <a:effectLst/>
                <a:hlinkClick r:id="rId2"/>
              </a:rPr>
              <a:t>24/0772</a:t>
            </a:r>
            <a:r>
              <a:rPr lang="de-DE" sz="1400" dirty="0"/>
              <a:t> </a:t>
            </a:r>
            <a:r>
              <a:rPr lang="de-DE" sz="1400" b="0" i="0" u="none" strike="noStrike" dirty="0">
                <a:solidFill>
                  <a:srgbClr val="000000"/>
                </a:solidFill>
                <a:effectLst/>
              </a:rPr>
              <a:t>CSMA Collision analysis</a:t>
            </a:r>
            <a:r>
              <a:rPr lang="de-DE" sz="1400" dirty="0"/>
              <a:t> 							</a:t>
            </a:r>
            <a:r>
              <a:rPr lang="de-DE" sz="1400" b="0" i="0" u="none" strike="noStrike" dirty="0">
                <a:solidFill>
                  <a:srgbClr val="000000"/>
                </a:solidFill>
                <a:effectLst/>
              </a:rPr>
              <a:t>Sigurd Schelstraete</a:t>
            </a:r>
            <a:r>
              <a:rPr lang="de-DE" sz="1400" dirty="0"/>
              <a:t> </a:t>
            </a:r>
          </a:p>
          <a:p>
            <a:pPr>
              <a:buFont typeface="Arial" panose="020B0604020202020204" pitchFamily="34" charset="0"/>
              <a:buChar char="•"/>
            </a:pPr>
            <a:r>
              <a:rPr lang="en-US" sz="1400" b="0" i="0" u="sng" strike="noStrike" dirty="0">
                <a:solidFill>
                  <a:srgbClr val="0563C1"/>
                </a:solidFill>
                <a:effectLst/>
                <a:hlinkClick r:id="rId3"/>
              </a:rPr>
              <a:t>24/0773</a:t>
            </a:r>
            <a:r>
              <a:rPr lang="en-US" sz="1400" dirty="0"/>
              <a:t> </a:t>
            </a:r>
            <a:r>
              <a:rPr lang="en-US" sz="1400" b="0" i="0" u="none" strike="noStrike" dirty="0">
                <a:solidFill>
                  <a:srgbClr val="000000"/>
                </a:solidFill>
                <a:effectLst/>
              </a:rPr>
              <a:t>CSMA with enhanced Collision Avoidance				Sigurd Schelstraete</a:t>
            </a:r>
          </a:p>
          <a:p>
            <a:pPr>
              <a:buFont typeface="Arial" panose="020B0604020202020204" pitchFamily="34" charset="0"/>
              <a:buChar char="•"/>
            </a:pPr>
            <a:r>
              <a:rPr lang="en-US" sz="1400" b="0" dirty="0">
                <a:hlinkClick r:id="rId4"/>
              </a:rPr>
              <a:t>24/0840</a:t>
            </a:r>
            <a:r>
              <a:rPr lang="en-US" sz="1400" b="0" dirty="0"/>
              <a:t> hip-</a:t>
            </a:r>
            <a:r>
              <a:rPr lang="en-US" sz="1400" b="0" dirty="0" err="1"/>
              <a:t>edca</a:t>
            </a:r>
            <a:r>
              <a:rPr lang="en-US" sz="1400" b="0" dirty="0"/>
              <a:t>-proposal								Akhmetov, Dmitry </a:t>
            </a:r>
            <a:endParaRPr lang="en-US" sz="1400" b="0" i="0" u="none" strike="noStrike" dirty="0">
              <a:solidFill>
                <a:schemeClr val="tx1"/>
              </a:solidFill>
              <a:effectLst/>
            </a:endParaRPr>
          </a:p>
          <a:p>
            <a:pPr>
              <a:buFont typeface="Arial" panose="020B0604020202020204" pitchFamily="34" charset="0"/>
              <a:buChar char="•"/>
            </a:pPr>
            <a:r>
              <a:rPr lang="en-US" sz="1400" b="0" i="0" u="sng" strike="noStrike" dirty="0">
                <a:solidFill>
                  <a:srgbClr val="0563C1"/>
                </a:solidFill>
                <a:effectLst/>
                <a:hlinkClick r:id="rId5"/>
              </a:rPr>
              <a:t>24/1183</a:t>
            </a:r>
            <a:r>
              <a:rPr lang="en-US" sz="1400" dirty="0"/>
              <a:t> </a:t>
            </a:r>
            <a:r>
              <a:rPr lang="en-US" sz="1400" b="0" i="0" u="none" strike="noStrike" dirty="0">
                <a:solidFill>
                  <a:srgbClr val="000000"/>
                </a:solidFill>
                <a:effectLst/>
              </a:rPr>
              <a:t>Low latency, low collision, low power medium access--continued</a:t>
            </a:r>
            <a:r>
              <a:rPr lang="en-US" sz="1400" dirty="0"/>
              <a:t> 	</a:t>
            </a:r>
            <a:r>
              <a:rPr lang="en-US" sz="1400" b="0" i="0" u="none" strike="noStrike" dirty="0">
                <a:solidFill>
                  <a:srgbClr val="000000"/>
                </a:solidFill>
                <a:effectLst/>
              </a:rPr>
              <a:t>Sean Coffey</a:t>
            </a:r>
            <a:r>
              <a:rPr lang="en-US" sz="1400" dirty="0"/>
              <a:t> </a:t>
            </a:r>
          </a:p>
          <a:p>
            <a:pPr>
              <a:buFont typeface="Arial" panose="020B0604020202020204" pitchFamily="34" charset="0"/>
              <a:buChar char="•"/>
            </a:pPr>
            <a:r>
              <a:rPr lang="en-US" sz="1400" b="0" i="0" u="sng" strike="noStrike" dirty="0">
                <a:solidFill>
                  <a:srgbClr val="0563C1"/>
                </a:solidFill>
                <a:effectLst/>
                <a:hlinkClick r:id="rId6"/>
              </a:rPr>
              <a:t>24/0811</a:t>
            </a:r>
            <a:r>
              <a:rPr lang="en-US" sz="1400" dirty="0"/>
              <a:t> </a:t>
            </a:r>
            <a:r>
              <a:rPr lang="en-US" sz="1400" b="0" i="0" u="none" strike="noStrike" dirty="0">
                <a:solidFill>
                  <a:srgbClr val="000000"/>
                </a:solidFill>
                <a:effectLst/>
              </a:rPr>
              <a:t>Overlapped-indication-</a:t>
            </a:r>
            <a:r>
              <a:rPr lang="en-US" sz="1400" b="0" i="0" u="none" strike="noStrike" dirty="0" err="1">
                <a:solidFill>
                  <a:srgbClr val="000000"/>
                </a:solidFill>
                <a:effectLst/>
              </a:rPr>
              <a:t>for_aperiodic</a:t>
            </a:r>
            <a:r>
              <a:rPr lang="en-US" sz="1400" b="0" i="0" u="none" strike="noStrike" dirty="0">
                <a:solidFill>
                  <a:srgbClr val="000000"/>
                </a:solidFill>
                <a:effectLst/>
              </a:rPr>
              <a:t>-Low-latency-traffic</a:t>
            </a:r>
            <a:r>
              <a:rPr lang="en-US" sz="1400" dirty="0"/>
              <a:t> 		</a:t>
            </a:r>
            <a:r>
              <a:rPr lang="en-US" sz="1400" b="0" i="0" u="none" strike="noStrike" dirty="0">
                <a:solidFill>
                  <a:srgbClr val="000000"/>
                </a:solidFill>
                <a:effectLst/>
              </a:rPr>
              <a:t>Daniel </a:t>
            </a:r>
            <a:r>
              <a:rPr lang="en-US" sz="1400" b="0" i="0" u="none" strike="noStrike" dirty="0" err="1">
                <a:solidFill>
                  <a:srgbClr val="000000"/>
                </a:solidFill>
                <a:effectLst/>
              </a:rPr>
              <a:t>Verenzuela</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a:t>
            </a:r>
            <a:endParaRPr lang="en-US" sz="1800" b="0" dirty="0">
              <a:solidFill>
                <a:srgbClr val="FFC000"/>
              </a:solidFill>
            </a:endParaRP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r>
              <a:rPr lang="en-US" sz="2000" dirty="0"/>
              <a:t>…</a:t>
            </a: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(Miscellaneous)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none" strike="noStrike" dirty="0">
                <a:solidFill>
                  <a:srgbClr val="FF0000"/>
                </a:solidFill>
                <a:effectLst/>
              </a:rPr>
              <a:t>24/0848</a:t>
            </a:r>
            <a:r>
              <a:rPr lang="en-US" sz="1400" dirty="0"/>
              <a:t> </a:t>
            </a:r>
            <a:r>
              <a:rPr lang="en-US" sz="1400" b="0" i="0" u="none" strike="noStrike" dirty="0">
                <a:solidFill>
                  <a:srgbClr val="000000"/>
                </a:solidFill>
                <a:effectLst/>
              </a:rPr>
              <a:t>Adapted trigger-based uplink transmission follow up</a:t>
            </a:r>
            <a:r>
              <a:rPr lang="en-US" sz="1400" dirty="0"/>
              <a:t> 			</a:t>
            </a:r>
            <a:r>
              <a:rPr lang="en-US" sz="1400" b="0" i="0" u="none" strike="noStrike" dirty="0">
                <a:solidFill>
                  <a:srgbClr val="000000"/>
                </a:solidFill>
                <a:effectLst/>
              </a:rPr>
              <a:t>Ming Gan</a:t>
            </a:r>
            <a:r>
              <a:rPr lang="en-US" sz="1400" dirty="0"/>
              <a:t> </a:t>
            </a:r>
          </a:p>
          <a:p>
            <a:pPr>
              <a:buFont typeface="Arial" panose="020B0604020202020204" pitchFamily="34" charset="0"/>
              <a:buChar char="•"/>
            </a:pPr>
            <a:r>
              <a:rPr lang="en-US" sz="1400" b="0" i="0" u="sng" strike="noStrike" dirty="0">
                <a:solidFill>
                  <a:srgbClr val="0563C1"/>
                </a:solidFill>
                <a:effectLst/>
                <a:hlinkClick r:id="rId2"/>
              </a:rPr>
              <a:t>24/0880</a:t>
            </a:r>
            <a:r>
              <a:rPr lang="en-US" sz="1400" dirty="0"/>
              <a:t> </a:t>
            </a:r>
            <a:r>
              <a:rPr lang="en-US" sz="1400" b="0" i="0" u="none" strike="noStrike" dirty="0">
                <a:solidFill>
                  <a:srgbClr val="000000"/>
                </a:solidFill>
                <a:effectLst/>
              </a:rPr>
              <a:t>CBF Recap and Way Forward</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rPr>
              <a:t>24/171rX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211638</TotalTime>
  <Words>8755</Words>
  <Application>Microsoft Office PowerPoint</Application>
  <PresentationFormat>On-screen Show (4:3)</PresentationFormat>
  <Paragraphs>2031</Paragraphs>
  <Slides>70</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70</vt:i4>
      </vt:variant>
    </vt:vector>
  </HeadingPairs>
  <TitlesOfParts>
    <vt:vector size="81" baseType="lpstr">
      <vt:lpstr>MS Gothic</vt:lpstr>
      <vt:lpstr>Arial</vt:lpstr>
      <vt:lpstr>Arial Black</vt:lpstr>
      <vt:lpstr>Arial Unicode MS</vt:lpstr>
      <vt:lpstr>Calibri</vt:lpstr>
      <vt:lpstr>Courier New</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 + Low Lat)</vt:lpstr>
      <vt:lpstr>Straw Polls</vt:lpstr>
      <vt:lpstr>Thursday Joint Agenda-PM2</vt:lpstr>
      <vt:lpstr>Straw Polls</vt:lpstr>
      <vt:lpstr>Submissions (Miscellaneous)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2024-07-15T19:39:59Z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