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2"/>
  </p:notesMasterIdLst>
  <p:handoutMasterIdLst>
    <p:handoutMasterId r:id="rId7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183" r:id="rId22"/>
    <p:sldId id="1195" r:id="rId23"/>
    <p:sldId id="1196" r:id="rId24"/>
    <p:sldId id="1197" r:id="rId25"/>
    <p:sldId id="1198" r:id="rId26"/>
    <p:sldId id="1199" r:id="rId27"/>
    <p:sldId id="1200" r:id="rId28"/>
    <p:sldId id="1201" r:id="rId29"/>
    <p:sldId id="1202" r:id="rId30"/>
    <p:sldId id="1203" r:id="rId31"/>
    <p:sldId id="1204" r:id="rId32"/>
    <p:sldId id="1205" r:id="rId33"/>
    <p:sldId id="1137" r:id="rId34"/>
    <p:sldId id="1157" r:id="rId35"/>
    <p:sldId id="1158" r:id="rId36"/>
    <p:sldId id="1006" r:id="rId37"/>
    <p:sldId id="1178" r:id="rId38"/>
    <p:sldId id="1023" r:id="rId39"/>
    <p:sldId id="1024" r:id="rId40"/>
    <p:sldId id="1028" r:id="rId41"/>
    <p:sldId id="1143" r:id="rId42"/>
    <p:sldId id="1081" r:id="rId43"/>
    <p:sldId id="1082" r:id="rId44"/>
    <p:sldId id="1206" r:id="rId45"/>
    <p:sldId id="1159" r:id="rId46"/>
    <p:sldId id="1160" r:id="rId47"/>
    <p:sldId id="1207" r:id="rId48"/>
    <p:sldId id="1180" r:id="rId49"/>
    <p:sldId id="1162" r:id="rId50"/>
    <p:sldId id="1208" r:id="rId51"/>
    <p:sldId id="1161" r:id="rId52"/>
    <p:sldId id="1164" r:id="rId53"/>
    <p:sldId id="1209" r:id="rId54"/>
    <p:sldId id="1163" r:id="rId55"/>
    <p:sldId id="1179" r:id="rId56"/>
    <p:sldId id="1210" r:id="rId57"/>
    <p:sldId id="1165" r:id="rId58"/>
    <p:sldId id="1166" r:id="rId59"/>
    <p:sldId id="1211" r:id="rId60"/>
    <p:sldId id="1181" r:id="rId61"/>
    <p:sldId id="1039" r:id="rId62"/>
    <p:sldId id="1212" r:id="rId63"/>
    <p:sldId id="356" r:id="rId64"/>
    <p:sldId id="1156" r:id="rId65"/>
    <p:sldId id="1182" r:id="rId66"/>
    <p:sldId id="1069" r:id="rId67"/>
    <p:sldId id="997" r:id="rId68"/>
    <p:sldId id="362" r:id="rId69"/>
    <p:sldId id="1034" r:id="rId70"/>
    <p:sldId id="323" r:id="rId7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142DAD-197B-4B97-895B-4FD46522C6BA}" v="156" dt="2024-07-15T03:41:00.7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79"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78"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CD142DAD-197B-4B97-895B-4FD46522C6BA}"/>
    <pc:docChg chg="undo custSel addSld delSld modSld sldOrd modMainMaster">
      <pc:chgData name="Alfred Asterjadhi" userId="39de57b9-85c0-4fd1-aaac-8ca2b6560ad0" providerId="ADAL" clId="{CD142DAD-197B-4B97-895B-4FD46522C6BA}" dt="2024-07-15T03:42:03.754" v="3370" actId="20577"/>
      <pc:docMkLst>
        <pc:docMk/>
      </pc:docMkLst>
      <pc:sldChg chg="modSp mod">
        <pc:chgData name="Alfred Asterjadhi" userId="39de57b9-85c0-4fd1-aaac-8ca2b6560ad0" providerId="ADAL" clId="{CD142DAD-197B-4B97-895B-4FD46522C6BA}" dt="2024-07-15T01:53:14.369" v="2593"/>
        <pc:sldMkLst>
          <pc:docMk/>
          <pc:sldMk cId="3976818858" sldId="269"/>
        </pc:sldMkLst>
        <pc:graphicFrameChg chg="mod modGraphic">
          <ac:chgData name="Alfred Asterjadhi" userId="39de57b9-85c0-4fd1-aaac-8ca2b6560ad0" providerId="ADAL" clId="{CD142DAD-197B-4B97-895B-4FD46522C6BA}" dt="2024-07-15T01:53:14.369" v="259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5T02:13:15.694" v="2612"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5T02:13:11.564" v="2609" actId="21"/>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3T14:03:50.330" v="1734" actId="13926"/>
        <pc:sldMkLst>
          <pc:docMk/>
          <pc:sldMk cId="3930036297" sldId="356"/>
        </pc:sldMkLst>
        <pc:spChg chg="mod">
          <ac:chgData name="Alfred Asterjadhi" userId="39de57b9-85c0-4fd1-aaac-8ca2b6560ad0" providerId="ADAL" clId="{CD142DAD-197B-4B97-895B-4FD46522C6BA}" dt="2024-07-13T14:03:50.330" v="1734" actId="13926"/>
          <ac:spMkLst>
            <pc:docMk/>
            <pc:sldMk cId="3930036297" sldId="356"/>
            <ac:spMk id="2" creationId="{4B5F0D0E-8BB7-48AB-9160-728B8B3399A2}"/>
          </ac:spMkLst>
        </pc:spChg>
      </pc:sldChg>
      <pc:sldChg chg="modSp mod">
        <pc:chgData name="Alfred Asterjadhi" userId="39de57b9-85c0-4fd1-aaac-8ca2b6560ad0" providerId="ADAL" clId="{CD142DAD-197B-4B97-895B-4FD46522C6BA}" dt="2024-07-13T14:01:05.518" v="1694" actId="13926"/>
        <pc:sldMkLst>
          <pc:docMk/>
          <pc:sldMk cId="3233208257" sldId="1006"/>
        </pc:sldMkLst>
        <pc:spChg chg="mod">
          <ac:chgData name="Alfred Asterjadhi" userId="39de57b9-85c0-4fd1-aaac-8ca2b6560ad0" providerId="ADAL" clId="{CD142DAD-197B-4B97-895B-4FD46522C6BA}" dt="2024-07-13T14:01:05.518" v="1694"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2T17:44:53.080" v="1365" actId="6549"/>
        <pc:sldMkLst>
          <pc:docMk/>
          <pc:sldMk cId="991138630" sldId="1024"/>
        </pc:sldMkLst>
        <pc:spChg chg="mod">
          <ac:chgData name="Alfred Asterjadhi" userId="39de57b9-85c0-4fd1-aaac-8ca2b6560ad0" providerId="ADAL" clId="{CD142DAD-197B-4B97-895B-4FD46522C6BA}" dt="2024-07-12T17:44:53.080" v="1365" actId="6549"/>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03:39:58.432" v="3327" actId="2057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03:39:58.432" v="3327" actId="20577"/>
          <ac:spMkLst>
            <pc:docMk/>
            <pc:sldMk cId="3287547131" sldId="1028"/>
            <ac:spMk id="11" creationId="{3F0830D3-DB20-4EBA-DF7C-EE156DB7215D}"/>
          </ac:spMkLst>
        </pc:spChg>
      </pc:sldChg>
      <pc:sldChg chg="modSp add mod">
        <pc:chgData name="Alfred Asterjadhi" userId="39de57b9-85c0-4fd1-aaac-8ca2b6560ad0" providerId="ADAL" clId="{CD142DAD-197B-4B97-895B-4FD46522C6BA}" dt="2024-07-15T03:22:31.060" v="3160" actId="20577"/>
        <pc:sldMkLst>
          <pc:docMk/>
          <pc:sldMk cId="2191704044" sldId="1039"/>
        </pc:sldMkLst>
        <pc:spChg chg="mod">
          <ac:chgData name="Alfred Asterjadhi" userId="39de57b9-85c0-4fd1-aaac-8ca2b6560ad0" providerId="ADAL" clId="{CD142DAD-197B-4B97-895B-4FD46522C6BA}" dt="2024-07-15T03:22:18.048" v="3156"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5T03:22:31.060" v="3160" actId="2057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addSp modSp mod">
        <pc:chgData name="Alfred Asterjadhi" userId="39de57b9-85c0-4fd1-aaac-8ca2b6560ad0" providerId="ADAL" clId="{CD142DAD-197B-4B97-895B-4FD46522C6BA}" dt="2024-07-15T03:06:22.739" v="3064" actId="404"/>
        <pc:sldMkLst>
          <pc:docMk/>
          <pc:sldMk cId="86469410" sldId="1081"/>
        </pc:sldMkLst>
        <pc:spChg chg="mod">
          <ac:chgData name="Alfred Asterjadhi" userId="39de57b9-85c0-4fd1-aaac-8ca2b6560ad0" providerId="ADAL" clId="{CD142DAD-197B-4B97-895B-4FD46522C6BA}" dt="2024-07-13T01:44:05.168" v="1493" actId="13926"/>
          <ac:spMkLst>
            <pc:docMk/>
            <pc:sldMk cId="86469410" sldId="1081"/>
            <ac:spMk id="2" creationId="{4B5F0D0E-8BB7-48AB-9160-728B8B3399A2}"/>
          </ac:spMkLst>
        </pc:spChg>
        <pc:spChg chg="mod">
          <ac:chgData name="Alfred Asterjadhi" userId="39de57b9-85c0-4fd1-aaac-8ca2b6560ad0" providerId="ADAL" clId="{CD142DAD-197B-4B97-895B-4FD46522C6BA}" dt="2024-07-15T03:06:22.739" v="3064" actId="404"/>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5T03:25:44.433" v="3200" actId="20577"/>
        <pc:sldMkLst>
          <pc:docMk/>
          <pc:sldMk cId="241393342" sldId="1082"/>
        </pc:sldMkLst>
        <pc:spChg chg="mod">
          <ac:chgData name="Alfred Asterjadhi" userId="39de57b9-85c0-4fd1-aaac-8ca2b6560ad0" providerId="ADAL" clId="{CD142DAD-197B-4B97-895B-4FD46522C6BA}" dt="2024-07-13T14:10:52.082" v="1872"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5T03:25:44.433" v="3200" actId="2057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addSp modSp mod">
        <pc:chgData name="Alfred Asterjadhi" userId="39de57b9-85c0-4fd1-aaac-8ca2b6560ad0" providerId="ADAL" clId="{CD142DAD-197B-4B97-895B-4FD46522C6BA}" dt="2024-07-15T02:58:26.353" v="2965" actId="20577"/>
        <pc:sldMkLst>
          <pc:docMk/>
          <pc:sldMk cId="1840254059" sldId="1157"/>
        </pc:sldMkLst>
        <pc:spChg chg="mod">
          <ac:chgData name="Alfred Asterjadhi" userId="39de57b9-85c0-4fd1-aaac-8ca2b6560ad0" providerId="ADAL" clId="{CD142DAD-197B-4B97-895B-4FD46522C6BA}" dt="2024-07-13T01:43:27.337" v="1492"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02:58:26.353" v="2965" actId="2057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03:25:24.995" v="3194" actId="6549"/>
        <pc:sldMkLst>
          <pc:docMk/>
          <pc:sldMk cId="1688116962" sldId="1158"/>
        </pc:sldMkLst>
        <pc:spChg chg="mod">
          <ac:chgData name="Alfred Asterjadhi" userId="39de57b9-85c0-4fd1-aaac-8ca2b6560ad0" providerId="ADAL" clId="{CD142DAD-197B-4B97-895B-4FD46522C6BA}" dt="2024-07-13T14:08:44.549" v="1809"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03:25:24.995" v="3194" actId="6549"/>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5T03:16:29.296" v="3091" actId="20577"/>
        <pc:sldMkLst>
          <pc:docMk/>
          <pc:sldMk cId="4277591609" sldId="1159"/>
        </pc:sldMkLst>
        <pc:spChg chg="mod">
          <ac:chgData name="Alfred Asterjadhi" userId="39de57b9-85c0-4fd1-aaac-8ca2b6560ad0" providerId="ADAL" clId="{CD142DAD-197B-4B97-895B-4FD46522C6BA}" dt="2024-07-13T01:46:59.482" v="1615"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5T03:16:29.296" v="3091" actId="2057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5T03:25:36.957" v="3195" actId="21"/>
        <pc:sldMkLst>
          <pc:docMk/>
          <pc:sldMk cId="1309992779" sldId="1160"/>
        </pc:sldMkLst>
        <pc:spChg chg="mod">
          <ac:chgData name="Alfred Asterjadhi" userId="39de57b9-85c0-4fd1-aaac-8ca2b6560ad0" providerId="ADAL" clId="{CD142DAD-197B-4B97-895B-4FD46522C6BA}" dt="2024-07-13T14:24:41.329" v="2333"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5T03:25:36.957" v="3195" actId="21"/>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5T03:17:10.153" v="3098" actId="20577"/>
        <pc:sldMkLst>
          <pc:docMk/>
          <pc:sldMk cId="3642245513" sldId="1161"/>
        </pc:sldMkLst>
        <pc:spChg chg="mod">
          <ac:chgData name="Alfred Asterjadhi" userId="39de57b9-85c0-4fd1-aaac-8ca2b6560ad0" providerId="ADAL" clId="{CD142DAD-197B-4B97-895B-4FD46522C6BA}" dt="2024-07-15T03:17:10.153" v="3098" actId="20577"/>
          <ac:spMkLst>
            <pc:docMk/>
            <pc:sldMk cId="3642245513" sldId="1161"/>
            <ac:spMk id="2" creationId="{4B5F0D0E-8BB7-48AB-9160-728B8B3399A2}"/>
          </ac:spMkLst>
        </pc:spChg>
        <pc:spChg chg="mod">
          <ac:chgData name="Alfred Asterjadhi" userId="39de57b9-85c0-4fd1-aaac-8ca2b6560ad0" providerId="ADAL" clId="{CD142DAD-197B-4B97-895B-4FD46522C6BA}" dt="2024-07-15T02:43:26.617" v="2801" actId="2057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5T03:41:26.418" v="3335"/>
        <pc:sldMkLst>
          <pc:docMk/>
          <pc:sldMk cId="3885446920" sldId="1162"/>
        </pc:sldMkLst>
        <pc:spChg chg="mod">
          <ac:chgData name="Alfred Asterjadhi" userId="39de57b9-85c0-4fd1-aaac-8ca2b6560ad0" providerId="ADAL" clId="{CD142DAD-197B-4B97-895B-4FD46522C6BA}" dt="2024-07-13T14:14:42.061" v="2004"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5T03:41:26.418" v="3335"/>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5T03:18:16.091" v="3107" actId="20577"/>
        <pc:sldMkLst>
          <pc:docMk/>
          <pc:sldMk cId="1899489449" sldId="1163"/>
        </pc:sldMkLst>
        <pc:spChg chg="mod">
          <ac:chgData name="Alfred Asterjadhi" userId="39de57b9-85c0-4fd1-aaac-8ca2b6560ad0" providerId="ADAL" clId="{CD142DAD-197B-4B97-895B-4FD46522C6BA}" dt="2024-07-15T03:17:55.736" v="3105" actId="20577"/>
          <ac:spMkLst>
            <pc:docMk/>
            <pc:sldMk cId="1899489449" sldId="1163"/>
            <ac:spMk id="2" creationId="{4B5F0D0E-8BB7-48AB-9160-728B8B3399A2}"/>
          </ac:spMkLst>
        </pc:spChg>
        <pc:spChg chg="mod">
          <ac:chgData name="Alfred Asterjadhi" userId="39de57b9-85c0-4fd1-aaac-8ca2b6560ad0" providerId="ADAL" clId="{CD142DAD-197B-4B97-895B-4FD46522C6BA}" dt="2024-07-15T03:18:16.091" v="3107" actId="2057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5T03:41:30.366" v="3336"/>
        <pc:sldMkLst>
          <pc:docMk/>
          <pc:sldMk cId="1988611422" sldId="1164"/>
        </pc:sldMkLst>
        <pc:spChg chg="mod">
          <ac:chgData name="Alfred Asterjadhi" userId="39de57b9-85c0-4fd1-aaac-8ca2b6560ad0" providerId="ADAL" clId="{CD142DAD-197B-4B97-895B-4FD46522C6BA}" dt="2024-07-13T14:19:44.977" v="2132"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5T03:41:30.366" v="3336"/>
          <ac:spMkLst>
            <pc:docMk/>
            <pc:sldMk cId="1988611422" sldId="1164"/>
            <ac:spMk id="3" creationId="{DFB0BA47-D7B6-4F95-932E-A7AA615BC440}"/>
          </ac:spMkLst>
        </pc:spChg>
      </pc:sldChg>
      <pc:sldChg chg="modSp mod ord">
        <pc:chgData name="Alfred Asterjadhi" userId="39de57b9-85c0-4fd1-aaac-8ca2b6560ad0" providerId="ADAL" clId="{CD142DAD-197B-4B97-895B-4FD46522C6BA}" dt="2024-07-15T03:17:50.397" v="3103"/>
        <pc:sldMkLst>
          <pc:docMk/>
          <pc:sldMk cId="717901067" sldId="1165"/>
        </pc:sldMkLst>
        <pc:spChg chg="mod">
          <ac:chgData name="Alfred Asterjadhi" userId="39de57b9-85c0-4fd1-aaac-8ca2b6560ad0" providerId="ADAL" clId="{CD142DAD-197B-4B97-895B-4FD46522C6BA}" dt="2024-07-15T02:45:04.146" v="2824"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5T02:45:47.960" v="2826" actId="207"/>
          <ac:spMkLst>
            <pc:docMk/>
            <pc:sldMk cId="717901067" sldId="1165"/>
            <ac:spMk id="3" creationId="{DFB0BA47-D7B6-4F95-932E-A7AA615BC440}"/>
          </ac:spMkLst>
        </pc:spChg>
      </pc:sldChg>
      <pc:sldChg chg="modSp mod ord">
        <pc:chgData name="Alfred Asterjadhi" userId="39de57b9-85c0-4fd1-aaac-8ca2b6560ad0" providerId="ADAL" clId="{CD142DAD-197B-4B97-895B-4FD46522C6BA}" dt="2024-07-15T02:53:37.644" v="2908"/>
        <pc:sldMkLst>
          <pc:docMk/>
          <pc:sldMk cId="1047267853" sldId="1166"/>
        </pc:sldMkLst>
        <pc:spChg chg="mod">
          <ac:chgData name="Alfred Asterjadhi" userId="39de57b9-85c0-4fd1-aaac-8ca2b6560ad0" providerId="ADAL" clId="{CD142DAD-197B-4B97-895B-4FD46522C6BA}" dt="2024-07-13T14:22:11.956" v="2181"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5T02:30:15.130" v="2637" actId="2057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15T03:29:41.080" v="3235"/>
        <pc:sldMkLst>
          <pc:docMk/>
          <pc:sldMk cId="3486068256" sldId="1167"/>
        </pc:sldMkLst>
        <pc:spChg chg="mod">
          <ac:chgData name="Alfred Asterjadhi" userId="39de57b9-85c0-4fd1-aaac-8ca2b6560ad0" providerId="ADAL" clId="{CD142DAD-197B-4B97-895B-4FD46522C6BA}" dt="2024-07-15T03:28:31.189" v="3232"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15T03:29:41.080" v="3235"/>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3T14:49:21.705" v="2534"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mod">
        <pc:chgData name="Alfred Asterjadhi" userId="39de57b9-85c0-4fd1-aaac-8ca2b6560ad0" providerId="ADAL" clId="{CD142DAD-197B-4B97-895B-4FD46522C6BA}" dt="2024-07-15T03:27:26.611" v="3207" actId="2057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5T03:27:26.611" v="3207" actId="20577"/>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modSp add mod">
        <pc:chgData name="Alfred Asterjadhi" userId="39de57b9-85c0-4fd1-aaac-8ca2b6560ad0" providerId="ADAL" clId="{CD142DAD-197B-4B97-895B-4FD46522C6BA}" dt="2024-07-15T03:16:54.870" v="3094"/>
        <pc:sldMkLst>
          <pc:docMk/>
          <pc:sldMk cId="3213506924" sldId="1180"/>
        </pc:sldMkLst>
        <pc:spChg chg="mod">
          <ac:chgData name="Alfred Asterjadhi" userId="39de57b9-85c0-4fd1-aaac-8ca2b6560ad0" providerId="ADAL" clId="{CD142DAD-197B-4B97-895B-4FD46522C6BA}" dt="2024-07-15T03:16:54.870" v="3094"/>
          <ac:spMkLst>
            <pc:docMk/>
            <pc:sldMk cId="3213506924" sldId="1180"/>
            <ac:spMk id="2" creationId="{4B5F0D0E-8BB7-48AB-9160-728B8B3399A2}"/>
          </ac:spMkLst>
        </pc:spChg>
        <pc:spChg chg="mod">
          <ac:chgData name="Alfred Asterjadhi" userId="39de57b9-85c0-4fd1-aaac-8ca2b6560ad0" providerId="ADAL" clId="{CD142DAD-197B-4B97-895B-4FD46522C6BA}" dt="2024-07-15T03:16:44.514" v="3093" actId="20577"/>
          <ac:spMkLst>
            <pc:docMk/>
            <pc:sldMk cId="3213506924" sldId="1180"/>
            <ac:spMk id="3" creationId="{DFB0BA47-D7B6-4F95-932E-A7AA615BC440}"/>
          </ac:spMkLst>
        </pc:spChg>
      </pc:sldChg>
      <pc:sldChg chg="modSp add mod">
        <pc:chgData name="Alfred Asterjadhi" userId="39de57b9-85c0-4fd1-aaac-8ca2b6560ad0" providerId="ADAL" clId="{CD142DAD-197B-4B97-895B-4FD46522C6BA}" dt="2024-07-15T03:42:03.754" v="3370" actId="20577"/>
        <pc:sldMkLst>
          <pc:docMk/>
          <pc:sldMk cId="1738592868" sldId="1181"/>
        </pc:sldMkLst>
        <pc:spChg chg="mod">
          <ac:chgData name="Alfred Asterjadhi" userId="39de57b9-85c0-4fd1-aaac-8ca2b6560ad0" providerId="ADAL" clId="{CD142DAD-197B-4B97-895B-4FD46522C6BA}" dt="2024-07-15T03:19:53.915" v="3110" actId="20577"/>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5T03:23:57.414" v="3189" actId="20577"/>
        <pc:sldMkLst>
          <pc:docMk/>
          <pc:sldMk cId="2152064426" sldId="1182"/>
        </pc:sldMkLst>
        <pc:spChg chg="mod">
          <ac:chgData name="Alfred Asterjadhi" userId="39de57b9-85c0-4fd1-aaac-8ca2b6560ad0" providerId="ADAL" clId="{CD142DAD-197B-4B97-895B-4FD46522C6BA}" dt="2024-07-15T03:23:57.414" v="3189" actId="20577"/>
          <ac:spMkLst>
            <pc:docMk/>
            <pc:sldMk cId="2152064426" sldId="1182"/>
            <ac:spMk id="2" creationId="{9EF97F5A-CE7F-7BBA-0DB4-CF87B031E7D4}"/>
          </ac:spMkLst>
        </pc:spChg>
        <pc:spChg chg="mod">
          <ac:chgData name="Alfred Asterjadhi" userId="39de57b9-85c0-4fd1-aaac-8ca2b6560ad0" providerId="ADAL" clId="{CD142DAD-197B-4B97-895B-4FD46522C6BA}" dt="2024-07-15T03:23:45.981" v="3175" actId="2057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5T03:37:59.467" v="3295" actId="6549"/>
        <pc:sldMkLst>
          <pc:docMk/>
          <pc:sldMk cId="3948754039" sldId="1183"/>
        </pc:sldMkLst>
        <pc:spChg chg="mod">
          <ac:chgData name="Alfred Asterjadhi" userId="39de57b9-85c0-4fd1-aaac-8ca2b6560ad0" providerId="ADAL" clId="{CD142DAD-197B-4B97-895B-4FD46522C6BA}" dt="2024-07-15T03:37:59.467" v="3295" actId="6549"/>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5T03:30:28.584" v="3253"/>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5T03:38:01.887" v="3296" actId="20577"/>
        <pc:sldMkLst>
          <pc:docMk/>
          <pc:sldMk cId="2028273618" sldId="1195"/>
        </pc:sldMkLst>
        <pc:spChg chg="mod">
          <ac:chgData name="Alfred Asterjadhi" userId="39de57b9-85c0-4fd1-aaac-8ca2b6560ad0" providerId="ADAL" clId="{CD142DAD-197B-4B97-895B-4FD46522C6BA}" dt="2024-07-15T03:38:01.887" v="3296" actId="20577"/>
          <ac:spMkLst>
            <pc:docMk/>
            <pc:sldMk cId="2028273618" sldId="1195"/>
            <ac:spMk id="2" creationId="{F2762690-C15C-4839-B40F-0AF3A4D89457}"/>
          </ac:spMkLst>
        </pc:spChg>
        <pc:graphicFrameChg chg="mod">
          <ac:chgData name="Alfred Asterjadhi" userId="39de57b9-85c0-4fd1-aaac-8ca2b6560ad0" providerId="ADAL" clId="{CD142DAD-197B-4B97-895B-4FD46522C6BA}" dt="2024-07-15T03:30:47.603" v="3254"/>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5T03:38:04.210" v="3297" actId="20577"/>
        <pc:sldMkLst>
          <pc:docMk/>
          <pc:sldMk cId="131831141" sldId="1196"/>
        </pc:sldMkLst>
        <pc:spChg chg="mod">
          <ac:chgData name="Alfred Asterjadhi" userId="39de57b9-85c0-4fd1-aaac-8ca2b6560ad0" providerId="ADAL" clId="{CD142DAD-197B-4B97-895B-4FD46522C6BA}" dt="2024-07-15T03:38:04.210" v="3297" actId="20577"/>
          <ac:spMkLst>
            <pc:docMk/>
            <pc:sldMk cId="131831141" sldId="1196"/>
            <ac:spMk id="2" creationId="{F2762690-C15C-4839-B40F-0AF3A4D89457}"/>
          </ac:spMkLst>
        </pc:spChg>
        <pc:graphicFrameChg chg="mod">
          <ac:chgData name="Alfred Asterjadhi" userId="39de57b9-85c0-4fd1-aaac-8ca2b6560ad0" providerId="ADAL" clId="{CD142DAD-197B-4B97-895B-4FD46522C6BA}" dt="2024-07-15T03:31:05.500" v="3255"/>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5T03:38:06.508" v="3298" actId="20577"/>
        <pc:sldMkLst>
          <pc:docMk/>
          <pc:sldMk cId="3885592657" sldId="1197"/>
        </pc:sldMkLst>
        <pc:spChg chg="mod">
          <ac:chgData name="Alfred Asterjadhi" userId="39de57b9-85c0-4fd1-aaac-8ca2b6560ad0" providerId="ADAL" clId="{CD142DAD-197B-4B97-895B-4FD46522C6BA}" dt="2024-07-15T03:38:06.508" v="3298" actId="20577"/>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5T03:33:32.803" v="3272"/>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5T03:38:08.907" v="3299" actId="20577"/>
        <pc:sldMkLst>
          <pc:docMk/>
          <pc:sldMk cId="647461475" sldId="1198"/>
        </pc:sldMkLst>
        <pc:spChg chg="mod">
          <ac:chgData name="Alfred Asterjadhi" userId="39de57b9-85c0-4fd1-aaac-8ca2b6560ad0" providerId="ADAL" clId="{CD142DAD-197B-4B97-895B-4FD46522C6BA}" dt="2024-07-15T03:38:08.907" v="3299" actId="20577"/>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5T03:33:53.069" v="3274" actId="13926"/>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5T03:38:11.111" v="3300" actId="20577"/>
        <pc:sldMkLst>
          <pc:docMk/>
          <pc:sldMk cId="344935653" sldId="1199"/>
        </pc:sldMkLst>
        <pc:spChg chg="mod">
          <ac:chgData name="Alfred Asterjadhi" userId="39de57b9-85c0-4fd1-aaac-8ca2b6560ad0" providerId="ADAL" clId="{CD142DAD-197B-4B97-895B-4FD46522C6BA}" dt="2024-07-15T03:38:11.111" v="3300" actId="20577"/>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5T03:34:10.221" v="3276" actId="13926"/>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5T03:38:13.329" v="3301" actId="20577"/>
        <pc:sldMkLst>
          <pc:docMk/>
          <pc:sldMk cId="3986384652" sldId="1200"/>
        </pc:sldMkLst>
        <pc:spChg chg="mod">
          <ac:chgData name="Alfred Asterjadhi" userId="39de57b9-85c0-4fd1-aaac-8ca2b6560ad0" providerId="ADAL" clId="{CD142DAD-197B-4B97-895B-4FD46522C6BA}" dt="2024-07-15T03:38:13.329" v="3301" actId="20577"/>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5T03:34:37.032" v="3278" actId="13926"/>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5T03:38:15.449" v="3302" actId="20577"/>
        <pc:sldMkLst>
          <pc:docMk/>
          <pc:sldMk cId="1176276112" sldId="1201"/>
        </pc:sldMkLst>
        <pc:spChg chg="mod">
          <ac:chgData name="Alfred Asterjadhi" userId="39de57b9-85c0-4fd1-aaac-8ca2b6560ad0" providerId="ADAL" clId="{CD142DAD-197B-4B97-895B-4FD46522C6BA}" dt="2024-07-15T03:38:15.449" v="3302" actId="20577"/>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5T03:35:02.964" v="3281" actId="113"/>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5T03:38:17.910" v="3304" actId="6549"/>
        <pc:sldMkLst>
          <pc:docMk/>
          <pc:sldMk cId="1611431265" sldId="1202"/>
        </pc:sldMkLst>
        <pc:spChg chg="mod">
          <ac:chgData name="Alfred Asterjadhi" userId="39de57b9-85c0-4fd1-aaac-8ca2b6560ad0" providerId="ADAL" clId="{CD142DAD-197B-4B97-895B-4FD46522C6BA}" dt="2024-07-15T03:38:17.910" v="3304"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5T03:35:21.819" v="3283" actId="13926"/>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5T03:38:20.555" v="3306" actId="6549"/>
        <pc:sldMkLst>
          <pc:docMk/>
          <pc:sldMk cId="3110360671" sldId="1203"/>
        </pc:sldMkLst>
        <pc:spChg chg="mod">
          <ac:chgData name="Alfred Asterjadhi" userId="39de57b9-85c0-4fd1-aaac-8ca2b6560ad0" providerId="ADAL" clId="{CD142DAD-197B-4B97-895B-4FD46522C6BA}" dt="2024-07-15T03:38:20.555" v="3306"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5T03:37:19.604" v="3290" actId="13926"/>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5T03:37:38.561" v="3292" actId="13926"/>
        <pc:sldMkLst>
          <pc:docMk/>
          <pc:sldMk cId="2966146245" sldId="1204"/>
        </pc:sldMkLst>
        <pc:graphicFrameChg chg="mod modGraphic">
          <ac:chgData name="Alfred Asterjadhi" userId="39de57b9-85c0-4fd1-aaac-8ca2b6560ad0" providerId="ADAL" clId="{CD142DAD-197B-4B97-895B-4FD46522C6BA}" dt="2024-07-15T03:37:38.561" v="3292" actId="13926"/>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5T03:38:26.438" v="3308" actId="20577"/>
        <pc:sldMkLst>
          <pc:docMk/>
          <pc:sldMk cId="3567551836" sldId="1205"/>
        </pc:sldMkLst>
        <pc:spChg chg="mod">
          <ac:chgData name="Alfred Asterjadhi" userId="39de57b9-85c0-4fd1-aaac-8ca2b6560ad0" providerId="ADAL" clId="{CD142DAD-197B-4B97-895B-4FD46522C6BA}" dt="2024-07-15T03:38:26.438" v="3308" actId="20577"/>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5T03:37:51.699" v="3294" actId="13926"/>
          <ac:graphicFrameMkLst>
            <pc:docMk/>
            <pc:sldMk cId="3567551836" sldId="1205"/>
            <ac:graphicFrameMk id="6" creationId="{5094FBC8-BB74-47F3-965D-16BC678F4D1D}"/>
          </ac:graphicFrameMkLst>
        </pc:graphicFrameChg>
      </pc:sldChg>
      <pc:sldChg chg="add">
        <pc:chgData name="Alfred Asterjadhi" userId="39de57b9-85c0-4fd1-aaac-8ca2b6560ad0" providerId="ADAL" clId="{CD142DAD-197B-4B97-895B-4FD46522C6BA}" dt="2024-07-15T03:40:31.846" v="3328"/>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add">
        <pc:chgData name="Alfred Asterjadhi" userId="39de57b9-85c0-4fd1-aaac-8ca2b6560ad0" providerId="ADAL" clId="{CD142DAD-197B-4B97-895B-4FD46522C6BA}" dt="2024-07-15T03:40:36.846" v="3329"/>
        <pc:sldMkLst>
          <pc:docMk/>
          <pc:sldMk cId="915649250"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add">
        <pc:chgData name="Alfred Asterjadhi" userId="39de57b9-85c0-4fd1-aaac-8ca2b6560ad0" providerId="ADAL" clId="{CD142DAD-197B-4B97-895B-4FD46522C6BA}" dt="2024-07-15T03:40:43.541" v="3330"/>
        <pc:sldMkLst>
          <pc:docMk/>
          <pc:sldMk cId="2635976070"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add">
        <pc:chgData name="Alfred Asterjadhi" userId="39de57b9-85c0-4fd1-aaac-8ca2b6560ad0" providerId="ADAL" clId="{CD142DAD-197B-4B97-895B-4FD46522C6BA}" dt="2024-07-15T03:40:47.256" v="3331"/>
        <pc:sldMkLst>
          <pc:docMk/>
          <pc:sldMk cId="2642159291" sldId="1209"/>
        </pc:sldMkLst>
      </pc:sldChg>
      <pc:sldChg chg="add">
        <pc:chgData name="Alfred Asterjadhi" userId="39de57b9-85c0-4fd1-aaac-8ca2b6560ad0" providerId="ADAL" clId="{CD142DAD-197B-4B97-895B-4FD46522C6BA}" dt="2024-07-15T03:40:50.969" v="3332"/>
        <pc:sldMkLst>
          <pc:docMk/>
          <pc:sldMk cId="2140015811" sldId="1210"/>
        </pc:sldMkLst>
      </pc:sldChg>
      <pc:sldChg chg="add">
        <pc:chgData name="Alfred Asterjadhi" userId="39de57b9-85c0-4fd1-aaac-8ca2b6560ad0" providerId="ADAL" clId="{CD142DAD-197B-4B97-895B-4FD46522C6BA}" dt="2024-07-15T03:40:54.406" v="3333"/>
        <pc:sldMkLst>
          <pc:docMk/>
          <pc:sldMk cId="2601368618" sldId="1211"/>
        </pc:sldMkLst>
      </pc:sldChg>
      <pc:sldChg chg="add ord">
        <pc:chgData name="Alfred Asterjadhi" userId="39de57b9-85c0-4fd1-aaac-8ca2b6560ad0" providerId="ADAL" clId="{CD142DAD-197B-4B97-895B-4FD46522C6BA}" dt="2024-07-15T03:41:56.909" v="3354"/>
        <pc:sldMkLst>
          <pc:docMk/>
          <pc:sldMk cId="3323386175" sldId="1212"/>
        </pc:sldMkLst>
      </pc:sldChg>
      <pc:sldMasterChg chg="modSp mod">
        <pc:chgData name="Alfred Asterjadhi" userId="39de57b9-85c0-4fd1-aaac-8ca2b6560ad0" providerId="ADAL" clId="{CD142DAD-197B-4B97-895B-4FD46522C6BA}" dt="2024-07-13T14:47:14.689" v="2494" actId="20577"/>
        <pc:sldMasterMkLst>
          <pc:docMk/>
          <pc:sldMasterMk cId="0" sldId="2147483648"/>
        </pc:sldMasterMkLst>
        <pc:spChg chg="mod">
          <ac:chgData name="Alfred Asterjadhi" userId="39de57b9-85c0-4fd1-aaac-8ca2b6560ad0" providerId="ADAL" clId="{CD142DAD-197B-4B97-895B-4FD46522C6BA}" dt="2024-07-13T14:47:14.689" v="2494"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802.11-24/0976r1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505-00-00bn-considerations-of-transmissions-of-initial-control-response-frames.pptx" TargetMode="External"/><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504-00-00bn-considerations-of-a-unified-initial-control-frame-desig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478-00-00bn-ap-coordination-listening-instances.pptx" TargetMode="External"/><Relationship Id="rId11" Type="http://schemas.openxmlformats.org/officeDocument/2006/relationships/hyperlink" Target="https://mentor.ieee.org/802.11/dcn/24/11-24-0602-00-00bn-multi-link-power-management-for-mlo.pptx" TargetMode="External"/><Relationship Id="rId5" Type="http://schemas.openxmlformats.org/officeDocument/2006/relationships/hyperlink" Target="https://mentor.ieee.org/802.11/dcn/24/11-24-0450-00-00bn-a-proposal-for-uhr-soft-ap-power-save.pptx" TargetMode="External"/><Relationship Id="rId10" Type="http://schemas.openxmlformats.org/officeDocument/2006/relationships/hyperlink" Target="https://mentor.ieee.org/802.11/dcn/24/11-24-0589-00-00bn-dynamic-tid-to-link-mapping-for-ap-mld-power-save.pptx" TargetMode="External"/><Relationship Id="rId4" Type="http://schemas.openxmlformats.org/officeDocument/2006/relationships/hyperlink" Target="https://mentor.ieee.org/802.11/dcn/24/11-24-0547-00-00bn-secure-control-frames-follow-up.pptx" TargetMode="External"/><Relationship Id="rId9" Type="http://schemas.openxmlformats.org/officeDocument/2006/relationships/hyperlink" Target="https://mentor.ieee.org/802.11/dcn/24/11-24-0577-00-00bn-thoughts-on-coordinated-spatial-reuse-c-sr.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720-00-00bn-map-co-cac-follow-up.pptx" TargetMode="External"/><Relationship Id="rId3" Type="http://schemas.openxmlformats.org/officeDocument/2006/relationships/hyperlink" Target="https://mentor.ieee.org/802.11/dcn/24/11-24-0635-00-00bn-coordinated-spatial-re-use-and-coordinated-spatial-nulling-follow-up.pptx" TargetMode="External"/><Relationship Id="rId7" Type="http://schemas.openxmlformats.org/officeDocument/2006/relationships/hyperlink" Target="https://mentor.ieee.org/802.11/dcn/24/11-24-0715-00-00bn-multi-link-sm-power-save-mode-follow-up.pptx" TargetMode="External"/><Relationship Id="rId2" Type="http://schemas.openxmlformats.org/officeDocument/2006/relationships/hyperlink" Target="https://mentor.ieee.org/802.11/dcn/24/11-24-0625-00-00bn-thoughts-on-low-latency-traffic-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686-00-00bn-sta-initiated-txop-sharing-via-unicast-cf-end.pptx" TargetMode="External"/><Relationship Id="rId5" Type="http://schemas.openxmlformats.org/officeDocument/2006/relationships/hyperlink" Target="https://mentor.ieee.org/802.11/dcn/24/11-24-0679-00-00bn-thoughts-on-functionality-and-security-architecture-for-uhr-seamless-roaming.pptx" TargetMode="External"/><Relationship Id="rId4" Type="http://schemas.openxmlformats.org/officeDocument/2006/relationships/hyperlink" Target="https://mentor.ieee.org/802.11/dcn/24/11-24-0671-00-00bn-enhancements-on-ap-power-save.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803-00-00bn-the-switching-time-in-npca.pptx" TargetMode="External"/><Relationship Id="rId13" Type="http://schemas.openxmlformats.org/officeDocument/2006/relationships/hyperlink" Target="https://mentor.ieee.org/802.11/dcn/24/11-24-0806-00-00bn-multi-link-in-device-coexistence-management.pptx" TargetMode="External"/><Relationship Id="rId3" Type="http://schemas.openxmlformats.org/officeDocument/2006/relationships/hyperlink" Target="https://mentor.ieee.org/802.11/dcn/24/11-24-0772-00-00bn-csma-collision-analysis.pptx" TargetMode="External"/><Relationship Id="rId7" Type="http://schemas.openxmlformats.org/officeDocument/2006/relationships/hyperlink" Target="https://mentor.ieee.org/802.11/dcn/24/11-24-0802-00-00bn-discussion-on-npca-and-sr.pptx" TargetMode="External"/><Relationship Id="rId12"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737-00-00bn-cross-link-wake-up-to-go-deeper-in-power-sav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782-00-00bn-ap-power-saving.pptx" TargetMode="External"/><Relationship Id="rId11" Type="http://schemas.openxmlformats.org/officeDocument/2006/relationships/hyperlink" Target="https://mentor.ieee.org/802.11/dcn/24/11-24-0813-00-00bn-discussions-on-ap-power-save.pptx" TargetMode="External"/><Relationship Id="rId5" Type="http://schemas.openxmlformats.org/officeDocument/2006/relationships/hyperlink" Target="https://mentor.ieee.org/802.11/dcn/24/11-24-0778-00-00bn-nc-mlo-operation-issues.pptx" TargetMode="External"/><Relationship Id="rId10" Type="http://schemas.openxmlformats.org/officeDocument/2006/relationships/hyperlink" Target="https://mentor.ieee.org/802.11/dcn/24/11-24-0811-00-00bn-overlapped-indication-for-aperiodic-low-latency-traffic.pptx" TargetMode="External"/><Relationship Id="rId4" Type="http://schemas.openxmlformats.org/officeDocument/2006/relationships/hyperlink" Target="https://mentor.ieee.org/802.11/dcn/24/11-24-0773-00-00bn-csma-with-enhanced-collision-avoidance.pptx" TargetMode="External"/><Relationship Id="rId9" Type="http://schemas.openxmlformats.org/officeDocument/2006/relationships/hyperlink" Target="https://mentor.ieee.org/802.11/dcn/24/11-24-0804-00-00bn-the-transmission-of-preemption-request-fram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857-00-00bn-icr-consideration.pptx" TargetMode="External"/><Relationship Id="rId3" Type="http://schemas.openxmlformats.org/officeDocument/2006/relationships/hyperlink" Target="https://mentor.ieee.org/802.11/dcn/24/11-24-0830-00-00bn-improve-roaming-between-mlds-follow-up.pptx" TargetMode="External"/><Relationship Id="rId7" Type="http://schemas.openxmlformats.org/officeDocument/2006/relationships/hyperlink" Target="https://mentor.ieee.org/802.11/dcn/24/11-24-0852-00-00bn-timely-transmission-of-low-latency-traffic-with-reduced-preemption-occurance.pptx" TargetMode="External"/><Relationship Id="rId2" Type="http://schemas.openxmlformats.org/officeDocument/2006/relationships/hyperlink" Target="https://mentor.ieee.org/802.11/dcn/24/11-24-0827-00-00bn-obss-interference-impact-on-cr-twt-and-enhanced-channel-access-rule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50-00-00bn-txop-bandwidth-expansion-related-to-secondary-channel-access.pptx" TargetMode="External"/><Relationship Id="rId11" Type="http://schemas.openxmlformats.org/officeDocument/2006/relationships/hyperlink" Target="https://mentor.ieee.org/802.11/dcn/24/11-24-0868-00-00bn-additional-considerations-on-non-primary-channel-access.pptx" TargetMode="External"/><Relationship Id="rId5" Type="http://schemas.openxmlformats.org/officeDocument/2006/relationships/hyperlink" Target="https://mentor.ieee.org/802.11/dcn/24/11-24-0844-00-00bn-padding-time-in-dynamic-power-save.pptx" TargetMode="External"/><Relationship Id="rId10" Type="http://schemas.openxmlformats.org/officeDocument/2006/relationships/hyperlink" Target="https://mentor.ieee.org/802.11/dcn/24/11-24-0866-00-00bn-preemption-for-c-tdma.pptx" TargetMode="External"/><Relationship Id="rId4" Type="http://schemas.openxmlformats.org/officeDocument/2006/relationships/hyperlink" Target="https://mentor.ieee.org/802.11/dcn/24/11-24-0840-00-00bn-hip-edca-proposal.pptx" TargetMode="External"/><Relationship Id="rId9" Type="http://schemas.openxmlformats.org/officeDocument/2006/relationships/hyperlink" Target="https://mentor.ieee.org/802.11/dcn/24/11-24-0858-00-00bn-npca-and-virtual-aps.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0243-00-00bn-protocol-design-for-ul-beamforming.pptx" TargetMode="External"/><Relationship Id="rId3" Type="http://schemas.openxmlformats.org/officeDocument/2006/relationships/hyperlink" Target="https://mentor.ieee.org/802.11/dcn/24/11-24-0880-00-00bn-cbf-recap-and-way-forward.pptx" TargetMode="External"/><Relationship Id="rId7" Type="http://schemas.openxmlformats.org/officeDocument/2006/relationships/hyperlink" Target="https://mentor.ieee.org/802.11/dcn/24/11-24-0139-00-00bn-he-uhr-aggregated-sounding-design.pptx" TargetMode="External"/><Relationship Id="rId2" Type="http://schemas.openxmlformats.org/officeDocument/2006/relationships/hyperlink" Target="https://mentor.ieee.org/802.11/dcn/24/11-24-0870-00-00bn-further-considerations-on-preemp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38-00-00bn-eht-uhr-aggregated-sounding-design.pptx" TargetMode="External"/><Relationship Id="rId5" Type="http://schemas.openxmlformats.org/officeDocument/2006/relationships/hyperlink" Target="https://mentor.ieee.org/802.11/dcn/24/11-24-0067-01-00bn-range-expansion-via-repeated-transmission.pptx" TargetMode="External"/><Relationship Id="rId10" Type="http://schemas.openxmlformats.org/officeDocument/2006/relationships/hyperlink" Target="https://mentor.ieee.org/802.11/dcn/24/11-24-0488-01-00bn-sta-assisted-calibration-for-multi-ap-coordination.pptx" TargetMode="External"/><Relationship Id="rId4" Type="http://schemas.openxmlformats.org/officeDocument/2006/relationships/hyperlink" Target="https://mentor.ieee.org/802.11/dcn/24/11-24-0892-00-00bn-integrating-wur-into-11bn.pptx" TargetMode="External"/><Relationship Id="rId9" Type="http://schemas.openxmlformats.org/officeDocument/2006/relationships/hyperlink" Target="https://mentor.ieee.org/802.11/dcn/24/11-24-0244-00-00bn-protocol-design-for-ul-implicit-beamforming.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890-00-00bn-unequal-pattern-discussion.pptx" TargetMode="External"/><Relationship Id="rId7" Type="http://schemas.openxmlformats.org/officeDocument/2006/relationships/hyperlink" Target="https://mentor.ieee.org/802.11/dcn/24/11-24-0986-00-00bn-further-considerations-for-dru-design.pptx" TargetMode="External"/><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984-00-00bn-epcs-priority-access-for-additional-use-cases.pptx" TargetMode="External"/><Relationship Id="rId5" Type="http://schemas.openxmlformats.org/officeDocument/2006/relationships/hyperlink" Target="https://mentor.ieee.org/802.11/dcn/24/11-24-0981-00-00bn-considerations-on-npca-for-reliability.pptx" TargetMode="External"/><Relationship Id="rId4" Type="http://schemas.openxmlformats.org/officeDocument/2006/relationships/hyperlink" Target="https://mentor.ieee.org/802.11/dcn/24/11-24-0941-00-00bn-txop-sharing-group-shared-ap-selection.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081-00-00bn-considerations-on-npca.pptx" TargetMode="External"/><Relationship Id="rId3" Type="http://schemas.openxmlformats.org/officeDocument/2006/relationships/hyperlink" Target="https://mentor.ieee.org/802.11/dcn/24/11-24-1054-00-00bn-on-the-over-puncturing-in-ldpc.pptx" TargetMode="External"/><Relationship Id="rId7" Type="http://schemas.openxmlformats.org/officeDocument/2006/relationships/hyperlink" Target="https://mentor.ieee.org/802.11/dcn/24/11-24-1075-00-00bn-map-coordination-follow-up.pptx" TargetMode="External"/><Relationship Id="rId2" Type="http://schemas.openxmlformats.org/officeDocument/2006/relationships/hyperlink" Target="https://mentor.ieee.org/802.11/dcn/24/11-24-1053-00-00bn-papr-of-ofdma-transmission-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074-00-00bn-preemption-txop.pptx" TargetMode="External"/><Relationship Id="rId5" Type="http://schemas.openxmlformats.org/officeDocument/2006/relationships/hyperlink" Target="https://mentor.ieee.org/802.11/dcn/24/11-24-1058-00-00bn-discussion-on-aspects-in-dru-operation.pptx" TargetMode="External"/><Relationship Id="rId4" Type="http://schemas.openxmlformats.org/officeDocument/2006/relationships/hyperlink" Target="https://mentor.ieee.org/802.11/dcn/24/11-24-1057-00-00bn-thoughts-on-roaming-for-11bn.pptx"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1101-00-00bn-discussion-on-bounded-delay-in-industrial-scenarios-follow-up.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4/11-24-1131-00-00bn-dru-for-puncturing-case-1001.pptx" TargetMode="External"/><Relationship Id="rId7" Type="http://schemas.openxmlformats.org/officeDocument/2006/relationships/hyperlink" Target="https://mentor.ieee.org/802.11/dcn/24/11-24-1172-00-00bn-csd-indication-design.pptx" TargetMode="External"/><Relationship Id="rId2" Type="http://schemas.openxmlformats.org/officeDocument/2006/relationships/hyperlink" Target="https://mentor.ieee.org/802.11/dcn/24/11-24-1130-00-00bn-distribution-bandwidth-of-dru-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159-00-00bn-investigation-of-ldpc-improvements.pptx" TargetMode="External"/><Relationship Id="rId5" Type="http://schemas.openxmlformats.org/officeDocument/2006/relationships/hyperlink" Target="https://mentor.ieee.org/802.11/dcn/24/11-24-1158-00-00bn-uplink-mu-mimo-precoding-precoder-message-format.pptx" TargetMode="External"/><Relationship Id="rId4" Type="http://schemas.openxmlformats.org/officeDocument/2006/relationships/hyperlink" Target="https://mentor.ieee.org/802.11/dcn/24/11-24-1132-00-00bn-frequency-domain-ueqm.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1183-00-00bn-low-latency-low-collision-low-power-medium-access-continued.pptx" TargetMode="External"/><Relationship Id="rId2" Type="http://schemas.openxmlformats.org/officeDocument/2006/relationships/hyperlink" Target="https://mentor.ieee.org/802.11/dcn/24/11-24-1177-00-00bn-additional-results-for-multi-layer-transmission.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1224-00-00bn-joint-medium-access-and-txop-sharing.pptx"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1244-00-00bn-sst-or-dso-support-for-wider-bandwidth-ofdma-and-a-ppdu.pptx" TargetMode="External"/><Relationship Id="rId2" Type="http://schemas.openxmlformats.org/officeDocument/2006/relationships/hyperlink" Target="https://mentor.ieee.org/802.11/dcn/24/11-24-1243-00-00bn-100-mhz-ppdu.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1132-00-00bn-frequency-domain-ueqm.pptx" TargetMode="External"/><Relationship Id="rId2" Type="http://schemas.openxmlformats.org/officeDocument/2006/relationships/hyperlink" Target="https://mentor.ieee.org/802.11/dcn/24/11-24-0890-00-00bn-unequal-pattern-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04-00-00bn-coordinated-beamforming-for-11bn.pptx" TargetMode="External"/><Relationship Id="rId5" Type="http://schemas.openxmlformats.org/officeDocument/2006/relationships/hyperlink" Target="https://mentor.ieee.org/802.11/dcn/24/11-24-0488-01-00bn-sta-assisted-calibration-for-multi-ap-coordination.pptx" TargetMode="External"/><Relationship Id="rId4" Type="http://schemas.openxmlformats.org/officeDocument/2006/relationships/hyperlink" Target="https://mentor.ieee.org/802.11/dcn/24/11-24-1216-01-00bn-htc-extension-for-uhr-link-adaptation-to-support-ueq-mcs-or-ueqm.ppt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676-00-00bn-peer-to-peer-twt-for-handling-co-ex-p2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75-00-00bn-in-device-co-ex-and-p2p-follow-up.pptx" TargetMode="External"/><Relationship Id="rId5" Type="http://schemas.openxmlformats.org/officeDocument/2006/relationships/hyperlink" Target="https://mentor.ieee.org/802.11/dcn/24/11-24-0543-01-00bn-coexistence-protocols-for-uhr-follow-up.pptx" TargetMode="External"/><Relationship Id="rId4" Type="http://schemas.openxmlformats.org/officeDocument/2006/relationships/hyperlink" Target="https://mentor.ieee.org/802.11/dcn/24/11-24-1034-00-00bn-some-thoughts-on-security-enhancement.ppt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0964-15-00bn-may-july-tgbn-teleconference-agenda.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133-01-00bn-tgbn-may-june-july-2024-teleconference-minutes.docx" TargetMode="External"/><Relationship Id="rId2" Type="http://schemas.openxmlformats.org/officeDocument/2006/relationships/hyperlink" Target="https://mentor.ieee.org/802.11/dcn/24/11-24-1005-00-00bn-tgbn-may-2024-meeting-minutes.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4/11-24-0839-00-00bn-system-level-evaluation-of-coordinated-spatial-reuse.pptx" TargetMode="External"/><Relationship Id="rId2" Type="http://schemas.openxmlformats.org/officeDocument/2006/relationships/hyperlink" Target="https://mentor.ieee.org/802.11/dcn/24/11-24-0635-00-00bn-coordinated-spatial-re-use-and-coordinated-spatial-nulling-follow-up.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941-00-00bn-txop-sharing-group-shared-ap-selection.pptx" TargetMode="External"/><Relationship Id="rId4" Type="http://schemas.openxmlformats.org/officeDocument/2006/relationships/hyperlink" Target="https://mentor.ieee.org/802.11/dcn/24/11-24-0720-00-00bn-map-co-cac-follow-up.ppt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986-00-00bn-further-considerations-for-dru-design.pptx" TargetMode="External"/><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14-00-00bn-uhr-ltf-design-for-dru.pptx" TargetMode="External"/><Relationship Id="rId5" Type="http://schemas.openxmlformats.org/officeDocument/2006/relationships/hyperlink" Target="https://mentor.ieee.org/802.11/dcn/24/11-24-1097-00-00bn-thoughts-on-uhr-ltf-for-dru.pptx" TargetMode="External"/><Relationship Id="rId4" Type="http://schemas.openxmlformats.org/officeDocument/2006/relationships/hyperlink" Target="https://mentor.ieee.org/802.11/dcn/24/11-24-1096-00-00bn-mirror-symmetric-20-mhz-dru-tone-plan-within-242-rru-boundary.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831-00-00bn-periodic-idc-use-cases-and-considerations-for-signaling.pptx" TargetMode="External"/><Relationship Id="rId2" Type="http://schemas.openxmlformats.org/officeDocument/2006/relationships/hyperlink" Target="https://mentor.ieee.org/802.11/dcn/24/11-24-0806-00-00bn-multi-link-in-device-coexistence-management.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08-00-00bn-periodic-idc-signaling-for-mobile-ap.pptx" TargetMode="External"/><Relationship Id="rId5" Type="http://schemas.openxmlformats.org/officeDocument/2006/relationships/hyperlink" Target="https://mentor.ieee.org/802.11/dcn/24/11-24-0857-00-00bn-icr-consideration.pptx" TargetMode="External"/><Relationship Id="rId4" Type="http://schemas.openxmlformats.org/officeDocument/2006/relationships/hyperlink" Target="https://mentor.ieee.org/802.11/dcn/24/11-24-0834-00-00bn-some-details-on-in-device-coexistence.ppt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4/11-24-1131-00-00bn-dru-for-puncturing-case-1001.pptx" TargetMode="External"/><Relationship Id="rId2" Type="http://schemas.openxmlformats.org/officeDocument/2006/relationships/hyperlink" Target="https://mentor.ieee.org/802.11/dcn/24/11-24-1130-00-00bn-distribution-bandwidth-of-dru-follow-up.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4/11-24-1245-00-00bn-tone-distribution-in-dru-with-preamble-puncturing.ppt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0589-00-00bn-dynamic-tid-to-link-mapping-for-ap-mld-power-save.pptx" TargetMode="External"/><Relationship Id="rId7" Type="http://schemas.openxmlformats.org/officeDocument/2006/relationships/hyperlink" Target="https://mentor.ieee.org/802.11/dcn/24/11-24-0715-00-00bn-multi-link-sm-power-save-mode-follow-up.pptx" TargetMode="External"/><Relationship Id="rId2" Type="http://schemas.openxmlformats.org/officeDocument/2006/relationships/hyperlink" Target="https://mentor.ieee.org/802.11/dcn/24/11-24-0450-00-00bn-a-proposal-for-uhr-soft-ap-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94-00-00bn-cross-link-ps-state-indication.pptx" TargetMode="External"/><Relationship Id="rId5" Type="http://schemas.openxmlformats.org/officeDocument/2006/relationships/hyperlink" Target="https://mentor.ieee.org/802.11/dcn/24/11-24-0671-00-00bn-enhancements-on-ap-power-save.pptx" TargetMode="External"/><Relationship Id="rId4" Type="http://schemas.openxmlformats.org/officeDocument/2006/relationships/hyperlink" Target="https://mentor.ieee.org/802.11/dcn/24/11-24-0602-00-00bn-multi-link-power-management-for-mlo.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1158-00-00bn-uplink-mu-mimo-precoding-precoder-message-format.pptx" TargetMode="External"/><Relationship Id="rId2" Type="http://schemas.openxmlformats.org/officeDocument/2006/relationships/hyperlink" Target="https://mentor.ieee.org/802.11/dcn/24/11-24-1053-00-00bn-papr-of-ofdma-transmission-follow-up.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177-00-00bn-additional-results-for-multi-layer-transmission.pptx" TargetMode="External"/><Relationship Id="rId4" Type="http://schemas.openxmlformats.org/officeDocument/2006/relationships/hyperlink" Target="https://mentor.ieee.org/802.11/dcn/24/11-24-1172-00-00bn-csd-indication-design.ppt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782-00-00bn-ap-power-saving.pptx" TargetMode="External"/><Relationship Id="rId2" Type="http://schemas.openxmlformats.org/officeDocument/2006/relationships/hyperlink" Target="https://mentor.ieee.org/802.11/dcn/24/11-24-0737-00-00bn-cross-link-wake-up-to-go-deeper-in-power-save.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813-00-00bn-discussions-on-ap-power-save.ppt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4/11-24-1159-00-00bn-investigation-of-ldpc-improvements.pptx" TargetMode="External"/><Relationship Id="rId2" Type="http://schemas.openxmlformats.org/officeDocument/2006/relationships/hyperlink" Target="https://mentor.ieee.org/802.11/dcn/24/11-24-1054-00-00bn-on-the-over-puncturing-in-ldpc.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4/11-24-1265-00-00bn-triggered-beamforming-in-tgbn-more-insights.pptx" TargetMode="External"/><Relationship Id="rId2" Type="http://schemas.openxmlformats.org/officeDocument/2006/relationships/hyperlink" Target="https://mentor.ieee.org/802.11/dcn/24/11-24-1264-00-00bn-supporting-rx-interference-mitigation-in-tgbn.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0505-00-00bn-considerations-of-transmissions-of-initial-control-response-frames.pptx" TargetMode="External"/><Relationship Id="rId2" Type="http://schemas.openxmlformats.org/officeDocument/2006/relationships/hyperlink" Target="https://mentor.ieee.org/802.11/dcn/24/11-24-0504-00-00bn-considerations-of-a-unified-initial-control-frame-desig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625-00-00bn-thoughts-on-low-latency-traffic-transmission.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4/11-24-0773-00-00bn-csma-with-enhanced-collision-avoidance.pptx" TargetMode="External"/><Relationship Id="rId2" Type="http://schemas.openxmlformats.org/officeDocument/2006/relationships/hyperlink" Target="https://mentor.ieee.org/802.11/dcn/24/11-24-0772-00-00bn-csma-collision-analysi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811-00-00bn-overlapped-indication-for-aperiodic-low-latency-traffic.pptx" TargetMode="External"/><Relationship Id="rId4" Type="http://schemas.openxmlformats.org/officeDocument/2006/relationships/hyperlink" Target="https://mentor.ieee.org/802.11/dcn/24/11-24-1183-00-00bn-low-latency-low-collision-low-power-medium-access-continued.pptx"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4/11-24-0880-00-00bn-cbf-recap-and-way-forward.ppt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tianyu@apple.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dongguk.lim@lge.com" TargetMode="External"/><Relationship Id="rId11" Type="http://schemas.openxmlformats.org/officeDocument/2006/relationships/hyperlink" Target="mailto:srini.k1@samsung.com" TargetMode="External"/><Relationship Id="rId5" Type="http://schemas.openxmlformats.org/officeDocument/2006/relationships/hyperlink" Target="mailto:aasterja@qti.qualcomm.com" TargetMode="External"/><Relationship Id="rId10" Type="http://schemas.openxmlformats.org/officeDocument/2006/relationships/hyperlink" Target="mailto:xiaofei.wang@interdigital.com" TargetMode="External"/><Relationship Id="rId4" Type="http://schemas.openxmlformats.org/officeDocument/2006/relationships/hyperlink" Target="mailto:yusuke.asai@ntt.com" TargetMode="External"/><Relationship Id="rId9" Type="http://schemas.openxmlformats.org/officeDocument/2006/relationships/hyperlink" Target="mailto:jeongki.kim.ieee@gmail.com" TargetMode="External"/></Relationships>
</file>

<file path=ppt/slides/_rels/slide70.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July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2024 meeting, and conf calls</a:t>
            </a:r>
          </a:p>
          <a:p>
            <a:pPr>
              <a:buFont typeface="Arial" panose="020B0604020202020204" pitchFamily="34" charset="0"/>
              <a:buChar char="•"/>
            </a:pPr>
            <a:r>
              <a:rPr lang="en-US" sz="1800" dirty="0"/>
              <a:t>Approve TGbn minutes from May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572000" cy="4873625"/>
          </a:xfrm>
        </p:spPr>
        <p:txBody>
          <a:bodyPr/>
          <a:lstStyle/>
          <a:p>
            <a:pPr>
              <a:lnSpc>
                <a:spcPct val="80000"/>
              </a:lnSpc>
              <a:buFont typeface="Arial" panose="020B0604020202020204" pitchFamily="34" charset="0"/>
              <a:buChar char="•"/>
            </a:pPr>
            <a:r>
              <a:rPr lang="en-US" altLang="en-US" sz="1200" dirty="0"/>
              <a:t>Monday AM1 (08:00-10:00)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May 2024 meeting, and conf calls</a:t>
            </a:r>
          </a:p>
          <a:p>
            <a:pPr lvl="1">
              <a:lnSpc>
                <a:spcPct val="80000"/>
              </a:lnSpc>
              <a:buFont typeface="Arial" panose="020B0604020202020204" pitchFamily="34" charset="0"/>
              <a:buChar char="•"/>
            </a:pPr>
            <a:r>
              <a:rPr lang="en-US" altLang="en-US" sz="1100" dirty="0"/>
              <a:t>Approve TGbn minutes from May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PM2 (16:00-18:00)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Wednesday AM1 (08:00-10:00)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601787"/>
            <a:ext cx="4343400"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September 2024</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1900425861"/>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dirty="0">
                          <a:solidFill>
                            <a:schemeClr val="bg1">
                              <a:lumMod val="85000"/>
                            </a:schemeClr>
                          </a:solidFill>
                        </a:rPr>
                        <a:t>TGbe</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1165370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23/2153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transmission reliability improvement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Yonggang Fang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24/0414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Improving acknowledgment mechanisms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Alfred Asterjadhi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Acknowledgment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24/0519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Ping Pong Warning For UHR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Henry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Stats Reporting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Trigger, BA, and BAR Protection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24/0541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Ascon: The Lightweight Cryptography As A New Cipher Choice for 802.11bn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Luo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24/0543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Coexistence Protocols for UHR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24/0544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Save Protocols for UHR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24/0547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Secure Control frames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Abhishek Patil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24/0450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a-proposal-for-uhr-soft-ap-power-save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 Liu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24/0478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24/0504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A Unified Initial Control Frame 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Hanqing Lou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24/0505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Considerations of Transmissions of Initial Control Response frames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Hanqing Lou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24/0577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Coordinated Spatial Reuse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24/0589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TID-To-Link Mapping for AP MLD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Yongsen 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1"/>
                        </a:rPr>
                        <a:t>24/0602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 link Power Management for MLO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Morteza Mehrnoush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550410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24/0625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low latency traffic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Ryota Yamada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Low Latency Traffic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24/0635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Spatial Re-Use and Coordinated Spatial Nulling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Preemption for Low-Latency Traffic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SMD Roaming and FT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24/0671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AP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 and P2P--Follow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Peer-to-peer TWT for Handling Co-ex/P2P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TWT Information Sharing in MAP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R-TWT--Follow-Up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24/0679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Functionality and Security Architecture for UHR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Thomas Derham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24/0686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STA initiated TXOP Sharing via Unicast CF-End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Pei Zhou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24/0694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PS state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24/0715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Multi-Link-SM-Power-Save-Mode-follow-up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24/0720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co-CAC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948754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7669219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24/0733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Low Latency Application Support in Next Generation WLANs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Peshal Nayak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24/0737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Wake-up to Go Deeper in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Yuxin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24/0772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Collision analysis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24/0773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24/0778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NC MLO operation issues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Michael Montemurro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24/0782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power saving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Chaoming Luo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24/0802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NPCA and SR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24/0803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switching time in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24/0804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transmission of preemption request frame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24/0811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Overlapped-indication-for_aperiodic-Low-latency-traffic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Daniel Verenzuela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1"/>
                        </a:rPr>
                        <a:t>24/0813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AP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Yongsen 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Opportunistic Transmission in C-TDMA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Taeyoung Ha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2"/>
                        </a:rPr>
                        <a:t>24/0818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flow treatment triggered by upper-layer (including ECN) indicators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Maulik Vaidya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3"/>
                        </a:rPr>
                        <a:t>24/0806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Multi-link In-device Coexistence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Juseong Moon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SCS proxy for relay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Yan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2028273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520635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24/0827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obss-interference-impact-on-cr-twt-and-enhanced-channel-access-rules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24/0830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Improve roaming between MLDs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 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Periodic IDC use cases and considerations for signaling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Details on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Insun Jang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System-Level Evaluation of Coordinated Spatial Reuse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Kosuke Aio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 </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24/0840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hip-edca-proposal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Akhmetov, Dmitry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24/0844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Padding Time in Dynamic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Adapted trigger-based uplink transmission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24/0850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TXOP-bandwidth-expansion-related-to-secondary-channel-access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24/0852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Timely-transmission-of-low-latency-traffic-with-reduced-preemption-occurance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24/0857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ICR consideration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24/0858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and virtual APs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Reliable Transmission in ML TWT for UHR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Jeongki Kim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24/0866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Preemption for C-TDMA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1"/>
                        </a:rPr>
                        <a:t>24/0868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Additional Considerations on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Leonardo Lanante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31831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04153807"/>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24/0870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Preemption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24/0880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CBF Recap and Way Forward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Okan Mutgan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Improving Stability during Roaming Process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Tuncer Baykas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Trigger-based spatial reuse and P2P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24/0892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Integrating WUR into 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Ying Wang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gridSpan="6">
                  <a:txBody>
                    <a:bodyPr/>
                    <a:lstStyle/>
                    <a:p>
                      <a:pPr marL="0" marR="0" algn="ctr">
                        <a:spcBef>
                          <a:spcPts val="0"/>
                        </a:spcBef>
                        <a:spcAft>
                          <a:spcPts val="0"/>
                        </a:spcAft>
                      </a:pPr>
                      <a:r>
                        <a:rPr lang="en-US" sz="1000" dirty="0">
                          <a:solidFill>
                            <a:schemeClr val="tx1"/>
                          </a:solidFill>
                          <a:effectLst/>
                          <a:latin typeface="Times New Roman" panose="02020603050405020304" pitchFamily="18" charset="0"/>
                          <a:ea typeface="Times New Roman" panose="02020603050405020304" pitchFamily="18" charset="0"/>
                        </a:rPr>
                        <a:t>First Cut-Off</a:t>
                      </a:r>
                    </a:p>
                  </a:txBody>
                  <a:tcPr anchor="b"/>
                </a:tc>
                <a:tc hMerge="1">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022822481"/>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24/0067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Range Expansion via Repeated Transmission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Nima Namvar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24/0138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EHT-UHR Aggregated Sounding Design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24/0139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HE-UHR Aggregated Sounding Design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24/0243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Protocol Design for UL Beamforming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24/0244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Protocol Design for UL Implicit Beamforming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24/0488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FF0000"/>
                          </a:solidFill>
                          <a:effectLst/>
                          <a:latin typeface="Times New Roman" panose="02020603050405020304" pitchFamily="18" charset="0"/>
                        </a:rPr>
                        <a:t>STA-assisted Calibration for Multi-AP Coordination</a:t>
                      </a:r>
                    </a:p>
                  </a:txBody>
                  <a:tcPr marL="9525" marR="9525" marT="9525" marB="0" anchor="ctr"/>
                </a:tc>
                <a:tc>
                  <a:txBody>
                    <a:bodyPr/>
                    <a:lstStyle/>
                    <a:p>
                      <a:pPr algn="l" fontAlgn="ctr"/>
                      <a:r>
                        <a:rPr lang="en-US" sz="800" b="0" i="0" u="none" strike="noStrike">
                          <a:solidFill>
                            <a:srgbClr val="FF0000"/>
                          </a:solidFill>
                          <a:effectLst/>
                          <a:latin typeface="Times New Roman" panose="02020603050405020304" pitchFamily="18" charset="0"/>
                        </a:rPr>
                        <a:t>Ke Zhong</a:t>
                      </a:r>
                    </a:p>
                  </a:txBody>
                  <a:tcPr marL="85725" marR="9525" marT="9525" marB="0" anchor="ctr"/>
                </a:tc>
                <a:tc>
                  <a:txBody>
                    <a:bodyPr/>
                    <a:lstStyle/>
                    <a:p>
                      <a:pPr algn="ctr" fontAlgn="ctr"/>
                      <a:r>
                        <a:rPr lang="en-US" sz="800" b="0" i="0" u="none" strike="noStrike">
                          <a:solidFill>
                            <a:srgbClr val="FF0000"/>
                          </a:solidFill>
                          <a:effectLst/>
                          <a:latin typeface="Times New Roman" panose="02020603050405020304" pitchFamily="18" charset="0"/>
                        </a:rPr>
                        <a:t>Deferred</a:t>
                      </a:r>
                    </a:p>
                  </a:txBody>
                  <a:tcPr marL="9525" marR="9525" marT="9525" marB="0" anchor="ctr"/>
                </a:tc>
                <a:tc>
                  <a:txBody>
                    <a:bodyPr/>
                    <a:lstStyle/>
                    <a:p>
                      <a:pPr algn="ctr" fontAlgn="ctr"/>
                      <a:r>
                        <a:rPr lang="en-US" sz="800" b="0" i="0" u="none" strike="noStrike">
                          <a:solidFill>
                            <a:srgbClr val="FF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FF0000"/>
                          </a:solidFill>
                          <a:effectLst/>
                          <a:latin typeface="Times New Roman" panose="02020603050405020304" pitchFamily="18" charset="0"/>
                        </a:rPr>
                        <a:t>24/0659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AP Power Save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24/0660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Dynamic QoS profiles with SCS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QoS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FF0000"/>
                          </a:solidFill>
                          <a:effectLst/>
                          <a:latin typeface="Times New Roman" panose="02020603050405020304" pitchFamily="18" charset="0"/>
                        </a:rPr>
                        <a:t>24/0729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preemption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24/0730</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Flow control over the air</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Peter STEPHENSON</a:t>
                      </a:r>
                    </a:p>
                  </a:txBody>
                  <a:tcPr marL="9525" marR="9525" marT="9525" marB="0" anchor="b"/>
                </a:tc>
                <a:tc>
                  <a:txBody>
                    <a:bodyPr/>
                    <a:lstStyle/>
                    <a:p>
                      <a:pPr algn="ctr" rtl="0" fontAlgn="ctr"/>
                      <a:r>
                        <a:rPr lang="en-US" sz="800" b="0" i="0" u="none" strike="noStrike">
                          <a:solidFill>
                            <a:srgbClr val="000000"/>
                          </a:solidFill>
                          <a:effectLst/>
                          <a:highlight>
                            <a:srgbClr val="E9EDE9"/>
                          </a:highligh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highlight>
                            <a:srgbClr val="E9EDE9"/>
                          </a:highligh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0000"/>
                          </a:solidFill>
                          <a:effectLst/>
                          <a:highlight>
                            <a:srgbClr val="E9EDE9"/>
                          </a:highligh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8855926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411790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24/0736</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rtl="0" fontAlgn="ctr"/>
                      <a:r>
                        <a:rPr lang="en-US" sz="800" b="0" i="0" u="none" strike="noStrike">
                          <a:solidFill>
                            <a:srgbClr val="000000"/>
                          </a:solidFill>
                          <a:effectLst/>
                          <a:latin typeface="Times New Roman" panose="02020603050405020304" pitchFamily="18" charset="0"/>
                        </a:rPr>
                        <a:t>Preamble and PE transmission in PPDU using DRU</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Yapu Li</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24/0742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OBSS TWT management for MAP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VIGER Pascal</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24/0815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Dynamic bandwidth selection signaling details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Power Saving for AP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24/0842</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Multi-AP set configuration for C-TDMA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24/0843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Some details on TXOP sharing in C-TDMA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24/0856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Further Discussions on In-Device Coexistence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24/0874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Terminology: sharing and shared AP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Xiaofei Wang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24/0890</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Unequal pattern discussion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24/0934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based on FT protocol</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24/0941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 Sharing Group - Shared AP Selection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Klaus Doppler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24/0949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Service Period based Dynamic Subband Operation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Seongho Byeon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5"/>
                        </a:rPr>
                        <a:t>24/0981</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on NPCA for reliability</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Si-Chan Noh</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6"/>
                        </a:rPr>
                        <a:t>24/0984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EPCS Priority Access for Additional Use Cases</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Subir Das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24/0986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for DRU Design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Hamid Hosseinianfar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647461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6122594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24/1013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Bidirectional TXOP Sharing</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Juseong Moon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thoughts on security enhancement</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Sounding for UHR Relay</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Pei Zhou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2"/>
                        </a:rPr>
                        <a:t>24/1053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PAPR of OFDMA transmission follow up</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3"/>
                        </a:rPr>
                        <a:t>24/1054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On the over puncturing in LDPC</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24/1057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Roaming for 11bn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Kyosuke Inoue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24/1058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aspects in DRU operation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Arik Klein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LPI PPDU Puncturing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Pelin Salem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24/1074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Preemption TXOP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Yuxin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24/1075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coordination follow 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thoughts on preemption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24/1077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Discussions on Non-Primary Channel Access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8"/>
                        </a:rPr>
                        <a:t>24/1081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NPCA</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Maolin Zhang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24/1086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Data forwarding for seamless roaming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Ryuichi Hirata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Coordinated Concurrent Transmission Protocol</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Kosuke Aio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449356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5119862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24/1096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Mirror Symmetric 20 MHz DRU Tone Plan within 242 RRU Boundary</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24/1097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Thoughts on UHR-LTF for DRU</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24/1101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bounded delay in Industrial Scenarios – follow 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Xu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24/1108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Periodic IDC signaling for Mobile AP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24/1109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More consideration for in-device-coexistence</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Design for DRU</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Mahmoud Kamel</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switching rules for NPCA</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Operating bandwidth indication for UHR</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state transitions in DPS mode - followup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Vendor Specific PHY Options Follow-Up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Client Experience Reporting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Headroom Reason Reporting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switching for NPCA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Dongju Cha</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ICF-ICR Discussion for DPS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24/1129</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 on Intermediate FCS Signaling</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SunHee Baek</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986384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6420497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2"/>
                        </a:rPr>
                        <a:t>24/1130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Distribution Bandwidth of DRU - Follow up</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24/1131</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rtl="0" fontAlgn="ctr"/>
                      <a:r>
                        <a:rPr lang="en-US" sz="800" b="0" i="0" u="none" strike="noStrike">
                          <a:solidFill>
                            <a:srgbClr val="000000"/>
                          </a:solidFill>
                          <a:effectLst/>
                          <a:latin typeface="Times New Roman" panose="02020603050405020304" pitchFamily="18" charset="0"/>
                        </a:rPr>
                        <a:t>DRU for Puncturing Case 1001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4"/>
                        </a:rPr>
                        <a:t>24/1132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Frequency Domain UEQM</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Coordination for Low Latency Traffic Transmission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24/1146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AP Power Save Mode</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 on coordination of TWT</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Yingqiao Quan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Further discussions on NPCA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Sanghyun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Initial Control Frame Exchange for Low Latency</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Sanghyun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Discussions on Dynamic Subchannel Operation</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Hyeonjun Sung</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5"/>
                        </a:rPr>
                        <a:t>24/1158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de-DE" sz="800" b="0" i="0" u="none" strike="noStrike">
                          <a:solidFill>
                            <a:srgbClr val="000000"/>
                          </a:solidFill>
                          <a:effectLst/>
                          <a:latin typeface="Times New Roman" panose="02020603050405020304" pitchFamily="18" charset="0"/>
                        </a:rPr>
                        <a:t>Uplink MU MIMO Precoding Precoder Message Format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6"/>
                        </a:rPr>
                        <a:t>24/1159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dirty="0">
                          <a:solidFill>
                            <a:srgbClr val="000000"/>
                          </a:solidFill>
                          <a:effectLst/>
                          <a:latin typeface="Times New Roman" panose="02020603050405020304" pitchFamily="18" charset="0"/>
                        </a:rPr>
                        <a:t>Investigation of LDPC Improvements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24/1166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TWT-based Power Save with Enhanced Flexibility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24/1167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EML(SR/MR) Based Dynamic Power Save Design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24/1170</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Further Considerations on In-Device Coexistence</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Jaheon Gu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7"/>
                        </a:rPr>
                        <a:t>24/1172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CSD Indication Design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Bo Gong</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1762761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1415975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24/1173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Enabling 20MHz Operating STAs in 80MHz DRU Transmissions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24/1174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Enhanced DRU Utilization in 40MHz and 80MHz Distributed Bandwidth</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1100" b="0" i="0" u="sng" strike="noStrike">
                          <a:solidFill>
                            <a:srgbClr val="0563C1"/>
                          </a:solidFill>
                          <a:effectLst/>
                          <a:latin typeface="Calibri" panose="020F0502020204030204" pitchFamily="34" charset="0"/>
                          <a:hlinkClick r:id="rId2"/>
                        </a:rPr>
                        <a:t>24/1177</a:t>
                      </a:r>
                      <a:endParaRPr lang="en-US" sz="1100" b="0" i="0" u="sng" strike="noStrike">
                        <a:solidFill>
                          <a:srgbClr val="0563C1"/>
                        </a:solidFill>
                        <a:effectLst/>
                        <a:latin typeface="Calibri" panose="020F0502020204030204" pitchFamily="34"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Additional Results for Multi-Layer Transmission</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Leif Wilhelmsson</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24/1178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for proxy SCS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Vishnu Ratnam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24/1179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Trigger frame expansion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Vishnu Ratnam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Trigger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2536923307"/>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3"/>
                        </a:rPr>
                        <a:t>24/1183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Low latency, low collision, low power medium access--continued</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Sean Coffey</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24/1184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ELR transmission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New MCSs for 11bn-Follow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24/1187    </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DRU Tone Plan for 11bn-Follow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24/1188 </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Global CSD Index Assignment for DRU STF Transmission in 11bn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DRU Transmission on Frequency Subblocks of Wide Bandwidth 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24/1190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Performance Evaluation of Longer LDPC for 11bn </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24/1191</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Transmit Power Control for Managing Cross-Link Interference in MLO</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Mahmoud Hasabelnaby</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24/1193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EDCA+ for High Priority Access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Mingyu LEE</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24/1195</a:t>
                      </a:r>
                    </a:p>
                  </a:txBody>
                  <a:tcPr marL="9525" marR="9525" marT="9525" marB="0" anchor="b"/>
                </a:tc>
                <a:tc>
                  <a:txBody>
                    <a:bodyPr/>
                    <a:lstStyle/>
                    <a:p>
                      <a:pPr algn="l" fontAlgn="b"/>
                      <a:r>
                        <a:rPr lang="fr-FR" sz="800" b="0" i="0" u="none" strike="noStrike">
                          <a:solidFill>
                            <a:srgbClr val="000000"/>
                          </a:solidFill>
                          <a:effectLst/>
                          <a:latin typeface="Times New Roman" panose="02020603050405020304" pitchFamily="18" charset="0"/>
                        </a:rPr>
                        <a:t>Indication Techniques for Urgent Traffic</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Jinho Choi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611431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July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https://cvent.me/dkO9BB</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0310279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24/1196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Issues on OBSS R-TWT Protection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Gwangho Lee</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Coordinated Beamforming for 11bn</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Insik Jung</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Analysis and Simulations on Coordinated Spatial Reuse</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Coordinated R-TWT</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Preemption Session Setup</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24/1211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Coordinated BF Goodput Discussion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Genadiy Tsodik</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24/1216</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HTC Extension for UHR Link Adaptation to Support UEQ-MCS or UEQM</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Sara Norouzi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05167294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Multi-AP Coordination Setup Scheme</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24/1218</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NPCA - next level discussions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Gaurang Naik</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24/1220</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A Framework for Coordinated Access Points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Giovanni Chisci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24/1221</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ICF ICR follow up</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24/1222</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NPCA Follow up</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24/1224</a:t>
                      </a:r>
                      <a:br>
                        <a:rPr lang="en-US" sz="800" b="0" i="0" u="sng" strike="noStrike">
                          <a:solidFill>
                            <a:srgbClr val="0563C1"/>
                          </a:solidFill>
                          <a:effectLst/>
                          <a:latin typeface="Times New Roman" panose="02020603050405020304" pitchFamily="18" charset="0"/>
                          <a:hlinkClick r:id="rId2"/>
                        </a:rPr>
                      </a:b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Joint Medium Access and TXOP Sharing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Yongsen 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24/1225</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Initial Control Frames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Sanket Kalamkar</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24/1226</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ICF-ICR design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1103606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105804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24/1227</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Some usage of intermediate FCS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24/1229</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NPCA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NPDA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pilot-tone-design-in-dRU-transmission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Lin Yang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24/1231 </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UHR LTFs for DRU and Sounding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Extended Long Range Transmission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ldpc-codes-performance-evaluation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Rong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MAP Framework--Follow-up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AP Power Saving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Frames for 11bn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24/1243</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100 MHz 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PPDU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24/1244</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SST or DSO Support for Wider Bandwidth OFDMA and A-PPDU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24/1245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Tone distribution in DRU with preamble puncturing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Yan Xin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Low-power-listening-mode-for-clients-follow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ICF ICR Design For Coex</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Adbel Ajami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24/1248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2xLDPC performance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Juan Fang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29661462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2987132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24/1250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TXOP Allocation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Flexible Control Frames -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Alfred Asterjadhi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Control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Enhanced Long Range Frame Format</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 Junghoon Suh</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The padding after intermediate FCS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Preemption Procedure and Indication-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Sp-based non-primary channel access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Yue Zhao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Further considerations on NPCA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on Client Power Save for 11bn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Supporting Rx Interference Mitigation in TGbn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Triggered Beamforming in TGbn – More Insights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Further Considerations for UHR preamble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Sigurd Schelstraete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r h="278505">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5675518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0353867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UEQM + MAP</a:t>
            </a:r>
          </a:p>
          <a:p>
            <a:pPr lvl="1">
              <a:buFont typeface="Arial" panose="020B0604020202020204" pitchFamily="34" charset="0"/>
              <a:buChar char="•"/>
            </a:pPr>
            <a:r>
              <a:rPr lang="en-US" sz="1400" b="0" i="0" u="none" strike="noStrike" kern="1200" dirty="0">
                <a:solidFill>
                  <a:schemeClr val="tx1"/>
                </a:solidFill>
                <a:effectLst/>
                <a:ea typeface="MS Gothic" panose="020B0609070205080204" pitchFamily="49" charset="-128"/>
                <a:hlinkClick r:id="rId2"/>
              </a:rPr>
              <a:t>24/0890</a:t>
            </a:r>
            <a:r>
              <a:rPr lang="en-US" sz="1400" dirty="0"/>
              <a:t> </a:t>
            </a:r>
            <a:r>
              <a:rPr lang="en-US" sz="1400" b="0" i="0" u="none" strike="noStrike" kern="1200" dirty="0">
                <a:solidFill>
                  <a:srgbClr val="000000"/>
                </a:solidFill>
                <a:effectLst/>
                <a:ea typeface="MS Gothic" panose="020B0609070205080204" pitchFamily="49" charset="-128"/>
              </a:rPr>
              <a:t>Unequal pattern discussion</a:t>
            </a:r>
            <a:r>
              <a:rPr lang="en-US" sz="1400" dirty="0"/>
              <a:t> 						</a:t>
            </a:r>
            <a:r>
              <a:rPr lang="en-US" sz="1400" b="0" i="0" u="none" strike="noStrike" kern="1200" dirty="0">
                <a:solidFill>
                  <a:srgbClr val="000000"/>
                </a:solidFill>
                <a:effectLst/>
                <a:ea typeface="MS Gothic" panose="020B0609070205080204" pitchFamily="49" charset="-128"/>
              </a:rPr>
              <a:t>Ross Jian Yu</a:t>
            </a:r>
          </a:p>
          <a:p>
            <a:pPr lvl="1">
              <a:buFont typeface="Arial" panose="020B0604020202020204" pitchFamily="34" charset="0"/>
              <a:buChar char="•"/>
            </a:pPr>
            <a:r>
              <a:rPr lang="en-US" sz="1400" dirty="0">
                <a:hlinkClick r:id="rId3"/>
              </a:rPr>
              <a:t>24/1132</a:t>
            </a:r>
            <a:r>
              <a:rPr lang="en-US" sz="1400" dirty="0"/>
              <a:t> Frequency Domain UEQM						Mengshi Hu</a:t>
            </a:r>
          </a:p>
          <a:p>
            <a:pPr lvl="1">
              <a:buFont typeface="Arial" panose="020B0604020202020204" pitchFamily="34" charset="0"/>
              <a:buChar char="•"/>
            </a:pPr>
            <a:r>
              <a:rPr lang="en-US" sz="1400" b="0" i="0" u="none" strike="sngStrike" dirty="0">
                <a:solidFill>
                  <a:srgbClr val="FF0000"/>
                </a:solidFill>
                <a:effectLst/>
              </a:rPr>
              <a:t>24/1186</a:t>
            </a:r>
            <a:r>
              <a:rPr lang="en-US" sz="1400" strike="sngStrike" dirty="0"/>
              <a:t> </a:t>
            </a:r>
            <a:r>
              <a:rPr lang="en-US" sz="1400" b="0" i="0" u="none" strike="sngStrike" dirty="0">
                <a:solidFill>
                  <a:srgbClr val="000000"/>
                </a:solidFill>
                <a:effectLst/>
              </a:rPr>
              <a:t>New MCSs for 11bn-Follow Up</a:t>
            </a:r>
            <a:r>
              <a:rPr lang="en-US" sz="1400" strike="sngStrike" dirty="0"/>
              <a:t> 					</a:t>
            </a:r>
            <a:r>
              <a:rPr lang="en-US" sz="1400" b="0" i="0" u="none" strike="sngStrike" dirty="0" err="1">
                <a:solidFill>
                  <a:srgbClr val="000000"/>
                </a:solidFill>
                <a:effectLst/>
              </a:rPr>
              <a:t>Shengquan</a:t>
            </a:r>
            <a:r>
              <a:rPr lang="en-US" sz="1400" b="0" i="0" u="none" strike="sngStrike" dirty="0">
                <a:solidFill>
                  <a:srgbClr val="000000"/>
                </a:solidFill>
                <a:effectLst/>
              </a:rPr>
              <a:t> Hu*</a:t>
            </a:r>
            <a:endParaRPr lang="en-US" sz="1400" strike="sngStrike" dirty="0"/>
          </a:p>
          <a:p>
            <a:pPr lvl="1">
              <a:buFont typeface="Arial" panose="020B0604020202020204" pitchFamily="34" charset="0"/>
              <a:buChar char="•"/>
            </a:pPr>
            <a:r>
              <a:rPr lang="en-US" sz="1400" dirty="0">
                <a:solidFill>
                  <a:srgbClr val="FF0000"/>
                </a:solidFill>
                <a:hlinkClick r:id="rId4"/>
              </a:rPr>
              <a:t>24/1216</a:t>
            </a:r>
            <a:r>
              <a:rPr lang="en-US" sz="1400" dirty="0">
                <a:solidFill>
                  <a:srgbClr val="FF0000"/>
                </a:solidFill>
              </a:rPr>
              <a:t> </a:t>
            </a:r>
            <a:r>
              <a:rPr lang="en-US" sz="1400" dirty="0"/>
              <a:t>HTC </a:t>
            </a:r>
            <a:r>
              <a:rPr lang="en-US" sz="1400" dirty="0" err="1"/>
              <a:t>Ext.n</a:t>
            </a:r>
            <a:r>
              <a:rPr lang="en-US" sz="1400" dirty="0"/>
              <a:t> for UHR LA to Support UEQ-MCS or UEQM	Sara </a:t>
            </a:r>
            <a:r>
              <a:rPr lang="en-US" sz="1400" dirty="0" err="1"/>
              <a:t>Norouzi</a:t>
            </a:r>
            <a:endParaRPr lang="en-US" sz="1400" dirty="0"/>
          </a:p>
          <a:p>
            <a:pPr lvl="1">
              <a:buFont typeface="Arial" panose="020B0604020202020204" pitchFamily="34" charset="0"/>
              <a:buChar char="•"/>
            </a:pPr>
            <a:r>
              <a:rPr lang="en-US" sz="1400" b="0" i="0" u="sng" strike="noStrike" dirty="0">
                <a:solidFill>
                  <a:srgbClr val="0563C1"/>
                </a:solidFill>
                <a:effectLst/>
                <a:hlinkClick r:id="rId5"/>
              </a:rPr>
              <a:t>24/0488</a:t>
            </a:r>
            <a:r>
              <a:rPr lang="en-US" sz="1400" dirty="0"/>
              <a:t> </a:t>
            </a:r>
            <a:r>
              <a:rPr lang="en-US" sz="1400" b="0" i="0" u="none" strike="noStrike" dirty="0">
                <a:solidFill>
                  <a:schemeClr val="tx1"/>
                </a:solidFill>
                <a:effectLst/>
              </a:rPr>
              <a:t>STA-assisted Calibration for Multi-AP Coordination</a:t>
            </a:r>
            <a:r>
              <a:rPr lang="en-US" sz="1400" dirty="0">
                <a:solidFill>
                  <a:schemeClr val="tx1"/>
                </a:solidFill>
              </a:rPr>
              <a:t> 		</a:t>
            </a:r>
            <a:r>
              <a:rPr lang="en-US" sz="1400" b="0" i="0" u="none" strike="noStrike" dirty="0">
                <a:solidFill>
                  <a:schemeClr val="tx1"/>
                </a:solidFill>
                <a:effectLst/>
              </a:rPr>
              <a:t>Ke Zhong</a:t>
            </a:r>
            <a:r>
              <a:rPr lang="en-US" sz="1400" dirty="0">
                <a:solidFill>
                  <a:schemeClr val="tx1"/>
                </a:solidFill>
              </a:rPr>
              <a:t> </a:t>
            </a:r>
          </a:p>
          <a:p>
            <a:pPr lvl="1">
              <a:buFont typeface="Arial" panose="020B0604020202020204" pitchFamily="34" charset="0"/>
              <a:buChar char="•"/>
            </a:pPr>
            <a:r>
              <a:rPr lang="en-GB" sz="1400" dirty="0">
                <a:solidFill>
                  <a:srgbClr val="FF0000"/>
                </a:solidFill>
                <a:hlinkClick r:id="rId6"/>
              </a:rPr>
              <a:t>24/1204</a:t>
            </a:r>
            <a:r>
              <a:rPr lang="en-GB" sz="1400" dirty="0">
                <a:solidFill>
                  <a:srgbClr val="FF0000"/>
                </a:solidFill>
              </a:rPr>
              <a:t> </a:t>
            </a:r>
            <a:r>
              <a:rPr lang="en-GB" sz="1400" dirty="0"/>
              <a:t>Coordinated Beamforming for 11bn					Insik Jung</a:t>
            </a:r>
          </a:p>
          <a:p>
            <a:pPr lvl="1">
              <a:buFont typeface="Arial" panose="020B0604020202020204" pitchFamily="34" charset="0"/>
              <a:buChar char="•"/>
            </a:pPr>
            <a:r>
              <a:rPr lang="en-US" sz="1400" strike="sngStrike" dirty="0">
                <a:solidFill>
                  <a:srgbClr val="FF0000"/>
                </a:solidFill>
              </a:rPr>
              <a:t>24/1211</a:t>
            </a:r>
            <a:r>
              <a:rPr lang="en-US" sz="1400" strike="sngStrike" dirty="0"/>
              <a:t> Coordinated BF Goodput Discussion					Genadiy Tsodik*</a:t>
            </a:r>
            <a:endParaRPr lang="en-GB" sz="1400" strike="sngStrike"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marL="0" lvl="0" indent="0"/>
            <a:r>
              <a:rPr lang="en-GB" sz="1600" dirty="0"/>
              <a:t>*not uploaded and not notified.</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8402540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Statistics Reporting + Security + Coexistence Part 1</a:t>
            </a:r>
            <a:endParaRPr lang="en-US" sz="1000" b="0" i="0" u="sng" strike="noStrike" dirty="0">
              <a:solidFill>
                <a:srgbClr val="0563C1"/>
              </a:solidFill>
              <a:effectLst/>
              <a:latin typeface="Times New Roman" panose="02020603050405020304" pitchFamily="18" charset="0"/>
              <a:hlinkClick r:id="rId2"/>
            </a:endParaRPr>
          </a:p>
          <a:p>
            <a:pPr lvl="1">
              <a:buFont typeface="Arial" panose="020B0604020202020204" pitchFamily="34" charset="0"/>
              <a:buChar char="•"/>
            </a:pPr>
            <a:r>
              <a:rPr lang="en-US" sz="1400" b="0" i="0" u="sng" strike="noStrike" dirty="0">
                <a:solidFill>
                  <a:srgbClr val="0563C1"/>
                </a:solidFill>
                <a:effectLst/>
                <a:latin typeface="Times New Roman" panose="02020603050405020304" pitchFamily="18" charset="0"/>
                <a:hlinkClick r:id="rId2"/>
              </a:rPr>
              <a:t>24/0519</a:t>
            </a:r>
            <a:r>
              <a:rPr lang="en-US" sz="800" dirty="0"/>
              <a:t> </a:t>
            </a:r>
            <a:r>
              <a:rPr lang="en-US" sz="1400" b="0" i="0" u="none" strike="noStrike" dirty="0">
                <a:solidFill>
                  <a:srgbClr val="000000"/>
                </a:solidFill>
                <a:effectLst/>
                <a:latin typeface="Times New Roman" panose="02020603050405020304" pitchFamily="18" charset="0"/>
              </a:rPr>
              <a:t>Ping Pong Warning For UHR</a:t>
            </a:r>
            <a:r>
              <a:rPr lang="en-US" sz="800" dirty="0"/>
              <a:t> 							</a:t>
            </a:r>
            <a:r>
              <a:rPr lang="en-US" sz="1400" b="0" i="0" u="none" strike="noStrike" dirty="0">
                <a:solidFill>
                  <a:srgbClr val="000000"/>
                </a:solidFill>
                <a:effectLst/>
                <a:latin typeface="Times New Roman" panose="02020603050405020304" pitchFamily="18" charset="0"/>
              </a:rPr>
              <a:t>Jerome Henry</a:t>
            </a:r>
            <a:r>
              <a:rPr lang="en-US" sz="800" dirty="0"/>
              <a:t> </a:t>
            </a:r>
          </a:p>
          <a:p>
            <a:pPr lvl="1">
              <a:buFont typeface="Arial" panose="020B0604020202020204" pitchFamily="34" charset="0"/>
              <a:buChar char="•"/>
            </a:pPr>
            <a:r>
              <a:rPr lang="en-US" sz="1400" b="0" i="0" u="sng" strike="noStrike" dirty="0">
                <a:solidFill>
                  <a:srgbClr val="0563C1"/>
                </a:solidFill>
                <a:effectLst/>
                <a:latin typeface="Times New Roman" panose="02020603050405020304" pitchFamily="18" charset="0"/>
                <a:hlinkClick r:id="rId3"/>
              </a:rPr>
              <a:t>24/0541</a:t>
            </a:r>
            <a:r>
              <a:rPr lang="en-US" sz="800" dirty="0"/>
              <a:t> </a:t>
            </a:r>
            <a:r>
              <a:rPr lang="en-US" sz="1400" b="0" i="0" u="none" strike="noStrike" dirty="0">
                <a:solidFill>
                  <a:srgbClr val="000000"/>
                </a:solidFill>
                <a:effectLst/>
                <a:latin typeface="Times New Roman" panose="02020603050405020304" pitchFamily="18" charset="0"/>
              </a:rPr>
              <a:t>Ascon: The Lightweight Cryptography As A New Cipher Choice for 802.11bn</a:t>
            </a:r>
            <a:r>
              <a:rPr lang="en-US" sz="800" dirty="0"/>
              <a:t> </a:t>
            </a:r>
            <a:r>
              <a:rPr lang="en-US" sz="1400" b="0" i="0" u="none" strike="noStrike" dirty="0">
                <a:solidFill>
                  <a:srgbClr val="000000"/>
                </a:solidFill>
                <a:effectLst/>
                <a:latin typeface="Times New Roman" panose="02020603050405020304" pitchFamily="18" charset="0"/>
              </a:rPr>
              <a:t>Hui Luo</a:t>
            </a:r>
            <a:r>
              <a:rPr lang="en-US" sz="800" dirty="0"/>
              <a:t> </a:t>
            </a:r>
          </a:p>
          <a:p>
            <a:pPr lvl="1">
              <a:buFont typeface="Arial" panose="020B0604020202020204" pitchFamily="34" charset="0"/>
              <a:buChar char="•"/>
            </a:pPr>
            <a:r>
              <a:rPr lang="en-US" sz="1400" b="0" i="0" u="none" strike="noStrike" dirty="0">
                <a:solidFill>
                  <a:srgbClr val="FF0000"/>
                </a:solidFill>
                <a:effectLst/>
                <a:latin typeface="Times New Roman" panose="02020603050405020304" pitchFamily="18" charset="0"/>
                <a:hlinkClick r:id="rId4"/>
              </a:rPr>
              <a:t>24/1034</a:t>
            </a:r>
            <a:r>
              <a:rPr lang="en-US" sz="800" dirty="0"/>
              <a:t> </a:t>
            </a:r>
            <a:r>
              <a:rPr lang="en-US" sz="1400" b="0" i="0" u="none" strike="noStrike" dirty="0">
                <a:solidFill>
                  <a:srgbClr val="000000"/>
                </a:solidFill>
                <a:effectLst/>
                <a:latin typeface="Times New Roman" panose="02020603050405020304" pitchFamily="18" charset="0"/>
              </a:rPr>
              <a:t>Some thoughts on security enhancement</a:t>
            </a:r>
            <a:r>
              <a:rPr lang="en-US" sz="800" dirty="0"/>
              <a:t> 					</a:t>
            </a:r>
            <a:r>
              <a:rPr lang="en-US" sz="1400" b="0" i="0" u="none" strike="noStrike" dirty="0">
                <a:solidFill>
                  <a:srgbClr val="000000"/>
                </a:solidFill>
                <a:effectLst/>
                <a:latin typeface="Times New Roman" panose="02020603050405020304" pitchFamily="18" charset="0"/>
              </a:rPr>
              <a:t>Jay Yang</a:t>
            </a:r>
          </a:p>
          <a:p>
            <a:pPr lvl="1">
              <a:buFont typeface="Arial" panose="020B0604020202020204" pitchFamily="34" charset="0"/>
              <a:buChar char="•"/>
            </a:pPr>
            <a:r>
              <a:rPr lang="en-US" sz="1400" b="0" i="0" u="none" strike="noStrike" dirty="0">
                <a:solidFill>
                  <a:srgbClr val="000000"/>
                </a:solidFill>
                <a:effectLst/>
                <a:latin typeface="Times New Roman" panose="02020603050405020304" pitchFamily="18" charset="0"/>
                <a:hlinkClick r:id="rId5"/>
              </a:rPr>
              <a:t>24/0543</a:t>
            </a:r>
            <a:r>
              <a:rPr lang="en-US" sz="1400" b="0" i="0" u="none" strike="noStrike" dirty="0">
                <a:solidFill>
                  <a:srgbClr val="000000"/>
                </a:solidFill>
                <a:effectLst/>
                <a:latin typeface="Times New Roman" panose="02020603050405020304" pitchFamily="18" charset="0"/>
              </a:rPr>
              <a:t> Coexistence Protocols for UHR - follow up 				Sherief Helwa</a:t>
            </a:r>
          </a:p>
          <a:p>
            <a:pPr lvl="1">
              <a:buFont typeface="Arial" panose="020B0604020202020204" pitchFamily="34" charset="0"/>
              <a:buChar char="•"/>
            </a:pPr>
            <a:r>
              <a:rPr lang="en-US" sz="1400" b="0" i="0" u="none" strike="noStrike" dirty="0">
                <a:solidFill>
                  <a:srgbClr val="000000"/>
                </a:solidFill>
                <a:effectLst/>
                <a:latin typeface="Times New Roman" panose="02020603050405020304" pitchFamily="18" charset="0"/>
                <a:hlinkClick r:id="rId6"/>
              </a:rPr>
              <a:t>24/0675</a:t>
            </a:r>
            <a:r>
              <a:rPr lang="en-US" sz="1400" b="0" i="0" u="none" strike="noStrike" dirty="0">
                <a:solidFill>
                  <a:srgbClr val="000000"/>
                </a:solidFill>
                <a:effectLst/>
                <a:latin typeface="Times New Roman" panose="02020603050405020304" pitchFamily="18" charset="0"/>
              </a:rPr>
              <a:t> In-device Co-ex and P2P--Follow up 						Rubayet Shafin</a:t>
            </a:r>
          </a:p>
          <a:p>
            <a:pPr lvl="1">
              <a:buFont typeface="Arial" panose="020B0604020202020204" pitchFamily="34" charset="0"/>
              <a:buChar char="•"/>
            </a:pPr>
            <a:r>
              <a:rPr lang="en-US" sz="1400" b="0" i="0" u="none" strike="noStrike" dirty="0">
                <a:solidFill>
                  <a:srgbClr val="FF0000"/>
                </a:solidFill>
                <a:effectLst/>
                <a:hlinkClick r:id="rId7"/>
              </a:rPr>
              <a:t>24/0676</a:t>
            </a:r>
            <a:r>
              <a:rPr lang="en-US" sz="1400" dirty="0"/>
              <a:t> </a:t>
            </a:r>
            <a:r>
              <a:rPr lang="en-US" sz="1400" b="0" i="0" u="none" strike="noStrike" dirty="0">
                <a:solidFill>
                  <a:srgbClr val="000000"/>
                </a:solidFill>
                <a:effectLst/>
              </a:rPr>
              <a:t>Peer-to-peer TWT for Handling Co-ex/P2P</a:t>
            </a:r>
            <a:r>
              <a:rPr lang="en-US" sz="1400" dirty="0"/>
              <a:t> 				</a:t>
            </a:r>
            <a:r>
              <a:rPr lang="en-US" sz="1400" b="0" i="0" u="none" strike="noStrike" dirty="0">
                <a:solidFill>
                  <a:srgbClr val="000000"/>
                </a:solidFill>
                <a:effectLst/>
              </a:rPr>
              <a:t>Rubayet Shafin</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6881169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May 2024 meeting, and conf calls</a:t>
            </a:r>
          </a:p>
          <a:p>
            <a:pPr lvl="0">
              <a:lnSpc>
                <a:spcPct val="80000"/>
              </a:lnSpc>
              <a:buFont typeface="Arial" panose="020B0604020202020204" pitchFamily="34" charset="0"/>
              <a:buChar char="•"/>
            </a:pPr>
            <a:r>
              <a:rPr lang="en-US" altLang="en-US" sz="1800" dirty="0"/>
              <a:t>Approve TG minutes from May 2024, and conf calls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842F4698-068C-0D1A-95F6-95A3ABD67C2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May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2000" dirty="0"/>
              <a:t>Since the May interim </a:t>
            </a:r>
          </a:p>
          <a:p>
            <a:pPr marL="800100" lvl="1" indent="-342900">
              <a:buFont typeface="Arial" panose="020B0604020202020204" pitchFamily="34" charset="0"/>
              <a:buChar char="•"/>
            </a:pPr>
            <a:r>
              <a:rPr lang="en-US" sz="1800" dirty="0"/>
              <a:t>Held ten teleconferences between May and July 2024 (</a:t>
            </a:r>
            <a:r>
              <a:rPr lang="en-US" sz="1800" dirty="0">
                <a:hlinkClick r:id="rId2"/>
              </a:rPr>
              <a:t>11-24/964r15</a:t>
            </a:r>
            <a:r>
              <a:rPr lang="en-US" sz="1800" dirty="0"/>
              <a:t>)</a:t>
            </a:r>
          </a:p>
          <a:p>
            <a:pPr marL="1200150" lvl="2" indent="-285750">
              <a:buFont typeface="Arial" panose="020B0604020202020204" pitchFamily="34" charset="0"/>
              <a:buChar char="•"/>
            </a:pPr>
            <a:r>
              <a:rPr lang="en-US" sz="1600" dirty="0"/>
              <a:t>During which the group discussed </a:t>
            </a:r>
            <a:r>
              <a:rPr lang="en-US" sz="1600" dirty="0">
                <a:solidFill>
                  <a:schemeClr val="tx1"/>
                </a:solidFill>
              </a:rPr>
              <a:t>~40 </a:t>
            </a:r>
            <a:r>
              <a:rPr lang="en-US" sz="1600" dirty="0"/>
              <a:t>technical submissions covering a variety of topics</a:t>
            </a:r>
          </a:p>
          <a:p>
            <a:pPr marL="1657350" lvl="3" indent="-285750">
              <a:buFont typeface="Arial" panose="020B0604020202020204" pitchFamily="34" charset="0"/>
              <a:buChar char="•"/>
            </a:pPr>
            <a:r>
              <a:rPr lang="en-US" sz="1400" dirty="0">
                <a:solidFill>
                  <a:schemeClr val="tx1"/>
                </a:solidFill>
              </a:rPr>
              <a:t>Security, L4S, multi-AP (MAP) coordination, dynamic subchannel operation (DSO), </a:t>
            </a:r>
          </a:p>
          <a:p>
            <a:pPr marL="1657350" lvl="3" indent="-285750">
              <a:buFont typeface="Arial" panose="020B0604020202020204" pitchFamily="34" charset="0"/>
              <a:buChar char="•"/>
            </a:pPr>
            <a:r>
              <a:rPr lang="en-US" sz="1400" dirty="0">
                <a:solidFill>
                  <a:schemeClr val="tx1"/>
                </a:solidFill>
              </a:rPr>
              <a:t>Unequal modulation (UEQM), improving reliability, feedback and statistics reporting, </a:t>
            </a:r>
          </a:p>
          <a:p>
            <a:pPr marL="1657350" lvl="3" indent="-285750">
              <a:buFont typeface="Arial" panose="020B0604020202020204" pitchFamily="34" charset="0"/>
              <a:buChar char="•"/>
            </a:pPr>
            <a:r>
              <a:rPr lang="en-US" sz="1400" dirty="0">
                <a:solidFill>
                  <a:schemeClr val="tx1"/>
                </a:solidFill>
              </a:rPr>
              <a:t>Relay operation, peer to peer (P2P) enhancements, Quality of Service (QoS) enhancements, </a:t>
            </a:r>
          </a:p>
          <a:p>
            <a:pPr marL="1657350" lvl="3" indent="-285750">
              <a:buFont typeface="Arial" panose="020B0604020202020204" pitchFamily="34" charset="0"/>
              <a:buChar char="•"/>
            </a:pPr>
            <a:r>
              <a:rPr lang="en-US" sz="1400" dirty="0">
                <a:solidFill>
                  <a:schemeClr val="tx1"/>
                </a:solidFill>
              </a:rPr>
              <a:t>Non-primary channel access (NPCA), coordinated spatial reuse (CSR), aggregated (A-)PPDU, etc</a:t>
            </a:r>
            <a:r>
              <a:rPr lang="en-US" sz="1400" dirty="0"/>
              <a:t>.</a:t>
            </a:r>
          </a:p>
          <a:p>
            <a:pPr>
              <a:buFont typeface="Arial" panose="020B0604020202020204" pitchFamily="34" charset="0"/>
              <a:buChar char="•"/>
            </a:pPr>
            <a:r>
              <a:rPr lang="en-US" sz="2000" dirty="0"/>
              <a:t>Targets for the July plenary</a:t>
            </a:r>
          </a:p>
          <a:p>
            <a:pPr marL="800100" lvl="1" indent="-342900">
              <a:buFont typeface="Arial" panose="020B0604020202020204" pitchFamily="34" charset="0"/>
              <a:buChar char="•"/>
            </a:pPr>
            <a:r>
              <a:rPr lang="en-US" sz="1800" dirty="0"/>
              <a:t>Presentation of technical submissions </a:t>
            </a:r>
          </a:p>
          <a:p>
            <a:pPr marL="1200150" lvl="2" indent="-285750">
              <a:buFont typeface="Arial" panose="020B0604020202020204" pitchFamily="34" charset="0"/>
              <a:buChar char="•"/>
            </a:pPr>
            <a:r>
              <a:rPr lang="en-US" sz="1600" dirty="0">
                <a:solidFill>
                  <a:srgbClr val="FF0000"/>
                </a:solidFill>
              </a:rPr>
              <a:t>~190 </a:t>
            </a:r>
            <a:r>
              <a:rPr lang="en-US" sz="1600" dirty="0"/>
              <a:t>pending submissions</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May interim: </a:t>
            </a:r>
            <a:r>
              <a:rPr lang="en-US" sz="1800" dirty="0">
                <a:solidFill>
                  <a:schemeClr val="tx1"/>
                </a:solidFill>
                <a:hlinkClick r:id="rId2"/>
              </a:rPr>
              <a:t>https://mentor.ieee.org/802.11/dcn/24/11-24-1005-00-00bn-tgbn-may-2024-meeting-minutes.docx</a:t>
            </a:r>
            <a:endParaRPr lang="en-US" sz="1800" dirty="0">
              <a:solidFill>
                <a:schemeClr val="tx1"/>
              </a:solidFill>
            </a:endParaRPr>
          </a:p>
          <a:p>
            <a:pPr lvl="1">
              <a:buFont typeface="Arial" panose="020B0604020202020204" pitchFamily="34" charset="0"/>
              <a:buChar char="•"/>
            </a:pPr>
            <a:r>
              <a:rPr lang="en-US" sz="1800">
                <a:solidFill>
                  <a:schemeClr val="tx1"/>
                </a:solidFill>
              </a:rPr>
              <a:t>Teleconferences May-July: </a:t>
            </a:r>
            <a:r>
              <a:rPr lang="en-US" sz="1800">
                <a:solidFill>
                  <a:schemeClr val="tx1"/>
                </a:solidFill>
                <a:hlinkClick r:id="rId3"/>
              </a:rPr>
              <a:t>https://mentor.ieee.org/802.11/dcn/24/11-24-1133-01-00bn-tgbn-may-june-july-2024-teleconference-minutes.docx</a:t>
            </a:r>
            <a:endParaRPr lang="en-US" sz="1800">
              <a:solidFill>
                <a:schemeClr val="tx1"/>
              </a:solidFill>
            </a:endParaRPr>
          </a:p>
          <a:p>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(CSR+MAP)</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chemeClr val="tx1"/>
                </a:solidFill>
              </a:rPr>
              <a:t>Straw Polls (30’)</a:t>
            </a:r>
          </a:p>
          <a:p>
            <a:pPr>
              <a:buFont typeface="Arial" panose="020B0604020202020204" pitchFamily="34" charset="0"/>
              <a:buChar char="•"/>
            </a:pPr>
            <a:r>
              <a:rPr lang="en-US" sz="1400" b="0" i="0" u="sng" strike="noStrike" dirty="0">
                <a:solidFill>
                  <a:srgbClr val="0563C1"/>
                </a:solidFill>
                <a:effectLst/>
                <a:hlinkClick r:id="rId2"/>
              </a:rPr>
              <a:t>24/0635</a:t>
            </a:r>
            <a:r>
              <a:rPr lang="en-US" sz="1400" dirty="0"/>
              <a:t> </a:t>
            </a:r>
            <a:r>
              <a:rPr lang="en-US" sz="1400" b="0" i="0" u="none" strike="noStrike" dirty="0">
                <a:solidFill>
                  <a:srgbClr val="000000"/>
                </a:solidFill>
                <a:effectLst/>
              </a:rPr>
              <a:t>Coordinated Spatial Re-Use and Coordinated Spatial Nulling Follow-Up</a:t>
            </a:r>
            <a:r>
              <a:rPr lang="en-US" sz="1400" dirty="0"/>
              <a:t> </a:t>
            </a:r>
            <a:r>
              <a:rPr lang="en-US" sz="1400" b="0" i="0" u="none" strike="noStrike" dirty="0">
                <a:solidFill>
                  <a:srgbClr val="000000"/>
                </a:solidFill>
                <a:effectLst/>
              </a:rPr>
              <a:t>Rainer Strobel</a:t>
            </a:r>
            <a:r>
              <a:rPr lang="en-US" sz="1400" dirty="0"/>
              <a:t> </a:t>
            </a:r>
            <a:endParaRPr lang="en-US" sz="1400" b="0" dirty="0">
              <a:solidFill>
                <a:schemeClr val="tx1"/>
              </a:solidFill>
            </a:endParaRPr>
          </a:p>
          <a:p>
            <a:pPr>
              <a:buFont typeface="Arial" panose="020B0604020202020204" pitchFamily="34" charset="0"/>
              <a:buChar char="•"/>
            </a:pPr>
            <a:r>
              <a:rPr lang="en-US" sz="1400" b="0" i="0" u="none" strike="noStrike" dirty="0">
                <a:solidFill>
                  <a:srgbClr val="FF0000"/>
                </a:solidFill>
                <a:effectLst/>
                <a:hlinkClick r:id="rId3"/>
              </a:rPr>
              <a:t>24/0839</a:t>
            </a:r>
            <a:r>
              <a:rPr lang="en-US" sz="1400" dirty="0"/>
              <a:t> </a:t>
            </a:r>
            <a:r>
              <a:rPr lang="en-US" sz="1400" b="0" i="0" u="none" strike="noStrike" dirty="0">
                <a:solidFill>
                  <a:srgbClr val="000000"/>
                </a:solidFill>
                <a:effectLst/>
              </a:rPr>
              <a:t>System-Level Evaluation of Coordinated Spatial Reuse</a:t>
            </a:r>
            <a:r>
              <a:rPr lang="en-US" sz="1400" dirty="0"/>
              <a:t> 			</a:t>
            </a:r>
            <a:r>
              <a:rPr lang="en-US" sz="1400" b="0" i="0" u="none" strike="noStrike" dirty="0">
                <a:solidFill>
                  <a:srgbClr val="000000"/>
                </a:solidFill>
                <a:effectLst/>
              </a:rPr>
              <a:t>Kosuke Aio</a:t>
            </a:r>
            <a:endParaRPr lang="en-US" sz="1400" b="0" dirty="0">
              <a:solidFill>
                <a:schemeClr val="tx1"/>
              </a:solidFill>
            </a:endParaRPr>
          </a:p>
          <a:p>
            <a:pPr>
              <a:buFont typeface="Arial" panose="020B0604020202020204" pitchFamily="34" charset="0"/>
              <a:buChar char="•"/>
            </a:pPr>
            <a:r>
              <a:rPr lang="en-US" sz="1400" b="0" i="0" u="sng" strike="noStrike" dirty="0">
                <a:solidFill>
                  <a:srgbClr val="0563C1"/>
                </a:solidFill>
                <a:effectLst/>
                <a:hlinkClick r:id="rId4"/>
              </a:rPr>
              <a:t>24/0720</a:t>
            </a:r>
            <a:r>
              <a:rPr lang="en-US" sz="1400" dirty="0"/>
              <a:t> </a:t>
            </a:r>
            <a:r>
              <a:rPr lang="en-US" sz="1400" b="0" i="0" u="none" strike="noStrike" dirty="0">
                <a:solidFill>
                  <a:srgbClr val="000000"/>
                </a:solidFill>
                <a:effectLst/>
              </a:rPr>
              <a:t>MAP co-CAC follow up</a:t>
            </a:r>
            <a:r>
              <a:rPr lang="en-US" sz="1400" dirty="0"/>
              <a:t> 								</a:t>
            </a:r>
            <a:r>
              <a:rPr lang="en-US" sz="1400" b="0" i="0" u="none" strike="noStrike" dirty="0">
                <a:solidFill>
                  <a:srgbClr val="000000"/>
                </a:solidFill>
                <a:effectLst/>
              </a:rPr>
              <a:t>Jay Yang</a:t>
            </a:r>
            <a:r>
              <a:rPr lang="en-US" sz="1400" dirty="0"/>
              <a:t> </a:t>
            </a:r>
          </a:p>
          <a:p>
            <a:pPr>
              <a:buFont typeface="Arial" panose="020B0604020202020204" pitchFamily="34" charset="0"/>
              <a:buChar char="•"/>
            </a:pPr>
            <a:r>
              <a:rPr lang="en-US" sz="1400" b="0" i="0" u="sng" strike="noStrike" dirty="0">
                <a:solidFill>
                  <a:srgbClr val="0563C1"/>
                </a:solidFill>
                <a:effectLst/>
                <a:hlinkClick r:id="rId5"/>
              </a:rPr>
              <a:t>24/0941</a:t>
            </a:r>
            <a:r>
              <a:rPr lang="en-US" sz="1400" dirty="0"/>
              <a:t> </a:t>
            </a:r>
            <a:r>
              <a:rPr lang="en-US" sz="1400" b="0" i="0" u="none" strike="noStrike" dirty="0">
                <a:solidFill>
                  <a:srgbClr val="000000"/>
                </a:solidFill>
                <a:effectLst/>
              </a:rPr>
              <a:t>TXOP Sharing Group - Shared AP Selection</a:t>
            </a:r>
            <a:r>
              <a:rPr lang="en-US" sz="1400" dirty="0"/>
              <a:t> 					</a:t>
            </a:r>
            <a:r>
              <a:rPr lang="en-US" sz="1400" b="0" i="0" u="none" strike="noStrike" dirty="0">
                <a:solidFill>
                  <a:srgbClr val="000000"/>
                </a:solidFill>
                <a:effectLst/>
              </a:rPr>
              <a:t>Klaus Doppler</a:t>
            </a:r>
            <a:r>
              <a:rPr lang="en-US" sz="1400" dirty="0"/>
              <a:t> </a:t>
            </a: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a:t>
            </a:r>
            <a:endParaRPr lang="en-US" sz="1800" b="0" dirty="0">
              <a:solidFill>
                <a:srgbClr val="FFC000"/>
              </a:solidFill>
            </a:endParaRP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9186862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1</a:t>
            </a:r>
          </a:p>
          <a:p>
            <a:pPr lvl="1">
              <a:buFont typeface="Arial" panose="020B0604020202020204" pitchFamily="34" charset="0"/>
              <a:buChar char="•"/>
            </a:pPr>
            <a:r>
              <a:rPr lang="en-GB" sz="1200" dirty="0">
                <a:hlinkClick r:id="rId2"/>
              </a:rPr>
              <a:t>24/0736</a:t>
            </a:r>
            <a:r>
              <a:rPr lang="en-GB" sz="1200" dirty="0"/>
              <a:t> Preamble and PE transmission in PPDU using DRU				</a:t>
            </a:r>
            <a:r>
              <a:rPr lang="en-GB" sz="1200" dirty="0" err="1"/>
              <a:t>Yapu</a:t>
            </a:r>
            <a:r>
              <a:rPr lang="en-GB" sz="1200" dirty="0"/>
              <a:t> Li</a:t>
            </a:r>
          </a:p>
          <a:p>
            <a:pPr lvl="1">
              <a:buFont typeface="Arial" panose="020B0604020202020204" pitchFamily="34" charset="0"/>
              <a:buChar char="•"/>
            </a:pPr>
            <a:r>
              <a:rPr lang="en-GB" sz="1200" dirty="0">
                <a:hlinkClick r:id="rId3"/>
              </a:rPr>
              <a:t>24/0986</a:t>
            </a:r>
            <a:r>
              <a:rPr lang="en-GB" sz="1200" dirty="0"/>
              <a:t> Further Considerations for DRU Design					Hamid </a:t>
            </a:r>
            <a:r>
              <a:rPr lang="en-GB" sz="1200" dirty="0" err="1"/>
              <a:t>Hosseinianfar</a:t>
            </a:r>
            <a:endParaRPr lang="en-GB" sz="1200" dirty="0"/>
          </a:p>
          <a:p>
            <a:pPr lvl="1">
              <a:buFont typeface="Arial" panose="020B0604020202020204" pitchFamily="34" charset="0"/>
              <a:buChar char="•"/>
            </a:pPr>
            <a:r>
              <a:rPr lang="en-GB" sz="1200" dirty="0">
                <a:solidFill>
                  <a:srgbClr val="FF0000"/>
                </a:solidFill>
                <a:hlinkClick r:id="rId4"/>
              </a:rPr>
              <a:t>24/1096</a:t>
            </a:r>
            <a:r>
              <a:rPr lang="en-GB" sz="1200" dirty="0"/>
              <a:t> Mirror Symmetric 20 MHz DRU Tone Plan within 242 RRU Boundary	Eunsung Park</a:t>
            </a:r>
          </a:p>
          <a:p>
            <a:pPr lvl="1">
              <a:buFont typeface="Arial" panose="020B0604020202020204" pitchFamily="34" charset="0"/>
              <a:buChar char="•"/>
            </a:pPr>
            <a:r>
              <a:rPr lang="en-GB" sz="1200" dirty="0">
                <a:solidFill>
                  <a:srgbClr val="FF0000"/>
                </a:solidFill>
                <a:hlinkClick r:id="rId5"/>
              </a:rPr>
              <a:t>24/1097</a:t>
            </a:r>
            <a:r>
              <a:rPr lang="en-GB" sz="1200" dirty="0"/>
              <a:t> Thoughts on UHR-LTF for DRU						Eunsung Park</a:t>
            </a:r>
          </a:p>
          <a:p>
            <a:pPr lvl="1">
              <a:buFont typeface="Arial" panose="020B0604020202020204" pitchFamily="34" charset="0"/>
              <a:buChar char="•"/>
            </a:pPr>
            <a:r>
              <a:rPr lang="en-GB" sz="1200" dirty="0">
                <a:solidFill>
                  <a:srgbClr val="FF0000"/>
                </a:solidFill>
                <a:hlinkClick r:id="rId6"/>
              </a:rPr>
              <a:t>24/1114</a:t>
            </a:r>
            <a:r>
              <a:rPr lang="en-GB" sz="1200" dirty="0"/>
              <a:t> UHR-LTF Design for DRU							Mahmoud Kamel</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Coexistence Part 2</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sng" strike="noStrike" dirty="0">
                <a:solidFill>
                  <a:srgbClr val="0563C1"/>
                </a:solidFill>
                <a:effectLst/>
                <a:hlinkClick r:id="rId2"/>
              </a:rPr>
              <a:t>24/0806</a:t>
            </a:r>
            <a:r>
              <a:rPr lang="en-US" sz="1400" dirty="0"/>
              <a:t> </a:t>
            </a:r>
            <a:r>
              <a:rPr lang="en-US" sz="1400" b="0" i="0" u="none" strike="noStrike" dirty="0">
                <a:solidFill>
                  <a:srgbClr val="000000"/>
                </a:solidFill>
                <a:effectLst/>
              </a:rPr>
              <a:t>Multi-link In-device Coexistence Management</a:t>
            </a:r>
            <a:r>
              <a:rPr lang="en-US" sz="1400" dirty="0"/>
              <a:t> 			</a:t>
            </a:r>
            <a:r>
              <a:rPr lang="en-US" sz="1400" b="0" i="0" u="none" strike="noStrike" dirty="0">
                <a:solidFill>
                  <a:srgbClr val="000000"/>
                </a:solidFill>
                <a:effectLst/>
              </a:rPr>
              <a:t>Juseong Moon</a:t>
            </a:r>
          </a:p>
          <a:p>
            <a:pPr lvl="1">
              <a:buFont typeface="Arial" panose="020B0604020202020204" pitchFamily="34" charset="0"/>
              <a:buChar char="•"/>
            </a:pPr>
            <a:r>
              <a:rPr lang="en-US" sz="1400" b="0" i="0" u="none" strike="noStrike" dirty="0">
                <a:solidFill>
                  <a:srgbClr val="FF0000"/>
                </a:solidFill>
                <a:effectLst/>
                <a:hlinkClick r:id="rId3"/>
              </a:rPr>
              <a:t>24/0831</a:t>
            </a:r>
            <a:r>
              <a:rPr lang="en-US" sz="1400" dirty="0"/>
              <a:t> </a:t>
            </a:r>
            <a:r>
              <a:rPr lang="en-US" sz="1400" b="0" i="0" u="none" strike="noStrike" dirty="0">
                <a:solidFill>
                  <a:srgbClr val="000000"/>
                </a:solidFill>
                <a:effectLst/>
              </a:rPr>
              <a:t>Periodic IDC use cases and considerations for signaling</a:t>
            </a:r>
            <a:r>
              <a:rPr lang="en-US" sz="1400" dirty="0"/>
              <a:t> 		</a:t>
            </a:r>
            <a:r>
              <a:rPr lang="en-US" sz="1400" b="0" i="0" u="none" strike="noStrike" dirty="0" err="1">
                <a:solidFill>
                  <a:srgbClr val="000000"/>
                </a:solidFill>
                <a:effectLst/>
              </a:rPr>
              <a:t>Hongwon</a:t>
            </a:r>
            <a:r>
              <a:rPr lang="en-US" sz="1400" b="0" i="0" u="none" strike="noStrike" dirty="0">
                <a:solidFill>
                  <a:srgbClr val="000000"/>
                </a:solidFill>
                <a:effectLst/>
              </a:rPr>
              <a:t> Lee</a:t>
            </a:r>
            <a:r>
              <a:rPr lang="en-US" sz="1400" dirty="0"/>
              <a:t> </a:t>
            </a:r>
          </a:p>
          <a:p>
            <a:pPr lvl="1">
              <a:buFont typeface="Arial" panose="020B0604020202020204" pitchFamily="34" charset="0"/>
              <a:buChar char="•"/>
            </a:pPr>
            <a:r>
              <a:rPr lang="en-US" sz="1400" b="0" i="0" u="none" strike="noStrike" dirty="0">
                <a:solidFill>
                  <a:srgbClr val="FF0000"/>
                </a:solidFill>
                <a:effectLst/>
                <a:hlinkClick r:id="rId4"/>
              </a:rPr>
              <a:t>24/0834</a:t>
            </a:r>
            <a:r>
              <a:rPr lang="en-US" sz="1400" dirty="0"/>
              <a:t> </a:t>
            </a:r>
            <a:r>
              <a:rPr lang="en-US" sz="1400" b="0" i="0" u="none" strike="noStrike" dirty="0">
                <a:solidFill>
                  <a:srgbClr val="000000"/>
                </a:solidFill>
                <a:effectLst/>
              </a:rPr>
              <a:t>Some Details on In-Device Coexistence</a:t>
            </a:r>
            <a:r>
              <a:rPr lang="en-US" sz="1400" dirty="0"/>
              <a:t> 				</a:t>
            </a:r>
            <a:r>
              <a:rPr lang="en-US" sz="1400" b="0" i="0" u="none" strike="noStrike" dirty="0">
                <a:solidFill>
                  <a:srgbClr val="000000"/>
                </a:solidFill>
                <a:effectLst/>
              </a:rPr>
              <a:t>Insun Jang</a:t>
            </a:r>
            <a:r>
              <a:rPr lang="en-US" sz="1400" dirty="0"/>
              <a:t> </a:t>
            </a:r>
          </a:p>
          <a:p>
            <a:pPr lvl="1">
              <a:buFont typeface="Arial" panose="020B0604020202020204" pitchFamily="34" charset="0"/>
              <a:buChar char="•"/>
            </a:pPr>
            <a:r>
              <a:rPr lang="fr-FR" sz="1400" b="0" i="0" u="sng" strike="noStrike" dirty="0">
                <a:solidFill>
                  <a:srgbClr val="0563C1"/>
                </a:solidFill>
                <a:effectLst/>
                <a:hlinkClick r:id="rId5"/>
              </a:rPr>
              <a:t>24/0857</a:t>
            </a:r>
            <a:r>
              <a:rPr lang="fr-FR" sz="1400" dirty="0"/>
              <a:t> </a:t>
            </a:r>
            <a:r>
              <a:rPr lang="fr-FR" sz="1400" b="0" i="0" u="none" strike="noStrike" dirty="0">
                <a:solidFill>
                  <a:srgbClr val="000000"/>
                </a:solidFill>
                <a:effectLst/>
              </a:rPr>
              <a:t>ICR </a:t>
            </a:r>
            <a:r>
              <a:rPr lang="fr-FR" sz="1400" b="0" i="0" u="none" strike="noStrike" dirty="0" err="1">
                <a:solidFill>
                  <a:srgbClr val="000000"/>
                </a:solidFill>
                <a:effectLst/>
              </a:rPr>
              <a:t>consideration</a:t>
            </a:r>
            <a:r>
              <a:rPr lang="fr-FR" sz="1400" dirty="0"/>
              <a:t> 							</a:t>
            </a:r>
            <a:r>
              <a:rPr lang="fr-FR" sz="1400" b="0" i="0" u="none" strike="noStrike" dirty="0">
                <a:solidFill>
                  <a:srgbClr val="000000"/>
                </a:solidFill>
                <a:effectLst/>
              </a:rPr>
              <a:t>Liwen Chu</a:t>
            </a:r>
          </a:p>
          <a:p>
            <a:pPr lvl="1">
              <a:buFont typeface="Arial" panose="020B0604020202020204" pitchFamily="34" charset="0"/>
              <a:buChar char="•"/>
            </a:pPr>
            <a:r>
              <a:rPr lang="en-US" sz="1400" b="0" i="0" u="none" strike="noStrike" dirty="0">
                <a:solidFill>
                  <a:srgbClr val="FF0000"/>
                </a:solidFill>
                <a:effectLst/>
              </a:rPr>
              <a:t>24/0856</a:t>
            </a:r>
            <a:r>
              <a:rPr lang="en-US" sz="1400" dirty="0"/>
              <a:t> </a:t>
            </a:r>
            <a:r>
              <a:rPr lang="en-US" sz="1400" b="0" i="0" u="none" strike="noStrike" dirty="0">
                <a:solidFill>
                  <a:srgbClr val="000000"/>
                </a:solidFill>
                <a:effectLst/>
              </a:rPr>
              <a:t>Further Discussions on In-Device Coexistence</a:t>
            </a:r>
            <a:r>
              <a:rPr lang="en-US" sz="1400" dirty="0"/>
              <a:t> 			</a:t>
            </a:r>
            <a:r>
              <a:rPr lang="en-US" sz="1400" b="0" i="0" u="none" strike="noStrike" dirty="0">
                <a:solidFill>
                  <a:srgbClr val="000000"/>
                </a:solidFill>
                <a:effectLst/>
              </a:rPr>
              <a:t>Jeongki Kim</a:t>
            </a:r>
            <a:r>
              <a:rPr lang="en-US" sz="1400" dirty="0"/>
              <a:t> </a:t>
            </a:r>
          </a:p>
          <a:p>
            <a:pPr lvl="1">
              <a:buFont typeface="Arial" panose="020B0604020202020204" pitchFamily="34" charset="0"/>
              <a:buChar char="•"/>
            </a:pPr>
            <a:r>
              <a:rPr lang="en-US" sz="1400" b="0" i="0" u="none" strike="noStrike" dirty="0">
                <a:solidFill>
                  <a:srgbClr val="FF0000"/>
                </a:solidFill>
                <a:effectLst/>
                <a:hlinkClick r:id="rId6"/>
              </a:rPr>
              <a:t>24/1108</a:t>
            </a:r>
            <a:r>
              <a:rPr lang="en-US" sz="1400" dirty="0"/>
              <a:t> </a:t>
            </a:r>
            <a:r>
              <a:rPr lang="en-US" sz="1400" b="0" i="0" u="none" strike="noStrike" dirty="0">
                <a:solidFill>
                  <a:srgbClr val="000000"/>
                </a:solidFill>
                <a:effectLst/>
              </a:rPr>
              <a:t>Periodic IDC signaling for Mobile AP</a:t>
            </a:r>
            <a:r>
              <a:rPr lang="en-US" sz="1400" dirty="0"/>
              <a:t> 				</a:t>
            </a:r>
            <a:r>
              <a:rPr lang="en-US" sz="1400" b="0" i="0" u="none" strike="noStrike" dirty="0" err="1">
                <a:solidFill>
                  <a:srgbClr val="000000"/>
                </a:solidFill>
                <a:effectLst/>
              </a:rPr>
              <a:t>Hongwon</a:t>
            </a:r>
            <a:r>
              <a:rPr lang="en-US" sz="1400" b="0" i="0" u="none" strike="noStrike" dirty="0">
                <a:solidFill>
                  <a:srgbClr val="000000"/>
                </a:solidFill>
                <a:effectLst/>
              </a:rPr>
              <a:t> Lee</a:t>
            </a:r>
            <a:r>
              <a:rPr lang="en-US" sz="1400" dirty="0"/>
              <a:t>  </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a:t>
            </a:r>
            <a:endParaRPr lang="en-US" sz="1800" b="0" dirty="0">
              <a:solidFill>
                <a:srgbClr val="FFC000"/>
              </a:solidFill>
            </a:endParaRP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6352855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2</a:t>
            </a:r>
          </a:p>
          <a:p>
            <a:pPr lvl="1">
              <a:buFont typeface="Arial" panose="020B0604020202020204" pitchFamily="34" charset="0"/>
              <a:buChar char="•"/>
            </a:pPr>
            <a:r>
              <a:rPr lang="en-GB" sz="1200" dirty="0">
                <a:hlinkClick r:id="rId2"/>
              </a:rPr>
              <a:t>24/1130</a:t>
            </a:r>
            <a:r>
              <a:rPr lang="en-GB" sz="1200" dirty="0"/>
              <a:t> Distribution Bandwidth of DRU - Follow up					Mengshi Hu</a:t>
            </a:r>
          </a:p>
          <a:p>
            <a:pPr lvl="1">
              <a:buFont typeface="Arial" panose="020B0604020202020204" pitchFamily="34" charset="0"/>
              <a:buChar char="•"/>
            </a:pPr>
            <a:r>
              <a:rPr lang="en-GB" sz="1200" dirty="0">
                <a:hlinkClick r:id="rId3"/>
              </a:rPr>
              <a:t>24/1131</a:t>
            </a:r>
            <a:r>
              <a:rPr lang="en-GB" sz="1200" dirty="0"/>
              <a:t> DRU for Puncturing Case 1001						Mengshi Hu</a:t>
            </a:r>
          </a:p>
          <a:p>
            <a:pPr lvl="1">
              <a:buFont typeface="Arial" panose="020B0604020202020204" pitchFamily="34" charset="0"/>
              <a:buChar char="•"/>
            </a:pPr>
            <a:r>
              <a:rPr lang="en-GB" sz="1200" dirty="0">
                <a:solidFill>
                  <a:srgbClr val="FF0000"/>
                </a:solidFill>
              </a:rPr>
              <a:t>24/1173</a:t>
            </a:r>
            <a:r>
              <a:rPr lang="en-GB" sz="1200" dirty="0"/>
              <a:t> Enabling 20MHz Operating STAs in 80MHz DRU Transmissions		</a:t>
            </a:r>
            <a:r>
              <a:rPr lang="en-GB" sz="1200" dirty="0" err="1"/>
              <a:t>Chenchen</a:t>
            </a:r>
            <a:r>
              <a:rPr lang="en-GB" sz="1200" dirty="0"/>
              <a:t> LIU</a:t>
            </a:r>
          </a:p>
          <a:p>
            <a:pPr lvl="1">
              <a:buFont typeface="Arial" panose="020B0604020202020204" pitchFamily="34" charset="0"/>
              <a:buChar char="•"/>
            </a:pPr>
            <a:r>
              <a:rPr lang="en-GB" sz="1200" dirty="0">
                <a:solidFill>
                  <a:srgbClr val="FF0000"/>
                </a:solidFill>
              </a:rPr>
              <a:t>24/1174</a:t>
            </a:r>
            <a:r>
              <a:rPr lang="en-GB" sz="1200" dirty="0"/>
              <a:t> Enhanced DRU Utilization in 40MHz and 80MHz Distributed Bandwidth	</a:t>
            </a:r>
            <a:r>
              <a:rPr lang="en-GB" sz="1200" dirty="0" err="1"/>
              <a:t>Chenchen</a:t>
            </a:r>
            <a:r>
              <a:rPr lang="en-GB" sz="1200" dirty="0"/>
              <a:t> LIU</a:t>
            </a:r>
          </a:p>
          <a:p>
            <a:pPr lvl="1">
              <a:buFont typeface="Arial" panose="020B0604020202020204" pitchFamily="34" charset="0"/>
              <a:buChar char="•"/>
            </a:pPr>
            <a:r>
              <a:rPr lang="en-US" sz="1200" b="0" i="0" u="none" strike="noStrike" dirty="0">
                <a:solidFill>
                  <a:srgbClr val="FF0000"/>
                </a:solidFill>
                <a:effectLst/>
              </a:rPr>
              <a:t>24/1187</a:t>
            </a:r>
            <a:r>
              <a:rPr lang="en-US" sz="1200" b="0" i="0" u="none" strike="noStrike" dirty="0">
                <a:solidFill>
                  <a:srgbClr val="000000"/>
                </a:solidFill>
                <a:effectLst/>
              </a:rPr>
              <a:t> DRU Tone Plan for 11bn-Follow Up</a:t>
            </a:r>
            <a:r>
              <a:rPr lang="en-US" sz="1200" dirty="0"/>
              <a:t> 						</a:t>
            </a:r>
            <a:r>
              <a:rPr lang="en-US" sz="1200" b="0" i="0" u="none" strike="noStrike" dirty="0" err="1">
                <a:solidFill>
                  <a:srgbClr val="000000"/>
                </a:solidFill>
                <a:effectLst/>
              </a:rPr>
              <a:t>Shengquan</a:t>
            </a:r>
            <a:r>
              <a:rPr lang="en-US" sz="1200" b="0" i="0" u="none" strike="noStrike" dirty="0">
                <a:solidFill>
                  <a:srgbClr val="000000"/>
                </a:solidFill>
                <a:effectLst/>
              </a:rPr>
              <a:t> Hu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42775916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Coexistence Part 3</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none" strike="noStrike" dirty="0">
                <a:solidFill>
                  <a:srgbClr val="FF0000"/>
                </a:solidFill>
                <a:effectLst/>
              </a:rPr>
              <a:t>24/1109</a:t>
            </a:r>
            <a:r>
              <a:rPr lang="en-US" sz="1400" dirty="0"/>
              <a:t> </a:t>
            </a:r>
            <a:r>
              <a:rPr lang="en-US" sz="1400" b="0" i="0" u="none" strike="noStrike" dirty="0">
                <a:solidFill>
                  <a:srgbClr val="000000"/>
                </a:solidFill>
                <a:effectLst/>
              </a:rPr>
              <a:t>More consideration for in-device-coexistence</a:t>
            </a:r>
            <a:r>
              <a:rPr lang="en-US" sz="1400" dirty="0"/>
              <a:t> 			</a:t>
            </a:r>
            <a:r>
              <a:rPr lang="en-US" sz="1400" b="0" i="0" u="none" strike="noStrike" dirty="0" err="1">
                <a:solidFill>
                  <a:srgbClr val="000000"/>
                </a:solidFill>
                <a:effectLst/>
              </a:rPr>
              <a:t>Hongwon</a:t>
            </a:r>
            <a:r>
              <a:rPr lang="en-US" sz="1400" b="0" i="0" u="none" strike="noStrike" dirty="0">
                <a:solidFill>
                  <a:srgbClr val="000000"/>
                </a:solidFill>
                <a:effectLst/>
              </a:rPr>
              <a:t> Lee</a:t>
            </a:r>
            <a:r>
              <a:rPr lang="en-US" sz="1400" dirty="0"/>
              <a:t> </a:t>
            </a:r>
          </a:p>
          <a:p>
            <a:pPr lvl="1">
              <a:buFont typeface="Arial" panose="020B0604020202020204" pitchFamily="34" charset="0"/>
              <a:buChar char="•"/>
            </a:pPr>
            <a:r>
              <a:rPr lang="en-US" sz="1400" b="0" i="0" u="none" strike="noStrike" dirty="0">
                <a:solidFill>
                  <a:srgbClr val="FF0000"/>
                </a:solidFill>
                <a:effectLst/>
              </a:rPr>
              <a:t>24/1170 </a:t>
            </a:r>
            <a:r>
              <a:rPr lang="en-US" sz="1400" b="0" i="0" u="none" strike="noStrike" dirty="0">
                <a:solidFill>
                  <a:srgbClr val="000000"/>
                </a:solidFill>
                <a:effectLst/>
              </a:rPr>
              <a:t>Further Considerations on In-Device Coexistence</a:t>
            </a:r>
            <a:r>
              <a:rPr lang="en-US" sz="1400" dirty="0"/>
              <a:t> 			</a:t>
            </a:r>
            <a:r>
              <a:rPr lang="en-US" sz="1400" b="0" i="0" u="none" strike="noStrike" dirty="0" err="1">
                <a:solidFill>
                  <a:srgbClr val="000000"/>
                </a:solidFill>
                <a:effectLst/>
              </a:rPr>
              <a:t>Jaheon</a:t>
            </a:r>
            <a:r>
              <a:rPr lang="en-US" sz="1400" b="0" i="0" u="none" strike="noStrike" dirty="0">
                <a:solidFill>
                  <a:srgbClr val="000000"/>
                </a:solidFill>
                <a:effectLst/>
              </a:rPr>
              <a:t> Gu</a:t>
            </a:r>
          </a:p>
          <a:p>
            <a:pPr lvl="1">
              <a:buFont typeface="Arial" panose="020B0604020202020204" pitchFamily="34" charset="0"/>
              <a:buChar char="•"/>
            </a:pPr>
            <a:r>
              <a:rPr lang="en-US" sz="1400" b="0" i="0" u="none" strike="noStrike" dirty="0">
                <a:solidFill>
                  <a:srgbClr val="FF0000"/>
                </a:solidFill>
                <a:effectLst/>
              </a:rPr>
              <a:t>24/1221</a:t>
            </a:r>
            <a:r>
              <a:rPr lang="en-US" sz="1400" b="0" i="0" u="none" strike="noStrike" dirty="0">
                <a:solidFill>
                  <a:srgbClr val="000000"/>
                </a:solidFill>
                <a:effectLst/>
              </a:rPr>
              <a:t> ICF ICR follow up</a:t>
            </a:r>
            <a:r>
              <a:rPr lang="en-US" sz="1400" dirty="0"/>
              <a:t> 							</a:t>
            </a:r>
            <a:r>
              <a:rPr lang="en-US" sz="1400" b="0" i="0" u="none" strike="noStrike" dirty="0">
                <a:solidFill>
                  <a:srgbClr val="000000"/>
                </a:solidFill>
                <a:effectLst/>
              </a:rPr>
              <a:t>Liwen Chu</a:t>
            </a:r>
            <a:r>
              <a:rPr lang="en-US" sz="1400" dirty="0"/>
              <a:t> </a:t>
            </a:r>
          </a:p>
          <a:p>
            <a:pPr lvl="1">
              <a:buFont typeface="Arial" panose="020B0604020202020204" pitchFamily="34" charset="0"/>
              <a:buChar char="•"/>
            </a:pPr>
            <a:r>
              <a:rPr lang="en-US" sz="1400" b="0" i="0" u="none" strike="noStrike" dirty="0">
                <a:solidFill>
                  <a:srgbClr val="FF0000"/>
                </a:solidFill>
                <a:effectLst/>
              </a:rPr>
              <a:t>24/1226</a:t>
            </a:r>
            <a:r>
              <a:rPr lang="en-US" sz="1400" dirty="0"/>
              <a:t> </a:t>
            </a:r>
            <a:r>
              <a:rPr lang="en-US" sz="1400" b="0" i="0" u="none" strike="noStrike" dirty="0">
                <a:solidFill>
                  <a:srgbClr val="000000"/>
                </a:solidFill>
                <a:effectLst/>
              </a:rPr>
              <a:t>ICF-ICR design</a:t>
            </a:r>
            <a:r>
              <a:rPr lang="en-US" sz="1400" dirty="0"/>
              <a:t> 								</a:t>
            </a:r>
            <a:r>
              <a:rPr lang="en-US" sz="1400" b="0" i="0" u="none" strike="noStrike" dirty="0">
                <a:solidFill>
                  <a:srgbClr val="000000"/>
                </a:solidFill>
                <a:effectLst/>
              </a:rPr>
              <a:t>Cariou, Laurent</a:t>
            </a:r>
          </a:p>
          <a:p>
            <a:pPr lvl="1">
              <a:buFont typeface="Arial" panose="020B0604020202020204" pitchFamily="34" charset="0"/>
              <a:buChar char="•"/>
            </a:pPr>
            <a:r>
              <a:rPr lang="en-US" sz="1400" dirty="0">
                <a:solidFill>
                  <a:srgbClr val="FF0000"/>
                </a:solidFill>
              </a:rPr>
              <a:t>24/1247</a:t>
            </a:r>
            <a:r>
              <a:rPr lang="en-US" sz="1400" dirty="0"/>
              <a:t>	ICF ICR Design For Coex						</a:t>
            </a:r>
            <a:r>
              <a:rPr lang="en-US" sz="1400" dirty="0" err="1"/>
              <a:t>Adbel</a:t>
            </a:r>
            <a:r>
              <a:rPr lang="en-US" sz="1400" dirty="0"/>
              <a:t> Ajami</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3099927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a:t>
            </a:r>
            <a:endParaRPr lang="en-US" sz="1800" b="0" dirty="0">
              <a:solidFill>
                <a:srgbClr val="FFC000"/>
              </a:solidFill>
            </a:endParaRP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9156492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3</a:t>
            </a:r>
          </a:p>
          <a:p>
            <a:pPr lvl="1">
              <a:buFont typeface="Arial" panose="020B0604020202020204" pitchFamily="34" charset="0"/>
              <a:buChar char="•"/>
            </a:pPr>
            <a:r>
              <a:rPr lang="en-US" sz="1200" b="0" i="0" u="none" strike="noStrike" dirty="0">
                <a:solidFill>
                  <a:srgbClr val="FF0000"/>
                </a:solidFill>
                <a:effectLst/>
              </a:rPr>
              <a:t>24/1188</a:t>
            </a:r>
            <a:r>
              <a:rPr lang="en-US" sz="1200" b="0" i="0" u="none" strike="noStrike" dirty="0">
                <a:solidFill>
                  <a:srgbClr val="000000"/>
                </a:solidFill>
                <a:effectLst/>
              </a:rPr>
              <a:t> Global CSD Index Assignment for DRU STF Transmission in 11bn</a:t>
            </a:r>
            <a:r>
              <a:rPr lang="en-US" sz="1200" dirty="0"/>
              <a:t> 	</a:t>
            </a:r>
            <a:r>
              <a:rPr lang="en-US" sz="1200" b="0" i="0" u="none" strike="noStrike" dirty="0" err="1">
                <a:solidFill>
                  <a:srgbClr val="000000"/>
                </a:solidFill>
                <a:effectLst/>
              </a:rPr>
              <a:t>Shengquan</a:t>
            </a:r>
            <a:r>
              <a:rPr lang="en-US" sz="1200" b="0" i="0" u="none" strike="noStrike" dirty="0">
                <a:solidFill>
                  <a:srgbClr val="000000"/>
                </a:solidFill>
                <a:effectLst/>
              </a:rPr>
              <a:t> Hu</a:t>
            </a:r>
          </a:p>
          <a:p>
            <a:pPr lvl="1">
              <a:buFont typeface="Arial" panose="020B0604020202020204" pitchFamily="34" charset="0"/>
              <a:buChar char="•"/>
            </a:pPr>
            <a:r>
              <a:rPr lang="en-US" sz="1200" b="0" i="0" u="none" strike="noStrike" dirty="0">
                <a:solidFill>
                  <a:srgbClr val="FF0000"/>
                </a:solidFill>
                <a:effectLst/>
              </a:rPr>
              <a:t>24/1189</a:t>
            </a:r>
            <a:r>
              <a:rPr lang="en-US" sz="1200" dirty="0"/>
              <a:t> </a:t>
            </a:r>
            <a:r>
              <a:rPr lang="en-US" sz="1200" b="0" i="0" u="none" strike="noStrike" dirty="0">
                <a:solidFill>
                  <a:srgbClr val="000000"/>
                </a:solidFill>
                <a:effectLst/>
              </a:rPr>
              <a:t>DRU TX on Frequency Subblocks of Wide Bandwidth PPDU</a:t>
            </a:r>
            <a:r>
              <a:rPr lang="en-US" sz="1200" dirty="0"/>
              <a:t> 		</a:t>
            </a:r>
            <a:r>
              <a:rPr lang="en-US" sz="1200" b="0" i="0" u="none" strike="noStrike" dirty="0" err="1">
                <a:solidFill>
                  <a:srgbClr val="000000"/>
                </a:solidFill>
                <a:effectLst/>
              </a:rPr>
              <a:t>Shengquan</a:t>
            </a:r>
            <a:r>
              <a:rPr lang="en-US" sz="1200" b="0" i="0" u="none" strike="noStrike" dirty="0">
                <a:solidFill>
                  <a:srgbClr val="000000"/>
                </a:solidFill>
                <a:effectLst/>
              </a:rPr>
              <a:t> Hu</a:t>
            </a:r>
            <a:endParaRPr lang="en-US" sz="1200" dirty="0"/>
          </a:p>
          <a:p>
            <a:pPr lvl="1">
              <a:buFont typeface="Arial" panose="020B0604020202020204" pitchFamily="34" charset="0"/>
              <a:buChar char="•"/>
            </a:pPr>
            <a:r>
              <a:rPr lang="en-GB" sz="1200" dirty="0">
                <a:solidFill>
                  <a:srgbClr val="FF0000"/>
                </a:solidFill>
              </a:rPr>
              <a:t>24/1230</a:t>
            </a:r>
            <a:r>
              <a:rPr lang="en-GB" sz="1200" dirty="0"/>
              <a:t> pilot-tone-design-in-dRU-transmission					Lin Yang</a:t>
            </a:r>
          </a:p>
          <a:p>
            <a:pPr lvl="1">
              <a:buFont typeface="Arial" panose="020B0604020202020204" pitchFamily="34" charset="0"/>
              <a:buChar char="•"/>
            </a:pPr>
            <a:r>
              <a:rPr lang="en-GB" sz="1200" dirty="0">
                <a:solidFill>
                  <a:srgbClr val="FF0000"/>
                </a:solidFill>
              </a:rPr>
              <a:t>24/1231</a:t>
            </a:r>
            <a:r>
              <a:rPr lang="en-GB" sz="1200" dirty="0"/>
              <a:t> UHR LTFs for DRU and Sounding Operation				Leonardo </a:t>
            </a:r>
            <a:r>
              <a:rPr lang="en-GB" sz="1200" dirty="0" err="1"/>
              <a:t>Lanante</a:t>
            </a:r>
            <a:endParaRPr lang="en-GB" sz="1200" dirty="0"/>
          </a:p>
          <a:p>
            <a:pPr lvl="1">
              <a:buFont typeface="Arial" panose="020B0604020202020204" pitchFamily="34" charset="0"/>
              <a:buChar char="•"/>
            </a:pPr>
            <a:r>
              <a:rPr lang="en-US" sz="1200" b="0" i="0" u="none" strike="noStrike" dirty="0">
                <a:solidFill>
                  <a:srgbClr val="000000"/>
                </a:solidFill>
                <a:effectLst/>
                <a:hlinkClick r:id="rId2"/>
              </a:rPr>
              <a:t>24/1245</a:t>
            </a:r>
            <a:r>
              <a:rPr lang="en-US" sz="1200" dirty="0"/>
              <a:t> </a:t>
            </a:r>
            <a:r>
              <a:rPr lang="en-US" sz="1200" b="0" i="0" u="none" strike="noStrike" dirty="0">
                <a:solidFill>
                  <a:srgbClr val="000000"/>
                </a:solidFill>
                <a:effectLst/>
              </a:rPr>
              <a:t>Tone distribution in DRU with preamble puncturing</a:t>
            </a:r>
            <a:r>
              <a:rPr lang="en-US" sz="1200" dirty="0"/>
              <a:t> 			</a:t>
            </a:r>
            <a:r>
              <a:rPr lang="en-US" sz="1200" b="0" i="0" u="none" strike="noStrike" dirty="0">
                <a:solidFill>
                  <a:srgbClr val="000000"/>
                </a:solidFill>
                <a:effectLst/>
              </a:rPr>
              <a:t>Yan Xin</a:t>
            </a:r>
            <a:r>
              <a:rPr lang="en-US" sz="12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135069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1</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sng" strike="noStrike" dirty="0">
                <a:solidFill>
                  <a:srgbClr val="0563C1"/>
                </a:solidFill>
                <a:effectLst/>
                <a:hlinkClick r:id="rId2"/>
              </a:rPr>
              <a:t>24/0450</a:t>
            </a:r>
            <a:r>
              <a:rPr lang="en-US" sz="1400" dirty="0"/>
              <a:t> </a:t>
            </a:r>
            <a:r>
              <a:rPr lang="en-US" sz="1400" b="0" i="0" u="none" strike="noStrike" dirty="0">
                <a:solidFill>
                  <a:srgbClr val="000000"/>
                </a:solidFill>
                <a:effectLst/>
              </a:rPr>
              <a:t>A Proposal for UHR Soft-AP Power Save</a:t>
            </a:r>
            <a:r>
              <a:rPr lang="en-US" sz="1400" dirty="0"/>
              <a:t>				</a:t>
            </a:r>
            <a:r>
              <a:rPr lang="en-US" sz="1400" b="0" i="0" u="none" strike="noStrike" dirty="0">
                <a:solidFill>
                  <a:srgbClr val="000000"/>
                </a:solidFill>
                <a:effectLst/>
              </a:rPr>
              <a:t>Neel Krishnan</a:t>
            </a:r>
            <a:r>
              <a:rPr lang="en-US" sz="1400" dirty="0"/>
              <a:t> </a:t>
            </a:r>
          </a:p>
          <a:p>
            <a:pPr lvl="1">
              <a:buFont typeface="Arial" panose="020B0604020202020204" pitchFamily="34" charset="0"/>
              <a:buChar char="•"/>
            </a:pPr>
            <a:r>
              <a:rPr lang="en-US" sz="1400" b="0" i="0" u="sng" strike="noStrike" dirty="0">
                <a:solidFill>
                  <a:srgbClr val="0563C1"/>
                </a:solidFill>
                <a:effectLst/>
                <a:hlinkClick r:id="rId3"/>
              </a:rPr>
              <a:t>24/0589</a:t>
            </a:r>
            <a:r>
              <a:rPr lang="en-US" sz="1400" dirty="0"/>
              <a:t> </a:t>
            </a:r>
            <a:r>
              <a:rPr lang="en-US" sz="1400" b="0" i="0" u="none" strike="noStrike" dirty="0">
                <a:solidFill>
                  <a:srgbClr val="000000"/>
                </a:solidFill>
                <a:effectLst/>
              </a:rPr>
              <a:t>Dynamic TID-To-Link Mapping for AP MLD Power Save</a:t>
            </a:r>
            <a:r>
              <a:rPr lang="en-US" sz="1400" dirty="0"/>
              <a:t> 	</a:t>
            </a:r>
            <a:r>
              <a:rPr lang="en-US" sz="1400" b="0" i="0" u="none" strike="noStrike" dirty="0" err="1">
                <a:solidFill>
                  <a:srgbClr val="000000"/>
                </a:solidFill>
                <a:effectLst/>
              </a:rPr>
              <a:t>Yongsen</a:t>
            </a:r>
            <a:r>
              <a:rPr lang="en-US" sz="1400" b="0" i="0" u="none" strike="noStrike" dirty="0">
                <a:solidFill>
                  <a:srgbClr val="000000"/>
                </a:solidFill>
                <a:effectLst/>
              </a:rPr>
              <a:t> Ma</a:t>
            </a:r>
            <a:r>
              <a:rPr lang="en-US" sz="1400" dirty="0"/>
              <a:t> </a:t>
            </a:r>
          </a:p>
          <a:p>
            <a:pPr lvl="1">
              <a:buFont typeface="Arial" panose="020B0604020202020204" pitchFamily="34" charset="0"/>
              <a:buChar char="•"/>
            </a:pPr>
            <a:r>
              <a:rPr lang="en-US" sz="1400" b="0" i="0" u="sng" strike="noStrike" dirty="0">
                <a:solidFill>
                  <a:srgbClr val="0563C1"/>
                </a:solidFill>
                <a:effectLst/>
                <a:hlinkClick r:id="rId4"/>
              </a:rPr>
              <a:t>24/0602</a:t>
            </a:r>
            <a:r>
              <a:rPr lang="en-US" sz="1400" dirty="0"/>
              <a:t> </a:t>
            </a:r>
            <a:r>
              <a:rPr lang="en-US" sz="1400" b="0" i="0" u="none" strike="noStrike" dirty="0">
                <a:solidFill>
                  <a:srgbClr val="000000"/>
                </a:solidFill>
                <a:effectLst/>
              </a:rPr>
              <a:t>Multi link Power Management for MLO</a:t>
            </a:r>
            <a:r>
              <a:rPr lang="en-US" sz="1400" dirty="0"/>
              <a:t> 				</a:t>
            </a:r>
            <a:r>
              <a:rPr lang="en-US" sz="1400" b="0" i="0" u="none" strike="noStrike" dirty="0">
                <a:solidFill>
                  <a:srgbClr val="000000"/>
                </a:solidFill>
                <a:effectLst/>
              </a:rPr>
              <a:t>Morteza Mehrnoush</a:t>
            </a:r>
            <a:r>
              <a:rPr lang="en-US" sz="1400" dirty="0"/>
              <a:t> </a:t>
            </a:r>
          </a:p>
          <a:p>
            <a:pPr lvl="1">
              <a:buFont typeface="Arial" panose="020B0604020202020204" pitchFamily="34" charset="0"/>
              <a:buChar char="•"/>
            </a:pPr>
            <a:r>
              <a:rPr lang="en-US" sz="1400" b="0" i="0" u="sng" strike="noStrike" dirty="0">
                <a:solidFill>
                  <a:srgbClr val="0563C1"/>
                </a:solidFill>
                <a:effectLst/>
                <a:hlinkClick r:id="rId5"/>
              </a:rPr>
              <a:t>24/0671</a:t>
            </a:r>
            <a:r>
              <a:rPr lang="en-US" sz="1400" dirty="0"/>
              <a:t> </a:t>
            </a:r>
            <a:r>
              <a:rPr lang="en-US" sz="1400" b="0" i="0" u="none" strike="noStrike" dirty="0">
                <a:solidFill>
                  <a:srgbClr val="000000"/>
                </a:solidFill>
                <a:effectLst/>
              </a:rPr>
              <a:t>Enhancements on AP Power Save</a:t>
            </a:r>
            <a:r>
              <a:rPr lang="en-US" sz="1400" dirty="0"/>
              <a:t> 					</a:t>
            </a:r>
            <a:r>
              <a:rPr lang="en-US" sz="1400" b="0" i="0" u="none" strike="noStrike" dirty="0">
                <a:solidFill>
                  <a:srgbClr val="000000"/>
                </a:solidFill>
                <a:effectLst/>
              </a:rPr>
              <a:t>Shawn Kim</a:t>
            </a:r>
            <a:r>
              <a:rPr lang="en-US" sz="1400" dirty="0"/>
              <a:t> </a:t>
            </a:r>
          </a:p>
          <a:p>
            <a:pPr lvl="1">
              <a:buFont typeface="Arial" panose="020B0604020202020204" pitchFamily="34" charset="0"/>
              <a:buChar char="•"/>
            </a:pPr>
            <a:r>
              <a:rPr lang="en-US" sz="1400" b="0" i="0" u="none" strike="noStrike" dirty="0">
                <a:solidFill>
                  <a:srgbClr val="FF0000"/>
                </a:solidFill>
                <a:effectLst/>
                <a:hlinkClick r:id="rId6"/>
              </a:rPr>
              <a:t>24/0694</a:t>
            </a:r>
            <a:r>
              <a:rPr lang="en-US" sz="1400" dirty="0"/>
              <a:t> </a:t>
            </a:r>
            <a:r>
              <a:rPr lang="en-US" sz="1400" b="0" i="0" u="none" strike="noStrike" dirty="0">
                <a:solidFill>
                  <a:srgbClr val="000000"/>
                </a:solidFill>
                <a:effectLst/>
              </a:rPr>
              <a:t>Cross-link PS state indication</a:t>
            </a:r>
            <a:r>
              <a:rPr lang="en-US" sz="1400" dirty="0"/>
              <a:t> 						</a:t>
            </a:r>
            <a:r>
              <a:rPr lang="en-US" sz="1400" b="0" i="0" u="none" strike="noStrike" dirty="0">
                <a:solidFill>
                  <a:srgbClr val="000000"/>
                </a:solidFill>
                <a:effectLst/>
              </a:rPr>
              <a:t>Vishnu Ratnam</a:t>
            </a:r>
          </a:p>
          <a:p>
            <a:pPr lvl="1">
              <a:buFont typeface="Arial" panose="020B0604020202020204" pitchFamily="34" charset="0"/>
              <a:buChar char="•"/>
            </a:pPr>
            <a:r>
              <a:rPr lang="en-US" sz="1400" b="0" i="0" u="sng" strike="noStrike" dirty="0">
                <a:solidFill>
                  <a:srgbClr val="0563C1"/>
                </a:solidFill>
                <a:effectLst/>
                <a:hlinkClick r:id="rId7"/>
              </a:rPr>
              <a:t>24/0715</a:t>
            </a:r>
            <a:r>
              <a:rPr lang="en-US" sz="1400" dirty="0"/>
              <a:t> </a:t>
            </a:r>
            <a:r>
              <a:rPr lang="en-US" sz="1400" b="0" i="0" u="none" strike="noStrike" dirty="0">
                <a:solidFill>
                  <a:srgbClr val="000000"/>
                </a:solidFill>
                <a:effectLst/>
              </a:rPr>
              <a:t>Multi-Link-SM-Power-Save-Mode-follow-up</a:t>
            </a:r>
            <a:r>
              <a:rPr lang="en-US" sz="1400" dirty="0"/>
              <a:t> 			</a:t>
            </a:r>
            <a:r>
              <a:rPr lang="en-US" sz="1400" b="0" i="0" u="none" strike="noStrike" dirty="0">
                <a:solidFill>
                  <a:srgbClr val="000000"/>
                </a:solidFill>
                <a:effectLst/>
              </a:rPr>
              <a:t>Jason Y. Guo</a:t>
            </a:r>
            <a:r>
              <a:rPr lang="en-US" sz="1400" dirty="0"/>
              <a:t> </a:t>
            </a:r>
            <a:endParaRPr lang="en-US" sz="1400" b="0" i="0" u="none" strike="noStrike" dirty="0">
              <a:solidFill>
                <a:srgbClr val="00000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85446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a:t>
            </a:r>
            <a:endParaRPr lang="en-US" sz="1800" b="0" dirty="0">
              <a:solidFill>
                <a:srgbClr val="FFC000"/>
              </a:solidFill>
            </a:endParaRP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6359760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a:t>
            </a:r>
          </a:p>
          <a:p>
            <a:pPr lvl="1">
              <a:buFont typeface="Arial" panose="020B0604020202020204" pitchFamily="34" charset="0"/>
              <a:buChar char="•"/>
            </a:pPr>
            <a:r>
              <a:rPr lang="en-GB" sz="1200" dirty="0">
                <a:hlinkClick r:id="rId2"/>
              </a:rPr>
              <a:t>24/1053</a:t>
            </a:r>
            <a:r>
              <a:rPr lang="en-GB" sz="1200" dirty="0"/>
              <a:t> PAPR of OFDMA transmission follow up			Xiaogang Chen</a:t>
            </a:r>
          </a:p>
          <a:p>
            <a:pPr lvl="1">
              <a:buFont typeface="Arial" panose="020B0604020202020204" pitchFamily="34" charset="0"/>
              <a:buChar char="•"/>
            </a:pPr>
            <a:r>
              <a:rPr lang="en-GB" sz="1200" dirty="0">
                <a:solidFill>
                  <a:srgbClr val="FF0000"/>
                </a:solidFill>
              </a:rPr>
              <a:t>24/1124</a:t>
            </a:r>
            <a:r>
              <a:rPr lang="en-GB" sz="1200" dirty="0"/>
              <a:t> Headroom Reason Reporting					Brian Hart</a:t>
            </a:r>
          </a:p>
          <a:p>
            <a:pPr lvl="1">
              <a:buFont typeface="Arial" panose="020B0604020202020204" pitchFamily="34" charset="0"/>
              <a:buChar char="•"/>
            </a:pPr>
            <a:r>
              <a:rPr lang="en-GB" sz="1200" dirty="0">
                <a:hlinkClick r:id="rId3"/>
              </a:rPr>
              <a:t>24/1158</a:t>
            </a:r>
            <a:r>
              <a:rPr lang="en-GB" sz="1200" dirty="0"/>
              <a:t> Uplink MU MIMO Precoding Precoder Message Format 	Rainer Strobel</a:t>
            </a:r>
          </a:p>
          <a:p>
            <a:pPr lvl="1">
              <a:buFont typeface="Arial" panose="020B0604020202020204" pitchFamily="34" charset="0"/>
              <a:buChar char="•"/>
            </a:pPr>
            <a:r>
              <a:rPr lang="en-GB" sz="1200" dirty="0">
                <a:hlinkClick r:id="rId4"/>
              </a:rPr>
              <a:t>24/1172</a:t>
            </a:r>
            <a:r>
              <a:rPr lang="en-GB" sz="1200" dirty="0"/>
              <a:t> CSD Indication Design					Bo Gong</a:t>
            </a:r>
          </a:p>
          <a:p>
            <a:pPr lvl="1">
              <a:buFont typeface="Arial" panose="020B0604020202020204" pitchFamily="34" charset="0"/>
              <a:buChar char="•"/>
            </a:pPr>
            <a:r>
              <a:rPr lang="en-GB" sz="1200" dirty="0">
                <a:solidFill>
                  <a:srgbClr val="FF0000"/>
                </a:solidFill>
                <a:hlinkClick r:id="rId5"/>
              </a:rPr>
              <a:t>24/1177</a:t>
            </a:r>
            <a:r>
              <a:rPr lang="en-GB" sz="1200" dirty="0"/>
              <a:t> Additional Results for Multi-Layer Transmission		Leif Wilhelmsson</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6422455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2</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sng" strike="noStrike" dirty="0">
                <a:solidFill>
                  <a:srgbClr val="0563C1"/>
                </a:solidFill>
                <a:effectLst/>
                <a:hlinkClick r:id="rId2"/>
              </a:rPr>
              <a:t>24/0737</a:t>
            </a:r>
            <a:r>
              <a:rPr lang="en-US" sz="1400" dirty="0"/>
              <a:t> </a:t>
            </a:r>
            <a:r>
              <a:rPr lang="en-US" sz="1400" b="0" i="0" u="none" strike="noStrike" dirty="0">
                <a:solidFill>
                  <a:srgbClr val="000000"/>
                </a:solidFill>
                <a:effectLst/>
              </a:rPr>
              <a:t>Cross-link Wake-up to Go Deeper in Power Save</a:t>
            </a:r>
            <a:r>
              <a:rPr lang="en-US" sz="1400" dirty="0"/>
              <a:t> 			</a:t>
            </a:r>
            <a:r>
              <a:rPr lang="en-US" sz="1400" b="0" i="0" u="none" strike="noStrike" dirty="0">
                <a:solidFill>
                  <a:srgbClr val="000000"/>
                </a:solidFill>
                <a:effectLst/>
              </a:rPr>
              <a:t>Yuxin Lu</a:t>
            </a:r>
          </a:p>
          <a:p>
            <a:pPr lvl="1">
              <a:buFont typeface="Arial" panose="020B0604020202020204" pitchFamily="34" charset="0"/>
              <a:buChar char="•"/>
            </a:pPr>
            <a:r>
              <a:rPr lang="en-US" sz="1400" b="0" i="0" u="sng" strike="noStrike" dirty="0">
                <a:solidFill>
                  <a:srgbClr val="0563C1"/>
                </a:solidFill>
                <a:effectLst/>
                <a:hlinkClick r:id="rId3"/>
              </a:rPr>
              <a:t>24/0782</a:t>
            </a:r>
            <a:r>
              <a:rPr lang="en-US" sz="1400" dirty="0"/>
              <a:t> </a:t>
            </a:r>
            <a:r>
              <a:rPr lang="en-US" sz="1400" b="0" i="0" u="none" strike="noStrike" dirty="0">
                <a:solidFill>
                  <a:srgbClr val="000000"/>
                </a:solidFill>
                <a:effectLst/>
              </a:rPr>
              <a:t>AP power saving</a:t>
            </a:r>
            <a:r>
              <a:rPr lang="en-US" sz="1400" dirty="0"/>
              <a:t> 								</a:t>
            </a:r>
            <a:r>
              <a:rPr lang="en-US" sz="1400" b="0" i="0" u="none" strike="noStrike" dirty="0" err="1">
                <a:solidFill>
                  <a:srgbClr val="000000"/>
                </a:solidFill>
                <a:effectLst/>
              </a:rPr>
              <a:t>Chaoming</a:t>
            </a:r>
            <a:r>
              <a:rPr lang="en-US" sz="1400" b="0" i="0" u="none" strike="noStrike" dirty="0">
                <a:solidFill>
                  <a:srgbClr val="000000"/>
                </a:solidFill>
                <a:effectLst/>
              </a:rPr>
              <a:t> Luo</a:t>
            </a:r>
            <a:r>
              <a:rPr lang="en-US" sz="1400" dirty="0"/>
              <a:t>  </a:t>
            </a:r>
          </a:p>
          <a:p>
            <a:pPr lvl="1">
              <a:buFont typeface="Arial" panose="020B0604020202020204" pitchFamily="34" charset="0"/>
              <a:buChar char="•"/>
            </a:pPr>
            <a:r>
              <a:rPr lang="en-US" sz="1400" b="0" i="0" u="sng" strike="noStrike" dirty="0">
                <a:solidFill>
                  <a:srgbClr val="0563C1"/>
                </a:solidFill>
                <a:effectLst/>
                <a:hlinkClick r:id="rId4"/>
              </a:rPr>
              <a:t>24/0813</a:t>
            </a:r>
            <a:r>
              <a:rPr lang="en-US" sz="1400" dirty="0"/>
              <a:t> </a:t>
            </a:r>
            <a:r>
              <a:rPr lang="en-US" sz="1400" b="0" i="0" u="none" strike="noStrike" dirty="0">
                <a:solidFill>
                  <a:srgbClr val="000000"/>
                </a:solidFill>
                <a:effectLst/>
              </a:rPr>
              <a:t>Discussions on AP Power Save</a:t>
            </a:r>
            <a:r>
              <a:rPr lang="en-US" sz="1400" dirty="0"/>
              <a:t> 					</a:t>
            </a:r>
            <a:r>
              <a:rPr lang="en-US" sz="1400" b="0" i="0" u="none" strike="noStrike" dirty="0" err="1">
                <a:solidFill>
                  <a:srgbClr val="000000"/>
                </a:solidFill>
                <a:effectLst/>
              </a:rPr>
              <a:t>Yongsen</a:t>
            </a:r>
            <a:r>
              <a:rPr lang="en-US" sz="1400" b="0" i="0" u="none" strike="noStrike" dirty="0">
                <a:solidFill>
                  <a:srgbClr val="000000"/>
                </a:solidFill>
                <a:effectLst/>
              </a:rPr>
              <a:t> Ma</a:t>
            </a:r>
            <a:r>
              <a:rPr lang="en-US" sz="1400" dirty="0"/>
              <a:t> </a:t>
            </a:r>
            <a:endParaRPr lang="en-GB" sz="1400" dirty="0"/>
          </a:p>
          <a:p>
            <a:pPr lvl="1">
              <a:buFont typeface="Arial" panose="020B0604020202020204" pitchFamily="34" charset="0"/>
              <a:buChar char="•"/>
            </a:pPr>
            <a:r>
              <a:rPr lang="en-US" sz="1400" b="0" i="0" u="none" strike="noStrike" dirty="0">
                <a:solidFill>
                  <a:srgbClr val="FF0000"/>
                </a:solidFill>
                <a:effectLst/>
              </a:rPr>
              <a:t>24/0659</a:t>
            </a:r>
            <a:r>
              <a:rPr lang="en-US" sz="1400" dirty="0"/>
              <a:t> </a:t>
            </a:r>
            <a:r>
              <a:rPr lang="en-US" sz="1400" b="0" i="0" u="none" strike="noStrike" dirty="0">
                <a:solidFill>
                  <a:srgbClr val="000000"/>
                </a:solidFill>
                <a:effectLst/>
              </a:rPr>
              <a:t>Thoughts on AP Power Save</a:t>
            </a:r>
            <a:r>
              <a:rPr lang="en-US" sz="1400" dirty="0"/>
              <a:t> 						</a:t>
            </a:r>
            <a:r>
              <a:rPr lang="en-US" sz="1400" b="0" i="0" u="none" strike="noStrike" dirty="0">
                <a:solidFill>
                  <a:srgbClr val="000000"/>
                </a:solidFill>
                <a:effectLst/>
              </a:rPr>
              <a:t>Binita Gupta</a:t>
            </a:r>
            <a:r>
              <a:rPr lang="en-US" sz="1400" dirty="0"/>
              <a:t> </a:t>
            </a:r>
          </a:p>
          <a:p>
            <a:pPr lvl="1">
              <a:buFont typeface="Arial" panose="020B0604020202020204" pitchFamily="34" charset="0"/>
              <a:buChar char="•"/>
            </a:pPr>
            <a:r>
              <a:rPr lang="en-US" sz="1400" b="0" i="0" u="none" strike="noStrike" dirty="0">
                <a:solidFill>
                  <a:srgbClr val="FF0000"/>
                </a:solidFill>
                <a:effectLst/>
              </a:rPr>
              <a:t>24/0833</a:t>
            </a:r>
            <a:r>
              <a:rPr lang="en-US" sz="1400" dirty="0"/>
              <a:t> </a:t>
            </a:r>
            <a:r>
              <a:rPr lang="en-US" sz="1400" b="0" i="0" u="none" strike="noStrike" dirty="0">
                <a:solidFill>
                  <a:srgbClr val="000000"/>
                </a:solidFill>
                <a:effectLst/>
              </a:rPr>
              <a:t>Dynamic Power Saving for AP</a:t>
            </a:r>
            <a:r>
              <a:rPr lang="en-US" sz="1400" dirty="0"/>
              <a:t> 					</a:t>
            </a:r>
            <a:r>
              <a:rPr lang="en-US" sz="1400" b="0" i="0" u="none" strike="noStrike" dirty="0" err="1">
                <a:solidFill>
                  <a:srgbClr val="000000"/>
                </a:solidFill>
                <a:effectLst/>
              </a:rPr>
              <a:t>GeonHwan</a:t>
            </a:r>
            <a:r>
              <a:rPr lang="en-US" sz="1400" b="0" i="0" u="none" strike="noStrike" dirty="0">
                <a:solidFill>
                  <a:srgbClr val="000000"/>
                </a:solidFill>
                <a:effectLst/>
              </a:rPr>
              <a:t> Kim</a:t>
            </a:r>
            <a:r>
              <a:rPr lang="en-US" sz="1400" dirty="0"/>
              <a:t> </a:t>
            </a:r>
          </a:p>
          <a:p>
            <a:pPr lvl="1">
              <a:buFont typeface="Arial" panose="020B0604020202020204" pitchFamily="34" charset="0"/>
              <a:buChar char="•"/>
            </a:pPr>
            <a:r>
              <a:rPr lang="en-US" sz="1400" b="0" i="0" u="none" strike="noStrike" dirty="0">
                <a:solidFill>
                  <a:srgbClr val="FF0000"/>
                </a:solidFill>
                <a:effectLst/>
              </a:rPr>
              <a:t>24/1117</a:t>
            </a:r>
            <a:r>
              <a:rPr lang="en-US" sz="1400" dirty="0"/>
              <a:t> </a:t>
            </a:r>
            <a:r>
              <a:rPr lang="en-US" sz="1400" b="0" i="0" u="none" strike="noStrike" dirty="0">
                <a:solidFill>
                  <a:srgbClr val="000000"/>
                </a:solidFill>
                <a:effectLst/>
              </a:rPr>
              <a:t>AP state transitions in DPS mode - </a:t>
            </a:r>
            <a:r>
              <a:rPr lang="en-US" sz="1400" b="0" i="0" u="none" strike="noStrike" dirty="0" err="1">
                <a:solidFill>
                  <a:srgbClr val="000000"/>
                </a:solidFill>
                <a:effectLst/>
              </a:rPr>
              <a:t>followup</a:t>
            </a:r>
            <a:r>
              <a:rPr lang="en-US" sz="1400" dirty="0"/>
              <a:t> 			</a:t>
            </a:r>
            <a:r>
              <a:rPr lang="en-US" sz="1400" b="0" i="0" u="none" strike="noStrike" dirty="0">
                <a:solidFill>
                  <a:srgbClr val="000000"/>
                </a:solidFill>
                <a:effectLst/>
              </a:rPr>
              <a:t>Vishnu Ratnam</a:t>
            </a:r>
            <a:r>
              <a:rPr lang="en-US" sz="14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886114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a:t>
            </a:r>
            <a:endParaRPr lang="en-US" sz="1800" b="0" dirty="0">
              <a:solidFill>
                <a:srgbClr val="FFC000"/>
              </a:solidFill>
            </a:endParaRP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64215929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LDPC</a:t>
            </a:r>
          </a:p>
          <a:p>
            <a:pPr lvl="1">
              <a:buFont typeface="Arial" panose="020B0604020202020204" pitchFamily="34" charset="0"/>
              <a:buChar char="•"/>
            </a:pPr>
            <a:r>
              <a:rPr lang="en-US" sz="1200" dirty="0">
                <a:hlinkClick r:id="rId2"/>
              </a:rPr>
              <a:t>24/1054</a:t>
            </a:r>
            <a:r>
              <a:rPr lang="en-US" sz="1200" dirty="0"/>
              <a:t> On the over puncturing in LDPC				Xiaogang Chen</a:t>
            </a:r>
          </a:p>
          <a:p>
            <a:pPr lvl="1">
              <a:buFont typeface="Arial" panose="020B0604020202020204" pitchFamily="34" charset="0"/>
              <a:buChar char="•"/>
            </a:pPr>
            <a:r>
              <a:rPr lang="en-US" sz="1200" dirty="0">
                <a:hlinkClick r:id="rId3"/>
              </a:rPr>
              <a:t>24/1159</a:t>
            </a:r>
            <a:r>
              <a:rPr lang="en-US" sz="1200" dirty="0"/>
              <a:t> Investigation of LDPC Improvements				Rainer Strobel</a:t>
            </a:r>
          </a:p>
          <a:p>
            <a:pPr lvl="1">
              <a:buFont typeface="Arial" panose="020B0604020202020204" pitchFamily="34" charset="0"/>
              <a:buChar char="•"/>
            </a:pPr>
            <a:r>
              <a:rPr lang="en-US" sz="1200" b="0" i="0" u="none" strike="noStrike" dirty="0">
                <a:solidFill>
                  <a:srgbClr val="FF0000"/>
                </a:solidFill>
                <a:effectLst/>
              </a:rPr>
              <a:t>24/1190</a:t>
            </a:r>
            <a:r>
              <a:rPr lang="en-US" sz="1200" dirty="0"/>
              <a:t> </a:t>
            </a:r>
            <a:r>
              <a:rPr lang="en-US" sz="1200" b="0" i="0" u="none" strike="noStrike" dirty="0">
                <a:solidFill>
                  <a:srgbClr val="000000"/>
                </a:solidFill>
                <a:effectLst/>
              </a:rPr>
              <a:t>Performance Evaluation of Longer LDPC for 11bn 		</a:t>
            </a:r>
            <a:r>
              <a:rPr lang="en-US" sz="1200" b="0" i="0" u="none" strike="noStrike" dirty="0" err="1">
                <a:solidFill>
                  <a:srgbClr val="000000"/>
                </a:solidFill>
                <a:effectLst/>
              </a:rPr>
              <a:t>Shengquan</a:t>
            </a:r>
            <a:r>
              <a:rPr lang="en-US" sz="1200" b="0" i="0" u="none" strike="noStrike" dirty="0">
                <a:solidFill>
                  <a:srgbClr val="000000"/>
                </a:solidFill>
                <a:effectLst/>
              </a:rPr>
              <a:t> Hu</a:t>
            </a:r>
            <a:r>
              <a:rPr lang="en-US" sz="1200" dirty="0"/>
              <a:t> </a:t>
            </a:r>
          </a:p>
          <a:p>
            <a:pPr lvl="1">
              <a:buFont typeface="Arial" panose="020B0604020202020204" pitchFamily="34" charset="0"/>
              <a:buChar char="•"/>
            </a:pPr>
            <a:r>
              <a:rPr lang="en-US" sz="1200" dirty="0">
                <a:solidFill>
                  <a:srgbClr val="FF0000"/>
                </a:solidFill>
              </a:rPr>
              <a:t>24/1238 </a:t>
            </a:r>
            <a:r>
              <a:rPr lang="en-US" sz="1200" dirty="0" err="1"/>
              <a:t>ldpc</a:t>
            </a:r>
            <a:r>
              <a:rPr lang="en-US" sz="1200" dirty="0"/>
              <a:t>-codes-performance-evaluation				Rong Zhang</a:t>
            </a:r>
          </a:p>
          <a:p>
            <a:pPr lvl="1">
              <a:buFont typeface="Arial" panose="020B0604020202020204" pitchFamily="34" charset="0"/>
              <a:buChar char="•"/>
            </a:pPr>
            <a:r>
              <a:rPr lang="en-US" sz="1200" b="0" i="0" u="none" strike="noStrike" dirty="0">
                <a:solidFill>
                  <a:srgbClr val="FF0000"/>
                </a:solidFill>
                <a:effectLst/>
              </a:rPr>
              <a:t>24/1248</a:t>
            </a:r>
            <a:r>
              <a:rPr lang="en-US" sz="1200" dirty="0"/>
              <a:t> </a:t>
            </a:r>
            <a:r>
              <a:rPr lang="en-US" sz="1200" b="0" i="0" u="none" strike="noStrike" dirty="0">
                <a:solidFill>
                  <a:srgbClr val="000000"/>
                </a:solidFill>
                <a:effectLst/>
              </a:rPr>
              <a:t>2xLDPC performance</a:t>
            </a:r>
            <a:r>
              <a:rPr lang="en-US" sz="1200" dirty="0"/>
              <a:t> 						</a:t>
            </a:r>
            <a:r>
              <a:rPr lang="en-US" sz="1200" b="0" i="0" u="none" strike="noStrike" dirty="0">
                <a:solidFill>
                  <a:srgbClr val="000000"/>
                </a:solidFill>
                <a:effectLst/>
              </a:rPr>
              <a:t>Juan Fang</a:t>
            </a:r>
            <a:r>
              <a:rPr lang="en-US" sz="12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8994894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Submissions –Power Save Part 3</a:t>
            </a:r>
            <a:endParaRPr lang="en-US" sz="900" b="0" i="0" u="sng" strike="noStrike" dirty="0">
              <a:solidFill>
                <a:srgbClr val="0563C1"/>
              </a:solidFill>
              <a:effectLst/>
              <a:latin typeface="Times New Roman" panose="02020603050405020304" pitchFamily="18" charset="0"/>
              <a:hlinkClick r:id="rId2"/>
            </a:endParaRPr>
          </a:p>
          <a:p>
            <a:pPr lvl="1">
              <a:buFont typeface="Arial" panose="020B0604020202020204" pitchFamily="34" charset="0"/>
              <a:buChar char="•"/>
            </a:pPr>
            <a:r>
              <a:rPr lang="en-US" sz="1200" dirty="0"/>
              <a:t>Straw Polls (30 mins)</a:t>
            </a:r>
            <a:endParaRPr lang="en-US" sz="700" dirty="0"/>
          </a:p>
          <a:p>
            <a:pPr lvl="1">
              <a:buFont typeface="Arial" panose="020B0604020202020204" pitchFamily="34" charset="0"/>
              <a:buChar char="•"/>
            </a:pPr>
            <a:r>
              <a:rPr lang="en-US" sz="1200" b="0" i="0" u="none" strike="noStrike" dirty="0">
                <a:solidFill>
                  <a:srgbClr val="FF0000"/>
                </a:solidFill>
                <a:effectLst/>
              </a:rPr>
              <a:t>24/1126</a:t>
            </a:r>
            <a:r>
              <a:rPr lang="en-US" sz="1200" dirty="0"/>
              <a:t> </a:t>
            </a:r>
            <a:r>
              <a:rPr lang="en-US" sz="1200" b="0" i="0" u="none" strike="noStrike" dirty="0">
                <a:solidFill>
                  <a:srgbClr val="000000"/>
                </a:solidFill>
                <a:effectLst/>
              </a:rPr>
              <a:t>ICF-ICR Discussion for DPS</a:t>
            </a:r>
            <a:r>
              <a:rPr lang="en-US" sz="1200" dirty="0"/>
              <a:t> 						</a:t>
            </a:r>
            <a:r>
              <a:rPr lang="en-US" sz="1200" b="0" i="0" u="none" strike="noStrike" dirty="0" err="1">
                <a:solidFill>
                  <a:srgbClr val="000000"/>
                </a:solidFill>
                <a:effectLst/>
              </a:rPr>
              <a:t>GeonHwan</a:t>
            </a:r>
            <a:r>
              <a:rPr lang="en-US" sz="1200" b="0" i="0" u="none" strike="noStrike" dirty="0">
                <a:solidFill>
                  <a:srgbClr val="000000"/>
                </a:solidFill>
                <a:effectLst/>
              </a:rPr>
              <a:t> Kim</a:t>
            </a:r>
            <a:endParaRPr lang="en-GB" sz="1200" dirty="0"/>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24/1129 </a:t>
            </a:r>
            <a:r>
              <a:rPr lang="en-US" sz="1200" b="0" i="0" u="none" strike="noStrike" kern="1200" dirty="0">
                <a:solidFill>
                  <a:srgbClr val="000000"/>
                </a:solidFill>
                <a:effectLst/>
                <a:ea typeface="MS Gothic" panose="020B0609070205080204" pitchFamily="49" charset="-128"/>
              </a:rPr>
              <a:t>Discussion on Intermediate FCS Signaling 				</a:t>
            </a:r>
            <a:r>
              <a:rPr lang="en-US" sz="1200" b="0" i="0" u="none" strike="noStrike" kern="1200" dirty="0" err="1">
                <a:solidFill>
                  <a:srgbClr val="000000"/>
                </a:solidFill>
                <a:effectLst/>
                <a:ea typeface="MS Gothic" panose="020B0609070205080204" pitchFamily="49" charset="-128"/>
              </a:rPr>
              <a:t>SunHee</a:t>
            </a:r>
            <a:r>
              <a:rPr lang="en-US" sz="1200" b="0" i="0" u="none" strike="noStrike" kern="1200" dirty="0">
                <a:solidFill>
                  <a:srgbClr val="000000"/>
                </a:solidFill>
                <a:effectLst/>
                <a:ea typeface="MS Gothic" panose="020B0609070205080204" pitchFamily="49" charset="-128"/>
              </a:rPr>
              <a:t> Baek</a:t>
            </a:r>
            <a:endParaRPr lang="en-US" sz="1200" b="0" i="0" u="none" strike="noStrike" dirty="0">
              <a:effectLst/>
            </a:endParaRPr>
          </a:p>
          <a:p>
            <a:pPr lvl="1">
              <a:buFont typeface="Arial" panose="020B0604020202020204" pitchFamily="34" charset="0"/>
              <a:buChar char="•"/>
            </a:pPr>
            <a:r>
              <a:rPr lang="en-US" sz="1200" b="0" i="0" u="none" strike="noStrike" dirty="0">
                <a:solidFill>
                  <a:srgbClr val="FF0000"/>
                </a:solidFill>
                <a:effectLst/>
              </a:rPr>
              <a:t>24/1146</a:t>
            </a:r>
            <a:r>
              <a:rPr lang="en-US" sz="1200" dirty="0"/>
              <a:t> </a:t>
            </a:r>
            <a:r>
              <a:rPr lang="en-US" sz="1200" b="0" i="0" u="none" strike="noStrike" dirty="0">
                <a:solidFill>
                  <a:srgbClr val="000000"/>
                </a:solidFill>
                <a:effectLst/>
              </a:rPr>
              <a:t>Considerations on AP Power Save Mode</a:t>
            </a:r>
            <a:r>
              <a:rPr lang="en-US" sz="1200" dirty="0"/>
              <a:t> 				</a:t>
            </a:r>
            <a:r>
              <a:rPr lang="en-US" sz="1200" b="0" i="0" u="none" strike="noStrike" dirty="0">
                <a:solidFill>
                  <a:srgbClr val="000000"/>
                </a:solidFill>
                <a:effectLst/>
              </a:rPr>
              <a:t>Jerome Gu</a:t>
            </a:r>
            <a:r>
              <a:rPr lang="en-US" sz="1200" dirty="0"/>
              <a:t> </a:t>
            </a:r>
          </a:p>
          <a:p>
            <a:pPr lvl="1">
              <a:buFont typeface="Arial" panose="020B0604020202020204" pitchFamily="34" charset="0"/>
              <a:buChar char="•"/>
            </a:pPr>
            <a:r>
              <a:rPr lang="en-US" sz="1200" b="0" i="0" u="none" strike="noStrike" dirty="0">
                <a:solidFill>
                  <a:srgbClr val="FF0000"/>
                </a:solidFill>
                <a:effectLst/>
              </a:rPr>
              <a:t>24/1166</a:t>
            </a:r>
            <a:r>
              <a:rPr lang="en-US" sz="1200" dirty="0"/>
              <a:t> </a:t>
            </a:r>
            <a:r>
              <a:rPr lang="en-US" sz="1200" b="0" i="0" u="none" strike="noStrike" dirty="0">
                <a:solidFill>
                  <a:srgbClr val="000000"/>
                </a:solidFill>
                <a:effectLst/>
              </a:rPr>
              <a:t>TWT-based Power Save with Enhanced Flexibility </a:t>
            </a:r>
            <a:r>
              <a:rPr lang="en-US" sz="1200" dirty="0"/>
              <a:t> 			</a:t>
            </a:r>
            <a:r>
              <a:rPr lang="en-US" sz="1200" b="0" i="0" u="none" strike="noStrike" dirty="0">
                <a:solidFill>
                  <a:srgbClr val="000000"/>
                </a:solidFill>
                <a:effectLst/>
              </a:rPr>
              <a:t>Qing Xia</a:t>
            </a:r>
            <a:r>
              <a:rPr lang="en-US" sz="1200" dirty="0"/>
              <a:t> </a:t>
            </a:r>
          </a:p>
          <a:p>
            <a:pPr lvl="1">
              <a:buFont typeface="Arial" panose="020B0604020202020204" pitchFamily="34" charset="0"/>
              <a:buChar char="•"/>
            </a:pPr>
            <a:r>
              <a:rPr lang="en-US" sz="1200" b="0" i="0" u="none" strike="noStrike" dirty="0">
                <a:solidFill>
                  <a:srgbClr val="FF0000"/>
                </a:solidFill>
                <a:effectLst/>
              </a:rPr>
              <a:t>24/1167</a:t>
            </a:r>
            <a:r>
              <a:rPr lang="en-US" sz="1200" dirty="0"/>
              <a:t> </a:t>
            </a:r>
            <a:r>
              <a:rPr lang="en-US" sz="1200" b="0" i="0" u="none" strike="noStrike" dirty="0">
                <a:solidFill>
                  <a:srgbClr val="000000"/>
                </a:solidFill>
                <a:effectLst/>
              </a:rPr>
              <a:t>EML(SR/MR) Based Dynamic Power Save Design </a:t>
            </a:r>
            <a:r>
              <a:rPr lang="en-US" sz="1200" dirty="0"/>
              <a:t> 			</a:t>
            </a:r>
            <a:r>
              <a:rPr lang="en-US" sz="1200" b="0" i="0" u="none" strike="noStrike" dirty="0">
                <a:solidFill>
                  <a:srgbClr val="000000"/>
                </a:solidFill>
                <a:effectLst/>
              </a:rPr>
              <a:t>Qing Xia</a:t>
            </a:r>
            <a:r>
              <a:rPr lang="en-US" sz="1200" dirty="0"/>
              <a:t> </a:t>
            </a:r>
          </a:p>
          <a:p>
            <a:pPr lvl="1">
              <a:buFont typeface="Arial" panose="020B0604020202020204" pitchFamily="34" charset="0"/>
              <a:buChar char="•"/>
            </a:pPr>
            <a:r>
              <a:rPr lang="en-US" sz="1200" b="0" i="0" u="none" strike="noStrike" dirty="0">
                <a:solidFill>
                  <a:srgbClr val="FF0000"/>
                </a:solidFill>
                <a:effectLst/>
              </a:rPr>
              <a:t>24/1227</a:t>
            </a:r>
            <a:r>
              <a:rPr lang="en-US" sz="1200" dirty="0"/>
              <a:t> </a:t>
            </a:r>
            <a:r>
              <a:rPr lang="en-US" sz="1200" b="0" i="0" u="none" strike="noStrike" dirty="0">
                <a:solidFill>
                  <a:srgbClr val="000000"/>
                </a:solidFill>
                <a:effectLst/>
              </a:rPr>
              <a:t>Some usage of intermediate FCS</a:t>
            </a:r>
            <a:r>
              <a:rPr lang="en-US" sz="1200" dirty="0"/>
              <a:t> 					</a:t>
            </a:r>
            <a:r>
              <a:rPr lang="en-US" sz="1200" b="0" i="0" u="none" strike="noStrike" dirty="0">
                <a:solidFill>
                  <a:srgbClr val="000000"/>
                </a:solidFill>
                <a:effectLst/>
              </a:rPr>
              <a:t>Cariou, Laurent</a:t>
            </a:r>
            <a:r>
              <a:rPr lang="en-US" sz="1200" dirty="0"/>
              <a:t> </a:t>
            </a:r>
          </a:p>
          <a:p>
            <a:pPr lvl="1">
              <a:buFont typeface="Arial" panose="020B0604020202020204" pitchFamily="34" charset="0"/>
              <a:buChar char="•"/>
            </a:pPr>
            <a:r>
              <a:rPr lang="en-US" sz="1200" b="0" i="0" u="none" strike="noStrike" dirty="0">
                <a:solidFill>
                  <a:srgbClr val="FF0000"/>
                </a:solidFill>
                <a:effectLst/>
              </a:rPr>
              <a:t>24/1240</a:t>
            </a:r>
            <a:r>
              <a:rPr lang="en-US" sz="1200" dirty="0"/>
              <a:t> </a:t>
            </a:r>
            <a:r>
              <a:rPr lang="en-US" sz="1200" b="0" i="0" u="none" strike="noStrike" dirty="0">
                <a:solidFill>
                  <a:srgbClr val="000000"/>
                </a:solidFill>
                <a:effectLst/>
              </a:rPr>
              <a:t>Thoughts on AP Power Saving</a:t>
            </a:r>
            <a:r>
              <a:rPr lang="en-US" sz="1200" dirty="0"/>
              <a:t> 					</a:t>
            </a:r>
            <a:r>
              <a:rPr lang="en-US" sz="1200" b="0" i="0" u="none" strike="noStrike" dirty="0">
                <a:solidFill>
                  <a:srgbClr val="000000"/>
                </a:solidFill>
                <a:effectLst/>
              </a:rPr>
              <a:t>Rubayet Shafin</a:t>
            </a:r>
          </a:p>
          <a:p>
            <a:pPr lvl="1">
              <a:buFont typeface="Arial" panose="020B0604020202020204" pitchFamily="34" charset="0"/>
              <a:buChar char="•"/>
            </a:pPr>
            <a:r>
              <a:rPr lang="en-US" sz="1200" dirty="0">
                <a:solidFill>
                  <a:srgbClr val="FF0000"/>
                </a:solidFill>
              </a:rPr>
              <a:t>24/1246 </a:t>
            </a:r>
            <a:r>
              <a:rPr lang="en-US" sz="1200" dirty="0"/>
              <a:t>Low-power-listening-mode-for-clients-follow up			Ming Gan</a:t>
            </a:r>
          </a:p>
          <a:p>
            <a:pPr lvl="1">
              <a:buFont typeface="Arial" panose="020B0604020202020204" pitchFamily="34" charset="0"/>
              <a:buChar char="•"/>
            </a:pPr>
            <a:r>
              <a:rPr lang="en-US" sz="1200" b="0" i="0" u="none" strike="noStrike" dirty="0">
                <a:solidFill>
                  <a:srgbClr val="FF0000"/>
                </a:solidFill>
                <a:effectLst/>
              </a:rPr>
              <a:t>24/1256</a:t>
            </a:r>
            <a:r>
              <a:rPr lang="en-US" sz="1200" dirty="0"/>
              <a:t> </a:t>
            </a:r>
            <a:r>
              <a:rPr lang="en-US" sz="1200" b="0" i="0" u="none" strike="noStrike" dirty="0">
                <a:solidFill>
                  <a:srgbClr val="000000"/>
                </a:solidFill>
                <a:effectLst/>
              </a:rPr>
              <a:t>The padding after intermediate FCS</a:t>
            </a:r>
            <a:r>
              <a:rPr lang="en-US" sz="1200" dirty="0"/>
              <a:t> 					</a:t>
            </a:r>
            <a:r>
              <a:rPr lang="en-US" sz="1200" b="0" i="0" u="none" strike="noStrike" dirty="0">
                <a:solidFill>
                  <a:srgbClr val="000000"/>
                </a:solidFill>
                <a:effectLst/>
              </a:rPr>
              <a:t>Yunbo Li</a:t>
            </a:r>
          </a:p>
          <a:p>
            <a:pPr lvl="1">
              <a:buFont typeface="Arial" panose="020B0604020202020204" pitchFamily="34" charset="0"/>
              <a:buChar char="•"/>
            </a:pPr>
            <a:r>
              <a:rPr lang="en-US" sz="1200" b="0" i="0" u="none" strike="noStrike" dirty="0">
                <a:solidFill>
                  <a:srgbClr val="FF0000"/>
                </a:solidFill>
                <a:effectLst/>
              </a:rPr>
              <a:t>24/1261</a:t>
            </a:r>
            <a:r>
              <a:rPr lang="en-US" sz="1200" dirty="0"/>
              <a:t> </a:t>
            </a:r>
            <a:r>
              <a:rPr lang="en-US" sz="1200" b="0" i="0" u="none" strike="noStrike" dirty="0">
                <a:solidFill>
                  <a:srgbClr val="000000"/>
                </a:solidFill>
                <a:effectLst/>
              </a:rPr>
              <a:t>Considerations on Client Power Save for 11bn</a:t>
            </a:r>
            <a:r>
              <a:rPr lang="en-US" sz="1200" dirty="0"/>
              <a:t> 			</a:t>
            </a:r>
            <a:r>
              <a:rPr lang="en-US" sz="1200" b="0" i="0" u="none" strike="noStrike" dirty="0">
                <a:solidFill>
                  <a:srgbClr val="000000"/>
                </a:solidFill>
                <a:effectLst/>
              </a:rPr>
              <a:t>Liuming Lu</a:t>
            </a:r>
            <a:r>
              <a:rPr lang="en-US" sz="1200" dirty="0"/>
              <a:t> </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9446428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a:t>
            </a:r>
            <a:endParaRPr lang="en-US" sz="1800" b="0" dirty="0">
              <a:solidFill>
                <a:srgbClr val="FFC000"/>
              </a:solidFill>
            </a:endParaRP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1400158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 Miscellaneous Part 2</a:t>
            </a:r>
          </a:p>
          <a:p>
            <a:pPr lvl="1">
              <a:buFont typeface="Arial" panose="020B0604020202020204" pitchFamily="34" charset="0"/>
              <a:buChar char="•"/>
            </a:pPr>
            <a:r>
              <a:rPr lang="en-US" sz="1200" dirty="0">
                <a:solidFill>
                  <a:srgbClr val="FF0000"/>
                </a:solidFill>
              </a:rPr>
              <a:t>24/1184 </a:t>
            </a:r>
            <a:r>
              <a:rPr lang="en-US" sz="1200" dirty="0"/>
              <a:t>Considerations on ELR transmission				Dongguk Lim</a:t>
            </a:r>
          </a:p>
          <a:p>
            <a:pPr lvl="1">
              <a:buFont typeface="Arial" panose="020B0604020202020204" pitchFamily="34" charset="0"/>
              <a:buChar char="•"/>
            </a:pPr>
            <a:r>
              <a:rPr lang="en-US" sz="1200" dirty="0">
                <a:solidFill>
                  <a:srgbClr val="FF0000"/>
                </a:solidFill>
              </a:rPr>
              <a:t>24/1232 </a:t>
            </a:r>
            <a:r>
              <a:rPr lang="en-US" sz="1200" dirty="0"/>
              <a:t>Thoughts on Extended Long Range Transmission		Leonardo </a:t>
            </a:r>
            <a:r>
              <a:rPr lang="en-US" sz="1200" dirty="0" err="1"/>
              <a:t>Lanante</a:t>
            </a:r>
            <a:endParaRPr lang="en-US" sz="1200" dirty="0"/>
          </a:p>
          <a:p>
            <a:pPr lvl="1">
              <a:buFont typeface="Arial" panose="020B0604020202020204" pitchFamily="34" charset="0"/>
              <a:buChar char="•"/>
            </a:pPr>
            <a:r>
              <a:rPr lang="en-US" sz="1200" b="0" i="0" u="none" strike="noStrike" dirty="0">
                <a:solidFill>
                  <a:srgbClr val="FF0000"/>
                </a:solidFill>
                <a:effectLst/>
              </a:rPr>
              <a:t>24/1255</a:t>
            </a:r>
            <a:r>
              <a:rPr lang="en-US" sz="1200" dirty="0"/>
              <a:t> </a:t>
            </a:r>
            <a:r>
              <a:rPr lang="en-US" sz="1200" b="0" i="0" u="none" strike="noStrike" dirty="0">
                <a:solidFill>
                  <a:srgbClr val="000000"/>
                </a:solidFill>
                <a:effectLst/>
              </a:rPr>
              <a:t>Enhanced Long Range Frame Format</a:t>
            </a:r>
            <a:r>
              <a:rPr lang="en-US" sz="1200" dirty="0"/>
              <a:t> </a:t>
            </a:r>
            <a:r>
              <a:rPr lang="en-US" sz="1200" b="0" i="0" u="none" strike="noStrike" dirty="0">
                <a:solidFill>
                  <a:srgbClr val="000000"/>
                </a:solidFill>
                <a:effectLst/>
              </a:rPr>
              <a:t> 			Junghoon Suh</a:t>
            </a:r>
          </a:p>
          <a:p>
            <a:pPr lvl="1">
              <a:buFont typeface="Arial" panose="020B0604020202020204" pitchFamily="34" charset="0"/>
              <a:buChar char="•"/>
            </a:pPr>
            <a:r>
              <a:rPr lang="en-US" sz="1200" b="0" i="0" u="none" strike="noStrike" dirty="0">
                <a:solidFill>
                  <a:srgbClr val="000000"/>
                </a:solidFill>
                <a:effectLst/>
                <a:hlinkClick r:id="rId2"/>
              </a:rPr>
              <a:t>24/1264</a:t>
            </a:r>
            <a:r>
              <a:rPr lang="en-US" sz="1200" dirty="0"/>
              <a:t> </a:t>
            </a:r>
            <a:r>
              <a:rPr lang="en-US" sz="1200" b="0" i="0" u="none" strike="noStrike" dirty="0">
                <a:solidFill>
                  <a:srgbClr val="000000"/>
                </a:solidFill>
                <a:effectLst/>
              </a:rPr>
              <a:t>Supporting Rx Interference Mitigation in TGbn</a:t>
            </a:r>
            <a:r>
              <a:rPr lang="en-US" sz="1200" dirty="0"/>
              <a:t> 		</a:t>
            </a:r>
            <a:r>
              <a:rPr lang="en-US" sz="1200" b="0" i="0" u="none" strike="noStrike" dirty="0">
                <a:solidFill>
                  <a:srgbClr val="000000"/>
                </a:solidFill>
                <a:effectLst/>
              </a:rPr>
              <a:t>Shimi Shilo</a:t>
            </a:r>
            <a:r>
              <a:rPr lang="en-US" sz="1200" dirty="0"/>
              <a:t> </a:t>
            </a:r>
          </a:p>
          <a:p>
            <a:pPr lvl="1">
              <a:buFont typeface="Arial" panose="020B0604020202020204" pitchFamily="34" charset="0"/>
              <a:buChar char="•"/>
            </a:pPr>
            <a:r>
              <a:rPr lang="en-US" sz="1200" b="0" i="0" u="none" strike="noStrike" dirty="0">
                <a:solidFill>
                  <a:srgbClr val="000000"/>
                </a:solidFill>
                <a:effectLst/>
                <a:hlinkClick r:id="rId3"/>
              </a:rPr>
              <a:t>24/1265</a:t>
            </a:r>
            <a:r>
              <a:rPr lang="en-US" sz="1200" dirty="0"/>
              <a:t> </a:t>
            </a:r>
            <a:r>
              <a:rPr lang="en-US" sz="1200" b="0" i="0" u="none" strike="noStrike" dirty="0">
                <a:solidFill>
                  <a:srgbClr val="000000"/>
                </a:solidFill>
                <a:effectLst/>
              </a:rPr>
              <a:t>Triggered Beamforming in TGbn – More Insights</a:t>
            </a:r>
            <a:r>
              <a:rPr lang="en-US" sz="1200" dirty="0"/>
              <a:t> 		</a:t>
            </a:r>
            <a:r>
              <a:rPr lang="en-US" sz="1200" b="0" i="0" u="none" strike="noStrike" dirty="0">
                <a:solidFill>
                  <a:srgbClr val="000000"/>
                </a:solidFill>
                <a:effectLst/>
              </a:rPr>
              <a:t>Shimi Shilo</a:t>
            </a:r>
            <a:r>
              <a:rPr lang="en-US" sz="1200" dirty="0"/>
              <a:t> </a:t>
            </a:r>
          </a:p>
          <a:p>
            <a:pPr lvl="1">
              <a:buFont typeface="Arial" panose="020B0604020202020204" pitchFamily="34" charset="0"/>
              <a:buChar char="•"/>
            </a:pPr>
            <a:r>
              <a:rPr lang="en-US" sz="1200" b="0" i="0" u="none" strike="noStrike" dirty="0">
                <a:solidFill>
                  <a:srgbClr val="FF0000"/>
                </a:solidFill>
                <a:effectLst/>
              </a:rPr>
              <a:t>24/1267</a:t>
            </a:r>
            <a:r>
              <a:rPr lang="en-US" sz="1200" dirty="0"/>
              <a:t> </a:t>
            </a:r>
            <a:r>
              <a:rPr lang="en-US" sz="1200" b="0" i="0" u="none" strike="noStrike" dirty="0">
                <a:solidFill>
                  <a:srgbClr val="000000"/>
                </a:solidFill>
                <a:effectLst/>
              </a:rPr>
              <a:t>Further Considerations for UHR preamble</a:t>
            </a:r>
            <a:r>
              <a:rPr lang="en-US" sz="1200" dirty="0"/>
              <a:t> 			</a:t>
            </a:r>
            <a:r>
              <a:rPr lang="en-US" sz="1200" b="0" i="0" u="none" strike="noStrike" dirty="0">
                <a:solidFill>
                  <a:srgbClr val="000000"/>
                </a:solidFill>
                <a:effectLst/>
              </a:rPr>
              <a:t>Sigurd Schelstraete</a:t>
            </a:r>
            <a:r>
              <a:rPr lang="en-US" sz="12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71790106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Control +  Low Latency</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sng" strike="noStrike" dirty="0">
                <a:solidFill>
                  <a:srgbClr val="0563C1"/>
                </a:solidFill>
                <a:effectLst/>
                <a:hlinkClick r:id="rId2"/>
              </a:rPr>
              <a:t>24/0504</a:t>
            </a:r>
            <a:r>
              <a:rPr lang="en-US" sz="1400" dirty="0"/>
              <a:t> </a:t>
            </a:r>
            <a:r>
              <a:rPr lang="en-US" sz="1400" b="0" i="0" u="none" strike="noStrike" dirty="0">
                <a:solidFill>
                  <a:srgbClr val="000000"/>
                </a:solidFill>
                <a:effectLst/>
              </a:rPr>
              <a:t>Considerations of A Unified Initial Control Frame Design</a:t>
            </a:r>
            <a:r>
              <a:rPr lang="en-US" sz="1400" dirty="0"/>
              <a:t> 		</a:t>
            </a:r>
            <a:r>
              <a:rPr lang="en-US" sz="1400" b="0" i="0" u="none" strike="noStrike" dirty="0">
                <a:solidFill>
                  <a:srgbClr val="000000"/>
                </a:solidFill>
                <a:effectLst/>
              </a:rPr>
              <a:t>Hanqing Lou</a:t>
            </a:r>
            <a:r>
              <a:rPr lang="en-US" sz="1400" dirty="0"/>
              <a:t> </a:t>
            </a:r>
          </a:p>
          <a:p>
            <a:pPr lvl="1">
              <a:buFont typeface="Arial" panose="020B0604020202020204" pitchFamily="34" charset="0"/>
              <a:buChar char="•"/>
            </a:pPr>
            <a:r>
              <a:rPr lang="en-US" sz="1400" b="0" i="0" u="sng" strike="noStrike" dirty="0">
                <a:solidFill>
                  <a:srgbClr val="0563C1"/>
                </a:solidFill>
                <a:effectLst/>
                <a:hlinkClick r:id="rId3"/>
              </a:rPr>
              <a:t>24/0505</a:t>
            </a:r>
            <a:r>
              <a:rPr lang="en-US" sz="1400" dirty="0"/>
              <a:t> </a:t>
            </a:r>
            <a:r>
              <a:rPr lang="en-US" sz="1400" b="0" i="0" u="none" strike="noStrike" dirty="0">
                <a:solidFill>
                  <a:srgbClr val="000000"/>
                </a:solidFill>
                <a:effectLst/>
              </a:rPr>
              <a:t>Considerations of Transmissions of Initial Control Response frames</a:t>
            </a:r>
            <a:r>
              <a:rPr lang="en-US" sz="1400" dirty="0"/>
              <a:t> </a:t>
            </a:r>
            <a:r>
              <a:rPr lang="en-US" sz="1400" b="0" i="0" u="none" strike="noStrike" dirty="0">
                <a:solidFill>
                  <a:srgbClr val="000000"/>
                </a:solidFill>
                <a:effectLst/>
              </a:rPr>
              <a:t>Hanqing Lou</a:t>
            </a:r>
          </a:p>
          <a:p>
            <a:pPr lvl="1">
              <a:buFont typeface="Arial" panose="020B0604020202020204" pitchFamily="34" charset="0"/>
              <a:buChar char="•"/>
            </a:pPr>
            <a:r>
              <a:rPr lang="en-US" sz="1400" b="0" i="0" u="sng" strike="noStrike" dirty="0">
                <a:solidFill>
                  <a:srgbClr val="0563C1"/>
                </a:solidFill>
                <a:effectLst/>
                <a:hlinkClick r:id="rId4"/>
              </a:rPr>
              <a:t>24/0625</a:t>
            </a:r>
            <a:r>
              <a:rPr lang="en-US" sz="1400" dirty="0"/>
              <a:t> </a:t>
            </a:r>
            <a:r>
              <a:rPr lang="en-US" sz="1400" b="0" i="0" u="none" strike="noStrike" dirty="0">
                <a:solidFill>
                  <a:srgbClr val="000000"/>
                </a:solidFill>
                <a:effectLst/>
              </a:rPr>
              <a:t>Thoughts on low latency traffic transmission</a:t>
            </a:r>
            <a:r>
              <a:rPr lang="en-US" sz="1400" dirty="0"/>
              <a:t> 				</a:t>
            </a:r>
            <a:r>
              <a:rPr lang="en-US" sz="1400" b="0" i="0" u="none" strike="noStrike" dirty="0">
                <a:solidFill>
                  <a:srgbClr val="000000"/>
                </a:solidFill>
                <a:effectLst/>
              </a:rPr>
              <a:t>Ryota Yamada</a:t>
            </a:r>
            <a:r>
              <a:rPr lang="en-US" sz="1400" dirty="0"/>
              <a:t> </a:t>
            </a:r>
          </a:p>
          <a:p>
            <a:pPr lvl="1">
              <a:buFont typeface="Arial" panose="020B0604020202020204" pitchFamily="34" charset="0"/>
              <a:buChar char="•"/>
            </a:pPr>
            <a:r>
              <a:rPr lang="en-US" sz="1400" b="0" i="0" u="none" strike="noStrike" dirty="0">
                <a:solidFill>
                  <a:srgbClr val="FF0000"/>
                </a:solidFill>
                <a:effectLst/>
              </a:rPr>
              <a:t>24/0629</a:t>
            </a:r>
            <a:r>
              <a:rPr lang="en-US" sz="1400" dirty="0"/>
              <a:t> </a:t>
            </a:r>
            <a:r>
              <a:rPr lang="en-US" sz="1400" b="0" i="0" u="none" strike="noStrike" dirty="0">
                <a:solidFill>
                  <a:srgbClr val="000000"/>
                </a:solidFill>
                <a:effectLst/>
              </a:rPr>
              <a:t>UL Low Latency Traffic Indication</a:t>
            </a:r>
            <a:r>
              <a:rPr lang="en-US" sz="1400" dirty="0"/>
              <a:t> 						</a:t>
            </a:r>
            <a:r>
              <a:rPr lang="en-US" sz="1400" b="0" i="0" u="none" strike="noStrike" dirty="0">
                <a:solidFill>
                  <a:srgbClr val="000000"/>
                </a:solidFill>
                <a:effectLst/>
              </a:rPr>
              <a:t>Xiaofei Wang</a:t>
            </a:r>
          </a:p>
          <a:p>
            <a:pPr lvl="1">
              <a:buFont typeface="Arial" panose="020B0604020202020204" pitchFamily="34" charset="0"/>
              <a:buChar char="•"/>
            </a:pPr>
            <a:r>
              <a:rPr lang="en-US" sz="1400" b="0" i="0" u="none" strike="noStrike" dirty="0">
                <a:solidFill>
                  <a:srgbClr val="FF0000"/>
                </a:solidFill>
                <a:effectLst/>
              </a:rPr>
              <a:t>24/1156</a:t>
            </a:r>
            <a:r>
              <a:rPr lang="en-US" sz="1400" dirty="0"/>
              <a:t> </a:t>
            </a:r>
            <a:r>
              <a:rPr lang="en-US" sz="1400" b="0" i="0" u="none" strike="noStrike" dirty="0">
                <a:solidFill>
                  <a:srgbClr val="000000"/>
                </a:solidFill>
                <a:effectLst/>
              </a:rPr>
              <a:t>Initial Control Frame Exchange for Low Latency</a:t>
            </a:r>
            <a:r>
              <a:rPr lang="en-US" sz="1400" dirty="0"/>
              <a:t> 				</a:t>
            </a:r>
            <a:r>
              <a:rPr lang="en-US" sz="1400" b="0" i="0" u="none" strike="noStrike" dirty="0" err="1">
                <a:solidFill>
                  <a:srgbClr val="000000"/>
                </a:solidFill>
                <a:effectLst/>
              </a:rPr>
              <a:t>Sanghyun</a:t>
            </a:r>
            <a:r>
              <a:rPr lang="en-US" sz="1400" b="0" i="0" u="none" strike="noStrike" dirty="0">
                <a:solidFill>
                  <a:srgbClr val="000000"/>
                </a:solidFill>
                <a:effectLst/>
              </a:rPr>
              <a:t> Kim</a:t>
            </a:r>
          </a:p>
          <a:p>
            <a:pPr lvl="1">
              <a:buFont typeface="Arial" panose="020B0604020202020204" pitchFamily="34" charset="0"/>
              <a:buChar char="•"/>
            </a:pPr>
            <a:r>
              <a:rPr lang="fr-FR" sz="1400" dirty="0">
                <a:solidFill>
                  <a:srgbClr val="FF0000"/>
                </a:solidFill>
              </a:rPr>
              <a:t>24/1195</a:t>
            </a:r>
            <a:r>
              <a:rPr lang="fr-FR" sz="1400" dirty="0"/>
              <a:t>	Indication Techniques for Urgent Traffic					</a:t>
            </a:r>
            <a:r>
              <a:rPr lang="fr-FR" sz="1400" dirty="0" err="1"/>
              <a:t>Jinho</a:t>
            </a:r>
            <a:r>
              <a:rPr lang="fr-FR" sz="1400" dirty="0"/>
              <a:t> Choi</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US" sz="1600" dirty="0"/>
              <a:t>Adjourn</a:t>
            </a:r>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0472678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a:t>
            </a:r>
            <a:endParaRPr lang="en-US" sz="1800" b="0" dirty="0">
              <a:solidFill>
                <a:srgbClr val="FFC000"/>
              </a:solidFill>
            </a:endParaRP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601368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73859286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(Channel Access + Low Lat)</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chemeClr val="tx1"/>
                </a:solidFill>
              </a:rPr>
              <a:t>Straw Polls (30’)</a:t>
            </a:r>
          </a:p>
          <a:p>
            <a:pPr>
              <a:buFont typeface="Arial" panose="020B0604020202020204" pitchFamily="34" charset="0"/>
              <a:buChar char="•"/>
            </a:pPr>
            <a:r>
              <a:rPr lang="de-DE" sz="1400" b="0" i="0" u="sng" strike="noStrike" dirty="0">
                <a:solidFill>
                  <a:srgbClr val="0563C1"/>
                </a:solidFill>
                <a:effectLst/>
                <a:hlinkClick r:id="rId2"/>
              </a:rPr>
              <a:t>24/0772</a:t>
            </a:r>
            <a:r>
              <a:rPr lang="de-DE" sz="1400" dirty="0"/>
              <a:t> </a:t>
            </a:r>
            <a:r>
              <a:rPr lang="de-DE" sz="1400" b="0" i="0" u="none" strike="noStrike" dirty="0">
                <a:solidFill>
                  <a:srgbClr val="000000"/>
                </a:solidFill>
                <a:effectLst/>
              </a:rPr>
              <a:t>CSMA Collision analysis</a:t>
            </a:r>
            <a:r>
              <a:rPr lang="de-DE" sz="1400" dirty="0"/>
              <a:t> 							</a:t>
            </a:r>
            <a:r>
              <a:rPr lang="de-DE" sz="1400" b="0" i="0" u="none" strike="noStrike" dirty="0">
                <a:solidFill>
                  <a:srgbClr val="000000"/>
                </a:solidFill>
                <a:effectLst/>
              </a:rPr>
              <a:t>Sigurd Schelstraete</a:t>
            </a:r>
            <a:r>
              <a:rPr lang="de-DE" sz="1400" dirty="0"/>
              <a:t> </a:t>
            </a:r>
          </a:p>
          <a:p>
            <a:pPr>
              <a:buFont typeface="Arial" panose="020B0604020202020204" pitchFamily="34" charset="0"/>
              <a:buChar char="•"/>
            </a:pPr>
            <a:r>
              <a:rPr lang="en-US" sz="1400" b="0" i="0" u="sng" strike="noStrike" dirty="0">
                <a:solidFill>
                  <a:srgbClr val="0563C1"/>
                </a:solidFill>
                <a:effectLst/>
                <a:hlinkClick r:id="rId3"/>
              </a:rPr>
              <a:t>24/0773</a:t>
            </a:r>
            <a:r>
              <a:rPr lang="en-US" sz="1400" dirty="0"/>
              <a:t> </a:t>
            </a:r>
            <a:r>
              <a:rPr lang="en-US" sz="1400" b="0" i="0" u="none" strike="noStrike" dirty="0">
                <a:solidFill>
                  <a:srgbClr val="000000"/>
                </a:solidFill>
                <a:effectLst/>
              </a:rPr>
              <a:t>CSMA with enhanced Collision Avoidance				Sigurd Schelstraete</a:t>
            </a:r>
            <a:r>
              <a:rPr lang="en-US" sz="1400" dirty="0"/>
              <a:t> </a:t>
            </a:r>
            <a:endParaRPr lang="en-US" sz="1400" b="0" i="0" u="none" strike="noStrike" dirty="0">
              <a:solidFill>
                <a:schemeClr val="tx1"/>
              </a:solidFill>
              <a:effectLst/>
            </a:endParaRPr>
          </a:p>
          <a:p>
            <a:pPr>
              <a:buFont typeface="Arial" panose="020B0604020202020204" pitchFamily="34" charset="0"/>
              <a:buChar char="•"/>
            </a:pPr>
            <a:r>
              <a:rPr lang="en-US" sz="1400" b="0" i="0" u="sng" strike="noStrike" dirty="0">
                <a:solidFill>
                  <a:srgbClr val="0563C1"/>
                </a:solidFill>
                <a:effectLst/>
                <a:hlinkClick r:id="rId4"/>
              </a:rPr>
              <a:t>24/1183</a:t>
            </a:r>
            <a:r>
              <a:rPr lang="en-US" sz="1400" dirty="0"/>
              <a:t> </a:t>
            </a:r>
            <a:r>
              <a:rPr lang="en-US" sz="1400" b="0" i="0" u="none" strike="noStrike" dirty="0">
                <a:solidFill>
                  <a:srgbClr val="000000"/>
                </a:solidFill>
                <a:effectLst/>
              </a:rPr>
              <a:t>Low latency, low collision, low power medium access--continued</a:t>
            </a:r>
            <a:r>
              <a:rPr lang="en-US" sz="1400" dirty="0"/>
              <a:t> 	</a:t>
            </a:r>
            <a:r>
              <a:rPr lang="en-US" sz="1400" b="0" i="0" u="none" strike="noStrike" dirty="0">
                <a:solidFill>
                  <a:srgbClr val="000000"/>
                </a:solidFill>
                <a:effectLst/>
              </a:rPr>
              <a:t>Sean Coffey</a:t>
            </a:r>
            <a:r>
              <a:rPr lang="en-US" sz="1400" dirty="0"/>
              <a:t> </a:t>
            </a:r>
          </a:p>
          <a:p>
            <a:pPr>
              <a:buFont typeface="Arial" panose="020B0604020202020204" pitchFamily="34" charset="0"/>
              <a:buChar char="•"/>
            </a:pPr>
            <a:r>
              <a:rPr lang="en-US" sz="1400" b="0" i="0" u="sng" strike="noStrike" dirty="0">
                <a:solidFill>
                  <a:srgbClr val="0563C1"/>
                </a:solidFill>
                <a:effectLst/>
                <a:hlinkClick r:id="rId5"/>
              </a:rPr>
              <a:t>24/0811</a:t>
            </a:r>
            <a:r>
              <a:rPr lang="en-US" sz="1400" dirty="0"/>
              <a:t> </a:t>
            </a:r>
            <a:r>
              <a:rPr lang="en-US" sz="1400" b="0" i="0" u="none" strike="noStrike" dirty="0">
                <a:solidFill>
                  <a:srgbClr val="000000"/>
                </a:solidFill>
                <a:effectLst/>
              </a:rPr>
              <a:t>Overlapped-indication-</a:t>
            </a:r>
            <a:r>
              <a:rPr lang="en-US" sz="1400" b="0" i="0" u="none" strike="noStrike" dirty="0" err="1">
                <a:solidFill>
                  <a:srgbClr val="000000"/>
                </a:solidFill>
                <a:effectLst/>
              </a:rPr>
              <a:t>for_aperiodic</a:t>
            </a:r>
            <a:r>
              <a:rPr lang="en-US" sz="1400" b="0" i="0" u="none" strike="noStrike" dirty="0">
                <a:solidFill>
                  <a:srgbClr val="000000"/>
                </a:solidFill>
                <a:effectLst/>
              </a:rPr>
              <a:t>-Low-latency-traffic</a:t>
            </a:r>
            <a:r>
              <a:rPr lang="en-US" sz="1400" dirty="0"/>
              <a:t> 		</a:t>
            </a:r>
            <a:r>
              <a:rPr lang="en-US" sz="1400" b="0" i="0" u="none" strike="noStrike" dirty="0">
                <a:solidFill>
                  <a:srgbClr val="000000"/>
                </a:solidFill>
                <a:effectLst/>
              </a:rPr>
              <a:t>Daniel </a:t>
            </a:r>
            <a:r>
              <a:rPr lang="en-US" sz="1400" b="0" i="0" u="none" strike="noStrike" dirty="0" err="1">
                <a:solidFill>
                  <a:srgbClr val="000000"/>
                </a:solidFill>
                <a:effectLst/>
              </a:rPr>
              <a:t>Verenzuela</a:t>
            </a:r>
            <a:r>
              <a:rPr lang="en-US" sz="1400" dirty="0"/>
              <a:t> </a:t>
            </a: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1917040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a:t>
            </a:r>
            <a:endParaRPr lang="en-US" sz="1800" b="0" dirty="0">
              <a:solidFill>
                <a:srgbClr val="FFC000"/>
              </a:solidFill>
            </a:endParaRP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32338617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September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0C735-A2BA-95B9-9AEB-C43D4F81E29F}"/>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EC143FC1-3506-5CAD-4A69-15E9FA1592A6}"/>
              </a:ext>
            </a:extLst>
          </p:cNvPr>
          <p:cNvSpPr>
            <a:spLocks noGrp="1"/>
          </p:cNvSpPr>
          <p:nvPr>
            <p:ph idx="1"/>
          </p:nvPr>
        </p:nvSpPr>
        <p:spPr>
          <a:xfrm>
            <a:off x="685800" y="1981200"/>
            <a:ext cx="7770813" cy="4113213"/>
          </a:xfrm>
        </p:spPr>
        <p:txBody>
          <a:bodyPr/>
          <a:lstStyle/>
          <a:p>
            <a:r>
              <a:rPr lang="en-US" sz="2000" dirty="0"/>
              <a:t>…</a:t>
            </a:r>
          </a:p>
          <a:p>
            <a:endParaRPr lang="en-US" sz="2000" dirty="0"/>
          </a:p>
        </p:txBody>
      </p:sp>
      <p:sp>
        <p:nvSpPr>
          <p:cNvPr id="4" name="Slide Number Placeholder 3">
            <a:extLst>
              <a:ext uri="{FF2B5EF4-FFF2-40B4-BE49-F238E27FC236}">
                <a16:creationId xmlns:a16="http://schemas.microsoft.com/office/drawing/2014/main" id="{8F539BE4-2084-BF94-8EB0-41C163851F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D45C03AB-AC35-05A9-855D-B5F2DB32BD4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D3FD34C-CC58-E071-9C7E-949C1661A8C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5314266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(Miscellaneous)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chemeClr val="tx1"/>
                </a:solidFill>
              </a:rPr>
              <a:t>Straw Polls (30’)</a:t>
            </a:r>
          </a:p>
          <a:p>
            <a:pPr>
              <a:buFont typeface="Arial" panose="020B0604020202020204" pitchFamily="34" charset="0"/>
              <a:buChar char="•"/>
            </a:pPr>
            <a:r>
              <a:rPr lang="en-US" sz="1400" b="0" i="0" u="none" strike="noStrike" dirty="0">
                <a:solidFill>
                  <a:srgbClr val="FF0000"/>
                </a:solidFill>
                <a:effectLst/>
              </a:rPr>
              <a:t>24/0848</a:t>
            </a:r>
            <a:r>
              <a:rPr lang="en-US" sz="1400" dirty="0"/>
              <a:t> </a:t>
            </a:r>
            <a:r>
              <a:rPr lang="en-US" sz="1400" b="0" i="0" u="none" strike="noStrike" dirty="0">
                <a:solidFill>
                  <a:srgbClr val="000000"/>
                </a:solidFill>
                <a:effectLst/>
              </a:rPr>
              <a:t>Adapted trigger-based uplink transmission follow up</a:t>
            </a:r>
            <a:r>
              <a:rPr lang="en-US" sz="1400" dirty="0"/>
              <a:t> 			</a:t>
            </a:r>
            <a:r>
              <a:rPr lang="en-US" sz="1400" b="0" i="0" u="none" strike="noStrike" dirty="0">
                <a:solidFill>
                  <a:srgbClr val="000000"/>
                </a:solidFill>
                <a:effectLst/>
              </a:rPr>
              <a:t>Ming Gan</a:t>
            </a:r>
            <a:r>
              <a:rPr lang="en-US" sz="1400" dirty="0"/>
              <a:t> </a:t>
            </a:r>
          </a:p>
          <a:p>
            <a:pPr>
              <a:buFont typeface="Arial" panose="020B0604020202020204" pitchFamily="34" charset="0"/>
              <a:buChar char="•"/>
            </a:pPr>
            <a:r>
              <a:rPr lang="en-US" sz="1400" b="0" i="0" u="sng" strike="noStrike" dirty="0">
                <a:solidFill>
                  <a:srgbClr val="0563C1"/>
                </a:solidFill>
                <a:effectLst/>
                <a:hlinkClick r:id="rId2"/>
              </a:rPr>
              <a:t>24/0880</a:t>
            </a:r>
            <a:r>
              <a:rPr lang="en-US" sz="1400" dirty="0"/>
              <a:t> </a:t>
            </a:r>
            <a:r>
              <a:rPr lang="en-US" sz="1400" b="0" i="0" u="none" strike="noStrike" dirty="0">
                <a:solidFill>
                  <a:srgbClr val="000000"/>
                </a:solidFill>
                <a:effectLst/>
              </a:rPr>
              <a:t>CBF Recap and Way Forward</a:t>
            </a:r>
            <a:r>
              <a:rPr lang="en-US" sz="1400" dirty="0"/>
              <a:t> 						</a:t>
            </a:r>
            <a:r>
              <a:rPr lang="en-US" sz="1400" b="0" i="0" u="none" strike="noStrike" dirty="0">
                <a:solidFill>
                  <a:srgbClr val="000000"/>
                </a:solidFill>
                <a:effectLst/>
              </a:rPr>
              <a:t>Okan </a:t>
            </a:r>
            <a:r>
              <a:rPr lang="en-US" sz="1400" b="0" i="0" u="none" strike="noStrike" dirty="0" err="1">
                <a:solidFill>
                  <a:srgbClr val="000000"/>
                </a:solidFill>
                <a:effectLst/>
              </a:rPr>
              <a:t>Mutgan</a:t>
            </a:r>
            <a:r>
              <a:rPr lang="en-US" sz="1400" dirty="0"/>
              <a:t> </a:t>
            </a: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15206442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chemeClr val="tx1"/>
                </a:solidFill>
              </a:rPr>
              <a:t>24/171rX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600200"/>
            <a:ext cx="7770813" cy="4875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a:t>
            </a: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September 2024</a:t>
            </a:r>
          </a:p>
        </p:txBody>
      </p:sp>
      <p:sp>
        <p:nvSpPr>
          <p:cNvPr id="15" name="Content Placeholder 14">
            <a:extLst>
              <a:ext uri="{FF2B5EF4-FFF2-40B4-BE49-F238E27FC236}">
                <a16:creationId xmlns:a16="http://schemas.microsoft.com/office/drawing/2014/main" id="{B18EE843-0CAA-1A10-75C4-BF9B3D91385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768268AB-4E8E-8E1A-D3A5-EF8F844ECB7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Dongguk Lim (</a:t>
            </a:r>
            <a:r>
              <a:rPr lang="en-GB" sz="1400" dirty="0">
                <a:hlinkClick r:id="rId6"/>
              </a:rPr>
              <a:t>dongguk.lim@lge.com</a:t>
            </a:r>
            <a:r>
              <a:rPr lang="en-GB" sz="1400" dirty="0"/>
              <a:t>), Sigurd Schelstraete (</a:t>
            </a:r>
            <a:r>
              <a:rPr lang="en-GB" sz="1400" dirty="0">
                <a:hlinkClick r:id="rId7"/>
              </a:rPr>
              <a:t>sschelstraete@maxlinear.com</a:t>
            </a:r>
            <a:r>
              <a:rPr lang="en-GB" sz="1400" dirty="0"/>
              <a:t>), Tianyu Wu (</a:t>
            </a:r>
            <a:r>
              <a:rPr lang="en-GB" sz="1400" dirty="0">
                <a:hlinkClick r:id="rId8"/>
              </a:rPr>
              <a:t>tianyu@apple.com</a:t>
            </a:r>
            <a:r>
              <a:rPr lang="en-GB" sz="1400" dirty="0"/>
              <a:t>), </a:t>
            </a:r>
          </a:p>
          <a:p>
            <a:pPr marL="800100" lvl="1">
              <a:buFont typeface="Arial" panose="020B0604020202020204" pitchFamily="34" charset="0"/>
              <a:buChar char="•"/>
            </a:pPr>
            <a:r>
              <a:rPr lang="en-GB" sz="1400" b="1" dirty="0"/>
              <a:t>MAC:</a:t>
            </a:r>
            <a:r>
              <a:rPr lang="en-GB" sz="1400" dirty="0"/>
              <a:t> Jeongki Kim (</a:t>
            </a:r>
            <a:r>
              <a:rPr lang="en-GB" sz="1400" dirty="0">
                <a:hlinkClick r:id="rId9"/>
              </a:rPr>
              <a:t>jeongki.kim.ieee@gmail.com</a:t>
            </a:r>
            <a:r>
              <a:rPr lang="en-GB" sz="1400" dirty="0"/>
              <a:t>), Xiaofei Wang (</a:t>
            </a:r>
            <a:r>
              <a:rPr lang="en-GB" sz="1400" dirty="0">
                <a:hlinkClick r:id="rId10"/>
              </a:rPr>
              <a:t>xiaofei.wang@interdigital.com</a:t>
            </a:r>
            <a:r>
              <a:rPr lang="en-GB" sz="1400" dirty="0"/>
              <a:t>), Srinivas Kandala (</a:t>
            </a:r>
            <a:r>
              <a:rPr lang="en-GB" sz="1400" dirty="0">
                <a:hlinkClick r:id="rId11"/>
              </a:rPr>
              <a:t>srini.k1@samsung.com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211378</TotalTime>
  <Words>7463</Words>
  <Application>Microsoft Office PowerPoint</Application>
  <PresentationFormat>On-screen Show (4:3)</PresentationFormat>
  <Paragraphs>1962</Paragraphs>
  <Slides>70</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70</vt:i4>
      </vt:variant>
    </vt:vector>
  </HeadingPairs>
  <TitlesOfParts>
    <vt:vector size="80"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July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 Pending SPs</vt:lpstr>
      <vt:lpstr>Monday PHY Agenda–AM1</vt:lpstr>
      <vt:lpstr>Monday MAC Agenda–AM1</vt:lpstr>
      <vt:lpstr>Monday Joint Agenda-PM1</vt:lpstr>
      <vt:lpstr>Announcements</vt:lpstr>
      <vt:lpstr>Summary from May 2024 meeting</vt:lpstr>
      <vt:lpstr>Approve TG Minutes</vt:lpstr>
      <vt:lpstr>Submissions (CSR+MAP)</vt:lpstr>
      <vt:lpstr>Straw Polls</vt:lpstr>
      <vt:lpstr>Monday PHY Agenda–PM2</vt:lpstr>
      <vt:lpstr>Monday MAC Agenda–PM2</vt:lpstr>
      <vt:lpstr>Straw Polls</vt:lpstr>
      <vt:lpstr>Tuesday PHY Agenda–PM1</vt:lpstr>
      <vt:lpstr>Tuesday MAC Agenda–PM1</vt:lpstr>
      <vt:lpstr>Straw Polls</vt:lpstr>
      <vt:lpstr>Wednesday PHY Agenda–AM1</vt:lpstr>
      <vt:lpstr>Wednesday MAC Agenda–AM1</vt:lpstr>
      <vt:lpstr>Straw Polls</vt:lpstr>
      <vt:lpstr>Wednesday PHY Agenda–AM2</vt:lpstr>
      <vt:lpstr>Wednesday MAC Agenda–AM2</vt:lpstr>
      <vt:lpstr>Straw Polls</vt:lpstr>
      <vt:lpstr>Thursday PHY Agenda–AM1</vt:lpstr>
      <vt:lpstr>Thursday MAC Agenda–AM1</vt:lpstr>
      <vt:lpstr>Straw Polls</vt:lpstr>
      <vt:lpstr>Thursday PHY Agenda–AM2</vt:lpstr>
      <vt:lpstr>Thursday MAC Agenda–AM2</vt:lpstr>
      <vt:lpstr>Straw Polls</vt:lpstr>
      <vt:lpstr>Thursday Joint Agenda-PM1</vt:lpstr>
      <vt:lpstr>Submissions (Channel Access + Low Lat)</vt:lpstr>
      <vt:lpstr>Straw Polls</vt:lpstr>
      <vt:lpstr>Thursday Joint Agenda-PM2</vt:lpstr>
      <vt:lpstr>Straw Polls</vt:lpstr>
      <vt:lpstr>Submissions (Miscellaneous)</vt:lpstr>
      <vt:lpstr>Motions</vt:lpstr>
      <vt:lpstr>Teleconference Plan</vt:lpstr>
      <vt:lpstr>Goals for September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1436</cp:revision>
  <cp:lastPrinted>1601-01-01T00:00:00Z</cp:lastPrinted>
  <dcterms:created xsi:type="dcterms:W3CDTF">2017-01-26T15:28:16Z</dcterms:created>
  <dcterms:modified xsi:type="dcterms:W3CDTF">2024-07-15T03:42:06Z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