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29" r:id="rId21"/>
    <p:sldId id="1177" r:id="rId22"/>
    <p:sldId id="1176" r:id="rId23"/>
    <p:sldId id="1175" r:id="rId24"/>
    <p:sldId id="1174" r:id="rId25"/>
    <p:sldId id="1173" r:id="rId26"/>
    <p:sldId id="1172" r:id="rId27"/>
    <p:sldId id="1171" r:id="rId28"/>
    <p:sldId id="1170" r:id="rId29"/>
    <p:sldId id="1169" r:id="rId30"/>
    <p:sldId id="1168" r:id="rId31"/>
    <p:sldId id="1167" r:id="rId32"/>
    <p:sldId id="1137" r:id="rId33"/>
    <p:sldId id="1157" r:id="rId34"/>
    <p:sldId id="1158" r:id="rId35"/>
    <p:sldId id="1006" r:id="rId36"/>
    <p:sldId id="1178" r:id="rId37"/>
    <p:sldId id="1023" r:id="rId38"/>
    <p:sldId id="1024" r:id="rId39"/>
    <p:sldId id="1028" r:id="rId40"/>
    <p:sldId id="1143" r:id="rId41"/>
    <p:sldId id="1081" r:id="rId42"/>
    <p:sldId id="1082" r:id="rId43"/>
    <p:sldId id="1159" r:id="rId44"/>
    <p:sldId id="1160" r:id="rId45"/>
    <p:sldId id="1161" r:id="rId46"/>
    <p:sldId id="1162" r:id="rId47"/>
    <p:sldId id="1163" r:id="rId48"/>
    <p:sldId id="1164" r:id="rId49"/>
    <p:sldId id="1165" r:id="rId50"/>
    <p:sldId id="1166" r:id="rId51"/>
    <p:sldId id="356" r:id="rId52"/>
    <p:sldId id="1039" r:id="rId53"/>
    <p:sldId id="1156" r:id="rId54"/>
    <p:sldId id="1069" r:id="rId55"/>
    <p:sldId id="997" r:id="rId56"/>
    <p:sldId id="362" r:id="rId57"/>
    <p:sldId id="103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57" dt="2024-07-13T14:44:20.6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modMainMaster">
      <pc:chgData name="Alfred Asterjadhi" userId="39de57b9-85c0-4fd1-aaac-8ca2b6560ad0" providerId="ADAL" clId="{CD142DAD-197B-4B97-895B-4FD46522C6BA}" dt="2024-07-13T14:49:21.705" v="2534" actId="20577"/>
      <pc:docMkLst>
        <pc:docMk/>
      </pc:docMkLst>
      <pc:sldChg chg="modSp mod">
        <pc:chgData name="Alfred Asterjadhi" userId="39de57b9-85c0-4fd1-aaac-8ca2b6560ad0" providerId="ADAL" clId="{CD142DAD-197B-4B97-895B-4FD46522C6BA}" dt="2024-07-12T16:46:30.874" v="1357" actId="20577"/>
        <pc:sldMkLst>
          <pc:docMk/>
          <pc:sldMk cId="3976818858" sldId="269"/>
        </pc:sldMkLst>
        <pc:graphicFrameChg chg="mod modGraphic">
          <ac:chgData name="Alfred Asterjadhi" userId="39de57b9-85c0-4fd1-aaac-8ca2b6560ad0" providerId="ADAL" clId="{CD142DAD-197B-4B97-895B-4FD46522C6BA}" dt="2024-07-12T16:46:30.874" v="135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09T15:30:43.026" v="1346" actId="113"/>
        <pc:sldMkLst>
          <pc:docMk/>
          <pc:sldMk cId="2243228416" sldId="299"/>
        </pc:sldMkLst>
        <pc:spChg chg="mod">
          <ac:chgData name="Alfred Asterjadhi" userId="39de57b9-85c0-4fd1-aaac-8ca2b6560ad0" providerId="ADAL" clId="{CD142DAD-197B-4B97-895B-4FD46522C6BA}" dt="2024-07-09T15:30:43.026" v="1346" actId="113"/>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3T14:01:05.518" v="1694" actId="13926"/>
        <pc:sldMkLst>
          <pc:docMk/>
          <pc:sldMk cId="3233208257" sldId="1006"/>
        </pc:sldMkLst>
        <pc:spChg chg="mod">
          <ac:chgData name="Alfred Asterjadhi" userId="39de57b9-85c0-4fd1-aaac-8ca2b6560ad0" providerId="ADAL" clId="{CD142DAD-197B-4B97-895B-4FD46522C6BA}" dt="2024-07-13T14:01:05.518" v="1694"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3T14:46:51.199" v="2492" actId="403"/>
        <pc:sldMkLst>
          <pc:docMk/>
          <pc:sldMk cId="4200130042" sldId="1023"/>
        </pc:sldMkLst>
        <pc:spChg chg="mod">
          <ac:chgData name="Alfred Asterjadhi" userId="39de57b9-85c0-4fd1-aaac-8ca2b6560ad0" providerId="ADAL" clId="{CD142DAD-197B-4B97-895B-4FD46522C6BA}" dt="2024-07-13T14:46:51.199" v="2492" actId="403"/>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2T17:44:53.080" v="1365" actId="6549"/>
        <pc:sldMkLst>
          <pc:docMk/>
          <pc:sldMk cId="991138630" sldId="1024"/>
        </pc:sldMkLst>
        <pc:spChg chg="mod">
          <ac:chgData name="Alfred Asterjadhi" userId="39de57b9-85c0-4fd1-aaac-8ca2b6560ad0" providerId="ADAL" clId="{CD142DAD-197B-4B97-895B-4FD46522C6BA}" dt="2024-07-12T17:44:53.080" v="1365" actId="6549"/>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3T14:01:15.942" v="1695" actId="2057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3T14:01:15.942" v="1695" actId="2057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3T14:03:34.937" v="1733" actId="20577"/>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3T01:54:03.257" v="1676" actId="404"/>
        <pc:sldMkLst>
          <pc:docMk/>
          <pc:sldMk cId="86469410" sldId="1081"/>
        </pc:sldMkLst>
        <pc:spChg chg="mod">
          <ac:chgData name="Alfred Asterjadhi" userId="39de57b9-85c0-4fd1-aaac-8ca2b6560ad0" providerId="ADAL" clId="{CD142DAD-197B-4B97-895B-4FD46522C6BA}" dt="2024-07-13T01:44:05.168" v="1493" actId="13926"/>
          <ac:spMkLst>
            <pc:docMk/>
            <pc:sldMk cId="86469410" sldId="1081"/>
            <ac:spMk id="2" creationId="{4B5F0D0E-8BB7-48AB-9160-728B8B3399A2}"/>
          </ac:spMkLst>
        </pc:spChg>
        <pc:spChg chg="mod">
          <ac:chgData name="Alfred Asterjadhi" userId="39de57b9-85c0-4fd1-aaac-8ca2b6560ad0" providerId="ADAL" clId="{CD142DAD-197B-4B97-895B-4FD46522C6BA}" dt="2024-07-13T01:54:03.257" v="1676" actId="404"/>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3T14:24:35.498" v="2331"/>
        <pc:sldMkLst>
          <pc:docMk/>
          <pc:sldMk cId="241393342" sldId="1082"/>
        </pc:sldMkLst>
        <pc:spChg chg="mod">
          <ac:chgData name="Alfred Asterjadhi" userId="39de57b9-85c0-4fd1-aaac-8ca2b6560ad0" providerId="ADAL" clId="{CD142DAD-197B-4B97-895B-4FD46522C6BA}" dt="2024-07-13T14:10:52.082" v="1872"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3T14:24:35.498" v="2331"/>
          <ac:spMkLst>
            <pc:docMk/>
            <pc:sldMk cId="241393342" sldId="1082"/>
            <ac:spMk id="3" creationId="{DFB0BA47-D7B6-4F95-932E-A7AA615BC440}"/>
          </ac:spMkLst>
        </pc:spChg>
      </pc:sldChg>
      <pc:sldChg chg="modSp">
        <pc:chgData name="Alfred Asterjadhi" userId="39de57b9-85c0-4fd1-aaac-8ca2b6560ad0" providerId="ADAL" clId="{CD142DAD-197B-4B97-895B-4FD46522C6BA}" dt="2024-07-13T14:40:36.690" v="2407"/>
        <pc:sldMkLst>
          <pc:docMk/>
          <pc:sldMk cId="2944575670" sldId="1129"/>
        </pc:sldMkLst>
        <pc:graphicFrameChg chg="mod">
          <ac:chgData name="Alfred Asterjadhi" userId="39de57b9-85c0-4fd1-aaac-8ca2b6560ad0" providerId="ADAL" clId="{CD142DAD-197B-4B97-895B-4FD46522C6BA}" dt="2024-07-13T14:40:36.690" v="2407"/>
          <ac:graphicFrameMkLst>
            <pc:docMk/>
            <pc:sldMk cId="2944575670" sldId="1129"/>
            <ac:graphicFrameMk id="6" creationId="{5094FBC8-BB74-47F3-965D-16BC678F4D1D}"/>
          </ac:graphicFrameMkLst>
        </pc:graphicFrameChg>
      </pc:sldChg>
      <pc:sldChg chg="addSp modSp mod">
        <pc:chgData name="Alfred Asterjadhi" userId="39de57b9-85c0-4fd1-aaac-8ca2b6560ad0" providerId="ADAL" clId="{CD142DAD-197B-4B97-895B-4FD46522C6BA}" dt="2024-07-13T01:53:52.186" v="1674" actId="255"/>
        <pc:sldMkLst>
          <pc:docMk/>
          <pc:sldMk cId="1840254059" sldId="1157"/>
        </pc:sldMkLst>
        <pc:spChg chg="mod">
          <ac:chgData name="Alfred Asterjadhi" userId="39de57b9-85c0-4fd1-aaac-8ca2b6560ad0" providerId="ADAL" clId="{CD142DAD-197B-4B97-895B-4FD46522C6BA}" dt="2024-07-13T01:43:27.337" v="1492"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3T01:53:52.186" v="1674" actId="255"/>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3T14:24:29.125" v="2330"/>
        <pc:sldMkLst>
          <pc:docMk/>
          <pc:sldMk cId="1688116962" sldId="1158"/>
        </pc:sldMkLst>
        <pc:spChg chg="mod">
          <ac:chgData name="Alfred Asterjadhi" userId="39de57b9-85c0-4fd1-aaac-8ca2b6560ad0" providerId="ADAL" clId="{CD142DAD-197B-4B97-895B-4FD46522C6BA}" dt="2024-07-13T14:08:44.549" v="1809"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3T14:24:29.125" v="2330"/>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3T01:46:59.482" v="1615" actId="13926"/>
        <pc:sldMkLst>
          <pc:docMk/>
          <pc:sldMk cId="4277591609" sldId="1159"/>
        </pc:sldMkLst>
        <pc:spChg chg="mod">
          <ac:chgData name="Alfred Asterjadhi" userId="39de57b9-85c0-4fd1-aaac-8ca2b6560ad0" providerId="ADAL" clId="{CD142DAD-197B-4B97-895B-4FD46522C6BA}" dt="2024-07-13T01:46:59.482" v="1615"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3T01:46:54.255" v="1614"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3T14:37:13.052" v="2347" actId="20577"/>
        <pc:sldMkLst>
          <pc:docMk/>
          <pc:sldMk cId="1309992779" sldId="1160"/>
        </pc:sldMkLst>
        <pc:spChg chg="mod">
          <ac:chgData name="Alfred Asterjadhi" userId="39de57b9-85c0-4fd1-aaac-8ca2b6560ad0" providerId="ADAL" clId="{CD142DAD-197B-4B97-895B-4FD46522C6BA}" dt="2024-07-13T14:24:41.329" v="2333"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3T14:37:13.052" v="2347" actId="2057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pc:chgData name="Alfred Asterjadhi" userId="39de57b9-85c0-4fd1-aaac-8ca2b6560ad0" providerId="ADAL" clId="{CD142DAD-197B-4B97-895B-4FD46522C6BA}" dt="2024-07-13T01:50:03.685" v="1630" actId="207"/>
        <pc:sldMkLst>
          <pc:docMk/>
          <pc:sldMk cId="3642245513" sldId="1161"/>
        </pc:sldMkLst>
        <pc:spChg chg="mod">
          <ac:chgData name="Alfred Asterjadhi" userId="39de57b9-85c0-4fd1-aaac-8ca2b6560ad0" providerId="ADAL" clId="{CD142DAD-197B-4B97-895B-4FD46522C6BA}" dt="2024-07-13T01:46:19.633" v="1581"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3T01:50:03.685" v="1630"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3T14:17:31.123" v="2070" actId="21"/>
        <pc:sldMkLst>
          <pc:docMk/>
          <pc:sldMk cId="3885446920" sldId="1162"/>
        </pc:sldMkLst>
        <pc:spChg chg="mod">
          <ac:chgData name="Alfred Asterjadhi" userId="39de57b9-85c0-4fd1-aaac-8ca2b6560ad0" providerId="ADAL" clId="{CD142DAD-197B-4B97-895B-4FD46522C6BA}" dt="2024-07-13T14:14:42.061" v="2004"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3T14:17:31.123" v="2070" actId="21"/>
          <ac:spMkLst>
            <pc:docMk/>
            <pc:sldMk cId="3885446920" sldId="1162"/>
            <ac:spMk id="3" creationId="{DFB0BA47-D7B6-4F95-932E-A7AA615BC440}"/>
          </ac:spMkLst>
        </pc:spChg>
      </pc:sldChg>
      <pc:sldChg chg="addSp delSp modSp mod">
        <pc:chgData name="Alfred Asterjadhi" userId="39de57b9-85c0-4fd1-aaac-8ca2b6560ad0" providerId="ADAL" clId="{CD142DAD-197B-4B97-895B-4FD46522C6BA}" dt="2024-07-13T01:51:27.389" v="1673" actId="20577"/>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3T01:51:27.389" v="1673"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3T14:37:49.703" v="2356" actId="20577"/>
        <pc:sldMkLst>
          <pc:docMk/>
          <pc:sldMk cId="1988611422" sldId="1164"/>
        </pc:sldMkLst>
        <pc:spChg chg="mod">
          <ac:chgData name="Alfred Asterjadhi" userId="39de57b9-85c0-4fd1-aaac-8ca2b6560ad0" providerId="ADAL" clId="{CD142DAD-197B-4B97-895B-4FD46522C6BA}" dt="2024-07-13T14:19:44.977" v="2132"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3T14:37:49.703" v="2356" actId="20577"/>
          <ac:spMkLst>
            <pc:docMk/>
            <pc:sldMk cId="1988611422" sldId="1164"/>
            <ac:spMk id="3" creationId="{DFB0BA47-D7B6-4F95-932E-A7AA615BC440}"/>
          </ac:spMkLst>
        </pc:spChg>
      </pc:sldChg>
      <pc:sldChg chg="modSp mod">
        <pc:chgData name="Alfred Asterjadhi" userId="39de57b9-85c0-4fd1-aaac-8ca2b6560ad0" providerId="ADAL" clId="{CD142DAD-197B-4B97-895B-4FD46522C6BA}" dt="2024-07-13T14:38:50.076" v="2395" actId="20577"/>
        <pc:sldMkLst>
          <pc:docMk/>
          <pc:sldMk cId="1047267853" sldId="1166"/>
        </pc:sldMkLst>
        <pc:spChg chg="mod">
          <ac:chgData name="Alfred Asterjadhi" userId="39de57b9-85c0-4fd1-aaac-8ca2b6560ad0" providerId="ADAL" clId="{CD142DAD-197B-4B97-895B-4FD46522C6BA}" dt="2024-07-13T14:22:11.956" v="2181"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3T14:38:50.076" v="2395"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3T14:44:48.901" v="2470" actId="20577"/>
        <pc:sldMkLst>
          <pc:docMk/>
          <pc:sldMk cId="3486068256" sldId="1167"/>
        </pc:sldMkLst>
        <pc:spChg chg="mod">
          <ac:chgData name="Alfred Asterjadhi" userId="39de57b9-85c0-4fd1-aaac-8ca2b6560ad0" providerId="ADAL" clId="{CD142DAD-197B-4B97-895B-4FD46522C6BA}" dt="2024-07-13T14:44:48.901" v="2470" actId="20577"/>
          <ac:spMkLst>
            <pc:docMk/>
            <pc:sldMk cId="3486068256" sldId="1167"/>
            <ac:spMk id="2" creationId="{F2762690-C15C-4839-B40F-0AF3A4D89457}"/>
          </ac:spMkLst>
        </pc:spChg>
      </pc:sldChg>
      <pc:sldChg chg="modSp add mod">
        <pc:chgData name="Alfred Asterjadhi" userId="39de57b9-85c0-4fd1-aaac-8ca2b6560ad0" providerId="ADAL" clId="{CD142DAD-197B-4B97-895B-4FD46522C6BA}" dt="2024-07-13T14:44:47.483" v="2469" actId="2057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ac:chgData name="Alfred Asterjadhi" userId="39de57b9-85c0-4fd1-aaac-8ca2b6560ad0" providerId="ADAL" clId="{CD142DAD-197B-4B97-895B-4FD46522C6BA}" dt="2024-07-13T14:44:20.610" v="2457"/>
          <ac:graphicFrameMkLst>
            <pc:docMk/>
            <pc:sldMk cId="701575919" sldId="1168"/>
            <ac:graphicFrameMk id="6" creationId="{5094FBC8-BB74-47F3-965D-16BC678F4D1D}"/>
          </ac:graphicFrameMkLst>
        </pc:graphicFrameChg>
      </pc:sldChg>
      <pc:sldChg chg="modSp add mod">
        <pc:chgData name="Alfred Asterjadhi" userId="39de57b9-85c0-4fd1-aaac-8ca2b6560ad0" providerId="ADAL" clId="{CD142DAD-197B-4B97-895B-4FD46522C6BA}" dt="2024-07-13T14:47:27.585" v="2495" actId="13926"/>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mod">
        <pc:chgData name="Alfred Asterjadhi" userId="39de57b9-85c0-4fd1-aaac-8ca2b6560ad0" providerId="ADAL" clId="{CD142DAD-197B-4B97-895B-4FD46522C6BA}" dt="2024-07-13T14:48:31.294" v="2501" actId="113"/>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mod">
        <pc:chgData name="Alfred Asterjadhi" userId="39de57b9-85c0-4fd1-aaac-8ca2b6560ad0" providerId="ADAL" clId="{CD142DAD-197B-4B97-895B-4FD46522C6BA}" dt="2024-07-13T14:47:40.288" v="2496" actId="13926"/>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3T14:47:40.288" v="2496" actId="13926"/>
          <ac:graphicFrameMkLst>
            <pc:docMk/>
            <pc:sldMk cId="2784832201" sldId="1171"/>
            <ac:graphicFrameMk id="6" creationId="{5094FBC8-BB74-47F3-965D-16BC678F4D1D}"/>
          </ac:graphicFrameMkLst>
        </pc:graphicFrameChg>
      </pc:sldChg>
      <pc:sldChg chg="modSp add mod">
        <pc:chgData name="Alfred Asterjadhi" userId="39de57b9-85c0-4fd1-aaac-8ca2b6560ad0" providerId="ADAL" clId="{CD142DAD-197B-4B97-895B-4FD46522C6BA}" dt="2024-07-13T14:47:45.123" v="2497" actId="13926"/>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mod">
        <pc:chgData name="Alfred Asterjadhi" userId="39de57b9-85c0-4fd1-aaac-8ca2b6560ad0" providerId="ADAL" clId="{CD142DAD-197B-4B97-895B-4FD46522C6BA}" dt="2024-07-13T14:44:36.304" v="2462" actId="2057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mod">
        <pc:chgData name="Alfred Asterjadhi" userId="39de57b9-85c0-4fd1-aaac-8ca2b6560ad0" providerId="ADAL" clId="{CD142DAD-197B-4B97-895B-4FD46522C6BA}" dt="2024-07-13T14:47:50.665" v="2498" actId="13926"/>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mod">
        <pc:chgData name="Alfred Asterjadhi" userId="39de57b9-85c0-4fd1-aaac-8ca2b6560ad0" providerId="ADAL" clId="{CD142DAD-197B-4B97-895B-4FD46522C6BA}" dt="2024-07-13T14:47:54.647" v="2499" actId="13926"/>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3T14:47:54.647" v="2499" actId="13926"/>
          <ac:graphicFrameMkLst>
            <pc:docMk/>
            <pc:sldMk cId="1951435226" sldId="1175"/>
            <ac:graphicFrameMk id="6" creationId="{5094FBC8-BB74-47F3-965D-16BC678F4D1D}"/>
          </ac:graphicFrameMkLst>
        </pc:graphicFrameChg>
      </pc:sldChg>
      <pc:sldChg chg="modSp add mod">
        <pc:chgData name="Alfred Asterjadhi" userId="39de57b9-85c0-4fd1-aaac-8ca2b6560ad0" providerId="ADAL" clId="{CD142DAD-197B-4B97-895B-4FD46522C6BA}" dt="2024-07-13T14:44:30.429" v="2459" actId="2057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mod">
        <pc:chgData name="Alfred Asterjadhi" userId="39de57b9-85c0-4fd1-aaac-8ca2b6560ad0" providerId="ADAL" clId="{CD142DAD-197B-4B97-895B-4FD46522C6BA}" dt="2024-07-13T14:44:28.812" v="2458" actId="2057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3T14:49:21.705" v="2534"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MasterChg chg="modSp mod">
        <pc:chgData name="Alfred Asterjadhi" userId="39de57b9-85c0-4fd1-aaac-8ca2b6560ad0" providerId="ADAL" clId="{CD142DAD-197B-4B97-895B-4FD46522C6BA}" dt="2024-07-13T14:47:14.689" v="2494" actId="20577"/>
        <pc:sldMasterMkLst>
          <pc:docMk/>
          <pc:sldMasterMk cId="0" sldId="2147483648"/>
        </pc:sldMasterMkLst>
        <pc:spChg chg="mod">
          <ac:chgData name="Alfred Asterjadhi" userId="39de57b9-85c0-4fd1-aaac-8ca2b6560ad0" providerId="ADAL" clId="{CD142DAD-197B-4B97-895B-4FD46522C6BA}" dt="2024-07-13T14:47:14.689" v="2494"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89-00-00bn-dynamic-tid-to-link-mapping-for-ap-mld-power-save.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04-00-00bn-considerations-of-a-unified-initial-control-frame-design.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625-00-00bn-thoughts-on-low-latency-traffic-transmission.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602-00-00bn-multi-link-power-management-for-mlo.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778-00-00bn-nc-mlo-operation-issues.pptx" TargetMode="External"/><Relationship Id="rId2" Type="http://schemas.openxmlformats.org/officeDocument/2006/relationships/hyperlink" Target="https://mentor.ieee.org/802.11/dcn/24/11-24-0671-00-00bn-enhancements-on-ap-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86-00-00bn-sta-initiated-txop-sharing-via-unicast-cf-end.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27-00-00bn-obss-interference-impact-on-cr-twt-and-enhanced-channel-access-rules.pptx" TargetMode="External"/><Relationship Id="rId3" Type="http://schemas.openxmlformats.org/officeDocument/2006/relationships/hyperlink" Target="https://mentor.ieee.org/802.11/dcn/24/11-24-0803-00-00bn-the-switching-time-in-npca.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802-00-00bn-discussion-on-npca-and-s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8-01-00bn-low-latency-flow-treatment-triggered-by-upper-layer-including-ecn-indicators.pptx" TargetMode="External"/><Relationship Id="rId11"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813-00-00bn-discussions-on-ap-power-save.pptx" TargetMode="External"/><Relationship Id="rId10" Type="http://schemas.openxmlformats.org/officeDocument/2006/relationships/hyperlink" Target="https://mentor.ieee.org/802.11/dcn/24/11-24-0840-00-00bn-hip-edca-proposal.pptx" TargetMode="External"/><Relationship Id="rId4" Type="http://schemas.openxmlformats.org/officeDocument/2006/relationships/hyperlink" Target="https://mentor.ieee.org/802.11/dcn/24/11-24-0804-00-00bn-the-transmission-of-preemption-request-frame.pptx" TargetMode="External"/><Relationship Id="rId9" Type="http://schemas.openxmlformats.org/officeDocument/2006/relationships/hyperlink" Target="https://mentor.ieee.org/802.11/dcn/24/11-24-0830-00-00bn-improve-roaming-between-mlds-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1-00bn-range-expansion-via-repeated-transmission.pptx" TargetMode="External"/><Relationship Id="rId3" Type="http://schemas.openxmlformats.org/officeDocument/2006/relationships/hyperlink" Target="https://mentor.ieee.org/802.11/dcn/24/11-24-0857-00-00bn-icr-consideration.pptx" TargetMode="External"/><Relationship Id="rId7" Type="http://schemas.openxmlformats.org/officeDocument/2006/relationships/hyperlink" Target="https://mentor.ieee.org/802.11/dcn/24/11-24-0870-00-00bn-further-considerations-on-preemption.pptx" TargetMode="External"/><Relationship Id="rId12" Type="http://schemas.openxmlformats.org/officeDocument/2006/relationships/hyperlink" Target="https://mentor.ieee.org/802.11/dcn/24/11-24-0244-00-00bn-protocol-design-for-ul-implicit-beamforming.pptx" TargetMode="External"/><Relationship Id="rId2" Type="http://schemas.openxmlformats.org/officeDocument/2006/relationships/hyperlink" Target="https://mentor.ieee.org/802.11/dcn/24/11-24-0852-00-00bn-timely-transmission-of-low-latency-traffic-with-reduced-preemption-occuranc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8-00-00bn-additional-considerations-on-non-primary-channel-access.pptx" TargetMode="External"/><Relationship Id="rId11" Type="http://schemas.openxmlformats.org/officeDocument/2006/relationships/hyperlink" Target="https://mentor.ieee.org/802.11/dcn/24/11-24-0243-00-00bn-protocol-design-for-ul-beamforming.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0139-00-00bn-he-uhr-aggregated-sounding-design.pptx" TargetMode="External"/><Relationship Id="rId4" Type="http://schemas.openxmlformats.org/officeDocument/2006/relationships/hyperlink" Target="https://mentor.ieee.org/802.11/dcn/24/11-24-0858-00-00bn-npca-and-virtual-aps.pptx" TargetMode="External"/><Relationship Id="rId9" Type="http://schemas.openxmlformats.org/officeDocument/2006/relationships/hyperlink" Target="https://mentor.ieee.org/802.11/dcn/24/11-24-0138-00-00bn-eht-uhr-aggregated-sounding-design.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736-01-00bn-preamble-and-pe-transmission-in-ppdu-using-dru.pptx" TargetMode="External"/><Relationship Id="rId2" Type="http://schemas.openxmlformats.org/officeDocument/2006/relationships/hyperlink" Target="https://mentor.ieee.org/802.11/dcn/24/11-24-0488-01-00bn-sta-assisted-calibration-for-multi-ap-coordinatio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890-00-00bn-unequal-pattern-discuss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057-00-00bn-thoughts-on-roaming-for-11bn.pptx" TargetMode="External"/><Relationship Id="rId3" Type="http://schemas.openxmlformats.org/officeDocument/2006/relationships/hyperlink" Target="https://mentor.ieee.org/802.11/dcn/24/11-24-0981-00-00bn-considerations-on-npca-for-reliability.pptx" TargetMode="External"/><Relationship Id="rId7" Type="http://schemas.openxmlformats.org/officeDocument/2006/relationships/hyperlink" Target="https://mentor.ieee.org/802.11/dcn/24/11-24-1054-00-00bn-on-the-over-puncturing-in-ldpc.pptx" TargetMode="External"/><Relationship Id="rId2" Type="http://schemas.openxmlformats.org/officeDocument/2006/relationships/hyperlink" Target="https://mentor.ieee.org/802.11/dcn/24/11-24-0941-00-00bn-txop-sharing-group-shared-ap-sel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53-00-00bn-papr-of-ofdma-transmission-follow-up.pptx" TargetMode="External"/><Relationship Id="rId5" Type="http://schemas.openxmlformats.org/officeDocument/2006/relationships/hyperlink" Target="https://mentor.ieee.org/802.11/dcn/24/11-24-0986-00-00bn-further-considerations-for-dru-design.pptx" TargetMode="External"/><Relationship Id="rId10" Type="http://schemas.openxmlformats.org/officeDocument/2006/relationships/hyperlink" Target="https://mentor.ieee.org/802.11/dcn/24/11-24-1074-00-00bn-preemption-txop.pptx" TargetMode="External"/><Relationship Id="rId4" Type="http://schemas.openxmlformats.org/officeDocument/2006/relationships/hyperlink" Target="https://mentor.ieee.org/802.11/dcn/24/11-24-0984-00-00bn-epcs-priority-access-for-additional-use-cases.pptx" TargetMode="External"/><Relationship Id="rId9" Type="http://schemas.openxmlformats.org/officeDocument/2006/relationships/hyperlink" Target="https://mentor.ieee.org/802.11/dcn/24/11-24-1058-00-00bn-discussion-on-aspects-in-dru-operat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1101-00-00bn-discussion-on-bounded-delay-in-industrial-scenarios-follow-up.pptx" TargetMode="External"/><Relationship Id="rId2" Type="http://schemas.openxmlformats.org/officeDocument/2006/relationships/hyperlink" Target="https://mentor.ieee.org/802.11/dcn/24/11-24-1081-00-00bn-considerations-on-npca.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132-00-00bn-frequency-domain-ueqm.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59-00-00bn-investigation-of-ldpc-improvement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183-00-00bn-low-latency-low-collision-low-power-medium-access-continued.ppt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88-01-00bn-sta-assisted-calibration-for-multi-ap-coordin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47-00-00bn-secure-control-frames-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133-01-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0720-00-00bn-map-co-cac-follow-up.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41-00-00bn-txop-sharing-group-shared-ap-select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857-00-00bn-icr-consideration.pptx" TargetMode="External"/><Relationship Id="rId2" Type="http://schemas.openxmlformats.org/officeDocument/2006/relationships/hyperlink" Target="https://mentor.ieee.org/802.11/dcn/24/11-24-0806-00-00bn-multi-link-in-device-coexistence-management.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58-00-00bn-uplink-mu-mimo-precoding-precoder-message-format.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172-00-00bn-csd-indication-design.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782-00-00bn-ap-power-saving.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737-00-00bn-cross-link-wake-up-to-go-deeper-in-power-save.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15-00-00bn-multi-link-sm-power-save-mode-follow-up.pptx" TargetMode="External"/><Relationship Id="rId5" Type="http://schemas.openxmlformats.org/officeDocument/2006/relationships/hyperlink" Target="https://mentor.ieee.org/802.11/dcn/24/11-24-0671-00-00bn-enhancements-on-ap-power-save.pptx" TargetMode="External"/><Relationship Id="rId4" Type="http://schemas.openxmlformats.org/officeDocument/2006/relationships/hyperlink" Target="https://mentor.ieee.org/802.11/dcn/24/11-24-0602-00-00bn-multi-link-power-management-for-mlo.pptx" TargetMode="External"/><Relationship Id="rId9" Type="http://schemas.openxmlformats.org/officeDocument/2006/relationships/hyperlink" Target="https://mentor.ieee.org/802.11/dcn/24/11-24-0813-00-00bn-discussions-on-ap-power-save.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4-00-00bn-on-the-over-puncturing-in-ldpc.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625-00-00bn-thoughts-on-low-latency-traffic-transmission.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 and conf calls</a:t>
            </a:r>
          </a:p>
          <a:p>
            <a:pPr lvl="1">
              <a:lnSpc>
                <a:spcPct val="80000"/>
              </a:lnSpc>
              <a:buFont typeface="Arial" panose="020B0604020202020204" pitchFamily="34" charset="0"/>
              <a:buChar char="•"/>
            </a:pPr>
            <a:r>
              <a:rPr lang="en-US" altLang="en-US" sz="1200" dirty="0"/>
              <a:t>Approve TGbn minutes from May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754065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4838077"/>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9122006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804575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77729797"/>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24/0844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714252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74477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gridSpan="6">
                  <a:txBody>
                    <a:bodyPr/>
                    <a:lstStyle/>
                    <a:p>
                      <a:pPr marL="0" marR="0" algn="ctr">
                        <a:spcBef>
                          <a:spcPts val="0"/>
                        </a:spcBef>
                        <a:spcAft>
                          <a:spcPts val="0"/>
                        </a:spcAft>
                      </a:pPr>
                      <a:r>
                        <a:rPr lang="en-US" sz="1000" b="1" dirty="0">
                          <a:solidFill>
                            <a:schemeClr val="tx1"/>
                          </a:solidFill>
                          <a:effectLst/>
                          <a:latin typeface="Times New Roman" panose="02020603050405020304" pitchFamily="18" charset="0"/>
                          <a:ea typeface="Times New Roman" panose="02020603050405020304" pitchFamily="18" charset="0"/>
                        </a:rPr>
                        <a:t>End of First Cut-Off</a:t>
                      </a: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24/0138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24/0139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24/0243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24/0244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43100299"/>
                  </a:ext>
                </a:extLst>
              </a:tr>
            </a:tbl>
          </a:graphicData>
        </a:graphic>
      </p:graphicFrame>
    </p:spTree>
    <p:extLst>
      <p:ext uri="{BB962C8B-B14F-4D97-AF65-F5344CB8AC3E}">
        <p14:creationId xmlns:p14="http://schemas.microsoft.com/office/powerpoint/2010/main" val="1951435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5501947"/>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24/0755 </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UL Low Latency Traffic Indication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4"/>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505636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3166378"/>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242635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865805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663560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5356280"/>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I-FCS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784832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13568034"/>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26886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234647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787588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0020923"/>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Adbel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701575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hlinkClick r:id="rId2"/>
              </a:rPr>
              <a:t>24/0890</a:t>
            </a:r>
            <a:r>
              <a:rPr lang="en-US" sz="1400" dirty="0"/>
              <a:t> </a:t>
            </a:r>
            <a:r>
              <a:rPr lang="en-US" sz="1400" b="0" i="0" u="none" strike="noStrike" kern="1200" dirty="0">
                <a:solidFill>
                  <a:srgbClr val="000000"/>
                </a:solidFill>
                <a:effectLst/>
                <a:ea typeface="MS Gothic" panose="020B0609070205080204" pitchFamily="49" charset="-128"/>
              </a:rPr>
              <a:t>Unequal pattern discussion</a:t>
            </a:r>
            <a:r>
              <a:rPr lang="en-US" sz="1400" dirty="0"/>
              <a:t> 						</a:t>
            </a:r>
            <a:r>
              <a:rPr lang="en-US"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US" sz="1400" dirty="0">
                <a:hlinkClick r:id="rId3"/>
              </a:rPr>
              <a:t>24/1132</a:t>
            </a:r>
            <a:r>
              <a:rPr lang="en-US" sz="1400" dirty="0"/>
              <a:t>	Frequency Domain UEQM						Mengshi Hu</a:t>
            </a:r>
          </a:p>
          <a:p>
            <a:pPr lvl="1">
              <a:buFont typeface="Arial" panose="020B0604020202020204" pitchFamily="34" charset="0"/>
              <a:buChar char="•"/>
            </a:pPr>
            <a:r>
              <a:rPr lang="en-US" sz="1400" dirty="0">
                <a:solidFill>
                  <a:srgbClr val="FF0000"/>
                </a:solidFill>
              </a:rPr>
              <a:t>24/1216</a:t>
            </a:r>
            <a:r>
              <a:rPr lang="en-US" sz="1400" dirty="0"/>
              <a:t>	HTC </a:t>
            </a:r>
            <a:r>
              <a:rPr lang="en-US" sz="1400" dirty="0" err="1"/>
              <a:t>Ext.n</a:t>
            </a:r>
            <a:r>
              <a:rPr lang="en-US" sz="1400" dirty="0"/>
              <a:t> for UHR LA to Support UEQ-MCS or UEQM	Sara </a:t>
            </a:r>
            <a:r>
              <a:rPr lang="en-US" sz="1400" dirty="0" err="1"/>
              <a:t>Norouzi</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24/0488</a:t>
            </a:r>
            <a:r>
              <a:rPr lang="en-US" sz="1400" dirty="0"/>
              <a:t> </a:t>
            </a:r>
            <a:r>
              <a:rPr lang="en-US" sz="1400" b="0" i="0" u="none" strike="noStrike" dirty="0">
                <a:solidFill>
                  <a:schemeClr val="tx1"/>
                </a:solidFill>
                <a:effectLst/>
              </a:rPr>
              <a:t>STA-assisted Calibration for Multi-AP Coordination</a:t>
            </a:r>
            <a:r>
              <a:rPr lang="en-US" sz="1400" dirty="0">
                <a:solidFill>
                  <a:schemeClr val="tx1"/>
                </a:solidFill>
              </a:rPr>
              <a:t> 		</a:t>
            </a:r>
            <a:r>
              <a:rPr lang="en-US" sz="1400" b="0" i="0" u="none" strike="noStrike" dirty="0">
                <a:solidFill>
                  <a:schemeClr val="tx1"/>
                </a:solidFill>
                <a:effectLst/>
              </a:rPr>
              <a:t>Ke Zhong</a:t>
            </a:r>
            <a:r>
              <a:rPr lang="en-US" sz="1400" dirty="0">
                <a:solidFill>
                  <a:schemeClr val="tx1"/>
                </a:solidFill>
              </a:rPr>
              <a:t> </a:t>
            </a:r>
          </a:p>
          <a:p>
            <a:pPr lvl="1">
              <a:buFont typeface="Arial" panose="020B0604020202020204" pitchFamily="34" charset="0"/>
              <a:buChar char="•"/>
            </a:pPr>
            <a:r>
              <a:rPr lang="en-GB" sz="1400" dirty="0">
                <a:solidFill>
                  <a:srgbClr val="FF0000"/>
                </a:solidFill>
              </a:rPr>
              <a:t>24/1204</a:t>
            </a:r>
            <a:r>
              <a:rPr lang="en-GB" sz="1400" dirty="0"/>
              <a:t>	Coordinated Beamforming for 11bn					Insik Jung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a:t>
            </a:r>
            <a:endParaRPr lang="en-US" sz="1000" b="0" i="0" u="sng" strike="noStrike" dirty="0">
              <a:solidFill>
                <a:srgbClr val="0563C1"/>
              </a:solidFill>
              <a:effectLst/>
              <a:latin typeface="Times New Roman" panose="02020603050405020304" pitchFamily="18" charset="0"/>
              <a:hlinkClick r:id="rId2"/>
            </a:endParaRP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latin typeface="Times New Roman" panose="02020603050405020304" pitchFamily="18" charset="0"/>
                <a:hlinkClick r:id="rId2"/>
              </a:rPr>
              <a:t>24/0519</a:t>
            </a:r>
            <a:r>
              <a:rPr lang="en-US" sz="800" dirty="0"/>
              <a:t> </a:t>
            </a:r>
            <a:r>
              <a:rPr lang="en-US" sz="1400" b="0" i="0" u="none" strike="noStrike" dirty="0">
                <a:solidFill>
                  <a:srgbClr val="000000"/>
                </a:solidFill>
                <a:effectLst/>
                <a:latin typeface="Times New Roman" panose="02020603050405020304" pitchFamily="18" charset="0"/>
              </a:rPr>
              <a:t>Ping Pong Warning For UHR</a:t>
            </a:r>
            <a:r>
              <a:rPr lang="en-US" sz="800" dirty="0"/>
              <a:t> 							</a:t>
            </a:r>
            <a:r>
              <a:rPr lang="en-US" sz="1400" b="0" i="0" u="none" strike="noStrike" dirty="0">
                <a:solidFill>
                  <a:srgbClr val="000000"/>
                </a:solidFill>
                <a:effectLst/>
                <a:latin typeface="Times New Roman" panose="02020603050405020304" pitchFamily="18" charset="0"/>
              </a:rPr>
              <a:t>Jerome Henry</a:t>
            </a:r>
            <a:r>
              <a:rPr lang="en-US" sz="800" dirty="0"/>
              <a:t> </a:t>
            </a:r>
          </a:p>
          <a:p>
            <a:pPr lvl="1">
              <a:buFont typeface="Arial" panose="020B0604020202020204" pitchFamily="34" charset="0"/>
              <a:buChar char="•"/>
            </a:pPr>
            <a:r>
              <a:rPr lang="en-US" sz="1400" b="0" i="0" u="none" strike="noStrike" dirty="0">
                <a:solidFill>
                  <a:srgbClr val="FF0000"/>
                </a:solidFill>
                <a:effectLst/>
                <a:latin typeface="Times New Roman" panose="02020603050405020304" pitchFamily="18" charset="0"/>
              </a:rPr>
              <a:t>24/0535</a:t>
            </a:r>
            <a:r>
              <a:rPr lang="en-US" sz="800" dirty="0"/>
              <a:t> </a:t>
            </a:r>
            <a:r>
              <a:rPr lang="en-US" sz="1400" b="0" i="0" u="none" strike="noStrike" dirty="0">
                <a:solidFill>
                  <a:srgbClr val="000000"/>
                </a:solidFill>
                <a:effectLst/>
                <a:latin typeface="Times New Roman" panose="02020603050405020304" pitchFamily="18" charset="0"/>
              </a:rPr>
              <a:t>Trigger, BA, and BAR Protection follow up</a:t>
            </a:r>
            <a:r>
              <a:rPr lang="en-US" sz="800" dirty="0"/>
              <a:t> 				</a:t>
            </a:r>
            <a:r>
              <a:rPr lang="en-US" sz="1400" b="0" i="0" u="none" strike="noStrike" dirty="0">
                <a:solidFill>
                  <a:srgbClr val="000000"/>
                </a:solidFill>
                <a:effectLst/>
                <a:latin typeface="Times New Roman" panose="02020603050405020304" pitchFamily="18" charset="0"/>
              </a:rPr>
              <a:t>Po-kai Huang</a:t>
            </a:r>
            <a:r>
              <a:rPr lang="en-US" sz="800" dirty="0"/>
              <a:t> </a:t>
            </a:r>
          </a:p>
          <a:p>
            <a:pPr lvl="1">
              <a:buFont typeface="Arial" panose="020B0604020202020204" pitchFamily="34" charset="0"/>
              <a:buChar char="•"/>
            </a:pPr>
            <a:r>
              <a:rPr lang="en-US" sz="1400" b="0" i="0" u="sng" strike="noStrike" dirty="0">
                <a:solidFill>
                  <a:srgbClr val="0563C1"/>
                </a:solidFill>
                <a:effectLst/>
                <a:latin typeface="Times New Roman" panose="02020603050405020304" pitchFamily="18" charset="0"/>
                <a:hlinkClick r:id="rId3"/>
              </a:rPr>
              <a:t>24/0541</a:t>
            </a:r>
            <a:r>
              <a:rPr lang="en-US" sz="800" dirty="0"/>
              <a:t> </a:t>
            </a:r>
            <a:r>
              <a:rPr lang="en-US" sz="1400" b="0" i="0" u="none" strike="noStrike" dirty="0">
                <a:solidFill>
                  <a:srgbClr val="000000"/>
                </a:solidFill>
                <a:effectLst/>
                <a:latin typeface="Times New Roman" panose="02020603050405020304" pitchFamily="18" charset="0"/>
              </a:rPr>
              <a:t>Ascon: The Lightweight Cryptography As A New Cipher Choice for 802.11bn</a:t>
            </a:r>
            <a:r>
              <a:rPr lang="en-US" sz="800" dirty="0"/>
              <a:t> </a:t>
            </a:r>
            <a:r>
              <a:rPr lang="en-US" sz="1400" b="0" i="0" u="none" strike="noStrike" dirty="0">
                <a:solidFill>
                  <a:srgbClr val="000000"/>
                </a:solidFill>
                <a:effectLst/>
                <a:latin typeface="Times New Roman" panose="02020603050405020304" pitchFamily="18" charset="0"/>
              </a:rPr>
              <a:t>Hui Luo</a:t>
            </a:r>
            <a:r>
              <a:rPr lang="en-US" sz="800" dirty="0"/>
              <a:t> </a:t>
            </a:r>
          </a:p>
          <a:p>
            <a:pPr lvl="1">
              <a:buFont typeface="Arial" panose="020B0604020202020204" pitchFamily="34" charset="0"/>
              <a:buChar char="•"/>
            </a:pPr>
            <a:r>
              <a:rPr lang="en-US" sz="1400" b="0" i="0" u="sng" strike="noStrike" dirty="0">
                <a:solidFill>
                  <a:srgbClr val="0563C1"/>
                </a:solidFill>
                <a:effectLst/>
                <a:latin typeface="Times New Roman" panose="02020603050405020304" pitchFamily="18" charset="0"/>
                <a:hlinkClick r:id="rId4"/>
              </a:rPr>
              <a:t>24/0547</a:t>
            </a:r>
            <a:r>
              <a:rPr lang="en-US" sz="800" dirty="0"/>
              <a:t> </a:t>
            </a:r>
            <a:r>
              <a:rPr lang="en-US" sz="1400" b="0" i="0" u="none" strike="noStrike" dirty="0">
                <a:solidFill>
                  <a:srgbClr val="000000"/>
                </a:solidFill>
                <a:effectLst/>
                <a:latin typeface="Times New Roman" panose="02020603050405020304" pitchFamily="18" charset="0"/>
              </a:rPr>
              <a:t>Secure Control frames - Follow Up</a:t>
            </a:r>
            <a:r>
              <a:rPr lang="en-US" sz="800" dirty="0"/>
              <a:t> 						</a:t>
            </a:r>
            <a:r>
              <a:rPr lang="en-US" sz="1400" b="0" i="0" u="none" strike="noStrike" dirty="0">
                <a:solidFill>
                  <a:srgbClr val="000000"/>
                </a:solidFill>
                <a:effectLst/>
                <a:latin typeface="Times New Roman" panose="02020603050405020304" pitchFamily="18" charset="0"/>
              </a:rPr>
              <a:t>Abhishek Patil </a:t>
            </a:r>
          </a:p>
          <a:p>
            <a:pPr lvl="1">
              <a:buFont typeface="Arial" panose="020B0604020202020204" pitchFamily="34" charset="0"/>
              <a:buChar char="•"/>
            </a:pPr>
            <a:r>
              <a:rPr lang="en-US" sz="1400" b="0" i="0" u="none" strike="noStrike" dirty="0">
                <a:solidFill>
                  <a:srgbClr val="FF0000"/>
                </a:solidFill>
                <a:effectLst/>
                <a:latin typeface="Times New Roman" panose="02020603050405020304" pitchFamily="18" charset="0"/>
              </a:rPr>
              <a:t>24/1034</a:t>
            </a:r>
            <a:r>
              <a:rPr lang="en-US" sz="800" dirty="0"/>
              <a:t> </a:t>
            </a:r>
            <a:r>
              <a:rPr lang="en-US" sz="1400" b="0" i="0" u="none" strike="noStrike" dirty="0">
                <a:solidFill>
                  <a:srgbClr val="000000"/>
                </a:solidFill>
                <a:effectLst/>
                <a:latin typeface="Times New Roman" panose="02020603050405020304" pitchFamily="18" charset="0"/>
              </a:rPr>
              <a:t>Some thoughts on security enhancement</a:t>
            </a:r>
            <a:r>
              <a:rPr lang="en-US" sz="800" dirty="0"/>
              <a:t> 					</a:t>
            </a:r>
            <a:r>
              <a:rPr lang="en-US" sz="1400" b="0" i="0" u="none" strike="noStrike" dirty="0">
                <a:solidFill>
                  <a:srgbClr val="000000"/>
                </a:solidFill>
                <a:effectLst/>
                <a:latin typeface="Times New Roman" panose="02020603050405020304" pitchFamily="18" charset="0"/>
              </a:rPr>
              <a:t>Jay Yang</a:t>
            </a:r>
            <a:endParaRPr lang="en-US" sz="800" b="0" i="0" u="none" strike="noStrike" dirty="0">
              <a:solidFill>
                <a:srgbClr val="000000"/>
              </a:solidFill>
              <a:effectLst/>
              <a:latin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~173 </a:t>
            </a:r>
            <a:r>
              <a:rPr lang="en-US" sz="1600" dirty="0"/>
              <a:t>pending submissions (as of </a:t>
            </a:r>
            <a:r>
              <a:rPr lang="en-US" sz="1600" dirty="0">
                <a:solidFill>
                  <a:srgbClr val="FF0000"/>
                </a:solidFill>
              </a:rPr>
              <a:t>July 13 8:00am PT, 2024</a:t>
            </a:r>
            <a:r>
              <a:rPr lang="en-US" sz="1600" dirty="0"/>
              <a:t>)</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a:solidFill>
                  <a:schemeClr val="tx1"/>
                </a:solidFill>
              </a:rPr>
              <a:t>Teleconferences May-July: </a:t>
            </a:r>
            <a:r>
              <a:rPr lang="en-US" sz="1800">
                <a:solidFill>
                  <a:schemeClr val="tx1"/>
                </a:solidFill>
                <a:hlinkClick r:id="rId3"/>
              </a:rPr>
              <a:t>https://mentor.ieee.org/802.11/dcn/24/11-24-1133-01-00bn-tgbn-may-june-july-2024-teleconference-minutes.docx</a:t>
            </a:r>
            <a:endParaRPr lang="en-US" sz="180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sng" strike="noStrike" dirty="0">
                <a:solidFill>
                  <a:srgbClr val="0563C1"/>
                </a:solidFill>
                <a:effectLst/>
                <a:hlinkClick r:id="rId2"/>
              </a:rPr>
              <a:t>24/0635</a:t>
            </a:r>
            <a:r>
              <a:rPr lang="en-US" sz="1400" dirty="0"/>
              <a:t> </a:t>
            </a:r>
            <a:r>
              <a:rPr lang="en-US" sz="1400" b="0" i="0" u="none" strike="noStrike" dirty="0">
                <a:solidFill>
                  <a:srgbClr val="000000"/>
                </a:solidFill>
                <a:effectLst/>
              </a:rPr>
              <a:t>Coordinated Spatial Re-Use and Coordinated Spatial Nulling Follow-Up</a:t>
            </a:r>
            <a:r>
              <a:rPr lang="en-US" sz="1400" dirty="0"/>
              <a:t> </a:t>
            </a:r>
            <a:r>
              <a:rPr lang="en-US" sz="1400" b="0" i="0" u="none" strike="noStrike" dirty="0">
                <a:solidFill>
                  <a:srgbClr val="000000"/>
                </a:solidFill>
                <a:effectLst/>
              </a:rPr>
              <a:t>Rainer Strobel</a:t>
            </a:r>
            <a:r>
              <a:rPr lang="en-US" sz="1400" dirty="0"/>
              <a:t> </a:t>
            </a:r>
            <a:endParaRPr lang="en-US" sz="1400" b="0" dirty="0">
              <a:solidFill>
                <a:schemeClr val="tx1"/>
              </a:solidFill>
            </a:endParaRPr>
          </a:p>
          <a:p>
            <a:pPr>
              <a:buFont typeface="Arial" panose="020B0604020202020204" pitchFamily="34" charset="0"/>
              <a:buChar char="•"/>
            </a:pPr>
            <a:r>
              <a:rPr lang="en-US" sz="1400" b="0" i="0" u="none" strike="noStrike" dirty="0">
                <a:solidFill>
                  <a:srgbClr val="FF0000"/>
                </a:solidFill>
                <a:effectLst/>
              </a:rPr>
              <a:t>24/0839</a:t>
            </a:r>
            <a:r>
              <a:rPr lang="en-US" sz="1400" dirty="0"/>
              <a:t> </a:t>
            </a:r>
            <a:r>
              <a:rPr lang="en-US" sz="1400" b="0" i="0" u="none" strike="noStrike" dirty="0">
                <a:solidFill>
                  <a:srgbClr val="000000"/>
                </a:solidFill>
                <a:effectLst/>
              </a:rPr>
              <a:t>System-Level Evaluation of Coordinated Spatial Reuse</a:t>
            </a:r>
            <a:r>
              <a:rPr lang="en-US" sz="1400" dirty="0"/>
              <a:t> </a:t>
            </a:r>
            <a:r>
              <a:rPr lang="en-US" sz="1400" b="0" i="0" u="none" strike="noStrike" dirty="0">
                <a:solidFill>
                  <a:srgbClr val="000000"/>
                </a:solidFill>
                <a:effectLst/>
              </a:rPr>
              <a:t>Kosuke Aio</a:t>
            </a:r>
            <a:r>
              <a:rPr lang="en-US" sz="1400" dirty="0"/>
              <a:t> </a:t>
            </a:r>
            <a:r>
              <a:rPr lang="en-US" sz="1400" b="0" dirty="0">
                <a:solidFill>
                  <a:schemeClr val="tx1"/>
                </a:solidFill>
              </a:rPr>
              <a:t>…</a:t>
            </a:r>
          </a:p>
          <a:p>
            <a:pPr>
              <a:buFont typeface="Arial" panose="020B0604020202020204" pitchFamily="34" charset="0"/>
              <a:buChar char="•"/>
            </a:pPr>
            <a:r>
              <a:rPr lang="en-US" sz="1400" b="0" i="0" u="sng" strike="noStrike" dirty="0">
                <a:solidFill>
                  <a:srgbClr val="0563C1"/>
                </a:solidFill>
                <a:effectLst/>
                <a:hlinkClick r:id="rId3"/>
              </a:rPr>
              <a:t>24/0720</a:t>
            </a:r>
            <a:r>
              <a:rPr lang="en-US" sz="1400" dirty="0"/>
              <a:t> </a:t>
            </a:r>
            <a:r>
              <a:rPr lang="en-US" sz="1400" b="0" i="0" u="none" strike="noStrike" dirty="0">
                <a:solidFill>
                  <a:srgbClr val="000000"/>
                </a:solidFill>
                <a:effectLst/>
              </a:rPr>
              <a:t>MAP co-CAC follow up</a:t>
            </a:r>
            <a:r>
              <a:rPr lang="en-US" sz="1400" dirty="0"/>
              <a:t> </a:t>
            </a:r>
            <a:r>
              <a:rPr lang="en-US" sz="1400" b="0" i="0" u="none" strike="noStrike" dirty="0">
                <a:solidFill>
                  <a:srgbClr val="000000"/>
                </a:solidFill>
                <a:effectLst/>
              </a:rPr>
              <a:t>Jay Yang</a:t>
            </a:r>
            <a:r>
              <a:rPr lang="en-US" sz="1400" dirty="0"/>
              <a:t> </a:t>
            </a:r>
          </a:p>
          <a:p>
            <a:pPr>
              <a:buFont typeface="Arial" panose="020B0604020202020204" pitchFamily="34" charset="0"/>
              <a:buChar char="•"/>
            </a:pPr>
            <a:r>
              <a:rPr lang="en-US" sz="1400" b="0" i="0" u="sng" strike="noStrike" dirty="0">
                <a:solidFill>
                  <a:srgbClr val="0563C1"/>
                </a:solidFill>
                <a:effectLst/>
                <a:hlinkClick r:id="rId4"/>
              </a:rPr>
              <a:t>24/0941</a:t>
            </a:r>
            <a:r>
              <a:rPr lang="en-US" sz="1400" dirty="0"/>
              <a:t> </a:t>
            </a:r>
            <a:r>
              <a:rPr lang="en-US" sz="1400" b="0" i="0" u="none" strike="noStrike" dirty="0">
                <a:solidFill>
                  <a:srgbClr val="000000"/>
                </a:solidFill>
                <a:effectLst/>
              </a:rPr>
              <a:t>TXOP Sharing Group - Shared AP Selection</a:t>
            </a:r>
            <a:r>
              <a:rPr lang="en-US" sz="1400" dirty="0"/>
              <a:t> </a:t>
            </a:r>
            <a:r>
              <a:rPr lang="en-US" sz="1400" b="0" i="0" u="none" strike="noStrike" dirty="0">
                <a:solidFill>
                  <a:srgbClr val="000000"/>
                </a:solidFill>
                <a:effectLst/>
              </a:rPr>
              <a:t>Klaus Doppler</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hlinkClick r:id="rId2"/>
              </a:rPr>
              <a:t>24/0736</a:t>
            </a:r>
            <a:r>
              <a:rPr lang="en-GB" sz="1200" dirty="0"/>
              <a:t> Preamble and PE transmission in PPDU using DRU				</a:t>
            </a:r>
            <a:r>
              <a:rPr lang="en-GB" sz="1200" dirty="0" err="1"/>
              <a:t>Yapu</a:t>
            </a:r>
            <a:r>
              <a:rPr lang="en-GB" sz="1200" dirty="0"/>
              <a:t> Li</a:t>
            </a:r>
          </a:p>
          <a:p>
            <a:pPr lvl="1">
              <a:buFont typeface="Arial" panose="020B0604020202020204" pitchFamily="34" charset="0"/>
              <a:buChar char="•"/>
            </a:pPr>
            <a:r>
              <a:rPr lang="en-GB" sz="1200" dirty="0">
                <a:hlinkClick r:id="rId3"/>
              </a:rPr>
              <a:t>24/0986</a:t>
            </a:r>
            <a:r>
              <a:rPr lang="en-GB" sz="1200" dirty="0"/>
              <a:t> Further Considerations for DRU Design					Hamid </a:t>
            </a:r>
            <a:r>
              <a:rPr lang="en-GB" sz="1200" dirty="0" err="1"/>
              <a:t>Hosseinianfar</a:t>
            </a:r>
            <a:endParaRPr lang="en-GB" sz="1200" dirty="0"/>
          </a:p>
          <a:p>
            <a:pPr lvl="1">
              <a:buFont typeface="Arial" panose="020B0604020202020204" pitchFamily="34" charset="0"/>
              <a:buChar char="•"/>
            </a:pPr>
            <a:r>
              <a:rPr lang="en-GB" sz="1200" dirty="0">
                <a:solidFill>
                  <a:srgbClr val="FF0000"/>
                </a:solidFill>
              </a:rPr>
              <a:t>24/1096</a:t>
            </a:r>
            <a:r>
              <a:rPr lang="en-GB" sz="1200" dirty="0"/>
              <a:t> Mirror Symmetric 20 MHz DRU Tone Plan within 242 RRU Boundary	Eunsung Park</a:t>
            </a:r>
          </a:p>
          <a:p>
            <a:pPr lvl="1">
              <a:buFont typeface="Arial" panose="020B0604020202020204" pitchFamily="34" charset="0"/>
              <a:buChar char="•"/>
            </a:pPr>
            <a:r>
              <a:rPr lang="en-GB" sz="1200" dirty="0">
                <a:solidFill>
                  <a:srgbClr val="FF0000"/>
                </a:solidFill>
              </a:rPr>
              <a:t>24/1097</a:t>
            </a:r>
            <a:r>
              <a:rPr lang="en-GB" sz="1200" dirty="0"/>
              <a:t> Thoughts on UHR-LTF for DRU						Eunsung Park</a:t>
            </a:r>
          </a:p>
          <a:p>
            <a:pPr lvl="1">
              <a:buFont typeface="Arial" panose="020B0604020202020204" pitchFamily="34" charset="0"/>
              <a:buChar char="•"/>
            </a:pPr>
            <a:r>
              <a:rPr lang="en-GB" sz="1200" dirty="0">
                <a:solidFill>
                  <a:srgbClr val="FF0000"/>
                </a:solidFill>
              </a:rPr>
              <a:t>24/1114</a:t>
            </a:r>
            <a:r>
              <a:rPr lang="en-GB" sz="1200" dirty="0"/>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1</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rPr>
              <a:t>24/0543</a:t>
            </a:r>
            <a:r>
              <a:rPr lang="en-US" sz="1400" dirty="0"/>
              <a:t> </a:t>
            </a:r>
            <a:r>
              <a:rPr lang="en-US" sz="1400" b="0" i="0" u="none" strike="noStrike" dirty="0">
                <a:solidFill>
                  <a:srgbClr val="000000"/>
                </a:solidFill>
                <a:effectLst/>
              </a:rPr>
              <a:t>Coexistence Protocols for UHR - follow up</a:t>
            </a:r>
            <a:r>
              <a:rPr lang="en-US" sz="1400" dirty="0"/>
              <a:t> 			</a:t>
            </a:r>
            <a:r>
              <a:rPr lang="en-US" sz="1400" b="0" i="0" u="none" strike="noStrike" dirty="0">
                <a:solidFill>
                  <a:srgbClr val="000000"/>
                </a:solidFill>
                <a:effectLst/>
              </a:rPr>
              <a:t>Sherief Helwa</a:t>
            </a:r>
          </a:p>
          <a:p>
            <a:pPr lvl="1">
              <a:buFont typeface="Arial" panose="020B0604020202020204" pitchFamily="34" charset="0"/>
              <a:buChar char="•"/>
            </a:pPr>
            <a:r>
              <a:rPr lang="en-US" sz="1400" b="0" i="0" u="none" strike="noStrike" dirty="0">
                <a:solidFill>
                  <a:srgbClr val="FF0000"/>
                </a:solidFill>
                <a:effectLst/>
              </a:rPr>
              <a:t>24/0675</a:t>
            </a:r>
            <a:r>
              <a:rPr lang="en-US" sz="1400" dirty="0"/>
              <a:t> </a:t>
            </a:r>
            <a:r>
              <a:rPr lang="en-US" sz="1400" b="0" i="0" u="none" strike="noStrike" dirty="0">
                <a:solidFill>
                  <a:srgbClr val="000000"/>
                </a:solidFill>
                <a:effectLst/>
              </a:rPr>
              <a:t>In-device Co-ex and P2P--Follow up</a:t>
            </a:r>
            <a:r>
              <a:rPr lang="en-US" sz="1400" dirty="0"/>
              <a:t> 					</a:t>
            </a:r>
            <a:r>
              <a:rPr lang="en-US" sz="1400" b="0" i="0" u="none" strike="noStrike" dirty="0">
                <a:solidFill>
                  <a:srgbClr val="000000"/>
                </a:solidFill>
                <a:effectLst/>
              </a:rPr>
              <a:t>Rubayet Shafin</a:t>
            </a:r>
            <a:r>
              <a:rPr lang="en-US" sz="1400" dirty="0"/>
              <a:t> </a:t>
            </a:r>
          </a:p>
          <a:p>
            <a:pPr lvl="1">
              <a:buFont typeface="Arial" panose="020B0604020202020204" pitchFamily="34" charset="0"/>
              <a:buChar char="•"/>
            </a:pPr>
            <a:r>
              <a:rPr lang="en-US" sz="1400" b="0" i="0" u="none" strike="noStrike" dirty="0">
                <a:solidFill>
                  <a:srgbClr val="FF0000"/>
                </a:solidFill>
                <a:effectLst/>
              </a:rPr>
              <a:t>24/0676</a:t>
            </a:r>
            <a:r>
              <a:rPr lang="en-US" sz="1400" dirty="0"/>
              <a:t> </a:t>
            </a:r>
            <a:r>
              <a:rPr lang="en-US" sz="1400" b="0" i="0" u="none" strike="noStrike" dirty="0">
                <a:solidFill>
                  <a:srgbClr val="000000"/>
                </a:solidFill>
                <a:effectLst/>
              </a:rPr>
              <a:t>Peer-to-peer TWT for Handling Co-ex/P2P</a:t>
            </a:r>
            <a:r>
              <a:rPr lang="en-US" sz="1400" dirty="0"/>
              <a:t> 				</a:t>
            </a:r>
            <a:r>
              <a:rPr lang="en-US" sz="1400" b="0" i="0" u="none" strike="noStrike" dirty="0">
                <a:solidFill>
                  <a:srgbClr val="000000"/>
                </a:solidFill>
                <a:effectLst/>
              </a:rPr>
              <a:t>Rubayet Shafin</a:t>
            </a:r>
          </a:p>
          <a:p>
            <a:pPr lvl="1">
              <a:buFont typeface="Arial" panose="020B0604020202020204" pitchFamily="34" charset="0"/>
              <a:buChar char="•"/>
            </a:pPr>
            <a:r>
              <a:rPr lang="en-US" sz="1400" b="0" i="0" u="sng" strike="noStrike" dirty="0">
                <a:solidFill>
                  <a:srgbClr val="0563C1"/>
                </a:solidFill>
                <a:effectLst/>
                <a:hlinkClick r:id="rId2"/>
              </a:rPr>
              <a:t>24/0806</a:t>
            </a:r>
            <a:r>
              <a:rPr lang="en-US" sz="1400" dirty="0"/>
              <a:t> </a:t>
            </a:r>
            <a:r>
              <a:rPr lang="en-US" sz="1400" b="0" i="0" u="none" strike="noStrike" dirty="0">
                <a:solidFill>
                  <a:srgbClr val="000000"/>
                </a:solidFill>
                <a:effectLst/>
              </a:rPr>
              <a:t>Multi-link In-device Coexistence Management</a:t>
            </a:r>
            <a:r>
              <a:rPr lang="en-US" sz="1400" dirty="0"/>
              <a:t> 			</a:t>
            </a:r>
            <a:r>
              <a:rPr lang="en-US" sz="1400" b="0" i="0" u="none" strike="noStrike" dirty="0">
                <a:solidFill>
                  <a:srgbClr val="000000"/>
                </a:solidFill>
                <a:effectLst/>
              </a:rPr>
              <a:t>Juseong Moon</a:t>
            </a:r>
          </a:p>
          <a:p>
            <a:pPr lvl="1">
              <a:buFont typeface="Arial" panose="020B0604020202020204" pitchFamily="34" charset="0"/>
              <a:buChar char="•"/>
            </a:pPr>
            <a:r>
              <a:rPr lang="en-US" sz="1400" b="0" i="0" u="none" strike="noStrike" dirty="0">
                <a:solidFill>
                  <a:srgbClr val="FF0000"/>
                </a:solidFill>
                <a:effectLst/>
              </a:rPr>
              <a:t>24/0831</a:t>
            </a:r>
            <a:r>
              <a:rPr lang="en-US" sz="1400" dirty="0"/>
              <a:t> </a:t>
            </a:r>
            <a:r>
              <a:rPr lang="en-US" sz="1400" b="0" i="0" u="none" strike="noStrike" dirty="0">
                <a:solidFill>
                  <a:srgbClr val="000000"/>
                </a:solidFill>
                <a:effectLst/>
              </a:rPr>
              <a:t>Periodic IDC use cases and considerations for signaling</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rPr>
              <a:t>24/0834</a:t>
            </a:r>
            <a:r>
              <a:rPr lang="en-US" sz="1400" dirty="0"/>
              <a:t> </a:t>
            </a:r>
            <a:r>
              <a:rPr lang="en-US" sz="1400" b="0" i="0" u="none" strike="noStrike" dirty="0">
                <a:solidFill>
                  <a:srgbClr val="000000"/>
                </a:solidFill>
                <a:effectLst/>
              </a:rPr>
              <a:t>Some Details on In-Device Coexistence</a:t>
            </a:r>
            <a:r>
              <a:rPr lang="en-US" sz="1400" dirty="0"/>
              <a:t> 				</a:t>
            </a:r>
            <a:r>
              <a:rPr lang="en-US" sz="1400" b="0" i="0" u="none" strike="noStrike" dirty="0">
                <a:solidFill>
                  <a:srgbClr val="000000"/>
                </a:solidFill>
                <a:effectLst/>
              </a:rPr>
              <a:t>Insun Jang</a:t>
            </a:r>
            <a:r>
              <a:rPr lang="en-US" sz="1400" dirty="0"/>
              <a:t> </a:t>
            </a:r>
          </a:p>
          <a:p>
            <a:pPr lvl="1">
              <a:buFont typeface="Arial" panose="020B0604020202020204" pitchFamily="34" charset="0"/>
              <a:buChar char="•"/>
            </a:pPr>
            <a:r>
              <a:rPr lang="fr-FR" sz="1400" b="0" i="0" u="sng" strike="noStrike" dirty="0">
                <a:solidFill>
                  <a:srgbClr val="0563C1"/>
                </a:solidFill>
                <a:effectLst/>
                <a:hlinkClick r:id="rId3"/>
              </a:rPr>
              <a:t>24/0857</a:t>
            </a:r>
            <a:r>
              <a:rPr lang="fr-FR" sz="1400" dirty="0"/>
              <a:t> </a:t>
            </a:r>
            <a:r>
              <a:rPr lang="fr-FR" sz="1400" b="0" i="0" u="none" strike="noStrike" dirty="0">
                <a:solidFill>
                  <a:srgbClr val="000000"/>
                </a:solidFill>
                <a:effectLst/>
              </a:rPr>
              <a:t>ICR </a:t>
            </a:r>
            <a:r>
              <a:rPr lang="fr-FR" sz="1400" b="0" i="0" u="none" strike="noStrike" dirty="0" err="1">
                <a:solidFill>
                  <a:srgbClr val="000000"/>
                </a:solidFill>
                <a:effectLst/>
              </a:rPr>
              <a:t>consideration</a:t>
            </a:r>
            <a:r>
              <a:rPr lang="fr-FR" sz="1400" dirty="0"/>
              <a:t> 							</a:t>
            </a:r>
            <a:r>
              <a:rPr lang="fr-FR" sz="1400" b="0" i="0" u="none" strike="noStrike" dirty="0">
                <a:solidFill>
                  <a:srgbClr val="000000"/>
                </a:solidFill>
                <a:effectLst/>
              </a:rPr>
              <a:t>Liwen Chu</a:t>
            </a:r>
            <a:r>
              <a:rPr lang="fr-FR" sz="1400" dirty="0"/>
              <a:t> </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hlinkClick r:id="rId2"/>
              </a:rPr>
              <a:t>24/1130</a:t>
            </a:r>
            <a:r>
              <a:rPr lang="en-GB" sz="1200" dirty="0"/>
              <a:t> Distribution Bandwidth of DRU - Follow up					Mengshi Hu</a:t>
            </a:r>
          </a:p>
          <a:p>
            <a:pPr lvl="1">
              <a:buFont typeface="Arial" panose="020B0604020202020204" pitchFamily="34" charset="0"/>
              <a:buChar char="•"/>
            </a:pPr>
            <a:r>
              <a:rPr lang="en-GB" sz="1200" dirty="0">
                <a:hlinkClick r:id="rId3"/>
              </a:rPr>
              <a:t>24/1131</a:t>
            </a:r>
            <a:r>
              <a:rPr lang="en-GB" sz="1200" dirty="0"/>
              <a:t> DRU for Puncturing Case 1001						Mengshi Hu</a:t>
            </a:r>
          </a:p>
          <a:p>
            <a:pPr lvl="1">
              <a:buFont typeface="Arial" panose="020B0604020202020204" pitchFamily="34" charset="0"/>
              <a:buChar char="•"/>
            </a:pPr>
            <a:r>
              <a:rPr lang="en-GB" sz="1200" dirty="0">
                <a:solidFill>
                  <a:srgbClr val="FF0000"/>
                </a:solidFill>
              </a:rPr>
              <a:t>24/1173</a:t>
            </a:r>
            <a:r>
              <a:rPr lang="en-GB" sz="1200" dirty="0"/>
              <a:t> Enabling 20MHz Operating STAs in 80MHz DRU Transmissions		</a:t>
            </a:r>
            <a:r>
              <a:rPr lang="en-GB" sz="1200" dirty="0" err="1"/>
              <a:t>Chenchen</a:t>
            </a:r>
            <a:r>
              <a:rPr lang="en-GB" sz="1200" dirty="0"/>
              <a:t> LIU</a:t>
            </a:r>
          </a:p>
          <a:p>
            <a:pPr lvl="1">
              <a:buFont typeface="Arial" panose="020B0604020202020204" pitchFamily="34" charset="0"/>
              <a:buChar char="•"/>
            </a:pPr>
            <a:r>
              <a:rPr lang="en-GB" sz="1200" dirty="0">
                <a:solidFill>
                  <a:srgbClr val="FF0000"/>
                </a:solidFill>
              </a:rPr>
              <a:t>24/1174</a:t>
            </a:r>
            <a:r>
              <a:rPr lang="en-GB" sz="1200" dirty="0"/>
              <a:t> Enhanced DRU Utilization in 40MHz and 80MHz Distributed Bandwidth	</a:t>
            </a:r>
            <a:r>
              <a:rPr lang="en-GB" sz="1200" dirty="0" err="1"/>
              <a:t>Chenchen</a:t>
            </a:r>
            <a:r>
              <a:rPr lang="en-GB" sz="1200" dirty="0"/>
              <a:t> LIU</a:t>
            </a:r>
          </a:p>
          <a:p>
            <a:pPr lvl="1">
              <a:buFont typeface="Arial" panose="020B0604020202020204" pitchFamily="34" charset="0"/>
              <a:buChar char="•"/>
            </a:pPr>
            <a:r>
              <a:rPr lang="en-GB" sz="1200" dirty="0">
                <a:solidFill>
                  <a:srgbClr val="FF0000"/>
                </a:solidFill>
              </a:rPr>
              <a:t>24/1230</a:t>
            </a:r>
            <a:r>
              <a:rPr lang="en-GB" sz="1200" dirty="0"/>
              <a:t> pilot-tone-design-in-dRU-transmission					Lin Yang</a:t>
            </a:r>
          </a:p>
          <a:p>
            <a:pPr lvl="1">
              <a:buFont typeface="Arial" panose="020B0604020202020204" pitchFamily="34" charset="0"/>
              <a:buChar char="•"/>
            </a:pPr>
            <a:r>
              <a:rPr lang="en-GB" sz="1200" dirty="0">
                <a:solidFill>
                  <a:srgbClr val="FF0000"/>
                </a:solidFill>
              </a:rPr>
              <a:t>24/1231</a:t>
            </a:r>
            <a:r>
              <a:rPr lang="en-GB" sz="1200" dirty="0"/>
              <a:t> UHR LTFs for DRU and Sounding Operation				Leonardo </a:t>
            </a:r>
            <a:r>
              <a:rPr lang="en-GB" sz="1200" dirty="0" err="1"/>
              <a:t>Lanante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rPr>
              <a:t>24/1108</a:t>
            </a:r>
            <a:r>
              <a:rPr lang="en-US" sz="1400" dirty="0"/>
              <a:t> </a:t>
            </a:r>
            <a:r>
              <a:rPr lang="en-US" sz="1400" b="0" i="0" u="none" strike="noStrike" dirty="0">
                <a:solidFill>
                  <a:srgbClr val="000000"/>
                </a:solidFill>
                <a:effectLst/>
              </a:rPr>
              <a:t>Periodic IDC signaling for Mobile AP</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rPr>
              <a:t>24/1109</a:t>
            </a:r>
            <a:r>
              <a:rPr lang="en-US" sz="1400" dirty="0"/>
              <a:t> </a:t>
            </a:r>
            <a:r>
              <a:rPr lang="en-US" sz="1400" b="0" i="0" u="none" strike="noStrike" dirty="0">
                <a:solidFill>
                  <a:srgbClr val="000000"/>
                </a:solidFill>
                <a:effectLst/>
              </a:rPr>
              <a:t>More consideration for in-device-coexistence</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rPr>
              <a:t>24/1170 </a:t>
            </a:r>
            <a:r>
              <a:rPr lang="en-US" sz="1400" b="0" i="0" u="none" strike="noStrike" dirty="0">
                <a:solidFill>
                  <a:srgbClr val="000000"/>
                </a:solidFill>
                <a:effectLst/>
              </a:rPr>
              <a:t>Further Considerations on In-Device Coexistence</a:t>
            </a:r>
            <a:r>
              <a:rPr lang="en-US" sz="1400" dirty="0"/>
              <a:t> 			</a:t>
            </a:r>
            <a:r>
              <a:rPr lang="en-US" sz="1400" b="0" i="0" u="none" strike="noStrike" dirty="0" err="1">
                <a:solidFill>
                  <a:srgbClr val="000000"/>
                </a:solidFill>
                <a:effectLst/>
              </a:rPr>
              <a:t>Jaheon</a:t>
            </a:r>
            <a:r>
              <a:rPr lang="en-US" sz="1400" b="0" i="0" u="none" strike="noStrike" dirty="0">
                <a:solidFill>
                  <a:srgbClr val="000000"/>
                </a:solidFill>
                <a:effectLst/>
              </a:rPr>
              <a:t> Gu</a:t>
            </a:r>
          </a:p>
          <a:p>
            <a:pPr lvl="1">
              <a:buFont typeface="Arial" panose="020B0604020202020204" pitchFamily="34" charset="0"/>
              <a:buChar char="•"/>
            </a:pPr>
            <a:r>
              <a:rPr lang="en-US" sz="1400" b="0" i="0" u="none" strike="noStrike" dirty="0">
                <a:solidFill>
                  <a:srgbClr val="FF0000"/>
                </a:solidFill>
                <a:effectLst/>
              </a:rPr>
              <a:t>24/1221</a:t>
            </a:r>
            <a:r>
              <a:rPr lang="en-US" sz="1400" b="0" i="0" u="none" strike="noStrike" dirty="0">
                <a:solidFill>
                  <a:srgbClr val="000000"/>
                </a:solidFill>
                <a:effectLst/>
              </a:rPr>
              <a:t> ICF ICR follow up</a:t>
            </a:r>
            <a:r>
              <a:rPr lang="en-US" sz="1400" dirty="0"/>
              <a:t> 							</a:t>
            </a:r>
            <a:r>
              <a:rPr lang="en-US" sz="1400" b="0" i="0" u="none" strike="noStrike" dirty="0">
                <a:solidFill>
                  <a:srgbClr val="000000"/>
                </a:solidFill>
                <a:effectLst/>
              </a:rPr>
              <a:t>Liwen Chu</a:t>
            </a:r>
            <a:r>
              <a:rPr lang="en-US" sz="1400" dirty="0"/>
              <a:t> </a:t>
            </a:r>
          </a:p>
          <a:p>
            <a:pPr lvl="1">
              <a:buFont typeface="Arial" panose="020B0604020202020204" pitchFamily="34" charset="0"/>
              <a:buChar char="•"/>
            </a:pPr>
            <a:r>
              <a:rPr lang="en-US" sz="1400" b="0" i="0" u="none" strike="noStrike" dirty="0">
                <a:solidFill>
                  <a:srgbClr val="FF0000"/>
                </a:solidFill>
                <a:effectLst/>
              </a:rPr>
              <a:t>24/1226</a:t>
            </a:r>
            <a:r>
              <a:rPr lang="en-US" sz="1400" dirty="0"/>
              <a:t> </a:t>
            </a:r>
            <a:r>
              <a:rPr lang="en-US" sz="1400" b="0" i="0" u="none" strike="noStrike" dirty="0">
                <a:solidFill>
                  <a:srgbClr val="000000"/>
                </a:solidFill>
                <a:effectLst/>
              </a:rPr>
              <a:t>ICF-ICR design</a:t>
            </a:r>
            <a:r>
              <a:rPr lang="en-US" sz="1400" dirty="0"/>
              <a:t> 								</a:t>
            </a:r>
            <a:r>
              <a:rPr lang="en-US" sz="1400" b="0" i="0" u="none" strike="noStrike" dirty="0">
                <a:solidFill>
                  <a:srgbClr val="000000"/>
                </a:solidFill>
                <a:effectLst/>
              </a:rPr>
              <a:t>Cariou, Laurent</a:t>
            </a:r>
          </a:p>
          <a:p>
            <a:pPr lvl="1">
              <a:buFont typeface="Arial" panose="020B0604020202020204" pitchFamily="34" charset="0"/>
              <a:buChar char="•"/>
            </a:pPr>
            <a:r>
              <a:rPr lang="en-US" sz="1400" dirty="0">
                <a:solidFill>
                  <a:srgbClr val="FF0000"/>
                </a:solidFill>
              </a:rPr>
              <a:t>24/1247</a:t>
            </a:r>
            <a:r>
              <a:rPr lang="en-US" sz="1400" dirty="0"/>
              <a:t>	ICF ICR Design For Coex						</a:t>
            </a:r>
            <a:r>
              <a:rPr lang="en-US" sz="1400" dirty="0" err="1"/>
              <a:t>Adbel</a:t>
            </a:r>
            <a:r>
              <a:rPr lang="en-US" sz="1400" dirty="0"/>
              <a:t> Ajami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a:t>
            </a:r>
          </a:p>
          <a:p>
            <a:pPr lvl="1">
              <a:buFont typeface="Arial" panose="020B0604020202020204" pitchFamily="34" charset="0"/>
              <a:buChar char="•"/>
            </a:pPr>
            <a:r>
              <a:rPr lang="en-GB" sz="1200" dirty="0">
                <a:hlinkClick r:id="rId2"/>
              </a:rPr>
              <a:t>24/1053</a:t>
            </a:r>
            <a:r>
              <a:rPr lang="en-GB" sz="1200" dirty="0"/>
              <a:t> PAPR of OFDMA transmission follow up			Xiaogang Chen</a:t>
            </a:r>
          </a:p>
          <a:p>
            <a:pPr lvl="1">
              <a:buFont typeface="Arial" panose="020B0604020202020204" pitchFamily="34" charset="0"/>
              <a:buChar char="•"/>
            </a:pPr>
            <a:r>
              <a:rPr lang="en-GB" sz="1200" dirty="0">
                <a:solidFill>
                  <a:srgbClr val="FF0000"/>
                </a:solidFill>
              </a:rPr>
              <a:t>24/1124</a:t>
            </a:r>
            <a:r>
              <a:rPr lang="en-GB" sz="1200" dirty="0"/>
              <a:t> Headroom Reason Reporting					Brian Hart</a:t>
            </a:r>
          </a:p>
          <a:p>
            <a:pPr lvl="1">
              <a:buFont typeface="Arial" panose="020B0604020202020204" pitchFamily="34" charset="0"/>
              <a:buChar char="•"/>
            </a:pPr>
            <a:r>
              <a:rPr lang="en-GB" sz="1200" dirty="0">
                <a:hlinkClick r:id="rId3"/>
              </a:rPr>
              <a:t>24/1158</a:t>
            </a:r>
            <a:r>
              <a:rPr lang="en-GB" sz="1200" dirty="0"/>
              <a:t> Uplink MU MIMO Precoding Precoder Message Format 	Rainer Strobel</a:t>
            </a:r>
          </a:p>
          <a:p>
            <a:pPr lvl="1">
              <a:buFont typeface="Arial" panose="020B0604020202020204" pitchFamily="34" charset="0"/>
              <a:buChar char="•"/>
            </a:pPr>
            <a:r>
              <a:rPr lang="en-GB" sz="1200" dirty="0">
                <a:hlinkClick r:id="rId4"/>
              </a:rPr>
              <a:t>24/1172</a:t>
            </a:r>
            <a:r>
              <a:rPr lang="en-GB" sz="1200" dirty="0"/>
              <a:t> CSD Indication Design					Bo Gong</a:t>
            </a:r>
          </a:p>
          <a:p>
            <a:pPr lvl="1">
              <a:buFont typeface="Arial" panose="020B0604020202020204" pitchFamily="34" charset="0"/>
              <a:buChar char="•"/>
            </a:pPr>
            <a:r>
              <a:rPr lang="en-GB" sz="1200" dirty="0">
                <a:solidFill>
                  <a:srgbClr val="FF0000"/>
                </a:solidFill>
              </a:rPr>
              <a:t>24/1177</a:t>
            </a:r>
            <a:r>
              <a:rPr lang="en-GB" sz="1200" dirty="0"/>
              <a:t> Additional Results for Multi-Layer Transmission		Leif Wilhelmsson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none" strike="noStrike" dirty="0">
                <a:solidFill>
                  <a:srgbClr val="FF0000"/>
                </a:solidFill>
                <a:effectLst/>
              </a:rPr>
              <a:t>24/0544</a:t>
            </a:r>
            <a:r>
              <a:rPr lang="en-US" sz="1400" dirty="0"/>
              <a:t> </a:t>
            </a:r>
            <a:r>
              <a:rPr lang="en-US" sz="1400" b="0" i="0" u="none" strike="noStrike" dirty="0">
                <a:solidFill>
                  <a:srgbClr val="000000"/>
                </a:solidFill>
                <a:effectLst/>
              </a:rPr>
              <a:t>Power Save Protocols for UHR - follow up</a:t>
            </a:r>
            <a:r>
              <a:rPr lang="en-US" sz="1400" dirty="0"/>
              <a:t> 				</a:t>
            </a:r>
            <a:r>
              <a:rPr lang="en-US" sz="1400" b="0" i="0" u="none" strike="noStrike" dirty="0">
                <a:solidFill>
                  <a:srgbClr val="000000"/>
                </a:solidFill>
                <a:effectLst/>
              </a:rPr>
              <a:t>Sherief Helwa </a:t>
            </a:r>
          </a:p>
          <a:p>
            <a:pPr lvl="1">
              <a:buFont typeface="Arial" panose="020B0604020202020204" pitchFamily="34" charset="0"/>
              <a:buChar char="•"/>
            </a:pPr>
            <a:r>
              <a:rPr lang="en-US" sz="1400" b="0" i="0" u="sng" strike="noStrike" dirty="0">
                <a:solidFill>
                  <a:srgbClr val="0563C1"/>
                </a:solidFill>
                <a:effectLst/>
                <a:hlinkClick r:id="rId2"/>
              </a:rPr>
              <a:t>24/0450</a:t>
            </a:r>
            <a:r>
              <a:rPr lang="en-US" sz="1400" dirty="0"/>
              <a:t> </a:t>
            </a:r>
            <a:r>
              <a:rPr lang="en-US" sz="1400" b="0" i="0" u="none" strike="noStrike" dirty="0">
                <a:solidFill>
                  <a:srgbClr val="000000"/>
                </a:solidFill>
                <a:effectLst/>
              </a:rPr>
              <a:t>a-proposal-for-</a:t>
            </a:r>
            <a:r>
              <a:rPr lang="en-US" sz="1400" b="0" i="0" u="none" strike="noStrike" dirty="0" err="1">
                <a:solidFill>
                  <a:srgbClr val="000000"/>
                </a:solidFill>
                <a:effectLst/>
              </a:rPr>
              <a:t>uhr</a:t>
            </a:r>
            <a:r>
              <a:rPr lang="en-US" sz="1400" b="0" i="0" u="none" strike="noStrike" dirty="0">
                <a:solidFill>
                  <a:srgbClr val="000000"/>
                </a:solidFill>
                <a:effectLst/>
              </a:rPr>
              <a:t>-soft-ap-power-save</a:t>
            </a:r>
            <a:r>
              <a:rPr lang="en-US" sz="1400" dirty="0"/>
              <a:t> 				</a:t>
            </a:r>
            <a:r>
              <a:rPr lang="en-US" sz="1400" b="0" i="0" u="none" strike="noStrike" dirty="0">
                <a:solidFill>
                  <a:srgbClr val="000000"/>
                </a:solidFill>
                <a:effectLst/>
              </a:rPr>
              <a:t>Yong Liu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24/0589</a:t>
            </a:r>
            <a:r>
              <a:rPr lang="en-US" sz="1400" dirty="0"/>
              <a:t> </a:t>
            </a:r>
            <a:r>
              <a:rPr lang="en-US" sz="1400" b="0" i="0" u="none" strike="noStrike" dirty="0">
                <a:solidFill>
                  <a:srgbClr val="000000"/>
                </a:solidFill>
                <a:effectLst/>
              </a:rPr>
              <a:t>Dynamic TID-To-Link Mapping for AP MLD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24/0602</a:t>
            </a:r>
            <a:r>
              <a:rPr lang="en-US" sz="1400" dirty="0"/>
              <a:t> </a:t>
            </a:r>
            <a:r>
              <a:rPr lang="en-US" sz="1400" b="0" i="0" u="none" strike="noStrike" dirty="0">
                <a:solidFill>
                  <a:srgbClr val="000000"/>
                </a:solidFill>
                <a:effectLst/>
              </a:rPr>
              <a:t>Multi link Power Management for MLO</a:t>
            </a:r>
            <a:r>
              <a:rPr lang="en-US" sz="1400" dirty="0"/>
              <a:t> 				</a:t>
            </a:r>
            <a:r>
              <a:rPr lang="en-US" sz="1400" b="0" i="0" u="none" strike="noStrike" dirty="0">
                <a:solidFill>
                  <a:srgbClr val="000000"/>
                </a:solidFill>
                <a:effectLst/>
              </a:rPr>
              <a:t>Morteza Mehrnoush</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24/0671</a:t>
            </a:r>
            <a:r>
              <a:rPr lang="en-US" sz="1400" dirty="0"/>
              <a:t> </a:t>
            </a:r>
            <a:r>
              <a:rPr lang="en-US" sz="1400" b="0" i="0" u="none" strike="noStrike" dirty="0">
                <a:solidFill>
                  <a:srgbClr val="000000"/>
                </a:solidFill>
                <a:effectLst/>
              </a:rPr>
              <a:t>Enhancements on AP Power Save</a:t>
            </a:r>
            <a:r>
              <a:rPr lang="en-US" sz="1400" dirty="0"/>
              <a:t> 					</a:t>
            </a:r>
            <a:r>
              <a:rPr lang="en-US" sz="1400" b="0" i="0" u="none" strike="noStrike" dirty="0">
                <a:solidFill>
                  <a:srgbClr val="000000"/>
                </a:solidFill>
                <a:effectLst/>
              </a:rPr>
              <a:t>Shawn Kim</a:t>
            </a:r>
            <a:r>
              <a:rPr lang="en-US" sz="1400" dirty="0"/>
              <a:t> </a:t>
            </a:r>
          </a:p>
          <a:p>
            <a:pPr lvl="1">
              <a:buFont typeface="Arial" panose="020B0604020202020204" pitchFamily="34" charset="0"/>
              <a:buChar char="•"/>
            </a:pPr>
            <a:r>
              <a:rPr lang="en-US" sz="1400" b="0" i="0" u="none" strike="noStrike" dirty="0">
                <a:solidFill>
                  <a:srgbClr val="FF0000"/>
                </a:solidFill>
                <a:effectLst/>
              </a:rPr>
              <a:t>24/0694</a:t>
            </a:r>
            <a:r>
              <a:rPr lang="en-US" sz="1400" dirty="0"/>
              <a:t> </a:t>
            </a:r>
            <a:r>
              <a:rPr lang="en-US" sz="1400" b="0" i="0" u="none" strike="noStrike" dirty="0">
                <a:solidFill>
                  <a:srgbClr val="000000"/>
                </a:solidFill>
                <a:effectLst/>
              </a:rPr>
              <a:t>Cross-link PS state indication</a:t>
            </a:r>
            <a:r>
              <a:rPr lang="en-US" sz="1400" dirty="0"/>
              <a:t> 						</a:t>
            </a:r>
            <a:r>
              <a:rPr lang="en-US" sz="1400" b="0" i="0" u="none" strike="noStrike" dirty="0">
                <a:solidFill>
                  <a:srgbClr val="000000"/>
                </a:solidFill>
                <a:effectLst/>
              </a:rPr>
              <a:t>Vishnu Ratnam</a:t>
            </a:r>
          </a:p>
          <a:p>
            <a:pPr lvl="1">
              <a:buFont typeface="Arial" panose="020B0604020202020204" pitchFamily="34" charset="0"/>
              <a:buChar char="•"/>
            </a:pPr>
            <a:r>
              <a:rPr lang="en-US" sz="1400" b="0" i="0" u="sng" strike="noStrike" dirty="0">
                <a:solidFill>
                  <a:srgbClr val="0563C1"/>
                </a:solidFill>
                <a:effectLst/>
                <a:hlinkClick r:id="rId6"/>
              </a:rPr>
              <a:t>24/0715</a:t>
            </a:r>
            <a:r>
              <a:rPr lang="en-US" sz="1400" dirty="0"/>
              <a:t> </a:t>
            </a:r>
            <a:r>
              <a:rPr lang="en-US" sz="1400" b="0" i="0" u="none" strike="noStrike" dirty="0">
                <a:solidFill>
                  <a:srgbClr val="000000"/>
                </a:solidFill>
                <a:effectLst/>
              </a:rPr>
              <a:t>Multi-Link-SM-Power-Save-Mode-follow-up</a:t>
            </a:r>
            <a:r>
              <a:rPr lang="en-US" sz="1400" dirty="0"/>
              <a:t> 			</a:t>
            </a:r>
            <a:r>
              <a:rPr lang="en-US" sz="1400" b="0" i="0" u="none" strike="noStrike" dirty="0">
                <a:solidFill>
                  <a:srgbClr val="000000"/>
                </a:solidFill>
                <a:effectLst/>
              </a:rPr>
              <a:t>Jason Y. Guo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7"/>
              </a:rPr>
              <a:t>24/0737</a:t>
            </a:r>
            <a:r>
              <a:rPr lang="en-US" sz="1400" dirty="0"/>
              <a:t> </a:t>
            </a:r>
            <a:r>
              <a:rPr lang="en-US" sz="1400" b="0" i="0" u="none" strike="noStrike" dirty="0">
                <a:solidFill>
                  <a:srgbClr val="000000"/>
                </a:solidFill>
                <a:effectLst/>
              </a:rPr>
              <a:t>Cross-link Wake-up to Go Deeper in Power Save</a:t>
            </a:r>
            <a:r>
              <a:rPr lang="en-US" sz="1400" dirty="0"/>
              <a:t> 			</a:t>
            </a:r>
            <a:r>
              <a:rPr lang="en-US" sz="1400" b="0" i="0" u="none" strike="noStrike" dirty="0">
                <a:solidFill>
                  <a:srgbClr val="000000"/>
                </a:solidFill>
                <a:effectLst/>
              </a:rPr>
              <a:t>Yuxin Lu</a:t>
            </a:r>
          </a:p>
          <a:p>
            <a:pPr lvl="1">
              <a:buFont typeface="Arial" panose="020B0604020202020204" pitchFamily="34" charset="0"/>
              <a:buChar char="•"/>
            </a:pPr>
            <a:r>
              <a:rPr lang="en-US" sz="1400" b="0" i="0" u="sng" strike="noStrike" dirty="0">
                <a:solidFill>
                  <a:srgbClr val="0563C1"/>
                </a:solidFill>
                <a:effectLst/>
                <a:hlinkClick r:id="rId8"/>
              </a:rPr>
              <a:t>24/0782</a:t>
            </a:r>
            <a:r>
              <a:rPr lang="en-US" sz="1400" dirty="0"/>
              <a:t> </a:t>
            </a:r>
            <a:r>
              <a:rPr lang="en-US" sz="1400" b="0" i="0" u="none" strike="noStrike" dirty="0">
                <a:solidFill>
                  <a:srgbClr val="000000"/>
                </a:solidFill>
                <a:effectLst/>
              </a:rPr>
              <a:t>AP power saving</a:t>
            </a:r>
            <a:r>
              <a:rPr lang="en-US" sz="1400" dirty="0"/>
              <a:t> 								</a:t>
            </a:r>
            <a:r>
              <a:rPr lang="en-US" sz="1400" b="0" i="0" u="none" strike="noStrike" dirty="0" err="1">
                <a:solidFill>
                  <a:srgbClr val="000000"/>
                </a:solidFill>
                <a:effectLst/>
              </a:rPr>
              <a:t>Chaoming</a:t>
            </a:r>
            <a:r>
              <a:rPr lang="en-US" sz="1400" b="0" i="0" u="none" strike="noStrike" dirty="0">
                <a:solidFill>
                  <a:srgbClr val="000000"/>
                </a:solidFill>
                <a:effectLst/>
              </a:rPr>
              <a:t> Luo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9"/>
              </a:rPr>
              <a:t>24/0813</a:t>
            </a:r>
            <a:r>
              <a:rPr lang="en-US" sz="1400" dirty="0"/>
              <a:t> </a:t>
            </a:r>
            <a:r>
              <a:rPr lang="en-US" sz="1400" b="0" i="0" u="none" strike="noStrike" dirty="0">
                <a:solidFill>
                  <a:srgbClr val="000000"/>
                </a:solidFill>
                <a:effectLst/>
              </a:rPr>
              <a:t>Discussions on AP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 ELR</a:t>
            </a:r>
          </a:p>
          <a:p>
            <a:pPr lvl="1">
              <a:buFont typeface="Arial" panose="020B0604020202020204" pitchFamily="34" charset="0"/>
              <a:buChar char="•"/>
            </a:pPr>
            <a:r>
              <a:rPr lang="en-US" sz="1200" dirty="0">
                <a:hlinkClick r:id="rId2"/>
              </a:rPr>
              <a:t>24/1054</a:t>
            </a:r>
            <a:r>
              <a:rPr lang="en-US" sz="1200" dirty="0"/>
              <a:t> On the over puncturing in LDPC				Xiaogang Chen</a:t>
            </a:r>
          </a:p>
          <a:p>
            <a:pPr lvl="1">
              <a:buFont typeface="Arial" panose="020B0604020202020204" pitchFamily="34" charset="0"/>
              <a:buChar char="•"/>
            </a:pPr>
            <a:r>
              <a:rPr lang="en-US" sz="1200" dirty="0">
                <a:hlinkClick r:id="rId3"/>
              </a:rPr>
              <a:t>24/1159</a:t>
            </a:r>
            <a:r>
              <a:rPr lang="en-US" sz="1200" dirty="0"/>
              <a:t> Investigation of LDPC Improvements				Rainer Strobel</a:t>
            </a:r>
          </a:p>
          <a:p>
            <a:pPr lvl="1">
              <a:buFont typeface="Arial" panose="020B0604020202020204" pitchFamily="34" charset="0"/>
              <a:buChar char="•"/>
            </a:pPr>
            <a:r>
              <a:rPr lang="en-US" sz="1200" dirty="0">
                <a:solidFill>
                  <a:srgbClr val="FF0000"/>
                </a:solidFill>
              </a:rPr>
              <a:t>24/1238 </a:t>
            </a:r>
            <a:r>
              <a:rPr lang="en-US" sz="1200" dirty="0" err="1"/>
              <a:t>ldpc</a:t>
            </a:r>
            <a:r>
              <a:rPr lang="en-US" sz="1200" dirty="0"/>
              <a:t>-codes-performance-evaluation				Rong Zhang</a:t>
            </a:r>
          </a:p>
          <a:p>
            <a:pPr lvl="1">
              <a:buFont typeface="Arial" panose="020B0604020202020204" pitchFamily="34" charset="0"/>
              <a:buChar char="•"/>
            </a:pPr>
            <a:r>
              <a:rPr lang="en-US" sz="1200" dirty="0">
                <a:solidFill>
                  <a:srgbClr val="FF0000"/>
                </a:solidFill>
              </a:rPr>
              <a:t>24/1184 </a:t>
            </a:r>
            <a:r>
              <a:rPr lang="en-US" sz="1200" dirty="0"/>
              <a:t>Considerations on ELR transmission				Dongguk Lim</a:t>
            </a:r>
          </a:p>
          <a:p>
            <a:pPr lvl="1">
              <a:buFont typeface="Arial" panose="020B0604020202020204" pitchFamily="34" charset="0"/>
              <a:buChar char="•"/>
            </a:pPr>
            <a:r>
              <a:rPr lang="en-US" sz="1200" dirty="0">
                <a:solidFill>
                  <a:srgbClr val="FF0000"/>
                </a:solidFill>
              </a:rPr>
              <a:t>24/1232 </a:t>
            </a:r>
            <a:r>
              <a:rPr lang="en-US" sz="1200" dirty="0"/>
              <a:t>Thoughts on Extended Long Range Transmission		Leonardo </a:t>
            </a:r>
            <a:r>
              <a:rPr lang="en-US" sz="1200" dirty="0" err="1"/>
              <a:t>Lanante</a:t>
            </a:r>
            <a:endParaRPr lang="en-US"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275124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b="0" i="0" u="none" strike="noStrike" dirty="0">
                <a:solidFill>
                  <a:srgbClr val="FF0000"/>
                </a:solidFill>
                <a:effectLst/>
              </a:rPr>
              <a:t>24/0659</a:t>
            </a:r>
            <a:r>
              <a:rPr lang="en-US" sz="1400" dirty="0"/>
              <a:t> </a:t>
            </a:r>
            <a:r>
              <a:rPr lang="en-US" sz="1400" b="0" i="0" u="none" strike="noStrike" dirty="0">
                <a:solidFill>
                  <a:srgbClr val="000000"/>
                </a:solidFill>
                <a:effectLst/>
              </a:rPr>
              <a:t>Thoughts on AP Power Save</a:t>
            </a:r>
            <a:r>
              <a:rPr lang="en-US" sz="1400" dirty="0"/>
              <a:t> 						</a:t>
            </a:r>
            <a:r>
              <a:rPr lang="en-US" sz="1400" b="0" i="0" u="none" strike="noStrike" dirty="0">
                <a:solidFill>
                  <a:srgbClr val="000000"/>
                </a:solidFill>
                <a:effectLst/>
              </a:rPr>
              <a:t>Binita Gupta</a:t>
            </a:r>
            <a:r>
              <a:rPr lang="en-US" sz="1400" dirty="0"/>
              <a:t> </a:t>
            </a:r>
          </a:p>
          <a:p>
            <a:pPr lvl="1">
              <a:buFont typeface="Arial" panose="020B0604020202020204" pitchFamily="34" charset="0"/>
              <a:buChar char="•"/>
            </a:pPr>
            <a:r>
              <a:rPr lang="en-US" sz="1400" b="0" i="0" u="none" strike="noStrike" dirty="0">
                <a:solidFill>
                  <a:srgbClr val="FF0000"/>
                </a:solidFill>
                <a:effectLst/>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r>
              <a:rPr lang="en-US" sz="1400" dirty="0"/>
              <a:t> </a:t>
            </a:r>
          </a:p>
          <a:p>
            <a:pPr lvl="1">
              <a:buFont typeface="Arial" panose="020B0604020202020204" pitchFamily="34" charset="0"/>
              <a:buChar char="•"/>
            </a:pPr>
            <a:r>
              <a:rPr lang="en-US" sz="1400" b="0" i="0" u="none" strike="noStrike" dirty="0">
                <a:solidFill>
                  <a:srgbClr val="FF0000"/>
                </a:solidFill>
                <a:effectLst/>
              </a:rPr>
              <a:t>24/1117</a:t>
            </a:r>
            <a:r>
              <a:rPr lang="en-US" sz="1400" dirty="0"/>
              <a:t> </a:t>
            </a:r>
            <a:r>
              <a:rPr lang="en-US" sz="1400" b="0" i="0" u="none" strike="noStrike" dirty="0">
                <a:solidFill>
                  <a:srgbClr val="000000"/>
                </a:solidFill>
                <a:effectLst/>
              </a:rPr>
              <a:t>AP state transitions in DPS mode - </a:t>
            </a:r>
            <a:r>
              <a:rPr lang="en-US" sz="1400" b="0" i="0" u="none" strike="noStrike" dirty="0" err="1">
                <a:solidFill>
                  <a:srgbClr val="000000"/>
                </a:solidFill>
                <a:effectLst/>
              </a:rPr>
              <a:t>followup</a:t>
            </a:r>
            <a:r>
              <a:rPr lang="en-US" sz="1400" dirty="0"/>
              <a:t> 			</a:t>
            </a:r>
            <a:r>
              <a:rPr lang="en-US" sz="1400" b="0" i="0" u="none" strike="noStrike" dirty="0">
                <a:solidFill>
                  <a:srgbClr val="000000"/>
                </a:solidFill>
                <a:effectLst/>
              </a:rPr>
              <a:t>Vishnu Ratnam</a:t>
            </a:r>
            <a:r>
              <a:rPr lang="en-US" sz="1400" dirty="0"/>
              <a:t> </a:t>
            </a:r>
          </a:p>
          <a:p>
            <a:pPr lvl="1">
              <a:buFont typeface="Arial" panose="020B0604020202020204" pitchFamily="34" charset="0"/>
              <a:buChar char="•"/>
            </a:pPr>
            <a:r>
              <a:rPr lang="en-US" sz="1400" b="0" i="0" u="none" strike="noStrike" dirty="0">
                <a:solidFill>
                  <a:srgbClr val="FF0000"/>
                </a:solidFill>
                <a:effectLst/>
              </a:rPr>
              <a:t>24/1126</a:t>
            </a:r>
            <a:r>
              <a:rPr lang="en-US" sz="1400" dirty="0"/>
              <a:t> </a:t>
            </a:r>
            <a:r>
              <a:rPr lang="en-US" sz="1400" b="0" i="0" u="none" strike="noStrike" dirty="0">
                <a:solidFill>
                  <a:srgbClr val="000000"/>
                </a:solidFill>
                <a:effectLst/>
              </a:rPr>
              <a:t>ICF-ICR Discussion for DPS</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r>
              <a:rPr lang="en-US" sz="1400" dirty="0"/>
              <a:t> </a:t>
            </a:r>
          </a:p>
          <a:p>
            <a:pPr lvl="1">
              <a:buFont typeface="Arial" panose="020B0604020202020204" pitchFamily="34" charset="0"/>
              <a:buChar char="•"/>
            </a:pPr>
            <a:r>
              <a:rPr lang="en-US" sz="1400" b="0" i="0" u="none" strike="noStrike" dirty="0">
                <a:solidFill>
                  <a:srgbClr val="FF0000"/>
                </a:solidFill>
                <a:effectLst/>
              </a:rPr>
              <a:t>24/1146</a:t>
            </a:r>
            <a:r>
              <a:rPr lang="en-US" sz="1400" dirty="0"/>
              <a:t> </a:t>
            </a:r>
            <a:r>
              <a:rPr lang="en-US" sz="1400" b="0" i="0" u="none" strike="noStrike" dirty="0">
                <a:solidFill>
                  <a:srgbClr val="000000"/>
                </a:solidFill>
                <a:effectLst/>
              </a:rPr>
              <a:t>Considerations on AP Power Save Mode</a:t>
            </a:r>
            <a:r>
              <a:rPr lang="en-US" sz="1400" dirty="0"/>
              <a:t> 				</a:t>
            </a:r>
            <a:r>
              <a:rPr lang="en-US" sz="1400" b="0" i="0" u="none" strike="noStrike" dirty="0">
                <a:solidFill>
                  <a:srgbClr val="000000"/>
                </a:solidFill>
                <a:effectLst/>
              </a:rPr>
              <a:t>Jerome Gu</a:t>
            </a:r>
            <a:r>
              <a:rPr lang="en-US" sz="1400" dirty="0"/>
              <a:t> </a:t>
            </a:r>
          </a:p>
          <a:p>
            <a:pPr lvl="1">
              <a:buFont typeface="Arial" panose="020B0604020202020204" pitchFamily="34" charset="0"/>
              <a:buChar char="•"/>
            </a:pPr>
            <a:r>
              <a:rPr lang="en-US" sz="1400" b="0" i="0" u="none" strike="noStrike" dirty="0">
                <a:solidFill>
                  <a:srgbClr val="FF0000"/>
                </a:solidFill>
                <a:effectLst/>
              </a:rPr>
              <a:t>24/1166</a:t>
            </a:r>
            <a:r>
              <a:rPr lang="en-US" sz="1400" dirty="0"/>
              <a:t> </a:t>
            </a:r>
            <a:r>
              <a:rPr lang="en-US" sz="1400" b="0" i="0" u="none" strike="noStrike" dirty="0">
                <a:solidFill>
                  <a:srgbClr val="000000"/>
                </a:solidFill>
                <a:effectLst/>
              </a:rPr>
              <a:t>TWT-based Power Save with Enhanced Flexibility </a:t>
            </a:r>
            <a:r>
              <a:rPr lang="en-US" sz="1400" dirty="0"/>
              <a:t> 		</a:t>
            </a:r>
            <a:r>
              <a:rPr lang="en-US" sz="1400" b="0" i="0" u="none" strike="noStrike" dirty="0">
                <a:solidFill>
                  <a:srgbClr val="000000"/>
                </a:solidFill>
                <a:effectLst/>
              </a:rPr>
              <a:t>Qing Xia</a:t>
            </a:r>
            <a:r>
              <a:rPr lang="en-US" sz="1400" dirty="0"/>
              <a:t> </a:t>
            </a:r>
          </a:p>
          <a:p>
            <a:pPr lvl="1">
              <a:buFont typeface="Arial" panose="020B0604020202020204" pitchFamily="34" charset="0"/>
              <a:buChar char="•"/>
            </a:pPr>
            <a:r>
              <a:rPr lang="en-US" sz="1400" b="0" i="0" u="none" strike="noStrike" dirty="0">
                <a:solidFill>
                  <a:srgbClr val="FF0000"/>
                </a:solidFill>
                <a:effectLst/>
              </a:rPr>
              <a:t>24/1167</a:t>
            </a:r>
            <a:r>
              <a:rPr lang="en-US" sz="1400" dirty="0"/>
              <a:t> </a:t>
            </a:r>
            <a:r>
              <a:rPr lang="en-US" sz="1400" b="0" i="0" u="none" strike="noStrike" dirty="0">
                <a:solidFill>
                  <a:srgbClr val="000000"/>
                </a:solidFill>
                <a:effectLst/>
              </a:rPr>
              <a:t>EML(SR/MR) Based Dynamic Power Save Design </a:t>
            </a:r>
            <a:r>
              <a:rPr lang="en-US" sz="1400" dirty="0"/>
              <a:t> 		</a:t>
            </a:r>
            <a:r>
              <a:rPr lang="en-US" sz="1400" b="0" i="0" u="none" strike="noStrike" dirty="0">
                <a:solidFill>
                  <a:srgbClr val="000000"/>
                </a:solidFill>
                <a:effectLst/>
              </a:rPr>
              <a:t>Qing Xia</a:t>
            </a:r>
            <a:r>
              <a:rPr lang="en-US" sz="1400" dirty="0"/>
              <a:t> </a:t>
            </a:r>
          </a:p>
          <a:p>
            <a:pPr lvl="1">
              <a:buFont typeface="Arial" panose="020B0604020202020204" pitchFamily="34" charset="0"/>
              <a:buChar char="•"/>
            </a:pPr>
            <a:r>
              <a:rPr lang="en-US" sz="1400" b="0" i="0" u="none" strike="noStrike" dirty="0">
                <a:solidFill>
                  <a:srgbClr val="FF0000"/>
                </a:solidFill>
                <a:effectLst/>
              </a:rPr>
              <a:t>24/1227</a:t>
            </a:r>
            <a:r>
              <a:rPr lang="en-US" sz="1400" dirty="0"/>
              <a:t> </a:t>
            </a:r>
            <a:r>
              <a:rPr lang="en-US" sz="1400" b="0" i="0" u="none" strike="noStrike" dirty="0">
                <a:solidFill>
                  <a:srgbClr val="000000"/>
                </a:solidFill>
                <a:effectLst/>
              </a:rPr>
              <a:t>Some usage of intermediate FCS</a:t>
            </a:r>
            <a:r>
              <a:rPr lang="en-US" sz="1400" dirty="0"/>
              <a:t> 					</a:t>
            </a:r>
            <a:r>
              <a:rPr lang="en-US" sz="1400" b="0" i="0" u="none" strike="noStrike" dirty="0">
                <a:solidFill>
                  <a:srgbClr val="000000"/>
                </a:solidFill>
                <a:effectLst/>
              </a:rPr>
              <a:t>Cariou, Laurent</a:t>
            </a:r>
            <a:r>
              <a:rPr lang="en-US" sz="1400" dirty="0"/>
              <a:t> </a:t>
            </a:r>
          </a:p>
          <a:p>
            <a:pPr lvl="1">
              <a:buFont typeface="Arial" panose="020B0604020202020204" pitchFamily="34" charset="0"/>
              <a:buChar char="•"/>
            </a:pPr>
            <a:r>
              <a:rPr lang="en-US" sz="1400" b="0" i="0" u="none" strike="noStrike" dirty="0">
                <a:solidFill>
                  <a:srgbClr val="FF0000"/>
                </a:solidFill>
                <a:effectLst/>
              </a:rPr>
              <a:t>24/1240</a:t>
            </a:r>
            <a:r>
              <a:rPr lang="en-US" sz="1400" dirty="0"/>
              <a:t> </a:t>
            </a:r>
            <a:r>
              <a:rPr lang="en-US" sz="1400" b="0" i="0" u="none" strike="noStrike" dirty="0">
                <a:solidFill>
                  <a:srgbClr val="000000"/>
                </a:solidFill>
                <a:effectLst/>
              </a:rPr>
              <a:t>Thoughts on AP Power Saving</a:t>
            </a:r>
            <a:r>
              <a:rPr lang="en-US" sz="1400" dirty="0"/>
              <a:t> 					</a:t>
            </a:r>
            <a:r>
              <a:rPr lang="en-US" sz="1400" b="0" i="0" u="none" strike="noStrike" dirty="0">
                <a:solidFill>
                  <a:srgbClr val="000000"/>
                </a:solidFill>
                <a:effectLst/>
              </a:rPr>
              <a:t>Rubayet Shafin</a:t>
            </a:r>
          </a:p>
          <a:p>
            <a:pPr lvl="1">
              <a:buFont typeface="Arial" panose="020B0604020202020204" pitchFamily="34" charset="0"/>
              <a:buChar char="•"/>
            </a:pPr>
            <a:r>
              <a:rPr lang="en-US" sz="1400" dirty="0">
                <a:solidFill>
                  <a:srgbClr val="FF0000"/>
                </a:solidFill>
              </a:rPr>
              <a:t>24/1246</a:t>
            </a:r>
            <a:r>
              <a:rPr lang="en-US" sz="1400" dirty="0"/>
              <a:t>	Low-power-listening-mode-for-clients-follow up			Ming Gan</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sng" strike="noStrike" dirty="0">
                <a:solidFill>
                  <a:srgbClr val="0563C1"/>
                </a:solidFill>
                <a:effectLst/>
                <a:hlinkClick r:id="rId4"/>
              </a:rPr>
              <a:t>24/0625</a:t>
            </a:r>
            <a:r>
              <a:rPr lang="en-US" sz="1400" dirty="0"/>
              <a:t> </a:t>
            </a:r>
            <a:r>
              <a:rPr lang="en-US" sz="1400" b="0" i="0" u="none" strike="noStrike" dirty="0">
                <a:solidFill>
                  <a:srgbClr val="000000"/>
                </a:solidFill>
                <a:effectLst/>
              </a:rPr>
              <a:t>Thoughts on low latency traffic transmission</a:t>
            </a:r>
            <a:r>
              <a:rPr lang="en-US" sz="1400" dirty="0"/>
              <a:t> 				</a:t>
            </a:r>
            <a:r>
              <a:rPr lang="en-US" sz="1400" b="0" i="0" u="none" strike="noStrike" dirty="0">
                <a:solidFill>
                  <a:srgbClr val="000000"/>
                </a:solidFill>
                <a:effectLst/>
              </a:rPr>
              <a:t>Ryota Yamada</a:t>
            </a:r>
            <a:r>
              <a:rPr lang="en-US" sz="1400" dirty="0"/>
              <a:t> </a:t>
            </a:r>
          </a:p>
          <a:p>
            <a:pPr lvl="1">
              <a:buFont typeface="Arial" panose="020B0604020202020204" pitchFamily="34" charset="0"/>
              <a:buChar char="•"/>
            </a:pPr>
            <a:r>
              <a:rPr lang="en-US" sz="1400" b="0" i="0" u="none" strike="noStrike" dirty="0">
                <a:solidFill>
                  <a:srgbClr val="FF0000"/>
                </a:solidFill>
                <a:effectLst/>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rPr>
              <a:t>24/0755</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r>
              <a:rPr lang="en-US" sz="1400" dirty="0"/>
              <a:t> </a:t>
            </a:r>
            <a:endParaRPr lang="en-US" sz="1400" b="0" i="0" u="none" strike="noStrike" dirty="0">
              <a:solidFill>
                <a:schemeClr val="tx1"/>
              </a:solidFill>
              <a:effectLs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209187</TotalTime>
  <Words>6471</Words>
  <Application>Microsoft Office PowerPoint</Application>
  <PresentationFormat>On-screen Show (4:3)</PresentationFormat>
  <Paragraphs>1615</Paragraphs>
  <Slides>58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8"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 (Channel Access)</vt:lpstr>
      <vt:lpstr>Straw Polls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2024-07-13T14:49:23Z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