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91" r:id="rId3"/>
    <p:sldId id="294" r:id="rId4"/>
    <p:sldId id="295" r:id="rId5"/>
    <p:sldId id="300" r:id="rId6"/>
    <p:sldId id="306" r:id="rId7"/>
    <p:sldId id="299" r:id="rId8"/>
    <p:sldId id="301" r:id="rId9"/>
    <p:sldId id="307" r:id="rId10"/>
    <p:sldId id="304" r:id="rId11"/>
    <p:sldId id="296" r:id="rId12"/>
    <p:sldId id="317" r:id="rId13"/>
    <p:sldId id="316" r:id="rId14"/>
    <p:sldId id="303" r:id="rId15"/>
    <p:sldId id="308" r:id="rId16"/>
    <p:sldId id="292" r:id="rId17"/>
    <p:sldId id="293" r:id="rId18"/>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9462" autoAdjust="0"/>
  </p:normalViewPr>
  <p:slideViewPr>
    <p:cSldViewPr>
      <p:cViewPr varScale="1">
        <p:scale>
          <a:sx n="80" d="100"/>
          <a:sy n="80" d="100"/>
        </p:scale>
        <p:origin x="112" y="44"/>
      </p:cViewPr>
      <p:guideLst>
        <p:guide orient="horz" pos="2160"/>
        <p:guide pos="3840"/>
      </p:guideLst>
    </p:cSldViewPr>
  </p:slideViewPr>
  <p:outlineViewPr>
    <p:cViewPr>
      <p:scale>
        <a:sx n="33" d="100"/>
        <a:sy n="33" d="100"/>
      </p:scale>
      <p:origin x="0" y="37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7" d="100"/>
          <a:sy n="47" d="100"/>
        </p:scale>
        <p:origin x="2772" y="4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384175" y="701675"/>
            <a:ext cx="6165850"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761910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762000"/>
          </a:xfrm>
        </p:spPr>
        <p:txBody>
          <a:bodyPr/>
          <a:lstStyle/>
          <a:p>
            <a:r>
              <a:rPr lang="en-US" dirty="0"/>
              <a:t>Click to edit Master title style</a:t>
            </a:r>
          </a:p>
        </p:txBody>
      </p:sp>
      <p:sp>
        <p:nvSpPr>
          <p:cNvPr id="3" name="Content Placeholder 2"/>
          <p:cNvSpPr>
            <a:spLocks noGrp="1"/>
          </p:cNvSpPr>
          <p:nvPr>
            <p:ph idx="1"/>
          </p:nvPr>
        </p:nvSpPr>
        <p:spPr>
          <a:xfrm>
            <a:off x="914400" y="1676400"/>
            <a:ext cx="10363200" cy="4419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929218" y="332601"/>
            <a:ext cx="993862" cy="276999"/>
          </a:xfrm>
          <a:ln/>
        </p:spPr>
        <p:txBody>
          <a:bodyPr/>
          <a:lstStyle>
            <a:lvl1pPr>
              <a:defRPr/>
            </a:lvl1pPr>
          </a:lstStyle>
          <a:p>
            <a:pPr>
              <a:defRPr/>
            </a:pPr>
            <a:r>
              <a:rPr lang="en-US" altLang="zh-TW" dirty="0"/>
              <a:t>June 2024</a:t>
            </a:r>
          </a:p>
        </p:txBody>
      </p:sp>
      <p:sp>
        <p:nvSpPr>
          <p:cNvPr id="5" name="Rectangle 5"/>
          <p:cNvSpPr>
            <a:spLocks noGrp="1" noChangeArrowheads="1"/>
          </p:cNvSpPr>
          <p:nvPr>
            <p:ph type="ftr" sz="quarter" idx="11"/>
          </p:nvPr>
        </p:nvSpPr>
        <p:spPr>
          <a:xfrm>
            <a:off x="9774472" y="6475413"/>
            <a:ext cx="1617429" cy="184666"/>
          </a:xfrm>
          <a:ln/>
        </p:spPr>
        <p:txBody>
          <a:bodyPr/>
          <a:lstStyle>
            <a:lvl1pPr>
              <a:defRPr/>
            </a:lvl1pPr>
          </a:lstStyle>
          <a:p>
            <a:pPr>
              <a:defRPr/>
            </a:pPr>
            <a:r>
              <a:rPr lang="en-US" altLang="ko-KR" dirty="0"/>
              <a:t>Frank Hsu , Mediatek Inc.</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929218" y="332601"/>
            <a:ext cx="993862" cy="276999"/>
          </a:xfrm>
          <a:ln/>
        </p:spPr>
        <p:txBody>
          <a:bodyPr/>
          <a:lstStyle>
            <a:lvl1pPr>
              <a:defRPr/>
            </a:lvl1pPr>
          </a:lstStyle>
          <a:p>
            <a:pPr>
              <a:defRPr/>
            </a:pPr>
            <a:r>
              <a:rPr lang="en-US" altLang="zh-TW" dirty="0"/>
              <a:t>June 2024</a:t>
            </a:r>
          </a:p>
        </p:txBody>
      </p:sp>
      <p:sp>
        <p:nvSpPr>
          <p:cNvPr id="5" name="Rectangle 5"/>
          <p:cNvSpPr>
            <a:spLocks noGrp="1" noChangeArrowheads="1"/>
          </p:cNvSpPr>
          <p:nvPr>
            <p:ph type="ftr" sz="quarter" idx="11"/>
          </p:nvPr>
        </p:nvSpPr>
        <p:spPr>
          <a:xfrm>
            <a:off x="9812944" y="6475413"/>
            <a:ext cx="1578957" cy="184666"/>
          </a:xfrm>
          <a:ln/>
        </p:spPr>
        <p:txBody>
          <a:bodyPr/>
          <a:lstStyle>
            <a:lvl1pPr>
              <a:defRPr/>
            </a:lvl1pPr>
          </a:lstStyle>
          <a:p>
            <a:pPr>
              <a:defRPr/>
            </a:pPr>
            <a:r>
              <a:rPr lang="en-US" altLang="ko-KR" dirty="0"/>
              <a:t>Frank Hsu, Mediatek Inc.</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0"/>
            <a:ext cx="103632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June 2024</a:t>
            </a:r>
          </a:p>
        </p:txBody>
      </p:sp>
      <p:sp>
        <p:nvSpPr>
          <p:cNvPr id="1029" name="Rectangle 5"/>
          <p:cNvSpPr>
            <a:spLocks noGrp="1" noChangeArrowheads="1"/>
          </p:cNvSpPr>
          <p:nvPr>
            <p:ph type="ftr" sz="quarter" idx="3"/>
          </p:nvPr>
        </p:nvSpPr>
        <p:spPr bwMode="auto">
          <a:xfrm>
            <a:off x="9812943" y="6475413"/>
            <a:ext cx="157895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Frank Hsu, </a:t>
            </a:r>
            <a:r>
              <a:rPr lang="en-US" altLang="ko-KR" dirty="0" err="1"/>
              <a:t>Mediatek</a:t>
            </a:r>
            <a:r>
              <a:rPr lang="en-US" altLang="ko-KR" dirty="0"/>
              <a:t> Inc.</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7977652"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cs typeface="+mn-cs"/>
              </a:rPr>
              <a:t>doc.: IEEE 802.11-24/0963r2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200" dirty="0">
              <a:cs typeface="+mn-cs"/>
            </a:endParaRPr>
          </a:p>
        </p:txBody>
      </p:sp>
      <p:sp>
        <p:nvSpPr>
          <p:cNvPr id="1033" name="Rectangle 9"/>
          <p:cNvSpPr>
            <a:spLocks noChangeArrowheads="1"/>
          </p:cNvSpPr>
          <p:nvPr/>
        </p:nvSpPr>
        <p:spPr bwMode="auto">
          <a:xfrm>
            <a:off x="914401" y="6475413"/>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sz="1200" dirty="0">
                <a:cs typeface="+mn-cs"/>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200"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914400" y="356801"/>
            <a:ext cx="993862" cy="276999"/>
          </a:xfrm>
        </p:spPr>
        <p:txBody>
          <a:bodyPr/>
          <a:lstStyle/>
          <a:p>
            <a:pPr>
              <a:defRPr/>
            </a:pPr>
            <a:r>
              <a:rPr lang="en-US" altLang="zh-TW" dirty="0"/>
              <a:t>June 2024</a:t>
            </a:r>
          </a:p>
        </p:txBody>
      </p:sp>
      <p:sp>
        <p:nvSpPr>
          <p:cNvPr id="1028" name="Footer Placeholder 4"/>
          <p:cNvSpPr>
            <a:spLocks noGrp="1"/>
          </p:cNvSpPr>
          <p:nvPr>
            <p:ph type="ftr" sz="quarter" idx="11"/>
          </p:nvPr>
        </p:nvSpPr>
        <p:spPr>
          <a:xfrm>
            <a:off x="9737114" y="6475413"/>
            <a:ext cx="1540486" cy="184666"/>
          </a:xfrm>
        </p:spPr>
        <p:txBody>
          <a:bodyPr/>
          <a:lstStyle/>
          <a:p>
            <a:pPr>
              <a:defRPr/>
            </a:pPr>
            <a:r>
              <a:rPr lang="en-US" dirty="0"/>
              <a:t>Frank Hsu, </a:t>
            </a:r>
            <a:r>
              <a:rPr lang="en-US" dirty="0" err="1"/>
              <a:t>Mediatek</a:t>
            </a:r>
            <a:r>
              <a:rPr lang="en-US" dirty="0"/>
              <a:t> Inc</a:t>
            </a:r>
          </a:p>
        </p:txBody>
      </p:sp>
      <p:sp>
        <p:nvSpPr>
          <p:cNvPr id="1029" name="Rectangle 2"/>
          <p:cNvSpPr>
            <a:spLocks noGrp="1" noChangeArrowheads="1"/>
          </p:cNvSpPr>
          <p:nvPr>
            <p:ph type="title"/>
          </p:nvPr>
        </p:nvSpPr>
        <p:spPr>
          <a:xfrm>
            <a:off x="914400" y="685800"/>
            <a:ext cx="10363200" cy="1066800"/>
          </a:xfrm>
        </p:spPr>
        <p:txBody>
          <a:bodyPr>
            <a:normAutofit/>
          </a:bodyPr>
          <a:lstStyle/>
          <a:p>
            <a:r>
              <a:rPr lang="en-US" sz="3600" dirty="0"/>
              <a:t>Enhancement of BSR </a:t>
            </a:r>
            <a:r>
              <a:rPr lang="en-US" altLang="zh-TW" sz="3600" dirty="0"/>
              <a:t>Follow-up</a:t>
            </a:r>
            <a:endParaRPr lang="en-US" sz="3600" dirty="0"/>
          </a:p>
        </p:txBody>
      </p:sp>
      <p:sp>
        <p:nvSpPr>
          <p:cNvPr id="1030" name="Rectangle 6"/>
          <p:cNvSpPr>
            <a:spLocks noGrp="1" noChangeArrowheads="1"/>
          </p:cNvSpPr>
          <p:nvPr>
            <p:ph type="body" idx="1"/>
          </p:nvPr>
        </p:nvSpPr>
        <p:spPr>
          <a:xfrm>
            <a:off x="2209800" y="1752600"/>
            <a:ext cx="7772400" cy="381000"/>
          </a:xfrm>
        </p:spPr>
        <p:txBody>
          <a:bodyPr/>
          <a:lstStyle/>
          <a:p>
            <a:pPr algn="ctr">
              <a:buFontTx/>
              <a:buNone/>
            </a:pPr>
            <a:r>
              <a:rPr lang="en-US" sz="2000" dirty="0"/>
              <a:t>Date:</a:t>
            </a:r>
            <a:r>
              <a:rPr lang="en-US" sz="2000" b="0" dirty="0"/>
              <a:t> 2024-06-01</a:t>
            </a:r>
          </a:p>
        </p:txBody>
      </p:sp>
      <p:sp>
        <p:nvSpPr>
          <p:cNvPr id="1031" name="Rectangle 12"/>
          <p:cNvSpPr>
            <a:spLocks noChangeArrowheads="1"/>
          </p:cNvSpPr>
          <p:nvPr/>
        </p:nvSpPr>
        <p:spPr bwMode="auto">
          <a:xfrm>
            <a:off x="2057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a:xfrm>
            <a:off x="5930396" y="6475413"/>
            <a:ext cx="432811" cy="184666"/>
          </a:xfrm>
        </p:spPr>
        <p:txBody>
          <a:bodyPr/>
          <a:lstStyle/>
          <a:p>
            <a:pPr>
              <a:defRPr/>
            </a:pPr>
            <a:r>
              <a:rPr lang="en-US"/>
              <a:t>Slide </a:t>
            </a:r>
            <a:fld id="{C1789BC7-C074-42CC-ADF8-5107DF6BD1C1}" type="slidenum">
              <a:rPr lang="en-US" smtClean="0"/>
              <a:pPr>
                <a:defRPr/>
              </a:pPr>
              <a:t>1</a:t>
            </a:fld>
            <a:endParaRPr lang="en-US"/>
          </a:p>
        </p:txBody>
      </p:sp>
      <p:graphicFrame>
        <p:nvGraphicFramePr>
          <p:cNvPr id="1315" name="Object 291"/>
          <p:cNvGraphicFramePr>
            <a:graphicFrameLocks noChangeAspect="1"/>
          </p:cNvGraphicFramePr>
          <p:nvPr>
            <p:extLst>
              <p:ext uri="{D42A27DB-BD31-4B8C-83A1-F6EECF244321}">
                <p14:modId xmlns:p14="http://schemas.microsoft.com/office/powerpoint/2010/main" val="2055935280"/>
              </p:ext>
            </p:extLst>
          </p:nvPr>
        </p:nvGraphicFramePr>
        <p:xfrm>
          <a:off x="2057400" y="2832100"/>
          <a:ext cx="8839200" cy="3568700"/>
        </p:xfrm>
        <a:graphic>
          <a:graphicData uri="http://schemas.openxmlformats.org/presentationml/2006/ole">
            <mc:AlternateContent xmlns:mc="http://schemas.openxmlformats.org/markup-compatibility/2006">
              <mc:Choice xmlns:v="urn:schemas-microsoft-com:vml" Requires="v">
                <p:oleObj name="Document" r:id="rId3" imgW="8494945" imgH="3898261" progId="Word.Document.8">
                  <p:embed/>
                </p:oleObj>
              </mc:Choice>
              <mc:Fallback>
                <p:oleObj name="Document" r:id="rId3" imgW="8494945" imgH="3898261" progId="Word.Document.8">
                  <p:embed/>
                  <p:pic>
                    <p:nvPicPr>
                      <p:cNvPr id="0" name="Picture 291"/>
                      <p:cNvPicPr>
                        <a:picLocks noChangeAspect="1" noChangeArrowheads="1"/>
                      </p:cNvPicPr>
                      <p:nvPr/>
                    </p:nvPicPr>
                    <p:blipFill>
                      <a:blip r:embed="rId4"/>
                      <a:srcRect/>
                      <a:stretch>
                        <a:fillRect/>
                      </a:stretch>
                    </p:blipFill>
                    <p:spPr bwMode="auto">
                      <a:xfrm>
                        <a:off x="2057400" y="2832100"/>
                        <a:ext cx="8839200" cy="3568700"/>
                      </a:xfrm>
                      <a:prstGeom prst="rect">
                        <a:avLst/>
                      </a:prstGeom>
                      <a:noFill/>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53B1DD86-C33F-7B15-03AA-9B0A892C3184}"/>
              </a:ext>
            </a:extLst>
          </p:cNvPr>
          <p:cNvSpPr>
            <a:spLocks noGrp="1"/>
          </p:cNvSpPr>
          <p:nvPr>
            <p:ph type="title"/>
          </p:nvPr>
        </p:nvSpPr>
        <p:spPr/>
        <p:txBody>
          <a:bodyPr/>
          <a:lstStyle/>
          <a:p>
            <a:r>
              <a:rPr lang="en-US" altLang="zh-TW" dirty="0"/>
              <a:t>Parsing Complexity and Potential Baseline Change</a:t>
            </a:r>
            <a:endParaRPr lang="zh-TW" altLang="en-US" dirty="0"/>
          </a:p>
        </p:txBody>
      </p:sp>
      <p:sp>
        <p:nvSpPr>
          <p:cNvPr id="8" name="內容版面配置區 7">
            <a:extLst>
              <a:ext uri="{FF2B5EF4-FFF2-40B4-BE49-F238E27FC236}">
                <a16:creationId xmlns:a16="http://schemas.microsoft.com/office/drawing/2014/main" id="{5612D7CB-1171-E95A-3205-8737067F1708}"/>
              </a:ext>
            </a:extLst>
          </p:cNvPr>
          <p:cNvSpPr>
            <a:spLocks noGrp="1"/>
          </p:cNvSpPr>
          <p:nvPr>
            <p:ph idx="1"/>
          </p:nvPr>
        </p:nvSpPr>
        <p:spPr>
          <a:xfrm>
            <a:off x="914400" y="1524000"/>
            <a:ext cx="10363200" cy="2743199"/>
          </a:xfrm>
        </p:spPr>
        <p:txBody>
          <a:bodyPr>
            <a:normAutofit fontScale="92500" lnSpcReduction="10000"/>
          </a:bodyPr>
          <a:lstStyle/>
          <a:p>
            <a:r>
              <a:rPr lang="en-US" altLang="zh-TW" dirty="0"/>
              <a:t>Similar parsing efforts required for both solutions</a:t>
            </a:r>
          </a:p>
          <a:p>
            <a:pPr lvl="1"/>
            <a:r>
              <a:rPr lang="en-US" altLang="zh-TW" dirty="0"/>
              <a:t>[A] pre-HE and HE STA has different scaling in BSR of QoS control</a:t>
            </a:r>
          </a:p>
          <a:p>
            <a:pPr lvl="1"/>
            <a:r>
              <a:rPr lang="en-US" altLang="zh-TW" dirty="0"/>
              <a:t>[B] Reporting of a larger queue size is optional in UHR</a:t>
            </a:r>
            <a:r>
              <a:rPr lang="zh-TW" altLang="en-US" dirty="0"/>
              <a:t> </a:t>
            </a:r>
            <a:r>
              <a:rPr lang="en-US" altLang="zh-TW" dirty="0"/>
              <a:t>so that UHR STA still can use QoS control only to report BSR</a:t>
            </a:r>
          </a:p>
          <a:p>
            <a:pPr lvl="1"/>
            <a:r>
              <a:rPr lang="en-US" altLang="zh-TW" dirty="0"/>
              <a:t>[C] TID is carried in QoS control	</a:t>
            </a:r>
          </a:p>
          <a:p>
            <a:r>
              <a:rPr lang="en-US" altLang="zh-TW" dirty="0"/>
              <a:t>Current baseline limits the HT control to be the same when the same type frames are carried in A-MPDU</a:t>
            </a:r>
          </a:p>
          <a:p>
            <a:pPr lvl="1"/>
            <a:r>
              <a:rPr lang="en-US" altLang="zh-TW" dirty="0"/>
              <a:t>No change of current rules is preferred</a:t>
            </a:r>
          </a:p>
          <a:p>
            <a:pPr lvl="1"/>
            <a:endParaRPr lang="zh-TW" altLang="en-US" dirty="0"/>
          </a:p>
        </p:txBody>
      </p:sp>
      <p:sp>
        <p:nvSpPr>
          <p:cNvPr id="4" name="日期版面配置區 3">
            <a:extLst>
              <a:ext uri="{FF2B5EF4-FFF2-40B4-BE49-F238E27FC236}">
                <a16:creationId xmlns:a16="http://schemas.microsoft.com/office/drawing/2014/main" id="{268A37BF-4AF1-99DE-B193-BEA9727C4CB4}"/>
              </a:ext>
            </a:extLst>
          </p:cNvPr>
          <p:cNvSpPr>
            <a:spLocks noGrp="1"/>
          </p:cNvSpPr>
          <p:nvPr>
            <p:ph type="dt" sz="half" idx="10"/>
          </p:nvPr>
        </p:nvSpPr>
        <p:spPr/>
        <p:txBody>
          <a:bodyPr/>
          <a:lstStyle/>
          <a:p>
            <a:pPr>
              <a:defRPr/>
            </a:pPr>
            <a:r>
              <a:rPr lang="en-US" altLang="zh-TW"/>
              <a:t>June 2024</a:t>
            </a:r>
            <a:endParaRPr lang="en-US" altLang="zh-TW" dirty="0"/>
          </a:p>
        </p:txBody>
      </p:sp>
      <p:sp>
        <p:nvSpPr>
          <p:cNvPr id="5" name="頁尾版面配置區 4">
            <a:extLst>
              <a:ext uri="{FF2B5EF4-FFF2-40B4-BE49-F238E27FC236}">
                <a16:creationId xmlns:a16="http://schemas.microsoft.com/office/drawing/2014/main" id="{433D42EA-DE36-5169-83B8-DA222AC6D010}"/>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A2C6DA3C-A4A3-41E8-6BC6-3151A81007EC}"/>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10</a:t>
            </a:fld>
            <a:endParaRPr lang="en-US"/>
          </a:p>
        </p:txBody>
      </p:sp>
      <p:graphicFrame>
        <p:nvGraphicFramePr>
          <p:cNvPr id="9" name="表格 8">
            <a:extLst>
              <a:ext uri="{FF2B5EF4-FFF2-40B4-BE49-F238E27FC236}">
                <a16:creationId xmlns:a16="http://schemas.microsoft.com/office/drawing/2014/main" id="{AB00B145-5283-00C4-8611-A78A16AB0AA4}"/>
              </a:ext>
            </a:extLst>
          </p:cNvPr>
          <p:cNvGraphicFramePr>
            <a:graphicFrameLocks noGrp="1"/>
          </p:cNvGraphicFramePr>
          <p:nvPr>
            <p:extLst>
              <p:ext uri="{D42A27DB-BD31-4B8C-83A1-F6EECF244321}">
                <p14:modId xmlns:p14="http://schemas.microsoft.com/office/powerpoint/2010/main" val="3803578289"/>
              </p:ext>
            </p:extLst>
          </p:nvPr>
        </p:nvGraphicFramePr>
        <p:xfrm>
          <a:off x="1155701" y="4343400"/>
          <a:ext cx="9982200" cy="1752600"/>
        </p:xfrm>
        <a:graphic>
          <a:graphicData uri="http://schemas.openxmlformats.org/drawingml/2006/table">
            <a:tbl>
              <a:tblPr firstRow="1" bandRow="1">
                <a:tableStyleId>{93296810-A885-4BE3-A3E7-6D5BEEA58F35}</a:tableStyleId>
              </a:tblPr>
              <a:tblGrid>
                <a:gridCol w="5112834">
                  <a:extLst>
                    <a:ext uri="{9D8B030D-6E8A-4147-A177-3AD203B41FA5}">
                      <a16:colId xmlns:a16="http://schemas.microsoft.com/office/drawing/2014/main" val="20000"/>
                    </a:ext>
                  </a:extLst>
                </a:gridCol>
                <a:gridCol w="2353526">
                  <a:extLst>
                    <a:ext uri="{9D8B030D-6E8A-4147-A177-3AD203B41FA5}">
                      <a16:colId xmlns:a16="http://schemas.microsoft.com/office/drawing/2014/main" val="20001"/>
                    </a:ext>
                  </a:extLst>
                </a:gridCol>
                <a:gridCol w="2515840">
                  <a:extLst>
                    <a:ext uri="{9D8B030D-6E8A-4147-A177-3AD203B41FA5}">
                      <a16:colId xmlns:a16="http://schemas.microsoft.com/office/drawing/2014/main" val="20002"/>
                    </a:ext>
                  </a:extLst>
                </a:gridCol>
              </a:tblGrid>
              <a:tr h="370840">
                <a:tc>
                  <a:txBody>
                    <a:bodyPr/>
                    <a:lstStyle/>
                    <a:p>
                      <a:endParaRPr lang="en-US" dirty="0"/>
                    </a:p>
                  </a:txBody>
                  <a:tcPr/>
                </a:tc>
                <a:tc>
                  <a:txBody>
                    <a:bodyPr/>
                    <a:lstStyle/>
                    <a:p>
                      <a:r>
                        <a:rPr lang="en-US" altLang="zh-TW" dirty="0"/>
                        <a:t>A-ctrl</a:t>
                      </a:r>
                      <a:r>
                        <a:rPr lang="zh-TW" altLang="en-US" dirty="0"/>
                        <a:t> </a:t>
                      </a:r>
                      <a:r>
                        <a:rPr lang="en-US" altLang="zh-TW" dirty="0"/>
                        <a:t>as QoS Ctrl Extension </a:t>
                      </a:r>
                      <a:endParaRPr lang="en-US" dirty="0"/>
                    </a:p>
                  </a:txBody>
                  <a:tcPr/>
                </a:tc>
                <a:tc>
                  <a:txBody>
                    <a:bodyPr/>
                    <a:lstStyle/>
                    <a:p>
                      <a:r>
                        <a:rPr lang="en-US" dirty="0"/>
                        <a:t>A-Ctrl Only</a:t>
                      </a:r>
                    </a:p>
                  </a:txBody>
                  <a:tcPr/>
                </a:tc>
                <a:extLst>
                  <a:ext uri="{0D108BD9-81ED-4DB2-BD59-A6C34878D82A}">
                    <a16:rowId xmlns:a16="http://schemas.microsoft.com/office/drawing/2014/main" val="10000"/>
                  </a:ext>
                </a:extLst>
              </a:tr>
              <a:tr h="370840">
                <a:tc>
                  <a:txBody>
                    <a:bodyPr/>
                    <a:lstStyle/>
                    <a:p>
                      <a:r>
                        <a:rPr lang="en-US" dirty="0"/>
                        <a:t>Non-AP STA generation identification </a:t>
                      </a:r>
                      <a:r>
                        <a:rPr lang="en-US" altLang="zh-TW" dirty="0"/>
                        <a:t> [A]</a:t>
                      </a:r>
                      <a:endParaRPr lang="en-US" dirty="0"/>
                    </a:p>
                  </a:txBody>
                  <a:tcPr/>
                </a:tc>
                <a:tc>
                  <a:txBody>
                    <a:bodyPr/>
                    <a:lstStyle/>
                    <a:p>
                      <a:r>
                        <a:rPr lang="en-US" dirty="0"/>
                        <a:t>Yes (pre-HE)</a:t>
                      </a:r>
                    </a:p>
                  </a:txBody>
                  <a:tcPr/>
                </a:tc>
                <a:tc>
                  <a:txBody>
                    <a:bodyPr/>
                    <a:lstStyle/>
                    <a:p>
                      <a:r>
                        <a:rPr lang="en-US" altLang="zh-TW" dirty="0"/>
                        <a:t>Yes (pre-HE) </a:t>
                      </a:r>
                    </a:p>
                  </a:txBody>
                  <a:tcPr/>
                </a:tc>
                <a:extLst>
                  <a:ext uri="{0D108BD9-81ED-4DB2-BD59-A6C34878D82A}">
                    <a16:rowId xmlns:a16="http://schemas.microsoft.com/office/drawing/2014/main" val="10001"/>
                  </a:ext>
                </a:extLst>
              </a:tr>
              <a:tr h="370840">
                <a:tc>
                  <a:txBody>
                    <a:bodyPr/>
                    <a:lstStyle/>
                    <a:p>
                      <a:r>
                        <a:rPr lang="en-US" dirty="0"/>
                        <a:t>QoS Ctrl BSR Support [</a:t>
                      </a:r>
                      <a:r>
                        <a:rPr lang="en-US" altLang="zh-TW" dirty="0"/>
                        <a:t>B</a:t>
                      </a:r>
                      <a:r>
                        <a:rPr lang="en-US" dirty="0"/>
                        <a:t>]</a:t>
                      </a:r>
                    </a:p>
                  </a:txBody>
                  <a:tcPr/>
                </a:tc>
                <a:tc>
                  <a:txBody>
                    <a:bodyPr/>
                    <a:lstStyle/>
                    <a:p>
                      <a:r>
                        <a:rPr lang="en-US" dirty="0"/>
                        <a:t>Yes</a:t>
                      </a:r>
                    </a:p>
                  </a:txBody>
                  <a:tcPr/>
                </a:tc>
                <a:tc>
                  <a:txBody>
                    <a:bodyPr/>
                    <a:lstStyle/>
                    <a:p>
                      <a:r>
                        <a:rPr lang="en-US" altLang="zh-TW" dirty="0"/>
                        <a:t>Yes </a:t>
                      </a:r>
                    </a:p>
                  </a:txBody>
                  <a:tcPr/>
                </a:tc>
                <a:extLst>
                  <a:ext uri="{0D108BD9-81ED-4DB2-BD59-A6C34878D82A}">
                    <a16:rowId xmlns:a16="http://schemas.microsoft.com/office/drawing/2014/main" val="1639955598"/>
                  </a:ext>
                </a:extLst>
              </a:tr>
              <a:tr h="370840">
                <a:tc>
                  <a:txBody>
                    <a:bodyPr/>
                    <a:lstStyle/>
                    <a:p>
                      <a:r>
                        <a:rPr lang="en-US" dirty="0"/>
                        <a:t>QoS ctrl + A-ctrl parsing together </a:t>
                      </a:r>
                      <a:r>
                        <a:rPr lang="en-US" altLang="zh-TW" dirty="0"/>
                        <a:t>[C]</a:t>
                      </a:r>
                      <a:endParaRPr lang="en-US" dirty="0"/>
                    </a:p>
                  </a:txBody>
                  <a:tcPr/>
                </a:tc>
                <a:tc>
                  <a:txBody>
                    <a:bodyPr/>
                    <a:lstStyle/>
                    <a:p>
                      <a:r>
                        <a:rPr lang="en-US" dirty="0"/>
                        <a:t>Yes</a:t>
                      </a:r>
                    </a:p>
                  </a:txBody>
                  <a:tcPr/>
                </a:tc>
                <a:tc>
                  <a:txBody>
                    <a:bodyPr/>
                    <a:lstStyle/>
                    <a:p>
                      <a:r>
                        <a:rPr lang="en-US" altLang="zh-TW" dirty="0"/>
                        <a:t>Yes </a:t>
                      </a:r>
                    </a:p>
                  </a:txBody>
                  <a:tcPr/>
                </a:tc>
                <a:extLst>
                  <a:ext uri="{0D108BD9-81ED-4DB2-BD59-A6C34878D82A}">
                    <a16:rowId xmlns:a16="http://schemas.microsoft.com/office/drawing/2014/main" val="2470541219"/>
                  </a:ext>
                </a:extLst>
              </a:tr>
            </a:tbl>
          </a:graphicData>
        </a:graphic>
      </p:graphicFrame>
    </p:spTree>
    <p:extLst>
      <p:ext uri="{BB962C8B-B14F-4D97-AF65-F5344CB8AC3E}">
        <p14:creationId xmlns:p14="http://schemas.microsoft.com/office/powerpoint/2010/main" val="2454477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33C3AD23-49BE-4A6D-A92F-D4F026888F61}"/>
              </a:ext>
            </a:extLst>
          </p:cNvPr>
          <p:cNvSpPr>
            <a:spLocks noGrp="1"/>
          </p:cNvSpPr>
          <p:nvPr>
            <p:ph type="title"/>
          </p:nvPr>
        </p:nvSpPr>
        <p:spPr/>
        <p:txBody>
          <a:bodyPr/>
          <a:lstStyle/>
          <a:p>
            <a:r>
              <a:rPr lang="en-US" altLang="zh-TW" dirty="0"/>
              <a:t>Proposal </a:t>
            </a:r>
            <a:endParaRPr lang="zh-TW" altLang="en-US" dirty="0"/>
          </a:p>
        </p:txBody>
      </p:sp>
      <p:sp>
        <p:nvSpPr>
          <p:cNvPr id="8" name="內容版面配置區 7">
            <a:extLst>
              <a:ext uri="{FF2B5EF4-FFF2-40B4-BE49-F238E27FC236}">
                <a16:creationId xmlns:a16="http://schemas.microsoft.com/office/drawing/2014/main" id="{5120F9D1-6F79-4263-B3CE-1116A66887BF}"/>
              </a:ext>
            </a:extLst>
          </p:cNvPr>
          <p:cNvSpPr>
            <a:spLocks noGrp="1"/>
          </p:cNvSpPr>
          <p:nvPr>
            <p:ph idx="1"/>
          </p:nvPr>
        </p:nvSpPr>
        <p:spPr>
          <a:xfrm>
            <a:off x="858521" y="1361240"/>
            <a:ext cx="10363200" cy="3725347"/>
          </a:xfrm>
        </p:spPr>
        <p:txBody>
          <a:bodyPr>
            <a:normAutofit fontScale="92500" lnSpcReduction="20000"/>
          </a:bodyPr>
          <a:lstStyle/>
          <a:p>
            <a:r>
              <a:rPr lang="en-US" altLang="zh-TW" dirty="0"/>
              <a:t>To support a larger queue size report, propose to define an A-ctrl subfield as the extension of the QS subfield of the QoS control field in the same frame when QoS control and A-ctrl carry the same TID</a:t>
            </a:r>
          </a:p>
          <a:p>
            <a:pPr lvl="1"/>
            <a:r>
              <a:rPr lang="en-US" altLang="zh-TW" dirty="0"/>
              <a:t>No change to current encoding of QS subfield for HE STA, no backward capability issue</a:t>
            </a:r>
          </a:p>
          <a:p>
            <a:pPr lvl="1"/>
            <a:r>
              <a:rPr lang="en-US" altLang="zh-TW" dirty="0"/>
              <a:t>The extension is only needed when the QS subfield is not enough for a queue size report</a:t>
            </a:r>
          </a:p>
          <a:p>
            <a:r>
              <a:rPr lang="en-US" altLang="zh-TW" dirty="0"/>
              <a:t>When QoS control and A-ctrl carry different TIDs in the same frame, they report BSR of the two TIDs independently, and the A-ctrl’s BSR starts from the maximum QS which the QoS control can report</a:t>
            </a:r>
          </a:p>
          <a:p>
            <a:r>
              <a:rPr lang="en-US" altLang="zh-TW" dirty="0"/>
              <a:t>A</a:t>
            </a:r>
            <a:r>
              <a:rPr lang="zh-TW" altLang="en-US" dirty="0"/>
              <a:t> </a:t>
            </a:r>
            <a:r>
              <a:rPr lang="en-US" altLang="zh-TW" dirty="0"/>
              <a:t>proposed design UVE with default SF 32768*4, 14-bit length</a:t>
            </a:r>
          </a:p>
          <a:p>
            <a:pPr lvl="1"/>
            <a:r>
              <a:rPr lang="en-US" altLang="zh-TW" dirty="0"/>
              <a:t>HT-control can carry both UVE and UPH A-ctrl in TB-PPDU</a:t>
            </a:r>
          </a:p>
          <a:p>
            <a:pPr lvl="1"/>
            <a:r>
              <a:rPr lang="en-US" altLang="zh-TW" i="0" u="none" strike="noStrike" kern="1200" dirty="0">
                <a:effectLst/>
                <a:latin typeface="Times New Roman" panose="02020603050405020304" pitchFamily="18" charset="0"/>
              </a:rPr>
              <a:t>Maximum reported QS</a:t>
            </a:r>
            <a:r>
              <a:rPr lang="zh-TW" altLang="en-US" i="0" u="none" strike="noStrike" kern="1200" dirty="0">
                <a:effectLst/>
                <a:latin typeface="Times New Roman" panose="02020603050405020304" pitchFamily="18" charset="0"/>
              </a:rPr>
              <a:t> </a:t>
            </a:r>
            <a:r>
              <a:rPr lang="en-US" altLang="zh-TW" i="0" u="none" strike="noStrike" kern="1200" dirty="0">
                <a:effectLst/>
                <a:latin typeface="Times New Roman" panose="02020603050405020304" pitchFamily="18" charset="0"/>
              </a:rPr>
              <a:t>is 35,570,688</a:t>
            </a:r>
            <a:endParaRPr lang="zh-TW" altLang="zh-TW" i="0" u="none" strike="noStrike" dirty="0">
              <a:effectLst/>
              <a:latin typeface="Arial" panose="020B0604020202020204" pitchFamily="34" charset="0"/>
            </a:endParaRPr>
          </a:p>
          <a:p>
            <a:pPr lvl="1"/>
            <a:r>
              <a:rPr lang="en-US" altLang="zh-TW" dirty="0"/>
              <a:t>The reserved bits are for potential future change </a:t>
            </a:r>
          </a:p>
          <a:p>
            <a:endParaRPr lang="zh-TW" altLang="en-US" dirty="0"/>
          </a:p>
        </p:txBody>
      </p:sp>
      <p:sp>
        <p:nvSpPr>
          <p:cNvPr id="4" name="日期版面配置區 3">
            <a:extLst>
              <a:ext uri="{FF2B5EF4-FFF2-40B4-BE49-F238E27FC236}">
                <a16:creationId xmlns:a16="http://schemas.microsoft.com/office/drawing/2014/main" id="{D6758094-DE7E-4829-B583-CF76A4412CD5}"/>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DE83370F-CAC2-4212-9885-6EFABD3D51FD}"/>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2D3352FD-3427-415C-AAAC-43771FE32AC2}"/>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11</a:t>
            </a:fld>
            <a:endParaRPr lang="en-US"/>
          </a:p>
        </p:txBody>
      </p:sp>
      <p:graphicFrame>
        <p:nvGraphicFramePr>
          <p:cNvPr id="2" name="表格 1">
            <a:extLst>
              <a:ext uri="{FF2B5EF4-FFF2-40B4-BE49-F238E27FC236}">
                <a16:creationId xmlns:a16="http://schemas.microsoft.com/office/drawing/2014/main" id="{1D00A7B7-4A60-CC59-3E92-67E13834F8E5}"/>
              </a:ext>
            </a:extLst>
          </p:cNvPr>
          <p:cNvGraphicFramePr>
            <a:graphicFrameLocks noGrp="1"/>
          </p:cNvGraphicFramePr>
          <p:nvPr>
            <p:extLst>
              <p:ext uri="{D42A27DB-BD31-4B8C-83A1-F6EECF244321}">
                <p14:modId xmlns:p14="http://schemas.microsoft.com/office/powerpoint/2010/main" val="3826164317"/>
              </p:ext>
            </p:extLst>
          </p:nvPr>
        </p:nvGraphicFramePr>
        <p:xfrm>
          <a:off x="889002" y="5086587"/>
          <a:ext cx="4953000" cy="1280160"/>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1676400">
                  <a:extLst>
                    <a:ext uri="{9D8B030D-6E8A-4147-A177-3AD203B41FA5}">
                      <a16:colId xmlns:a16="http://schemas.microsoft.com/office/drawing/2014/main" val="20002"/>
                    </a:ext>
                  </a:extLst>
                </a:gridCol>
              </a:tblGrid>
              <a:tr h="370840">
                <a:tc>
                  <a:txBody>
                    <a:bodyPr/>
                    <a:lstStyle/>
                    <a:p>
                      <a:r>
                        <a:rPr lang="en-US" dirty="0"/>
                        <a:t>Control </a:t>
                      </a:r>
                    </a:p>
                    <a:p>
                      <a:r>
                        <a:rPr lang="en-US" dirty="0"/>
                        <a:t>ID value</a:t>
                      </a:r>
                    </a:p>
                  </a:txBody>
                  <a:tcPr/>
                </a:tc>
                <a:tc>
                  <a:txBody>
                    <a:bodyPr/>
                    <a:lstStyle/>
                    <a:p>
                      <a:r>
                        <a:rPr lang="en-US" dirty="0"/>
                        <a:t>Meaning</a:t>
                      </a:r>
                      <a:r>
                        <a:rPr lang="en-US" baseline="0" dirty="0"/>
                        <a:t> </a:t>
                      </a:r>
                      <a:endParaRPr lang="en-US" dirty="0"/>
                    </a:p>
                  </a:txBody>
                  <a:tcPr/>
                </a:tc>
                <a:tc>
                  <a:txBody>
                    <a:bodyPr/>
                    <a:lstStyle/>
                    <a:p>
                      <a:r>
                        <a:rPr lang="en-US" dirty="0"/>
                        <a:t>UV extension (UVE)</a:t>
                      </a:r>
                    </a:p>
                  </a:txBody>
                  <a:tcPr/>
                </a:tc>
                <a:extLst>
                  <a:ext uri="{0D108BD9-81ED-4DB2-BD59-A6C34878D82A}">
                    <a16:rowId xmlns:a16="http://schemas.microsoft.com/office/drawing/2014/main" val="10000"/>
                  </a:ext>
                </a:extLst>
              </a:tr>
              <a:tr h="370840">
                <a:tc>
                  <a:txBody>
                    <a:bodyPr/>
                    <a:lstStyle/>
                    <a:p>
                      <a:r>
                        <a:rPr lang="en-US" dirty="0"/>
                        <a:t>TBD</a:t>
                      </a:r>
                    </a:p>
                  </a:txBody>
                  <a:tcPr/>
                </a:tc>
                <a:tc>
                  <a:txBody>
                    <a:bodyPr/>
                    <a:lstStyle/>
                    <a:p>
                      <a:r>
                        <a:rPr lang="en-US" dirty="0"/>
                        <a:t>Extension of UV in QoS </a:t>
                      </a:r>
                      <a:r>
                        <a:rPr lang="en-US" altLang="zh-TW" dirty="0"/>
                        <a:t>QS</a:t>
                      </a:r>
                      <a:r>
                        <a:rPr lang="zh-TW" altLang="en-US" dirty="0"/>
                        <a:t> </a:t>
                      </a:r>
                      <a:r>
                        <a:rPr lang="en-US" altLang="zh-TW" dirty="0"/>
                        <a:t>subfield</a:t>
                      </a:r>
                      <a:endParaRPr lang="en-US" dirty="0"/>
                    </a:p>
                  </a:txBody>
                  <a:tcPr/>
                </a:tc>
                <a:tc>
                  <a:txBody>
                    <a:bodyPr/>
                    <a:lstStyle/>
                    <a:p>
                      <a:r>
                        <a:rPr lang="en-US" dirty="0"/>
                        <a:t>14 bits</a:t>
                      </a:r>
                    </a:p>
                  </a:txBody>
                  <a:tcPr/>
                </a:tc>
                <a:extLst>
                  <a:ext uri="{0D108BD9-81ED-4DB2-BD59-A6C34878D82A}">
                    <a16:rowId xmlns:a16="http://schemas.microsoft.com/office/drawing/2014/main" val="10001"/>
                  </a:ext>
                </a:extLst>
              </a:tr>
            </a:tbl>
          </a:graphicData>
        </a:graphic>
      </p:graphicFrame>
      <p:graphicFrame>
        <p:nvGraphicFramePr>
          <p:cNvPr id="3" name="表格 8">
            <a:extLst>
              <a:ext uri="{FF2B5EF4-FFF2-40B4-BE49-F238E27FC236}">
                <a16:creationId xmlns:a16="http://schemas.microsoft.com/office/drawing/2014/main" id="{7267F514-3D26-E4DF-35E7-1DD2D3CE865A}"/>
              </a:ext>
            </a:extLst>
          </p:cNvPr>
          <p:cNvGraphicFramePr>
            <a:graphicFrameLocks noGrp="1"/>
          </p:cNvGraphicFramePr>
          <p:nvPr>
            <p:extLst>
              <p:ext uri="{D42A27DB-BD31-4B8C-83A1-F6EECF244321}">
                <p14:modId xmlns:p14="http://schemas.microsoft.com/office/powerpoint/2010/main" val="2319211203"/>
              </p:ext>
            </p:extLst>
          </p:nvPr>
        </p:nvGraphicFramePr>
        <p:xfrm>
          <a:off x="6725919" y="5237362"/>
          <a:ext cx="4178193" cy="437116"/>
        </p:xfrm>
        <a:graphic>
          <a:graphicData uri="http://schemas.openxmlformats.org/drawingml/2006/table">
            <a:tbl>
              <a:tblPr firstRow="1" bandRow="1">
                <a:tableStyleId>{5940675A-B579-460E-94D1-54222C63F5DA}</a:tableStyleId>
              </a:tblPr>
              <a:tblGrid>
                <a:gridCol w="1392731">
                  <a:extLst>
                    <a:ext uri="{9D8B030D-6E8A-4147-A177-3AD203B41FA5}">
                      <a16:colId xmlns:a16="http://schemas.microsoft.com/office/drawing/2014/main" val="2565920058"/>
                    </a:ext>
                  </a:extLst>
                </a:gridCol>
                <a:gridCol w="1634950">
                  <a:extLst>
                    <a:ext uri="{9D8B030D-6E8A-4147-A177-3AD203B41FA5}">
                      <a16:colId xmlns:a16="http://schemas.microsoft.com/office/drawing/2014/main" val="2619948644"/>
                    </a:ext>
                  </a:extLst>
                </a:gridCol>
                <a:gridCol w="1150512">
                  <a:extLst>
                    <a:ext uri="{9D8B030D-6E8A-4147-A177-3AD203B41FA5}">
                      <a16:colId xmlns:a16="http://schemas.microsoft.com/office/drawing/2014/main" val="2852984593"/>
                    </a:ext>
                  </a:extLst>
                </a:gridCol>
              </a:tblGrid>
              <a:tr h="437116">
                <a:tc>
                  <a:txBody>
                    <a:bodyPr/>
                    <a:lstStyle/>
                    <a:p>
                      <a:pPr algn="ctr"/>
                      <a:r>
                        <a:rPr lang="en-US" altLang="zh-TW" dirty="0"/>
                        <a:t>TID</a:t>
                      </a:r>
                      <a:endParaRPr lang="zh-TW" altLang="en-US" dirty="0"/>
                    </a:p>
                  </a:txBody>
                  <a:tcPr/>
                </a:tc>
                <a:tc>
                  <a:txBody>
                    <a:bodyPr/>
                    <a:lstStyle/>
                    <a:p>
                      <a:pPr algn="ctr"/>
                      <a:r>
                        <a:rPr lang="en-US" altLang="zh-TW" dirty="0"/>
                        <a:t>Unscaled Value</a:t>
                      </a:r>
                      <a:endParaRPr lang="zh-TW" altLang="en-US" dirty="0"/>
                    </a:p>
                  </a:txBody>
                  <a:tcPr/>
                </a:tc>
                <a:tc>
                  <a:txBody>
                    <a:bodyPr/>
                    <a:lstStyle/>
                    <a:p>
                      <a:pPr algn="ctr"/>
                      <a:r>
                        <a:rPr lang="en-US" altLang="zh-TW" dirty="0"/>
                        <a:t>Reserved </a:t>
                      </a:r>
                      <a:endParaRPr lang="zh-TW" altLang="en-US" dirty="0"/>
                    </a:p>
                  </a:txBody>
                  <a:tcPr/>
                </a:tc>
                <a:extLst>
                  <a:ext uri="{0D108BD9-81ED-4DB2-BD59-A6C34878D82A}">
                    <a16:rowId xmlns:a16="http://schemas.microsoft.com/office/drawing/2014/main" val="3593997917"/>
                  </a:ext>
                </a:extLst>
              </a:tr>
            </a:tbl>
          </a:graphicData>
        </a:graphic>
      </p:graphicFrame>
      <p:sp>
        <p:nvSpPr>
          <p:cNvPr id="9" name="文字方塊 8">
            <a:extLst>
              <a:ext uri="{FF2B5EF4-FFF2-40B4-BE49-F238E27FC236}">
                <a16:creationId xmlns:a16="http://schemas.microsoft.com/office/drawing/2014/main" id="{B9BEC4D1-9907-EB39-7C55-91324E80DD88}"/>
              </a:ext>
            </a:extLst>
          </p:cNvPr>
          <p:cNvSpPr txBox="1"/>
          <p:nvPr/>
        </p:nvSpPr>
        <p:spPr>
          <a:xfrm>
            <a:off x="6040121" y="5674478"/>
            <a:ext cx="609600" cy="400110"/>
          </a:xfrm>
          <a:prstGeom prst="rect">
            <a:avLst/>
          </a:prstGeom>
          <a:noFill/>
        </p:spPr>
        <p:txBody>
          <a:bodyPr wrap="square" rtlCol="0">
            <a:spAutoFit/>
          </a:bodyPr>
          <a:lstStyle/>
          <a:p>
            <a:r>
              <a:rPr lang="en-US" altLang="zh-TW" sz="2000" dirty="0"/>
              <a:t>Bits:</a:t>
            </a:r>
            <a:endParaRPr lang="zh-TW" altLang="en-US" sz="2000" dirty="0"/>
          </a:p>
        </p:txBody>
      </p:sp>
      <p:sp>
        <p:nvSpPr>
          <p:cNvPr id="10" name="文字方塊 9">
            <a:extLst>
              <a:ext uri="{FF2B5EF4-FFF2-40B4-BE49-F238E27FC236}">
                <a16:creationId xmlns:a16="http://schemas.microsoft.com/office/drawing/2014/main" id="{5CC549B6-1CC8-874A-04F4-551A9743FF14}"/>
              </a:ext>
            </a:extLst>
          </p:cNvPr>
          <p:cNvSpPr txBox="1"/>
          <p:nvPr/>
        </p:nvSpPr>
        <p:spPr>
          <a:xfrm>
            <a:off x="8689893" y="5726667"/>
            <a:ext cx="609600" cy="400110"/>
          </a:xfrm>
          <a:prstGeom prst="rect">
            <a:avLst/>
          </a:prstGeom>
          <a:noFill/>
        </p:spPr>
        <p:txBody>
          <a:bodyPr wrap="square" rtlCol="0">
            <a:spAutoFit/>
          </a:bodyPr>
          <a:lstStyle/>
          <a:p>
            <a:r>
              <a:rPr lang="en-US" altLang="zh-TW" sz="2000" dirty="0"/>
              <a:t>8</a:t>
            </a:r>
            <a:endParaRPr lang="zh-TW" altLang="en-US" sz="2000" dirty="0"/>
          </a:p>
        </p:txBody>
      </p:sp>
      <p:sp>
        <p:nvSpPr>
          <p:cNvPr id="11" name="文字方塊 10">
            <a:extLst>
              <a:ext uri="{FF2B5EF4-FFF2-40B4-BE49-F238E27FC236}">
                <a16:creationId xmlns:a16="http://schemas.microsoft.com/office/drawing/2014/main" id="{CA49B5A6-D052-9DBA-D33C-373FB0F289DE}"/>
              </a:ext>
            </a:extLst>
          </p:cNvPr>
          <p:cNvSpPr txBox="1"/>
          <p:nvPr/>
        </p:nvSpPr>
        <p:spPr>
          <a:xfrm>
            <a:off x="10210800" y="5726667"/>
            <a:ext cx="609600" cy="400110"/>
          </a:xfrm>
          <a:prstGeom prst="rect">
            <a:avLst/>
          </a:prstGeom>
          <a:noFill/>
        </p:spPr>
        <p:txBody>
          <a:bodyPr wrap="square" rtlCol="0">
            <a:spAutoFit/>
          </a:bodyPr>
          <a:lstStyle/>
          <a:p>
            <a:r>
              <a:rPr lang="en-US" altLang="zh-TW" sz="2000" dirty="0"/>
              <a:t>2</a:t>
            </a:r>
            <a:endParaRPr lang="zh-TW" altLang="en-US" sz="2000" dirty="0"/>
          </a:p>
        </p:txBody>
      </p:sp>
      <p:sp>
        <p:nvSpPr>
          <p:cNvPr id="12" name="文字方塊 11">
            <a:extLst>
              <a:ext uri="{FF2B5EF4-FFF2-40B4-BE49-F238E27FC236}">
                <a16:creationId xmlns:a16="http://schemas.microsoft.com/office/drawing/2014/main" id="{16E1E35A-1261-E1FC-F3E7-08C390A5FDFC}"/>
              </a:ext>
            </a:extLst>
          </p:cNvPr>
          <p:cNvSpPr txBox="1"/>
          <p:nvPr/>
        </p:nvSpPr>
        <p:spPr>
          <a:xfrm>
            <a:off x="7297972" y="5726667"/>
            <a:ext cx="609600" cy="400110"/>
          </a:xfrm>
          <a:prstGeom prst="rect">
            <a:avLst/>
          </a:prstGeom>
          <a:noFill/>
        </p:spPr>
        <p:txBody>
          <a:bodyPr wrap="square" rtlCol="0">
            <a:spAutoFit/>
          </a:bodyPr>
          <a:lstStyle/>
          <a:p>
            <a:r>
              <a:rPr lang="en-US" altLang="zh-TW" sz="2000" dirty="0"/>
              <a:t>4</a:t>
            </a:r>
            <a:endParaRPr lang="zh-TW" altLang="en-US" sz="2000" dirty="0"/>
          </a:p>
        </p:txBody>
      </p:sp>
    </p:spTree>
    <p:extLst>
      <p:ext uri="{BB962C8B-B14F-4D97-AF65-F5344CB8AC3E}">
        <p14:creationId xmlns:p14="http://schemas.microsoft.com/office/powerpoint/2010/main" val="3653014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E82F8ED1-C559-E18B-A1C3-3BD3D209E80A}"/>
              </a:ext>
            </a:extLst>
          </p:cNvPr>
          <p:cNvSpPr>
            <a:spLocks noGrp="1"/>
          </p:cNvSpPr>
          <p:nvPr>
            <p:ph type="title"/>
          </p:nvPr>
        </p:nvSpPr>
        <p:spPr/>
        <p:txBody>
          <a:bodyPr/>
          <a:lstStyle/>
          <a:p>
            <a:r>
              <a:rPr lang="en-US" altLang="zh-TW" dirty="0"/>
              <a:t>Limited Number of Left Control IDs </a:t>
            </a:r>
            <a:endParaRPr lang="zh-TW" altLang="en-US" dirty="0"/>
          </a:p>
        </p:txBody>
      </p:sp>
      <p:sp>
        <p:nvSpPr>
          <p:cNvPr id="8" name="內容版面配置區 7">
            <a:extLst>
              <a:ext uri="{FF2B5EF4-FFF2-40B4-BE49-F238E27FC236}">
                <a16:creationId xmlns:a16="http://schemas.microsoft.com/office/drawing/2014/main" id="{363EA02E-BDA9-CDF5-2B1B-E870FF36ECF9}"/>
              </a:ext>
            </a:extLst>
          </p:cNvPr>
          <p:cNvSpPr>
            <a:spLocks noGrp="1"/>
          </p:cNvSpPr>
          <p:nvPr>
            <p:ph idx="1"/>
          </p:nvPr>
        </p:nvSpPr>
        <p:spPr/>
        <p:txBody>
          <a:bodyPr/>
          <a:lstStyle/>
          <a:p>
            <a:r>
              <a:rPr lang="en-US" altLang="zh-TW" dirty="0"/>
              <a:t>Until 11be, only 5 control IDs, 10~14 left in Control ID subfield of HT control HE variant</a:t>
            </a:r>
          </a:p>
          <a:p>
            <a:r>
              <a:rPr lang="en-US" altLang="zh-TW" dirty="0"/>
              <a:t>In UHR</a:t>
            </a:r>
            <a:r>
              <a:rPr lang="en-US" altLang="zh-TW"/>
              <a:t>, a Control </a:t>
            </a:r>
            <a:r>
              <a:rPr lang="en-US" altLang="zh-TW" dirty="0"/>
              <a:t>ID may be shared with another Control subfield proposal in A-ctrl when they have similar properties</a:t>
            </a:r>
          </a:p>
          <a:p>
            <a:pPr lvl="1"/>
            <a:r>
              <a:rPr lang="en-US" altLang="zh-TW" dirty="0"/>
              <a:t>To save Control ID usage</a:t>
            </a:r>
          </a:p>
          <a:p>
            <a:pPr lvl="1"/>
            <a:r>
              <a:rPr lang="en-US" altLang="zh-TW" dirty="0"/>
              <a:t>To share the same Control ID, it is necessary to consider many constraints such as subfield length and different usage scenarios</a:t>
            </a:r>
          </a:p>
          <a:p>
            <a:endParaRPr lang="zh-TW" altLang="en-US" dirty="0"/>
          </a:p>
        </p:txBody>
      </p:sp>
      <p:sp>
        <p:nvSpPr>
          <p:cNvPr id="4" name="日期版面配置區 3">
            <a:extLst>
              <a:ext uri="{FF2B5EF4-FFF2-40B4-BE49-F238E27FC236}">
                <a16:creationId xmlns:a16="http://schemas.microsoft.com/office/drawing/2014/main" id="{60168956-D98F-0A69-ECF9-44E1D82AF8C9}"/>
              </a:ext>
            </a:extLst>
          </p:cNvPr>
          <p:cNvSpPr>
            <a:spLocks noGrp="1"/>
          </p:cNvSpPr>
          <p:nvPr>
            <p:ph type="dt" sz="half" idx="10"/>
          </p:nvPr>
        </p:nvSpPr>
        <p:spPr/>
        <p:txBody>
          <a:bodyPr/>
          <a:lstStyle/>
          <a:p>
            <a:pPr>
              <a:defRPr/>
            </a:pPr>
            <a:r>
              <a:rPr lang="en-US" altLang="zh-TW"/>
              <a:t>June 2024</a:t>
            </a:r>
            <a:endParaRPr lang="en-US" altLang="zh-TW" dirty="0"/>
          </a:p>
        </p:txBody>
      </p:sp>
      <p:sp>
        <p:nvSpPr>
          <p:cNvPr id="5" name="頁尾版面配置區 4">
            <a:extLst>
              <a:ext uri="{FF2B5EF4-FFF2-40B4-BE49-F238E27FC236}">
                <a16:creationId xmlns:a16="http://schemas.microsoft.com/office/drawing/2014/main" id="{20B50BC6-043B-5D97-10CB-0B0138ACBC0D}"/>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F1D88523-7A2E-456A-5E19-15D3A9F0D1FB}"/>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12</a:t>
            </a:fld>
            <a:endParaRPr lang="en-US"/>
          </a:p>
        </p:txBody>
      </p:sp>
    </p:spTree>
    <p:extLst>
      <p:ext uri="{BB962C8B-B14F-4D97-AF65-F5344CB8AC3E}">
        <p14:creationId xmlns:p14="http://schemas.microsoft.com/office/powerpoint/2010/main" val="3019131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1458337E-54CD-4598-B420-D0F93E5A6574}"/>
              </a:ext>
            </a:extLst>
          </p:cNvPr>
          <p:cNvSpPr>
            <a:spLocks noGrp="1"/>
          </p:cNvSpPr>
          <p:nvPr>
            <p:ph type="title"/>
          </p:nvPr>
        </p:nvSpPr>
        <p:spPr/>
        <p:txBody>
          <a:bodyPr/>
          <a:lstStyle/>
          <a:p>
            <a:r>
              <a:rPr lang="en-US" altLang="zh-TW" dirty="0"/>
              <a:t>Straw Poll 1</a:t>
            </a:r>
            <a:endParaRPr lang="zh-TW" altLang="en-US" dirty="0"/>
          </a:p>
        </p:txBody>
      </p:sp>
      <p:sp>
        <p:nvSpPr>
          <p:cNvPr id="8" name="內容版面配置區 7">
            <a:extLst>
              <a:ext uri="{FF2B5EF4-FFF2-40B4-BE49-F238E27FC236}">
                <a16:creationId xmlns:a16="http://schemas.microsoft.com/office/drawing/2014/main" id="{1DF26ABD-38F2-49BF-831A-31C8CCAC967B}"/>
              </a:ext>
            </a:extLst>
          </p:cNvPr>
          <p:cNvSpPr>
            <a:spLocks noGrp="1"/>
          </p:cNvSpPr>
          <p:nvPr>
            <p:ph idx="1"/>
          </p:nvPr>
        </p:nvSpPr>
        <p:spPr/>
        <p:txBody>
          <a:bodyPr/>
          <a:lstStyle/>
          <a:p>
            <a:r>
              <a:rPr lang="en-US" altLang="zh-TW" dirty="0"/>
              <a:t>Do you agree to define a Control subfield in A-ctrl to report a larger per TID queue size?</a:t>
            </a:r>
          </a:p>
          <a:p>
            <a:pPr lvl="1"/>
            <a:r>
              <a:rPr lang="en-US" altLang="zh-TW" dirty="0"/>
              <a:t>The Control </a:t>
            </a:r>
            <a:r>
              <a:rPr lang="en-US" altLang="zh-TW"/>
              <a:t>subfield consists of at least a </a:t>
            </a:r>
            <a:r>
              <a:rPr lang="en-US" altLang="zh-TW" dirty="0"/>
              <a:t>TID subfield and an unsigned value subfield to report the larger queue size (QS)</a:t>
            </a:r>
            <a:r>
              <a:rPr lang="zh-TW" altLang="en-US" dirty="0"/>
              <a:t> </a:t>
            </a:r>
            <a:r>
              <a:rPr lang="en-US" altLang="zh-TW" dirty="0"/>
              <a:t>of the TID</a:t>
            </a:r>
          </a:p>
          <a:p>
            <a:pPr lvl="1"/>
            <a:r>
              <a:rPr lang="en-US" altLang="zh-TW" dirty="0"/>
              <a:t>When the QoS Control with the same TID is not present in the same MPDU, the addition of the Control subfield is to report a QS larger than the maximum QS which QoS Control is capable to report  </a:t>
            </a:r>
          </a:p>
          <a:p>
            <a:pPr lvl="1"/>
            <a:r>
              <a:rPr lang="en-US" altLang="zh-TW" dirty="0"/>
              <a:t>TBD if the Control subfield shares the control ID with other Control subfield proposals in UHR</a:t>
            </a:r>
          </a:p>
          <a:p>
            <a:pPr lvl="1"/>
            <a:r>
              <a:rPr lang="en-US" altLang="zh-TW" dirty="0"/>
              <a:t>Note: The baseline rules which regulate HT control field to be the same in all MPDUs of the same frame type in an A-MPDU do not change</a:t>
            </a:r>
          </a:p>
          <a:p>
            <a:pPr lvl="1"/>
            <a:r>
              <a:rPr lang="en-US" altLang="zh-TW" dirty="0"/>
              <a:t>Note:</a:t>
            </a:r>
            <a:r>
              <a:rPr lang="zh-TW" altLang="en-US" dirty="0"/>
              <a:t> </a:t>
            </a:r>
            <a:r>
              <a:rPr lang="en-US" altLang="zh-TW" dirty="0"/>
              <a:t>Encoding of the</a:t>
            </a:r>
            <a:r>
              <a:rPr lang="zh-TW" altLang="en-US" dirty="0"/>
              <a:t> </a:t>
            </a:r>
            <a:r>
              <a:rPr lang="en-US" altLang="zh-TW" dirty="0"/>
              <a:t>baseline QS subfield in QoS Control does not change.</a:t>
            </a:r>
          </a:p>
        </p:txBody>
      </p:sp>
      <p:sp>
        <p:nvSpPr>
          <p:cNvPr id="4" name="日期版面配置區 3">
            <a:extLst>
              <a:ext uri="{FF2B5EF4-FFF2-40B4-BE49-F238E27FC236}">
                <a16:creationId xmlns:a16="http://schemas.microsoft.com/office/drawing/2014/main" id="{C88C8A1B-BDA5-426E-AF28-E7066F867E9E}"/>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49D7D35C-6A76-4689-B069-458520D80EE8}"/>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02A8DDB1-B3B7-46B7-A324-B44B07B8DC1A}"/>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13</a:t>
            </a:fld>
            <a:endParaRPr lang="en-US"/>
          </a:p>
        </p:txBody>
      </p:sp>
    </p:spTree>
    <p:extLst>
      <p:ext uri="{BB962C8B-B14F-4D97-AF65-F5344CB8AC3E}">
        <p14:creationId xmlns:p14="http://schemas.microsoft.com/office/powerpoint/2010/main" val="510524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E28D03F-4B4B-F8DE-21C0-7F134AA45E22}"/>
              </a:ext>
            </a:extLst>
          </p:cNvPr>
          <p:cNvSpPr>
            <a:spLocks noGrp="1"/>
          </p:cNvSpPr>
          <p:nvPr>
            <p:ph type="title"/>
          </p:nvPr>
        </p:nvSpPr>
        <p:spPr/>
        <p:txBody>
          <a:bodyPr/>
          <a:lstStyle/>
          <a:p>
            <a:r>
              <a:rPr lang="en-US" altLang="zh-TW" dirty="0"/>
              <a:t>backup</a:t>
            </a:r>
            <a:endParaRPr lang="zh-TW" altLang="en-US" dirty="0"/>
          </a:p>
        </p:txBody>
      </p:sp>
      <p:sp>
        <p:nvSpPr>
          <p:cNvPr id="3" name="文字版面配置區 2">
            <a:extLst>
              <a:ext uri="{FF2B5EF4-FFF2-40B4-BE49-F238E27FC236}">
                <a16:creationId xmlns:a16="http://schemas.microsoft.com/office/drawing/2014/main" id="{700786E9-4107-1AE2-5F39-4BA9670049D7}"/>
              </a:ext>
            </a:extLst>
          </p:cNvPr>
          <p:cNvSpPr>
            <a:spLocks noGrp="1"/>
          </p:cNvSpPr>
          <p:nvPr>
            <p:ph type="body" idx="1"/>
          </p:nvPr>
        </p:nvSpPr>
        <p:spPr/>
        <p:txBody>
          <a:bodyPr/>
          <a:lstStyle/>
          <a:p>
            <a:endParaRPr lang="zh-TW" altLang="en-US"/>
          </a:p>
        </p:txBody>
      </p:sp>
      <p:sp>
        <p:nvSpPr>
          <p:cNvPr id="4" name="日期版面配置區 3">
            <a:extLst>
              <a:ext uri="{FF2B5EF4-FFF2-40B4-BE49-F238E27FC236}">
                <a16:creationId xmlns:a16="http://schemas.microsoft.com/office/drawing/2014/main" id="{D53491A8-88D4-AA1C-358A-7042D7C37A4E}"/>
              </a:ext>
            </a:extLst>
          </p:cNvPr>
          <p:cNvSpPr>
            <a:spLocks noGrp="1"/>
          </p:cNvSpPr>
          <p:nvPr>
            <p:ph type="dt" sz="half" idx="10"/>
          </p:nvPr>
        </p:nvSpPr>
        <p:spPr/>
        <p:txBody>
          <a:bodyPr/>
          <a:lstStyle/>
          <a:p>
            <a:pPr>
              <a:defRPr/>
            </a:pPr>
            <a:r>
              <a:rPr lang="en-US" altLang="zh-TW"/>
              <a:t>June 2024</a:t>
            </a:r>
            <a:endParaRPr lang="en-US" altLang="zh-TW" dirty="0"/>
          </a:p>
        </p:txBody>
      </p:sp>
      <p:sp>
        <p:nvSpPr>
          <p:cNvPr id="5" name="頁尾版面配置區 4">
            <a:extLst>
              <a:ext uri="{FF2B5EF4-FFF2-40B4-BE49-F238E27FC236}">
                <a16:creationId xmlns:a16="http://schemas.microsoft.com/office/drawing/2014/main" id="{D8F32AE2-7F2F-4AFA-FA93-BB03B2CACF72}"/>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99023F38-C308-A15E-FC1D-69F53C7E2F56}"/>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14</a:t>
            </a:fld>
            <a:endParaRPr lang="en-US"/>
          </a:p>
        </p:txBody>
      </p:sp>
    </p:spTree>
    <p:extLst>
      <p:ext uri="{BB962C8B-B14F-4D97-AF65-F5344CB8AC3E}">
        <p14:creationId xmlns:p14="http://schemas.microsoft.com/office/powerpoint/2010/main" val="3897442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4177FCE0-5481-9B60-D0BE-6CA26DA9291B}"/>
              </a:ext>
            </a:extLst>
          </p:cNvPr>
          <p:cNvSpPr>
            <a:spLocks noGrp="1"/>
          </p:cNvSpPr>
          <p:nvPr>
            <p:ph type="title"/>
          </p:nvPr>
        </p:nvSpPr>
        <p:spPr/>
        <p:txBody>
          <a:bodyPr/>
          <a:lstStyle/>
          <a:p>
            <a:r>
              <a:rPr lang="en-US" altLang="zh-TW" dirty="0"/>
              <a:t>A-ctrl only Design II with  Maximum Scaling = 32768</a:t>
            </a:r>
            <a:endParaRPr lang="zh-TW" altLang="en-US" dirty="0"/>
          </a:p>
        </p:txBody>
      </p:sp>
      <p:sp>
        <p:nvSpPr>
          <p:cNvPr id="8" name="內容版面配置區 7">
            <a:extLst>
              <a:ext uri="{FF2B5EF4-FFF2-40B4-BE49-F238E27FC236}">
                <a16:creationId xmlns:a16="http://schemas.microsoft.com/office/drawing/2014/main" id="{BE708DCB-916E-446C-0630-7209622933FE}"/>
              </a:ext>
            </a:extLst>
          </p:cNvPr>
          <p:cNvSpPr>
            <a:spLocks noGrp="1"/>
          </p:cNvSpPr>
          <p:nvPr>
            <p:ph idx="1"/>
          </p:nvPr>
        </p:nvSpPr>
        <p:spPr>
          <a:xfrm>
            <a:off x="228600" y="1600200"/>
            <a:ext cx="5867400" cy="4419600"/>
          </a:xfrm>
        </p:spPr>
        <p:txBody>
          <a:bodyPr/>
          <a:lstStyle/>
          <a:p>
            <a:r>
              <a:rPr lang="en-US" altLang="zh-TW" dirty="0"/>
              <a:t>Design</a:t>
            </a:r>
          </a:p>
          <a:p>
            <a:pPr lvl="1"/>
            <a:r>
              <a:rPr lang="en-US" altLang="zh-TW" dirty="0">
                <a:solidFill>
                  <a:srgbClr val="0000FF"/>
                </a:solidFill>
              </a:rPr>
              <a:t>SF 2 bits + UV 7 bits</a:t>
            </a:r>
          </a:p>
          <a:p>
            <a:pPr lvl="1"/>
            <a:r>
              <a:rPr lang="en-US" altLang="zh-TW" dirty="0"/>
              <a:t>SF = 0, 1,2, 3</a:t>
            </a:r>
            <a:r>
              <a:rPr lang="zh-TW" altLang="en-US" dirty="0"/>
              <a:t> </a:t>
            </a:r>
            <a:r>
              <a:rPr lang="en-US" altLang="zh-TW" dirty="0"/>
              <a:t>(with UV &lt; 126) </a:t>
            </a:r>
          </a:p>
          <a:p>
            <a:pPr lvl="2"/>
            <a:r>
              <a:rPr lang="en-US" altLang="zh-TW" dirty="0"/>
              <a:t>Scaling</a:t>
            </a:r>
            <a:r>
              <a:rPr lang="zh-TW" altLang="en-US" dirty="0"/>
              <a:t> </a:t>
            </a:r>
            <a:r>
              <a:rPr lang="en-US" altLang="zh-TW" dirty="0"/>
              <a:t>= 16, 256, 2048, 32768 (Same granularity as QoS control)</a:t>
            </a:r>
          </a:p>
          <a:p>
            <a:pPr lvl="1"/>
            <a:r>
              <a:rPr lang="en-US" altLang="zh-TW" dirty="0"/>
              <a:t>SF = 3 with UV = 126, 127 for QS &gt; maximum, and unknown</a:t>
            </a:r>
          </a:p>
        </p:txBody>
      </p:sp>
      <p:sp>
        <p:nvSpPr>
          <p:cNvPr id="4" name="日期版面配置區 3">
            <a:extLst>
              <a:ext uri="{FF2B5EF4-FFF2-40B4-BE49-F238E27FC236}">
                <a16:creationId xmlns:a16="http://schemas.microsoft.com/office/drawing/2014/main" id="{BDCB47AD-45F6-9FC7-DDCA-A47E8C0FC0F2}"/>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AE8D6E20-8BDE-89D0-82AC-12CF65328E5A}"/>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0C643BF7-4907-E296-1DCD-1A3707F4303C}"/>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15</a:t>
            </a:fld>
            <a:endParaRPr lang="en-US"/>
          </a:p>
        </p:txBody>
      </p:sp>
      <p:graphicFrame>
        <p:nvGraphicFramePr>
          <p:cNvPr id="9" name="表格 9">
            <a:extLst>
              <a:ext uri="{FF2B5EF4-FFF2-40B4-BE49-F238E27FC236}">
                <a16:creationId xmlns:a16="http://schemas.microsoft.com/office/drawing/2014/main" id="{D31DD51F-D60D-FC11-43C4-6EE417A105E4}"/>
              </a:ext>
            </a:extLst>
          </p:cNvPr>
          <p:cNvGraphicFramePr>
            <a:graphicFrameLocks noGrp="1"/>
          </p:cNvGraphicFramePr>
          <p:nvPr>
            <p:extLst>
              <p:ext uri="{D42A27DB-BD31-4B8C-83A1-F6EECF244321}">
                <p14:modId xmlns:p14="http://schemas.microsoft.com/office/powerpoint/2010/main" val="1810485051"/>
              </p:ext>
            </p:extLst>
          </p:nvPr>
        </p:nvGraphicFramePr>
        <p:xfrm>
          <a:off x="6197600" y="2141220"/>
          <a:ext cx="5791200" cy="4013200"/>
        </p:xfrm>
        <a:graphic>
          <a:graphicData uri="http://schemas.openxmlformats.org/drawingml/2006/table">
            <a:tbl>
              <a:tblPr firstRow="1" bandRow="1">
                <a:tableStyleId>{93296810-A885-4BE3-A3E7-6D5BEEA58F35}</a:tableStyleId>
              </a:tblPr>
              <a:tblGrid>
                <a:gridCol w="457200">
                  <a:extLst>
                    <a:ext uri="{9D8B030D-6E8A-4147-A177-3AD203B41FA5}">
                      <a16:colId xmlns:a16="http://schemas.microsoft.com/office/drawing/2014/main" val="3828405036"/>
                    </a:ext>
                  </a:extLst>
                </a:gridCol>
                <a:gridCol w="2933699">
                  <a:extLst>
                    <a:ext uri="{9D8B030D-6E8A-4147-A177-3AD203B41FA5}">
                      <a16:colId xmlns:a16="http://schemas.microsoft.com/office/drawing/2014/main" val="1230051509"/>
                    </a:ext>
                  </a:extLst>
                </a:gridCol>
                <a:gridCol w="2400301">
                  <a:extLst>
                    <a:ext uri="{9D8B030D-6E8A-4147-A177-3AD203B41FA5}">
                      <a16:colId xmlns:a16="http://schemas.microsoft.com/office/drawing/2014/main" val="2820115459"/>
                    </a:ext>
                  </a:extLst>
                </a:gridCol>
              </a:tblGrid>
              <a:tr h="370840">
                <a:tc>
                  <a:txBody>
                    <a:bodyPr/>
                    <a:lstStyle/>
                    <a:p>
                      <a:r>
                        <a:rPr lang="en-US" altLang="zh-TW" sz="1400" dirty="0"/>
                        <a:t>SF</a:t>
                      </a:r>
                      <a:endParaRPr lang="zh-TW" altLang="en-US" sz="1400" dirty="0"/>
                    </a:p>
                  </a:txBody>
                  <a:tcPr/>
                </a:tc>
                <a:tc>
                  <a:txBody>
                    <a:bodyPr/>
                    <a:lstStyle/>
                    <a:p>
                      <a:r>
                        <a:rPr lang="en-US" altLang="zh-TW" sz="1400" dirty="0"/>
                        <a:t>UV, Unscaled Value (7</a:t>
                      </a:r>
                      <a:r>
                        <a:rPr lang="zh-TW" altLang="en-US" sz="1400" dirty="0"/>
                        <a:t> </a:t>
                      </a:r>
                      <a:r>
                        <a:rPr lang="en-US" altLang="zh-TW" sz="1400" dirty="0"/>
                        <a:t>bits)</a:t>
                      </a:r>
                      <a:endParaRPr lang="zh-TW" altLang="en-US" sz="1400" dirty="0"/>
                    </a:p>
                  </a:txBody>
                  <a:tcPr/>
                </a:tc>
                <a:tc>
                  <a:txBody>
                    <a:bodyPr/>
                    <a:lstStyle/>
                    <a:p>
                      <a:r>
                        <a:rPr lang="en-US" altLang="zh-TW" sz="1400" dirty="0"/>
                        <a:t>QS, Queue size</a:t>
                      </a:r>
                      <a:endParaRPr lang="zh-TW" altLang="en-US" sz="1400" dirty="0"/>
                    </a:p>
                  </a:txBody>
                  <a:tcPr/>
                </a:tc>
                <a:extLst>
                  <a:ext uri="{0D108BD9-81ED-4DB2-BD59-A6C34878D82A}">
                    <a16:rowId xmlns:a16="http://schemas.microsoft.com/office/drawing/2014/main" val="4232771849"/>
                  </a:ext>
                </a:extLst>
              </a:tr>
              <a:tr h="370840">
                <a:tc>
                  <a:txBody>
                    <a:bodyPr/>
                    <a:lstStyle/>
                    <a:p>
                      <a:r>
                        <a:rPr lang="en-US" altLang="zh-TW" sz="1400" dirty="0"/>
                        <a:t>0</a:t>
                      </a:r>
                      <a:endParaRPr lang="zh-TW" altLang="en-US" sz="1400" dirty="0"/>
                    </a:p>
                  </a:txBody>
                  <a:tcPr/>
                </a:tc>
                <a:tc>
                  <a:txBody>
                    <a:bodyPr/>
                    <a:lstStyle/>
                    <a:p>
                      <a:r>
                        <a:rPr lang="en-US" altLang="zh-TW" sz="1400" dirty="0"/>
                        <a:t>0</a:t>
                      </a:r>
                      <a:endParaRPr lang="zh-TW" altLang="en-US" sz="1400" dirty="0"/>
                    </a:p>
                  </a:txBody>
                  <a:tcPr/>
                </a:tc>
                <a:tc>
                  <a:txBody>
                    <a:bodyPr/>
                    <a:lstStyle/>
                    <a:p>
                      <a:r>
                        <a:rPr lang="en-US" altLang="zh-TW" sz="1400" dirty="0"/>
                        <a:t>0</a:t>
                      </a:r>
                      <a:endParaRPr lang="zh-TW" altLang="en-US" sz="1400" dirty="0"/>
                    </a:p>
                  </a:txBody>
                  <a:tcPr/>
                </a:tc>
                <a:extLst>
                  <a:ext uri="{0D108BD9-81ED-4DB2-BD59-A6C34878D82A}">
                    <a16:rowId xmlns:a16="http://schemas.microsoft.com/office/drawing/2014/main" val="3242897687"/>
                  </a:ext>
                </a:extLst>
              </a:tr>
              <a:tr h="370840">
                <a:tc>
                  <a:txBody>
                    <a:bodyPr/>
                    <a:lstStyle/>
                    <a:p>
                      <a:r>
                        <a:rPr lang="en-US" altLang="zh-TW" sz="1400" dirty="0"/>
                        <a:t>0</a:t>
                      </a:r>
                      <a:endParaRPr lang="zh-TW" altLang="en-US" sz="1400" dirty="0"/>
                    </a:p>
                  </a:txBody>
                  <a:tcPr/>
                </a:tc>
                <a:tc>
                  <a:txBody>
                    <a:bodyPr/>
                    <a:lstStyle/>
                    <a:p>
                      <a:r>
                        <a:rPr lang="fr-FR" altLang="zh-TW" sz="1400" dirty="0" err="1"/>
                        <a:t>Ceil</a:t>
                      </a:r>
                      <a:r>
                        <a:rPr lang="fr-FR" altLang="zh-TW" sz="1400" dirty="0"/>
                        <a:t> (QS, 16) / 16</a:t>
                      </a:r>
                      <a:endParaRPr lang="zh-TW" altLang="en-US" sz="1400" dirty="0"/>
                    </a:p>
                  </a:txBody>
                  <a:tcPr/>
                </a:tc>
                <a:tc>
                  <a:txBody>
                    <a:bodyPr/>
                    <a:lstStyle/>
                    <a:p>
                      <a:r>
                        <a:rPr lang="en-US" altLang="zh-TW" sz="1400" dirty="0"/>
                        <a:t>0 &lt; QS ≤ 2032</a:t>
                      </a:r>
                      <a:endParaRPr lang="zh-TW" altLang="en-US" sz="1400" dirty="0"/>
                    </a:p>
                  </a:txBody>
                  <a:tcPr/>
                </a:tc>
                <a:extLst>
                  <a:ext uri="{0D108BD9-81ED-4DB2-BD59-A6C34878D82A}">
                    <a16:rowId xmlns:a16="http://schemas.microsoft.com/office/drawing/2014/main" val="3902157305"/>
                  </a:ext>
                </a:extLst>
              </a:tr>
              <a:tr h="370840">
                <a:tc>
                  <a:txBody>
                    <a:bodyPr/>
                    <a:lstStyle/>
                    <a:p>
                      <a:r>
                        <a:rPr lang="en-US" altLang="zh-TW" sz="1400" dirty="0"/>
                        <a:t>1</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0</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2032 &lt; QS ≤ 2048</a:t>
                      </a:r>
                      <a:endParaRPr lang="zh-TW" altLang="en-US" sz="1400" dirty="0"/>
                    </a:p>
                  </a:txBody>
                  <a:tcPr/>
                </a:tc>
                <a:extLst>
                  <a:ext uri="{0D108BD9-81ED-4DB2-BD59-A6C34878D82A}">
                    <a16:rowId xmlns:a16="http://schemas.microsoft.com/office/drawing/2014/main" val="2725870773"/>
                  </a:ext>
                </a:extLst>
              </a:tr>
              <a:tr h="370840">
                <a:tc>
                  <a:txBody>
                    <a:bodyPr/>
                    <a:lstStyle/>
                    <a:p>
                      <a:r>
                        <a:rPr lang="en-US" altLang="zh-TW" sz="1400" dirty="0"/>
                        <a:t>1</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(QS-2048, 256) / 256</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2048 &lt; QS ≤ 34560</a:t>
                      </a:r>
                      <a:endParaRPr lang="zh-TW" altLang="en-US" sz="1400" dirty="0"/>
                    </a:p>
                  </a:txBody>
                  <a:tcPr/>
                </a:tc>
                <a:extLst>
                  <a:ext uri="{0D108BD9-81ED-4DB2-BD59-A6C34878D82A}">
                    <a16:rowId xmlns:a16="http://schemas.microsoft.com/office/drawing/2014/main" val="670985126"/>
                  </a:ext>
                </a:extLst>
              </a:tr>
              <a:tr h="370840">
                <a:tc>
                  <a:txBody>
                    <a:bodyPr/>
                    <a:lstStyle/>
                    <a:p>
                      <a:r>
                        <a:rPr lang="en-US" altLang="zh-TW" sz="1400" dirty="0"/>
                        <a:t>2</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0</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34560 &lt; QS ≤ 34816</a:t>
                      </a:r>
                      <a:endParaRPr lang="zh-TW" altLang="en-US" sz="1400" dirty="0"/>
                    </a:p>
                  </a:txBody>
                  <a:tcPr/>
                </a:tc>
                <a:extLst>
                  <a:ext uri="{0D108BD9-81ED-4DB2-BD59-A6C34878D82A}">
                    <a16:rowId xmlns:a16="http://schemas.microsoft.com/office/drawing/2014/main" val="2900513286"/>
                  </a:ext>
                </a:extLst>
              </a:tr>
              <a:tr h="370840">
                <a:tc>
                  <a:txBody>
                    <a:bodyPr/>
                    <a:lstStyle/>
                    <a:p>
                      <a:r>
                        <a:rPr lang="en-US" altLang="zh-TW" sz="1400" dirty="0"/>
                        <a:t>2</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(QS-18,432, 2048) / 2048</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34816 &lt; QS ≤ 294912</a:t>
                      </a:r>
                      <a:endParaRPr lang="zh-TW" altLang="en-US" sz="1400" dirty="0"/>
                    </a:p>
                  </a:txBody>
                  <a:tcPr/>
                </a:tc>
                <a:extLst>
                  <a:ext uri="{0D108BD9-81ED-4DB2-BD59-A6C34878D82A}">
                    <a16:rowId xmlns:a16="http://schemas.microsoft.com/office/drawing/2014/main" val="3988998959"/>
                  </a:ext>
                </a:extLst>
              </a:tr>
              <a:tr h="370840">
                <a:tc>
                  <a:txBody>
                    <a:bodyPr/>
                    <a:lstStyle/>
                    <a:p>
                      <a:r>
                        <a:rPr lang="en-US" altLang="zh-TW" sz="1400" dirty="0"/>
                        <a:t>3</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0</a:t>
                      </a:r>
                      <a:endParaRPr lang="zh-TW" altLang="en-US" sz="1400" dirty="0"/>
                    </a:p>
                  </a:txBody>
                  <a:tcPr/>
                </a:tc>
                <a:tc>
                  <a:txBody>
                    <a:bodyPr/>
                    <a:lstStyle/>
                    <a:p>
                      <a:r>
                        <a:rPr lang="en-US" altLang="zh-TW" sz="1400" dirty="0"/>
                        <a:t>294912 &lt; QS ≤ 296960</a:t>
                      </a:r>
                      <a:endParaRPr lang="zh-TW" altLang="en-US" sz="1400" dirty="0"/>
                    </a:p>
                  </a:txBody>
                  <a:tcPr/>
                </a:tc>
                <a:extLst>
                  <a:ext uri="{0D108BD9-81ED-4DB2-BD59-A6C34878D82A}">
                    <a16:rowId xmlns:a16="http://schemas.microsoft.com/office/drawing/2014/main" val="2852001563"/>
                  </a:ext>
                </a:extLst>
              </a:tr>
              <a:tr h="370840">
                <a:tc>
                  <a:txBody>
                    <a:bodyPr/>
                    <a:lstStyle/>
                    <a:p>
                      <a:r>
                        <a:rPr lang="en-US" altLang="zh-TW" sz="1400" dirty="0"/>
                        <a:t>3</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149,504</a:t>
                      </a:r>
                      <a:r>
                        <a:rPr lang="fr-FR" altLang="zh-TW" sz="1400" dirty="0"/>
                        <a:t>, 32768) / 32768</a:t>
                      </a:r>
                      <a:endParaRPr lang="zh-TW" altLang="en-US" sz="1400" dirty="0"/>
                    </a:p>
                  </a:txBody>
                  <a:tcPr/>
                </a:tc>
                <a:tc>
                  <a:txBody>
                    <a:bodyPr/>
                    <a:lstStyle/>
                    <a:p>
                      <a:r>
                        <a:rPr lang="en-US" altLang="zh-TW" sz="1400" dirty="0"/>
                        <a:t>296960 &lt; QS ≤ 4392960</a:t>
                      </a:r>
                      <a:endParaRPr lang="zh-TW" altLang="en-US" sz="1400" dirty="0"/>
                    </a:p>
                  </a:txBody>
                  <a:tcPr/>
                </a:tc>
                <a:extLst>
                  <a:ext uri="{0D108BD9-81ED-4DB2-BD59-A6C34878D82A}">
                    <a16:rowId xmlns:a16="http://schemas.microsoft.com/office/drawing/2014/main" val="318564138"/>
                  </a:ext>
                </a:extLst>
              </a:tr>
              <a:tr h="370840">
                <a:tc>
                  <a:txBody>
                    <a:bodyPr/>
                    <a:lstStyle/>
                    <a:p>
                      <a:r>
                        <a:rPr lang="en-US" altLang="zh-TW" sz="1400" dirty="0"/>
                        <a:t>3</a:t>
                      </a:r>
                      <a:endParaRPr lang="zh-TW" altLang="en-US" sz="1400" dirty="0"/>
                    </a:p>
                  </a:txBody>
                  <a:tcPr/>
                </a:tc>
                <a:tc>
                  <a:txBody>
                    <a:bodyPr/>
                    <a:lstStyle/>
                    <a:p>
                      <a:r>
                        <a:rPr lang="en-US" altLang="zh-TW" sz="1400" dirty="0"/>
                        <a:t>126</a:t>
                      </a:r>
                      <a:endParaRPr lang="zh-TW" altLang="en-US" sz="1400" dirty="0"/>
                    </a:p>
                  </a:txBody>
                  <a:tcPr/>
                </a:tc>
                <a:tc>
                  <a:txBody>
                    <a:bodyPr/>
                    <a:lstStyle/>
                    <a:p>
                      <a:r>
                        <a:rPr lang="en-US" altLang="zh-TW" sz="1400" dirty="0"/>
                        <a:t>QS &gt; 4392960</a:t>
                      </a:r>
                      <a:endParaRPr lang="zh-TW" altLang="en-US" sz="1400" dirty="0"/>
                    </a:p>
                  </a:txBody>
                  <a:tcPr/>
                </a:tc>
                <a:extLst>
                  <a:ext uri="{0D108BD9-81ED-4DB2-BD59-A6C34878D82A}">
                    <a16:rowId xmlns:a16="http://schemas.microsoft.com/office/drawing/2014/main" val="3793718506"/>
                  </a:ext>
                </a:extLst>
              </a:tr>
              <a:tr h="236220">
                <a:tc>
                  <a:txBody>
                    <a:bodyPr/>
                    <a:lstStyle/>
                    <a:p>
                      <a:r>
                        <a:rPr lang="en-US" altLang="zh-TW" sz="1400" dirty="0"/>
                        <a:t>3</a:t>
                      </a:r>
                      <a:endParaRPr lang="zh-TW" altLang="en-US" sz="1400" dirty="0"/>
                    </a:p>
                  </a:txBody>
                  <a:tcPr/>
                </a:tc>
                <a:tc>
                  <a:txBody>
                    <a:bodyPr/>
                    <a:lstStyle/>
                    <a:p>
                      <a:r>
                        <a:rPr lang="en-US" altLang="zh-TW" sz="1400" dirty="0"/>
                        <a:t>127</a:t>
                      </a:r>
                      <a:endParaRPr lang="zh-TW" altLang="en-US" sz="1400" dirty="0"/>
                    </a:p>
                  </a:txBody>
                  <a:tcPr/>
                </a:tc>
                <a:tc>
                  <a:txBody>
                    <a:bodyPr/>
                    <a:lstStyle/>
                    <a:p>
                      <a:r>
                        <a:rPr lang="en-US" altLang="zh-TW" sz="1400" dirty="0"/>
                        <a:t>Unspecified or unknown</a:t>
                      </a:r>
                      <a:endParaRPr lang="zh-TW" altLang="en-US" sz="1400" dirty="0"/>
                    </a:p>
                  </a:txBody>
                  <a:tcPr/>
                </a:tc>
                <a:extLst>
                  <a:ext uri="{0D108BD9-81ED-4DB2-BD59-A6C34878D82A}">
                    <a16:rowId xmlns:a16="http://schemas.microsoft.com/office/drawing/2014/main" val="3682116456"/>
                  </a:ext>
                </a:extLst>
              </a:tr>
            </a:tbl>
          </a:graphicData>
        </a:graphic>
      </p:graphicFrame>
    </p:spTree>
    <p:extLst>
      <p:ext uri="{BB962C8B-B14F-4D97-AF65-F5344CB8AC3E}">
        <p14:creationId xmlns:p14="http://schemas.microsoft.com/office/powerpoint/2010/main" val="36214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82469422-7D9C-4F9D-AEAD-929B1E199B17}"/>
              </a:ext>
            </a:extLst>
          </p:cNvPr>
          <p:cNvSpPr>
            <a:spLocks noGrp="1"/>
          </p:cNvSpPr>
          <p:nvPr>
            <p:ph type="title"/>
          </p:nvPr>
        </p:nvSpPr>
        <p:spPr/>
        <p:txBody>
          <a:bodyPr/>
          <a:lstStyle/>
          <a:p>
            <a:r>
              <a:rPr lang="en-US" altLang="zh-TW" dirty="0"/>
              <a:t>Problem Statement</a:t>
            </a:r>
            <a:endParaRPr lang="zh-TW" altLang="en-US" dirty="0"/>
          </a:p>
        </p:txBody>
      </p:sp>
      <p:sp>
        <p:nvSpPr>
          <p:cNvPr id="8" name="內容版面配置區 7">
            <a:extLst>
              <a:ext uri="{FF2B5EF4-FFF2-40B4-BE49-F238E27FC236}">
                <a16:creationId xmlns:a16="http://schemas.microsoft.com/office/drawing/2014/main" id="{A3967DD8-2584-4CB4-8A7C-30781FEDB117}"/>
              </a:ext>
            </a:extLst>
          </p:cNvPr>
          <p:cNvSpPr>
            <a:spLocks noGrp="1"/>
          </p:cNvSpPr>
          <p:nvPr>
            <p:ph idx="1"/>
          </p:nvPr>
        </p:nvSpPr>
        <p:spPr/>
        <p:txBody>
          <a:bodyPr/>
          <a:lstStyle/>
          <a:p>
            <a:r>
              <a:rPr lang="en-US" altLang="zh-TW" dirty="0"/>
              <a:t>With more bandwidth in 6GHz and higher MCS introduced in 802.11, the report is easily exceeded within a PPDU</a:t>
            </a:r>
          </a:p>
          <a:p>
            <a:pPr lvl="1"/>
            <a:r>
              <a:rPr lang="en-US" altLang="zh-TW" dirty="0"/>
              <a:t>For example, a 5.484 </a:t>
            </a:r>
            <a:r>
              <a:rPr lang="en-US" altLang="zh-TW" dirty="0" err="1"/>
              <a:t>ms</a:t>
            </a:r>
            <a:r>
              <a:rPr lang="en-US" altLang="zh-TW" dirty="0"/>
              <a:t> PPDU with 320MHz, 2SS, and HE MCS8, the data can be carried are 2,328,480 octets</a:t>
            </a:r>
            <a:r>
              <a:rPr lang="zh-TW" altLang="en-US" dirty="0"/>
              <a:t> </a:t>
            </a:r>
            <a:endParaRPr lang="en-US" altLang="zh-TW" dirty="0"/>
          </a:p>
          <a:p>
            <a:pPr lvl="2"/>
            <a:r>
              <a:rPr lang="en-US" altLang="zh-TW" dirty="0"/>
              <a:t>The QS size in that PPDU cannot be reported accurately</a:t>
            </a:r>
          </a:p>
          <a:p>
            <a:pPr lvl="2"/>
            <a:r>
              <a:rPr lang="en-US" altLang="zh-TW" dirty="0"/>
              <a:t>Note that the QS subfield in QoS control field contains the data within the PPDU and the data waiting to be transmitted</a:t>
            </a:r>
          </a:p>
          <a:p>
            <a:r>
              <a:rPr lang="en-US" altLang="zh-TW" dirty="0"/>
              <a:t>For TB PPDUs, AP cannot allocate enough resources to a non-AP STA with inaccurate BSR and then the throughput may drop</a:t>
            </a:r>
          </a:p>
          <a:p>
            <a:r>
              <a:rPr lang="en-US" altLang="zh-TW" dirty="0"/>
              <a:t>Furthermore, in UHR, the throughput is to be increased by at least 25% so that the problem is getting worse in following generations of 802.11</a:t>
            </a:r>
          </a:p>
          <a:p>
            <a:pPr marL="0" indent="0">
              <a:buNone/>
            </a:pPr>
            <a:endParaRPr lang="en-US" altLang="zh-TW" dirty="0"/>
          </a:p>
          <a:p>
            <a:endParaRPr lang="zh-TW" altLang="en-US" dirty="0"/>
          </a:p>
        </p:txBody>
      </p:sp>
      <p:sp>
        <p:nvSpPr>
          <p:cNvPr id="4" name="日期版面配置區 3">
            <a:extLst>
              <a:ext uri="{FF2B5EF4-FFF2-40B4-BE49-F238E27FC236}">
                <a16:creationId xmlns:a16="http://schemas.microsoft.com/office/drawing/2014/main" id="{DE92D8E0-2428-49A8-9006-68E624D75AD4}"/>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CB07DACD-F182-436D-AFEA-9CDE3F7837EF}"/>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76FF1A37-DC43-450E-9149-9282B4BAD9D9}"/>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16</a:t>
            </a:fld>
            <a:endParaRPr lang="en-US"/>
          </a:p>
        </p:txBody>
      </p:sp>
    </p:spTree>
    <p:extLst>
      <p:ext uri="{BB962C8B-B14F-4D97-AF65-F5344CB8AC3E}">
        <p14:creationId xmlns:p14="http://schemas.microsoft.com/office/powerpoint/2010/main" val="723688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33F6AF15-D7DE-4724-80DE-621CCF1FECD4}"/>
              </a:ext>
            </a:extLst>
          </p:cNvPr>
          <p:cNvSpPr>
            <a:spLocks noGrp="1"/>
          </p:cNvSpPr>
          <p:nvPr>
            <p:ph type="title"/>
          </p:nvPr>
        </p:nvSpPr>
        <p:spPr/>
        <p:txBody>
          <a:bodyPr/>
          <a:lstStyle/>
          <a:p>
            <a:r>
              <a:rPr lang="en-US" altLang="zh-TW" dirty="0"/>
              <a:t>Thoughts</a:t>
            </a:r>
            <a:endParaRPr lang="zh-TW" altLang="en-US" dirty="0"/>
          </a:p>
        </p:txBody>
      </p:sp>
      <p:sp>
        <p:nvSpPr>
          <p:cNvPr id="8" name="內容版面配置區 7">
            <a:extLst>
              <a:ext uri="{FF2B5EF4-FFF2-40B4-BE49-F238E27FC236}">
                <a16:creationId xmlns:a16="http://schemas.microsoft.com/office/drawing/2014/main" id="{144DB7E1-2AC8-42F8-BEFB-23EA329257E9}"/>
              </a:ext>
            </a:extLst>
          </p:cNvPr>
          <p:cNvSpPr>
            <a:spLocks noGrp="1"/>
          </p:cNvSpPr>
          <p:nvPr>
            <p:ph idx="1"/>
          </p:nvPr>
        </p:nvSpPr>
        <p:spPr/>
        <p:txBody>
          <a:bodyPr/>
          <a:lstStyle/>
          <a:p>
            <a:r>
              <a:rPr lang="en-US" altLang="zh-TW" dirty="0"/>
              <a:t>Considering the limited size of QS subfield and backward capabilities, it is better to add another field to extend the reported queue size other than to further update the QS subfield encoding by a larger granularity </a:t>
            </a:r>
          </a:p>
          <a:p>
            <a:pPr lvl="1"/>
            <a:r>
              <a:rPr lang="en-US" altLang="zh-TW" dirty="0"/>
              <a:t>Granularity increase also causes less accurate BSR </a:t>
            </a:r>
          </a:p>
          <a:p>
            <a:r>
              <a:rPr lang="en-US" altLang="zh-TW" dirty="0"/>
              <a:t>Instead of using current BSR</a:t>
            </a:r>
            <a:r>
              <a:rPr lang="zh-TW" altLang="en-US" dirty="0"/>
              <a:t> </a:t>
            </a:r>
            <a:r>
              <a:rPr lang="en-US" altLang="zh-TW" dirty="0"/>
              <a:t>in A-ctrl, to define an A-ctrl subfield as an extension of QS subfield is a more promising way	</a:t>
            </a:r>
          </a:p>
          <a:p>
            <a:pPr lvl="1"/>
            <a:r>
              <a:rPr lang="en-US" altLang="zh-TW" dirty="0"/>
              <a:t>no change to current encoding of QS subfield for HE STA, no backward capability issue</a:t>
            </a:r>
          </a:p>
          <a:p>
            <a:pPr lvl="1"/>
            <a:r>
              <a:rPr lang="en-US" altLang="zh-TW" dirty="0"/>
              <a:t>the extension is only needed when QS subfield is not enough</a:t>
            </a:r>
          </a:p>
          <a:p>
            <a:endParaRPr lang="zh-TW" altLang="en-US" dirty="0"/>
          </a:p>
        </p:txBody>
      </p:sp>
      <p:sp>
        <p:nvSpPr>
          <p:cNvPr id="4" name="日期版面配置區 3">
            <a:extLst>
              <a:ext uri="{FF2B5EF4-FFF2-40B4-BE49-F238E27FC236}">
                <a16:creationId xmlns:a16="http://schemas.microsoft.com/office/drawing/2014/main" id="{2A5BDE8A-621F-45A9-A59A-41756A70FF99}"/>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F7C01D23-B325-4546-B9E4-0C3D49F1339D}"/>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1FF02BE1-7276-4604-9531-BCEC84292777}"/>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17</a:t>
            </a:fld>
            <a:endParaRPr lang="en-US"/>
          </a:p>
        </p:txBody>
      </p:sp>
    </p:spTree>
    <p:extLst>
      <p:ext uri="{BB962C8B-B14F-4D97-AF65-F5344CB8AC3E}">
        <p14:creationId xmlns:p14="http://schemas.microsoft.com/office/powerpoint/2010/main" val="1614190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9C429B5B-2934-4C48-939D-0BDBD3976CD9}"/>
              </a:ext>
            </a:extLst>
          </p:cNvPr>
          <p:cNvSpPr>
            <a:spLocks noGrp="1"/>
          </p:cNvSpPr>
          <p:nvPr>
            <p:ph type="title"/>
          </p:nvPr>
        </p:nvSpPr>
        <p:spPr/>
        <p:txBody>
          <a:bodyPr/>
          <a:lstStyle/>
          <a:p>
            <a:r>
              <a:rPr lang="en-US" altLang="zh-TW" dirty="0"/>
              <a:t>Recap of Buffer Status Report</a:t>
            </a:r>
            <a:endParaRPr lang="zh-TW" altLang="en-US" dirty="0"/>
          </a:p>
        </p:txBody>
      </p:sp>
      <p:sp>
        <p:nvSpPr>
          <p:cNvPr id="8" name="內容版面配置區 7">
            <a:extLst>
              <a:ext uri="{FF2B5EF4-FFF2-40B4-BE49-F238E27FC236}">
                <a16:creationId xmlns:a16="http://schemas.microsoft.com/office/drawing/2014/main" id="{05A96113-39B5-4A7F-A5F5-741A8F0EA6D6}"/>
              </a:ext>
            </a:extLst>
          </p:cNvPr>
          <p:cNvSpPr>
            <a:spLocks noGrp="1"/>
          </p:cNvSpPr>
          <p:nvPr>
            <p:ph idx="1"/>
          </p:nvPr>
        </p:nvSpPr>
        <p:spPr>
          <a:xfrm>
            <a:off x="914400" y="1676400"/>
            <a:ext cx="6553200" cy="4724400"/>
          </a:xfrm>
        </p:spPr>
        <p:txBody>
          <a:bodyPr>
            <a:normAutofit lnSpcReduction="10000"/>
          </a:bodyPr>
          <a:lstStyle/>
          <a:p>
            <a:r>
              <a:rPr lang="en-US" altLang="zh-TW" dirty="0"/>
              <a:t>In 23-2007, the current buffer status report (BSR) problem is introduced, and the corresponding solution and straw polls were discussed</a:t>
            </a:r>
          </a:p>
          <a:p>
            <a:r>
              <a:rPr lang="en-US" altLang="zh-TW" dirty="0"/>
              <a:t>11bn SFD has adopted the text as below</a:t>
            </a:r>
          </a:p>
          <a:p>
            <a:pPr lvl="1"/>
            <a:r>
              <a:rPr lang="en-US" altLang="zh-TW" dirty="0" err="1"/>
              <a:t>TGbn</a:t>
            </a:r>
            <a:r>
              <a:rPr lang="en-US" altLang="zh-TW" dirty="0"/>
              <a:t> enables per-TID buffer size reporting of a larger queue in UHR</a:t>
            </a:r>
          </a:p>
          <a:p>
            <a:pPr lvl="2"/>
            <a:r>
              <a:rPr lang="en-US" altLang="zh-TW" dirty="0"/>
              <a:t>Note: It is an optional feature.</a:t>
            </a:r>
          </a:p>
          <a:p>
            <a:pPr lvl="2"/>
            <a:r>
              <a:rPr lang="en-US" altLang="zh-TW" dirty="0"/>
              <a:t>Note: In the baseline, the maximum approximate per-TID queue size to report is 2,147,328 octets</a:t>
            </a:r>
          </a:p>
          <a:p>
            <a:r>
              <a:rPr lang="en-US" altLang="zh-TW" dirty="0"/>
              <a:t>In this contribution, further analysis between two different solutions is discussed</a:t>
            </a:r>
          </a:p>
          <a:p>
            <a:pPr lvl="1"/>
            <a:r>
              <a:rPr lang="en-US" altLang="zh-TW" dirty="0"/>
              <a:t>A-ctrl</a:t>
            </a:r>
            <a:r>
              <a:rPr lang="zh-TW" altLang="en-US" dirty="0"/>
              <a:t> </a:t>
            </a:r>
            <a:r>
              <a:rPr lang="en-US" altLang="zh-TW" dirty="0"/>
              <a:t>as QoS Ctrl extension </a:t>
            </a:r>
          </a:p>
          <a:p>
            <a:pPr lvl="1"/>
            <a:r>
              <a:rPr lang="en-US" altLang="zh-TW" dirty="0"/>
              <a:t>A-ctrl only</a:t>
            </a:r>
          </a:p>
          <a:p>
            <a:pPr lvl="1"/>
            <a:endParaRPr lang="en-US" altLang="zh-TW" dirty="0"/>
          </a:p>
          <a:p>
            <a:pPr lvl="1"/>
            <a:endParaRPr lang="en-US" altLang="zh-TW" dirty="0"/>
          </a:p>
          <a:p>
            <a:endParaRPr lang="en-US" altLang="zh-TW" dirty="0"/>
          </a:p>
          <a:p>
            <a:endParaRPr lang="zh-TW" altLang="en-US" dirty="0"/>
          </a:p>
        </p:txBody>
      </p:sp>
      <p:sp>
        <p:nvSpPr>
          <p:cNvPr id="4" name="日期版面配置區 3">
            <a:extLst>
              <a:ext uri="{FF2B5EF4-FFF2-40B4-BE49-F238E27FC236}">
                <a16:creationId xmlns:a16="http://schemas.microsoft.com/office/drawing/2014/main" id="{7CEE65AA-FD28-4383-ABAA-9816AD8228A9}"/>
              </a:ext>
            </a:extLst>
          </p:cNvPr>
          <p:cNvSpPr>
            <a:spLocks noGrp="1"/>
          </p:cNvSpPr>
          <p:nvPr>
            <p:ph type="dt" sz="half" idx="10"/>
          </p:nvPr>
        </p:nvSpPr>
        <p:spPr>
          <a:xfrm>
            <a:off x="929218" y="332601"/>
            <a:ext cx="993862" cy="276999"/>
          </a:xfrm>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42D6B55C-16CC-495F-87F3-7D1C43F6B17D}"/>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5345D2DB-C818-4C67-8DEC-6BD5C437509A}"/>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2</a:t>
            </a:fld>
            <a:endParaRPr lang="en-US"/>
          </a:p>
        </p:txBody>
      </p:sp>
      <p:pic>
        <p:nvPicPr>
          <p:cNvPr id="9" name="Picture 2">
            <a:extLst>
              <a:ext uri="{FF2B5EF4-FFF2-40B4-BE49-F238E27FC236}">
                <a16:creationId xmlns:a16="http://schemas.microsoft.com/office/drawing/2014/main" id="{347B0CD9-6657-43A5-A4C1-EC60F134B4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2286000"/>
            <a:ext cx="4336644"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6049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8E236E33-B6B7-45DF-8A49-6C2E1395B6C6}"/>
              </a:ext>
            </a:extLst>
          </p:cNvPr>
          <p:cNvSpPr>
            <a:spLocks noGrp="1"/>
          </p:cNvSpPr>
          <p:nvPr>
            <p:ph type="title"/>
          </p:nvPr>
        </p:nvSpPr>
        <p:spPr/>
        <p:txBody>
          <a:bodyPr/>
          <a:lstStyle/>
          <a:p>
            <a:r>
              <a:rPr lang="en-US" altLang="zh-TW" dirty="0"/>
              <a:t>A-ctrl</a:t>
            </a:r>
            <a:r>
              <a:rPr lang="zh-TW" altLang="en-US" dirty="0"/>
              <a:t> </a:t>
            </a:r>
            <a:r>
              <a:rPr lang="en-US" altLang="zh-TW" dirty="0"/>
              <a:t>as QoS Ctrl Extension </a:t>
            </a:r>
            <a:endParaRPr lang="zh-TW" altLang="en-US" dirty="0"/>
          </a:p>
        </p:txBody>
      </p:sp>
      <p:sp>
        <p:nvSpPr>
          <p:cNvPr id="8" name="內容版面配置區 7">
            <a:extLst>
              <a:ext uri="{FF2B5EF4-FFF2-40B4-BE49-F238E27FC236}">
                <a16:creationId xmlns:a16="http://schemas.microsoft.com/office/drawing/2014/main" id="{16D9C31C-EA8B-46FB-8D89-966DAC902229}"/>
              </a:ext>
            </a:extLst>
          </p:cNvPr>
          <p:cNvSpPr>
            <a:spLocks noGrp="1"/>
          </p:cNvSpPr>
          <p:nvPr>
            <p:ph idx="1"/>
          </p:nvPr>
        </p:nvSpPr>
        <p:spPr>
          <a:xfrm>
            <a:off x="914400" y="1676400"/>
            <a:ext cx="6248400" cy="4419600"/>
          </a:xfrm>
        </p:spPr>
        <p:txBody>
          <a:bodyPr/>
          <a:lstStyle/>
          <a:p>
            <a:r>
              <a:rPr lang="en-US" altLang="zh-TW" dirty="0"/>
              <a:t>In 23-2007, we propose a design to add a new A-ctrl as the QoS ctrl extension to report a larger queues size</a:t>
            </a:r>
          </a:p>
          <a:p>
            <a:r>
              <a:rPr lang="en-US" altLang="zh-TW" dirty="0"/>
              <a:t>For a non-AP STA to report queue size larger than 2,147,328 octets, the first step is to set the QS subfield &lt;SF, UV&gt; to &lt;3, 62&gt;</a:t>
            </a:r>
          </a:p>
          <a:p>
            <a:r>
              <a:rPr lang="en-US" altLang="zh-TW" dirty="0"/>
              <a:t>The non-AP STA can carry another subfield defined in A-ctrl field with the same TID  in the same frame to indicate an accurate and larger queue size which is above the QS currently can support</a:t>
            </a:r>
          </a:p>
          <a:p>
            <a:endParaRPr lang="zh-TW" altLang="en-US" dirty="0"/>
          </a:p>
        </p:txBody>
      </p:sp>
      <p:sp>
        <p:nvSpPr>
          <p:cNvPr id="4" name="日期版面配置區 3">
            <a:extLst>
              <a:ext uri="{FF2B5EF4-FFF2-40B4-BE49-F238E27FC236}">
                <a16:creationId xmlns:a16="http://schemas.microsoft.com/office/drawing/2014/main" id="{E2B63024-598F-47BA-8F8B-5BBB5AF7864C}"/>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23BC825D-A538-4BE4-88A9-136DC46C6B22}"/>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85467D7D-F8CE-4734-B684-B39E8B039841}"/>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3</a:t>
            </a:fld>
            <a:endParaRPr lang="en-US"/>
          </a:p>
        </p:txBody>
      </p:sp>
      <p:pic>
        <p:nvPicPr>
          <p:cNvPr id="9" name="Picture 2">
            <a:extLst>
              <a:ext uri="{FF2B5EF4-FFF2-40B4-BE49-F238E27FC236}">
                <a16:creationId xmlns:a16="http://schemas.microsoft.com/office/drawing/2014/main" id="{FEF1E27E-0393-49FB-AE1C-B89788B58F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2286000"/>
            <a:ext cx="4336644" cy="3581400"/>
          </a:xfrm>
          <a:prstGeom prst="rect">
            <a:avLst/>
          </a:prstGeom>
          <a:noFill/>
          <a:extLst>
            <a:ext uri="{909E8E84-426E-40DD-AFC4-6F175D3DCCD1}">
              <a14:hiddenFill xmlns:a14="http://schemas.microsoft.com/office/drawing/2010/main">
                <a:solidFill>
                  <a:srgbClr val="FFFFFF"/>
                </a:solidFill>
              </a14:hiddenFill>
            </a:ext>
          </a:extLst>
        </p:spPr>
      </p:pic>
      <p:sp>
        <p:nvSpPr>
          <p:cNvPr id="2" name="矩形 1">
            <a:extLst>
              <a:ext uri="{FF2B5EF4-FFF2-40B4-BE49-F238E27FC236}">
                <a16:creationId xmlns:a16="http://schemas.microsoft.com/office/drawing/2014/main" id="{80613682-D731-58EC-00D9-55F3106AEDD9}"/>
              </a:ext>
            </a:extLst>
          </p:cNvPr>
          <p:cNvSpPr/>
          <p:nvPr/>
        </p:nvSpPr>
        <p:spPr bwMode="auto">
          <a:xfrm>
            <a:off x="7983772" y="5333999"/>
            <a:ext cx="3522428" cy="228601"/>
          </a:xfrm>
          <a:prstGeom prst="rect">
            <a:avLst/>
          </a:prstGeom>
          <a:noFill/>
          <a:ln w="28575"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TW"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622929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AC33AD2D-CE03-4D0E-AC47-8EB35F97E125}"/>
              </a:ext>
            </a:extLst>
          </p:cNvPr>
          <p:cNvSpPr>
            <a:spLocks noGrp="1"/>
          </p:cNvSpPr>
          <p:nvPr>
            <p:ph type="title"/>
          </p:nvPr>
        </p:nvSpPr>
        <p:spPr/>
        <p:txBody>
          <a:bodyPr/>
          <a:lstStyle/>
          <a:p>
            <a:r>
              <a:rPr lang="en-US" altLang="zh-TW" dirty="0"/>
              <a:t>A-ctrl</a:t>
            </a:r>
            <a:r>
              <a:rPr lang="zh-TW" altLang="en-US" dirty="0"/>
              <a:t> </a:t>
            </a:r>
            <a:r>
              <a:rPr lang="en-US" altLang="zh-TW" dirty="0"/>
              <a:t>as QoS Ctrl Extension Example</a:t>
            </a:r>
            <a:endParaRPr lang="zh-TW" altLang="en-US" dirty="0"/>
          </a:p>
        </p:txBody>
      </p:sp>
      <p:sp>
        <p:nvSpPr>
          <p:cNvPr id="8" name="內容版面配置區 7">
            <a:extLst>
              <a:ext uri="{FF2B5EF4-FFF2-40B4-BE49-F238E27FC236}">
                <a16:creationId xmlns:a16="http://schemas.microsoft.com/office/drawing/2014/main" id="{D86487EE-CB78-4B20-BE5B-C01AB56C77C7}"/>
              </a:ext>
            </a:extLst>
          </p:cNvPr>
          <p:cNvSpPr>
            <a:spLocks noGrp="1"/>
          </p:cNvSpPr>
          <p:nvPr>
            <p:ph idx="1"/>
          </p:nvPr>
        </p:nvSpPr>
        <p:spPr>
          <a:xfrm>
            <a:off x="609600" y="1751805"/>
            <a:ext cx="6019800" cy="4723607"/>
          </a:xfrm>
        </p:spPr>
        <p:txBody>
          <a:bodyPr>
            <a:normAutofit fontScale="92500" lnSpcReduction="20000"/>
          </a:bodyPr>
          <a:lstStyle/>
          <a:p>
            <a:r>
              <a:rPr lang="en-US" altLang="zh-TW" dirty="0"/>
              <a:t>A-ctrl design example 1, keep the SF as the same as 32,768 (SF0) in QS subfield</a:t>
            </a:r>
          </a:p>
          <a:p>
            <a:pPr lvl="1"/>
            <a:r>
              <a:rPr lang="en-US" altLang="zh-TW" dirty="0"/>
              <a:t>QS = 2,147,328 + SF0*(UVE+1), UVE max is 254</a:t>
            </a:r>
          </a:p>
          <a:p>
            <a:pPr lvl="2"/>
            <a:r>
              <a:rPr lang="en-US" altLang="zh-TW" dirty="0"/>
              <a:t>the maximum QS to be reported is </a:t>
            </a:r>
            <a:r>
              <a:rPr lang="en-US" altLang="zh-TW" b="1" dirty="0"/>
              <a:t>10,503,168</a:t>
            </a:r>
          </a:p>
          <a:p>
            <a:pPr lvl="2"/>
            <a:r>
              <a:rPr lang="en-US" altLang="zh-TW" dirty="0"/>
              <a:t>UVE = 255 reserved for indication of QS &gt; 10,503,168</a:t>
            </a:r>
          </a:p>
          <a:p>
            <a:pPr lvl="1"/>
            <a:r>
              <a:rPr lang="en-US" altLang="zh-TW" dirty="0"/>
              <a:t>UVE = ceil ((QS - 2,147,328)/SF0) - 1</a:t>
            </a:r>
          </a:p>
          <a:p>
            <a:r>
              <a:rPr lang="en-US" altLang="zh-TW" dirty="0"/>
              <a:t>A-ctrl design example 2, increase the SF to 32,768*4</a:t>
            </a:r>
            <a:r>
              <a:rPr lang="zh-TW" altLang="en-US" dirty="0"/>
              <a:t> </a:t>
            </a:r>
            <a:r>
              <a:rPr lang="en-US" altLang="zh-TW" dirty="0"/>
              <a:t>(SF1)</a:t>
            </a:r>
          </a:p>
          <a:p>
            <a:pPr lvl="1"/>
            <a:r>
              <a:rPr lang="en-US" altLang="zh-TW" dirty="0"/>
              <a:t>QS = 2,147,328 + SF1*(UVE+1), UVE max is 254</a:t>
            </a:r>
          </a:p>
          <a:p>
            <a:pPr lvl="2"/>
            <a:r>
              <a:rPr lang="en-US" altLang="zh-TW" dirty="0"/>
              <a:t>the maximum QS to be reported is </a:t>
            </a:r>
            <a:r>
              <a:rPr lang="en-US" altLang="zh-TW" b="1" dirty="0"/>
              <a:t>35,570,688</a:t>
            </a:r>
          </a:p>
          <a:p>
            <a:pPr lvl="2"/>
            <a:r>
              <a:rPr lang="en-US" altLang="zh-TW" dirty="0"/>
              <a:t>UVE = 255 reserved for indication of QS &gt; 35,570,688</a:t>
            </a:r>
            <a:endParaRPr lang="en-US" altLang="zh-TW" b="1" dirty="0">
              <a:solidFill>
                <a:srgbClr val="0000FF"/>
              </a:solidFill>
            </a:endParaRPr>
          </a:p>
          <a:p>
            <a:pPr lvl="1"/>
            <a:r>
              <a:rPr lang="en-US" altLang="zh-TW" dirty="0"/>
              <a:t>UVE = ceil ((QS - 2,147,328)/SF1) – 1</a:t>
            </a:r>
          </a:p>
          <a:p>
            <a:r>
              <a:rPr lang="en-US" altLang="zh-TW" dirty="0"/>
              <a:t>The SF applied in the A-ctrl UVE is by default with no extra indication</a:t>
            </a:r>
            <a:endParaRPr lang="zh-TW" altLang="en-US" dirty="0"/>
          </a:p>
          <a:p>
            <a:endParaRPr lang="zh-TW" altLang="en-US" dirty="0"/>
          </a:p>
        </p:txBody>
      </p:sp>
      <p:sp>
        <p:nvSpPr>
          <p:cNvPr id="4" name="日期版面配置區 3">
            <a:extLst>
              <a:ext uri="{FF2B5EF4-FFF2-40B4-BE49-F238E27FC236}">
                <a16:creationId xmlns:a16="http://schemas.microsoft.com/office/drawing/2014/main" id="{79C6EE37-C47E-4181-B4A5-293C830372F4}"/>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CED8A594-3BD4-4E15-A632-67A2B973F0BB}"/>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204405BB-6D29-4A0B-9C20-E3A5D46E890A}"/>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4</a:t>
            </a:fld>
            <a:endParaRPr lang="en-US"/>
          </a:p>
        </p:txBody>
      </p:sp>
      <p:graphicFrame>
        <p:nvGraphicFramePr>
          <p:cNvPr id="9" name="表格 8">
            <a:extLst>
              <a:ext uri="{FF2B5EF4-FFF2-40B4-BE49-F238E27FC236}">
                <a16:creationId xmlns:a16="http://schemas.microsoft.com/office/drawing/2014/main" id="{DD3839B8-1C97-45B9-B23C-B42C1FC8345C}"/>
              </a:ext>
            </a:extLst>
          </p:cNvPr>
          <p:cNvGraphicFramePr>
            <a:graphicFrameLocks noGrp="1"/>
          </p:cNvGraphicFramePr>
          <p:nvPr>
            <p:extLst>
              <p:ext uri="{D42A27DB-BD31-4B8C-83A1-F6EECF244321}">
                <p14:modId xmlns:p14="http://schemas.microsoft.com/office/powerpoint/2010/main" val="3211793348"/>
              </p:ext>
            </p:extLst>
          </p:nvPr>
        </p:nvGraphicFramePr>
        <p:xfrm>
          <a:off x="6934200" y="1752600"/>
          <a:ext cx="4953000" cy="1280160"/>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1676400">
                  <a:extLst>
                    <a:ext uri="{9D8B030D-6E8A-4147-A177-3AD203B41FA5}">
                      <a16:colId xmlns:a16="http://schemas.microsoft.com/office/drawing/2014/main" val="20002"/>
                    </a:ext>
                  </a:extLst>
                </a:gridCol>
              </a:tblGrid>
              <a:tr h="370840">
                <a:tc>
                  <a:txBody>
                    <a:bodyPr/>
                    <a:lstStyle/>
                    <a:p>
                      <a:r>
                        <a:rPr lang="en-US" dirty="0"/>
                        <a:t>Control </a:t>
                      </a:r>
                    </a:p>
                    <a:p>
                      <a:r>
                        <a:rPr lang="en-US" dirty="0"/>
                        <a:t>ID value</a:t>
                      </a:r>
                    </a:p>
                  </a:txBody>
                  <a:tcPr/>
                </a:tc>
                <a:tc>
                  <a:txBody>
                    <a:bodyPr/>
                    <a:lstStyle/>
                    <a:p>
                      <a:r>
                        <a:rPr lang="en-US" dirty="0"/>
                        <a:t>Meaning</a:t>
                      </a:r>
                      <a:r>
                        <a:rPr lang="en-US" baseline="0" dirty="0"/>
                        <a:t> </a:t>
                      </a:r>
                      <a:endParaRPr lang="en-US" dirty="0"/>
                    </a:p>
                  </a:txBody>
                  <a:tcPr/>
                </a:tc>
                <a:tc>
                  <a:txBody>
                    <a:bodyPr/>
                    <a:lstStyle/>
                    <a:p>
                      <a:r>
                        <a:rPr lang="en-US" dirty="0"/>
                        <a:t>UV extension (UVE)</a:t>
                      </a:r>
                    </a:p>
                  </a:txBody>
                  <a:tcPr/>
                </a:tc>
                <a:extLst>
                  <a:ext uri="{0D108BD9-81ED-4DB2-BD59-A6C34878D82A}">
                    <a16:rowId xmlns:a16="http://schemas.microsoft.com/office/drawing/2014/main" val="10000"/>
                  </a:ext>
                </a:extLst>
              </a:tr>
              <a:tr h="370840">
                <a:tc>
                  <a:txBody>
                    <a:bodyPr/>
                    <a:lstStyle/>
                    <a:p>
                      <a:r>
                        <a:rPr lang="en-US" dirty="0"/>
                        <a:t>TBD</a:t>
                      </a:r>
                    </a:p>
                  </a:txBody>
                  <a:tcPr/>
                </a:tc>
                <a:tc>
                  <a:txBody>
                    <a:bodyPr/>
                    <a:lstStyle/>
                    <a:p>
                      <a:r>
                        <a:rPr lang="en-US" dirty="0"/>
                        <a:t>Extension of UV in QoS </a:t>
                      </a:r>
                      <a:r>
                        <a:rPr lang="en-US" altLang="zh-TW" dirty="0"/>
                        <a:t>QS</a:t>
                      </a:r>
                      <a:r>
                        <a:rPr lang="zh-TW" altLang="en-US" dirty="0"/>
                        <a:t> </a:t>
                      </a:r>
                      <a:r>
                        <a:rPr lang="en-US" altLang="zh-TW" dirty="0"/>
                        <a:t>subfield</a:t>
                      </a:r>
                      <a:endParaRPr lang="en-US" dirty="0"/>
                    </a:p>
                  </a:txBody>
                  <a:tcPr/>
                </a:tc>
                <a:tc>
                  <a:txBody>
                    <a:bodyPr/>
                    <a:lstStyle/>
                    <a:p>
                      <a:r>
                        <a:rPr lang="en-US" dirty="0"/>
                        <a:t>8 bits</a:t>
                      </a:r>
                    </a:p>
                  </a:txBody>
                  <a:tcPr/>
                </a:tc>
                <a:extLst>
                  <a:ext uri="{0D108BD9-81ED-4DB2-BD59-A6C34878D82A}">
                    <a16:rowId xmlns:a16="http://schemas.microsoft.com/office/drawing/2014/main" val="10001"/>
                  </a:ext>
                </a:extLst>
              </a:tr>
            </a:tbl>
          </a:graphicData>
        </a:graphic>
      </p:graphicFrame>
      <p:sp>
        <p:nvSpPr>
          <p:cNvPr id="10" name="文字方塊 9">
            <a:extLst>
              <a:ext uri="{FF2B5EF4-FFF2-40B4-BE49-F238E27FC236}">
                <a16:creationId xmlns:a16="http://schemas.microsoft.com/office/drawing/2014/main" id="{A3B0E1C6-615D-424F-8B40-8D0AAE5C3E54}"/>
              </a:ext>
            </a:extLst>
          </p:cNvPr>
          <p:cNvSpPr txBox="1"/>
          <p:nvPr/>
        </p:nvSpPr>
        <p:spPr>
          <a:xfrm>
            <a:off x="6629400" y="5336640"/>
            <a:ext cx="5410200" cy="1138773"/>
          </a:xfrm>
          <a:prstGeom prst="rect">
            <a:avLst/>
          </a:prstGeom>
          <a:noFill/>
        </p:spPr>
        <p:txBody>
          <a:bodyPr wrap="square" rtlCol="0">
            <a:spAutoFit/>
          </a:bodyPr>
          <a:lstStyle/>
          <a:p>
            <a:r>
              <a:rPr lang="en-US" altLang="zh-TW" sz="1400" i="1" dirty="0">
                <a:latin typeface="Calibri" panose="020F0502020204030204" pitchFamily="34" charset="0"/>
                <a:ea typeface="新細明體" panose="02020500000000000000" pitchFamily="18" charset="-120"/>
              </a:rPr>
              <a:t>NOTE: F</a:t>
            </a:r>
            <a:r>
              <a:rPr lang="en-US" altLang="zh-TW" sz="1400" i="1" dirty="0">
                <a:effectLst/>
                <a:latin typeface="Calibri" panose="020F0502020204030204" pitchFamily="34" charset="0"/>
                <a:ea typeface="新細明體" panose="02020500000000000000" pitchFamily="18" charset="-120"/>
              </a:rPr>
              <a:t>or 6GHz, the max AMPDU size is calculated based on </a:t>
            </a:r>
            <a:r>
              <a:rPr lang="en-US" altLang="zh-TW" sz="1400" i="1" dirty="0" err="1">
                <a:effectLst/>
                <a:latin typeface="Calibri" panose="020F0502020204030204" pitchFamily="34" charset="0"/>
                <a:ea typeface="新細明體" panose="02020500000000000000" pitchFamily="18" charset="-120"/>
              </a:rPr>
              <a:t>Nss</a:t>
            </a:r>
            <a:r>
              <a:rPr lang="en-US" altLang="zh-TW" sz="1400" i="1" dirty="0">
                <a:effectLst/>
                <a:latin typeface="Calibri" panose="020F0502020204030204" pitchFamily="34" charset="0"/>
                <a:ea typeface="新細明體" panose="02020500000000000000" pitchFamily="18" charset="-120"/>
              </a:rPr>
              <a:t>=8</a:t>
            </a:r>
            <a:endParaRPr lang="zh-TW" altLang="zh-TW" sz="1400" i="1" dirty="0">
              <a:effectLst/>
              <a:latin typeface="Calibri" panose="020F0502020204030204" pitchFamily="34" charset="0"/>
              <a:ea typeface="新細明體" panose="02020500000000000000" pitchFamily="18" charset="-120"/>
            </a:endParaRPr>
          </a:p>
          <a:p>
            <a:r>
              <a:rPr lang="en-US" altLang="zh-TW" sz="1400" i="1" dirty="0">
                <a:effectLst/>
                <a:latin typeface="Calibri" panose="020F0502020204030204" pitchFamily="34" charset="0"/>
                <a:ea typeface="新細明體" panose="02020500000000000000" pitchFamily="18" charset="-120"/>
              </a:rPr>
              <a:t>39200 (N_DBPS)*396 (symbols for max PPDU length) /8 (bits/byte) * 8 (</a:t>
            </a:r>
            <a:r>
              <a:rPr lang="en-US" altLang="zh-TW" sz="1400" i="1" dirty="0" err="1">
                <a:effectLst/>
                <a:latin typeface="Calibri" panose="020F0502020204030204" pitchFamily="34" charset="0"/>
                <a:ea typeface="新細明體" panose="02020500000000000000" pitchFamily="18" charset="-120"/>
              </a:rPr>
              <a:t>Nss</a:t>
            </a:r>
            <a:r>
              <a:rPr lang="en-US" altLang="zh-TW" sz="1400" i="1" dirty="0">
                <a:effectLst/>
                <a:latin typeface="Calibri" panose="020F0502020204030204" pitchFamily="34" charset="0"/>
                <a:ea typeface="新細明體" panose="02020500000000000000" pitchFamily="18" charset="-120"/>
              </a:rPr>
              <a:t>) = 15,523,200 bytes (max AMPDU size defined in 11be Table 9-34)</a:t>
            </a:r>
            <a:endParaRPr lang="zh-TW" altLang="zh-TW" sz="1400" i="1" dirty="0">
              <a:effectLst/>
              <a:latin typeface="Calibri" panose="020F0502020204030204" pitchFamily="34" charset="0"/>
              <a:ea typeface="新細明體" panose="02020500000000000000" pitchFamily="18" charset="-120"/>
            </a:endParaRPr>
          </a:p>
          <a:p>
            <a:r>
              <a:rPr lang="en-US" altLang="zh-TW" sz="1400" i="1" dirty="0">
                <a:effectLst/>
                <a:latin typeface="Calibri" panose="020F0502020204030204" pitchFamily="34" charset="0"/>
                <a:ea typeface="新細明體" panose="02020500000000000000" pitchFamily="18" charset="-120"/>
              </a:rPr>
              <a:t>39200 is from 11be Table 36-86 MCS13 N_DBPS</a:t>
            </a:r>
            <a:endParaRPr lang="zh-TW" altLang="zh-TW" sz="1400" i="1" dirty="0">
              <a:effectLst/>
              <a:latin typeface="Calibri" panose="020F0502020204030204" pitchFamily="34" charset="0"/>
              <a:ea typeface="新細明體" panose="02020500000000000000" pitchFamily="18" charset="-120"/>
            </a:endParaRPr>
          </a:p>
          <a:p>
            <a:endParaRPr lang="zh-TW" altLang="en-US" i="1" dirty="0"/>
          </a:p>
        </p:txBody>
      </p:sp>
    </p:spTree>
    <p:extLst>
      <p:ext uri="{BB962C8B-B14F-4D97-AF65-F5344CB8AC3E}">
        <p14:creationId xmlns:p14="http://schemas.microsoft.com/office/powerpoint/2010/main" val="2408139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4177FCE0-5481-9B60-D0BE-6CA26DA9291B}"/>
              </a:ext>
            </a:extLst>
          </p:cNvPr>
          <p:cNvSpPr>
            <a:spLocks noGrp="1"/>
          </p:cNvSpPr>
          <p:nvPr>
            <p:ph type="title"/>
          </p:nvPr>
        </p:nvSpPr>
        <p:spPr/>
        <p:txBody>
          <a:bodyPr/>
          <a:lstStyle/>
          <a:p>
            <a:r>
              <a:rPr lang="en-US" altLang="zh-TW" dirty="0"/>
              <a:t>A-ctrl only Design I with Maximum Scaling = 32768</a:t>
            </a:r>
            <a:endParaRPr lang="zh-TW" altLang="en-US" dirty="0"/>
          </a:p>
        </p:txBody>
      </p:sp>
      <p:sp>
        <p:nvSpPr>
          <p:cNvPr id="8" name="內容版面配置區 7">
            <a:extLst>
              <a:ext uri="{FF2B5EF4-FFF2-40B4-BE49-F238E27FC236}">
                <a16:creationId xmlns:a16="http://schemas.microsoft.com/office/drawing/2014/main" id="{BE708DCB-916E-446C-0630-7209622933FE}"/>
              </a:ext>
            </a:extLst>
          </p:cNvPr>
          <p:cNvSpPr>
            <a:spLocks noGrp="1"/>
          </p:cNvSpPr>
          <p:nvPr>
            <p:ph idx="1"/>
          </p:nvPr>
        </p:nvSpPr>
        <p:spPr>
          <a:xfrm>
            <a:off x="228600" y="1600200"/>
            <a:ext cx="5867400" cy="4419600"/>
          </a:xfrm>
        </p:spPr>
        <p:txBody>
          <a:bodyPr/>
          <a:lstStyle/>
          <a:p>
            <a:r>
              <a:rPr lang="en-US" altLang="zh-TW" dirty="0"/>
              <a:t>Design</a:t>
            </a:r>
          </a:p>
          <a:p>
            <a:pPr lvl="1"/>
            <a:r>
              <a:rPr lang="en-US" altLang="zh-TW" dirty="0">
                <a:solidFill>
                  <a:srgbClr val="0000FF"/>
                </a:solidFill>
              </a:rPr>
              <a:t>SF 3 bits + UV 6 bits</a:t>
            </a:r>
          </a:p>
          <a:p>
            <a:pPr lvl="1"/>
            <a:r>
              <a:rPr lang="en-US" altLang="zh-TW" dirty="0"/>
              <a:t>SF = 0, 1,2, 3</a:t>
            </a:r>
            <a:r>
              <a:rPr lang="zh-TW" altLang="en-US" dirty="0"/>
              <a:t> </a:t>
            </a:r>
            <a:r>
              <a:rPr lang="en-US" altLang="zh-TW" dirty="0"/>
              <a:t> </a:t>
            </a:r>
          </a:p>
          <a:p>
            <a:pPr lvl="2"/>
            <a:r>
              <a:rPr lang="en-US" altLang="zh-TW" dirty="0"/>
              <a:t>Scaling</a:t>
            </a:r>
            <a:r>
              <a:rPr lang="zh-TW" altLang="en-US" dirty="0"/>
              <a:t> </a:t>
            </a:r>
            <a:r>
              <a:rPr lang="en-US" altLang="zh-TW" dirty="0"/>
              <a:t>= 16, 256, 2048, 32768 (Same granularity as QoS control)</a:t>
            </a:r>
          </a:p>
          <a:p>
            <a:pPr lvl="1"/>
            <a:r>
              <a:rPr lang="en-US" altLang="zh-TW" dirty="0"/>
              <a:t>SF = 4, 5, 6, 7 (with UV &lt; 62) </a:t>
            </a:r>
          </a:p>
          <a:p>
            <a:pPr lvl="2"/>
            <a:r>
              <a:rPr lang="en-US" altLang="zh-TW" b="1" dirty="0"/>
              <a:t>Scaling</a:t>
            </a:r>
            <a:r>
              <a:rPr lang="zh-TW" altLang="en-US" b="1" dirty="0"/>
              <a:t> </a:t>
            </a:r>
            <a:r>
              <a:rPr lang="en-US" altLang="zh-TW" b="1" dirty="0"/>
              <a:t>=</a:t>
            </a:r>
            <a:r>
              <a:rPr lang="zh-TW" altLang="en-US" b="1" dirty="0"/>
              <a:t> </a:t>
            </a:r>
            <a:r>
              <a:rPr lang="en-US" altLang="zh-TW" b="1" dirty="0"/>
              <a:t>32768</a:t>
            </a:r>
          </a:p>
          <a:p>
            <a:pPr lvl="1"/>
            <a:r>
              <a:rPr lang="en-US" altLang="zh-TW" dirty="0"/>
              <a:t>SF = 7 with UV = 62, 63 for QS &gt; maximum, and unknown</a:t>
            </a:r>
          </a:p>
          <a:p>
            <a:pPr lvl="1"/>
            <a:r>
              <a:rPr lang="en-US" altLang="zh-TW" dirty="0">
                <a:solidFill>
                  <a:srgbClr val="3333FF"/>
                </a:solidFill>
              </a:rPr>
              <a:t>Maximum QS is </a:t>
            </a:r>
            <a:r>
              <a:rPr lang="en-US" altLang="zh-TW" sz="2000" dirty="0">
                <a:solidFill>
                  <a:srgbClr val="3333FF"/>
                </a:solidFill>
              </a:rPr>
              <a:t>10,535,936</a:t>
            </a:r>
            <a:endParaRPr lang="en-US" altLang="zh-TW" dirty="0">
              <a:solidFill>
                <a:srgbClr val="3333FF"/>
              </a:solidFill>
            </a:endParaRPr>
          </a:p>
        </p:txBody>
      </p:sp>
      <p:sp>
        <p:nvSpPr>
          <p:cNvPr id="4" name="日期版面配置區 3">
            <a:extLst>
              <a:ext uri="{FF2B5EF4-FFF2-40B4-BE49-F238E27FC236}">
                <a16:creationId xmlns:a16="http://schemas.microsoft.com/office/drawing/2014/main" id="{BDCB47AD-45F6-9FC7-DDCA-A47E8C0FC0F2}"/>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AE8D6E20-8BDE-89D0-82AC-12CF65328E5A}"/>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0C643BF7-4907-E296-1DCD-1A3707F4303C}"/>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5</a:t>
            </a:fld>
            <a:endParaRPr lang="en-US"/>
          </a:p>
        </p:txBody>
      </p:sp>
      <p:graphicFrame>
        <p:nvGraphicFramePr>
          <p:cNvPr id="9" name="表格 9">
            <a:extLst>
              <a:ext uri="{FF2B5EF4-FFF2-40B4-BE49-F238E27FC236}">
                <a16:creationId xmlns:a16="http://schemas.microsoft.com/office/drawing/2014/main" id="{D31DD51F-D60D-FC11-43C4-6EE417A105E4}"/>
              </a:ext>
            </a:extLst>
          </p:cNvPr>
          <p:cNvGraphicFramePr>
            <a:graphicFrameLocks noGrp="1"/>
          </p:cNvGraphicFramePr>
          <p:nvPr>
            <p:extLst>
              <p:ext uri="{D42A27DB-BD31-4B8C-83A1-F6EECF244321}">
                <p14:modId xmlns:p14="http://schemas.microsoft.com/office/powerpoint/2010/main" val="2295903989"/>
              </p:ext>
            </p:extLst>
          </p:nvPr>
        </p:nvGraphicFramePr>
        <p:xfrm>
          <a:off x="6197600" y="2141220"/>
          <a:ext cx="5791200" cy="3337560"/>
        </p:xfrm>
        <a:graphic>
          <a:graphicData uri="http://schemas.openxmlformats.org/drawingml/2006/table">
            <a:tbl>
              <a:tblPr firstRow="1" bandRow="1">
                <a:tableStyleId>{93296810-A885-4BE3-A3E7-6D5BEEA58F35}</a:tableStyleId>
              </a:tblPr>
              <a:tblGrid>
                <a:gridCol w="457200">
                  <a:extLst>
                    <a:ext uri="{9D8B030D-6E8A-4147-A177-3AD203B41FA5}">
                      <a16:colId xmlns:a16="http://schemas.microsoft.com/office/drawing/2014/main" val="3828405036"/>
                    </a:ext>
                  </a:extLst>
                </a:gridCol>
                <a:gridCol w="2933699">
                  <a:extLst>
                    <a:ext uri="{9D8B030D-6E8A-4147-A177-3AD203B41FA5}">
                      <a16:colId xmlns:a16="http://schemas.microsoft.com/office/drawing/2014/main" val="1230051509"/>
                    </a:ext>
                  </a:extLst>
                </a:gridCol>
                <a:gridCol w="2400301">
                  <a:extLst>
                    <a:ext uri="{9D8B030D-6E8A-4147-A177-3AD203B41FA5}">
                      <a16:colId xmlns:a16="http://schemas.microsoft.com/office/drawing/2014/main" val="2820115459"/>
                    </a:ext>
                  </a:extLst>
                </a:gridCol>
              </a:tblGrid>
              <a:tr h="370840">
                <a:tc>
                  <a:txBody>
                    <a:bodyPr/>
                    <a:lstStyle/>
                    <a:p>
                      <a:r>
                        <a:rPr lang="en-US" altLang="zh-TW" sz="1400" dirty="0"/>
                        <a:t>SF</a:t>
                      </a:r>
                      <a:endParaRPr lang="zh-TW" altLang="en-US" sz="1400" dirty="0"/>
                    </a:p>
                  </a:txBody>
                  <a:tcPr/>
                </a:tc>
                <a:tc>
                  <a:txBody>
                    <a:bodyPr/>
                    <a:lstStyle/>
                    <a:p>
                      <a:r>
                        <a:rPr lang="en-US" altLang="zh-TW" sz="1400" dirty="0"/>
                        <a:t>UV, Unscaled Value (6 bits)</a:t>
                      </a:r>
                      <a:endParaRPr lang="zh-TW" altLang="en-US" sz="1400" dirty="0"/>
                    </a:p>
                  </a:txBody>
                  <a:tcPr/>
                </a:tc>
                <a:tc>
                  <a:txBody>
                    <a:bodyPr/>
                    <a:lstStyle/>
                    <a:p>
                      <a:r>
                        <a:rPr lang="en-US" altLang="zh-TW" sz="1400" dirty="0"/>
                        <a:t>QS, Queue size</a:t>
                      </a:r>
                      <a:endParaRPr lang="zh-TW" altLang="en-US" sz="1400" dirty="0"/>
                    </a:p>
                  </a:txBody>
                  <a:tcPr/>
                </a:tc>
                <a:extLst>
                  <a:ext uri="{0D108BD9-81ED-4DB2-BD59-A6C34878D82A}">
                    <a16:rowId xmlns:a16="http://schemas.microsoft.com/office/drawing/2014/main" val="4232771849"/>
                  </a:ext>
                </a:extLst>
              </a:tr>
              <a:tr h="370840">
                <a:tc>
                  <a:txBody>
                    <a:bodyPr/>
                    <a:lstStyle/>
                    <a:p>
                      <a:r>
                        <a:rPr lang="en-US" altLang="zh-TW" sz="1400" dirty="0"/>
                        <a:t>3</a:t>
                      </a:r>
                      <a:endParaRPr lang="zh-TW" altLang="en-US" sz="1400" dirty="0"/>
                    </a:p>
                  </a:txBody>
                  <a:tcPr/>
                </a:tc>
                <a:tc>
                  <a:txBody>
                    <a:bodyPr/>
                    <a:lstStyle/>
                    <a:p>
                      <a:r>
                        <a:rPr lang="en-US" altLang="zh-TW" sz="1400" dirty="0"/>
                        <a:t>0</a:t>
                      </a:r>
                      <a:endParaRPr lang="zh-TW" altLang="en-US" sz="1400" dirty="0"/>
                    </a:p>
                  </a:txBody>
                  <a:tcPr/>
                </a:tc>
                <a:tc>
                  <a:txBody>
                    <a:bodyPr/>
                    <a:lstStyle/>
                    <a:p>
                      <a:r>
                        <a:rPr lang="en-US" altLang="zh-TW" sz="1400" dirty="0"/>
                        <a:t>146432 &lt; QS ≤ 148480</a:t>
                      </a:r>
                      <a:endParaRPr lang="zh-TW" altLang="en-US" sz="1400" dirty="0"/>
                    </a:p>
                  </a:txBody>
                  <a:tcPr/>
                </a:tc>
                <a:extLst>
                  <a:ext uri="{0D108BD9-81ED-4DB2-BD59-A6C34878D82A}">
                    <a16:rowId xmlns:a16="http://schemas.microsoft.com/office/drawing/2014/main" val="3242897687"/>
                  </a:ext>
                </a:extLst>
              </a:tr>
              <a:tr h="370840">
                <a:tc>
                  <a:txBody>
                    <a:bodyPr/>
                    <a:lstStyle/>
                    <a:p>
                      <a:r>
                        <a:rPr lang="en-US" altLang="zh-TW" sz="1400" dirty="0"/>
                        <a:t>3</a:t>
                      </a:r>
                      <a:endParaRPr lang="zh-TW" altLang="en-US" sz="1400" dirty="0"/>
                    </a:p>
                  </a:txBody>
                  <a:tcPr/>
                </a:tc>
                <a:tc>
                  <a:txBody>
                    <a:bodyPr/>
                    <a:lstStyle/>
                    <a:p>
                      <a:r>
                        <a:rPr lang="fr-FR" altLang="zh-TW" sz="1400" dirty="0" err="1"/>
                        <a:t>Ceil</a:t>
                      </a:r>
                      <a:r>
                        <a:rPr lang="fr-FR" altLang="zh-TW" sz="1400" dirty="0"/>
                        <a:t> (QS – 148480, 32768) / 32768</a:t>
                      </a:r>
                      <a:endParaRPr lang="zh-TW" altLang="en-US" sz="1400" dirty="0"/>
                    </a:p>
                  </a:txBody>
                  <a:tcPr/>
                </a:tc>
                <a:tc>
                  <a:txBody>
                    <a:bodyPr/>
                    <a:lstStyle/>
                    <a:p>
                      <a:r>
                        <a:rPr lang="en-US" altLang="zh-TW" sz="1400" dirty="0"/>
                        <a:t>148,480 &lt; QS ≤ 2212864</a:t>
                      </a:r>
                      <a:endParaRPr lang="zh-TW" altLang="en-US" sz="1400" dirty="0"/>
                    </a:p>
                  </a:txBody>
                  <a:tcPr/>
                </a:tc>
                <a:extLst>
                  <a:ext uri="{0D108BD9-81ED-4DB2-BD59-A6C34878D82A}">
                    <a16:rowId xmlns:a16="http://schemas.microsoft.com/office/drawing/2014/main" val="3902157305"/>
                  </a:ext>
                </a:extLst>
              </a:tr>
              <a:tr h="370840">
                <a:tc>
                  <a:txBody>
                    <a:bodyPr/>
                    <a:lstStyle/>
                    <a:p>
                      <a:r>
                        <a:rPr lang="en-US" altLang="zh-TW" sz="1400" dirty="0"/>
                        <a:t>4</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2212864</a:t>
                      </a:r>
                      <a:r>
                        <a:rPr lang="fr-FR" altLang="zh-TW" sz="1400" dirty="0"/>
                        <a:t>, 32768) / 32768</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2212864 &lt; QS ≤ 4310016</a:t>
                      </a:r>
                      <a:endParaRPr lang="zh-TW" altLang="en-US" sz="1400" dirty="0"/>
                    </a:p>
                  </a:txBody>
                  <a:tcPr/>
                </a:tc>
                <a:extLst>
                  <a:ext uri="{0D108BD9-81ED-4DB2-BD59-A6C34878D82A}">
                    <a16:rowId xmlns:a16="http://schemas.microsoft.com/office/drawing/2014/main" val="2725870773"/>
                  </a:ext>
                </a:extLst>
              </a:tr>
              <a:tr h="370840">
                <a:tc>
                  <a:txBody>
                    <a:bodyPr/>
                    <a:lstStyle/>
                    <a:p>
                      <a:r>
                        <a:rPr lang="en-US" altLang="zh-TW" sz="1400" dirty="0"/>
                        <a:t>5</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4310016</a:t>
                      </a:r>
                      <a:r>
                        <a:rPr lang="fr-FR" altLang="zh-TW" sz="1400" dirty="0"/>
                        <a:t>, 32768) / 32768</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4310016 &lt; QS ≤ 6407168</a:t>
                      </a:r>
                      <a:endParaRPr lang="zh-TW" altLang="en-US" sz="1400" dirty="0"/>
                    </a:p>
                  </a:txBody>
                  <a:tcPr/>
                </a:tc>
                <a:extLst>
                  <a:ext uri="{0D108BD9-81ED-4DB2-BD59-A6C34878D82A}">
                    <a16:rowId xmlns:a16="http://schemas.microsoft.com/office/drawing/2014/main" val="2900513286"/>
                  </a:ext>
                </a:extLst>
              </a:tr>
              <a:tr h="370840">
                <a:tc>
                  <a:txBody>
                    <a:bodyPr/>
                    <a:lstStyle/>
                    <a:p>
                      <a:r>
                        <a:rPr lang="en-US" altLang="zh-TW" sz="1400" dirty="0"/>
                        <a:t>6</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6407168</a:t>
                      </a:r>
                      <a:r>
                        <a:rPr lang="fr-FR" altLang="zh-TW" sz="1400" dirty="0"/>
                        <a:t>, 32768) / 32768</a:t>
                      </a:r>
                      <a:endParaRPr lang="zh-TW" altLang="en-US" sz="1400" dirty="0"/>
                    </a:p>
                  </a:txBody>
                  <a:tcPr/>
                </a:tc>
                <a:tc>
                  <a:txBody>
                    <a:bodyPr/>
                    <a:lstStyle/>
                    <a:p>
                      <a:r>
                        <a:rPr lang="en-US" altLang="zh-TW" sz="1400" dirty="0"/>
                        <a:t>6407168&lt; QS ≤ 8504320</a:t>
                      </a:r>
                      <a:endParaRPr lang="zh-TW" altLang="en-US" sz="1400" dirty="0"/>
                    </a:p>
                  </a:txBody>
                  <a:tcPr/>
                </a:tc>
                <a:extLst>
                  <a:ext uri="{0D108BD9-81ED-4DB2-BD59-A6C34878D82A}">
                    <a16:rowId xmlns:a16="http://schemas.microsoft.com/office/drawing/2014/main" val="2852001563"/>
                  </a:ext>
                </a:extLst>
              </a:tr>
              <a:tr h="370840">
                <a:tc>
                  <a:txBody>
                    <a:bodyPr/>
                    <a:lstStyle/>
                    <a:p>
                      <a:r>
                        <a:rPr lang="en-US" altLang="zh-TW" sz="1400" dirty="0"/>
                        <a:t>7</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8504320</a:t>
                      </a:r>
                      <a:r>
                        <a:rPr lang="fr-FR" altLang="zh-TW" sz="1400" dirty="0"/>
                        <a:t>, 32768) / 32768</a:t>
                      </a:r>
                      <a:endParaRPr lang="zh-TW" altLang="en-US" sz="1400" dirty="0"/>
                    </a:p>
                  </a:txBody>
                  <a:tcPr/>
                </a:tc>
                <a:tc>
                  <a:txBody>
                    <a:bodyPr/>
                    <a:lstStyle/>
                    <a:p>
                      <a:r>
                        <a:rPr lang="en-US" altLang="zh-TW" sz="1400" dirty="0"/>
                        <a:t>8504,320 &lt; QS ≤ 10535936</a:t>
                      </a:r>
                      <a:endParaRPr lang="zh-TW" altLang="en-US" sz="1400" dirty="0"/>
                    </a:p>
                  </a:txBody>
                  <a:tcPr/>
                </a:tc>
                <a:extLst>
                  <a:ext uri="{0D108BD9-81ED-4DB2-BD59-A6C34878D82A}">
                    <a16:rowId xmlns:a16="http://schemas.microsoft.com/office/drawing/2014/main" val="318564138"/>
                  </a:ext>
                </a:extLst>
              </a:tr>
              <a:tr h="370840">
                <a:tc>
                  <a:txBody>
                    <a:bodyPr/>
                    <a:lstStyle/>
                    <a:p>
                      <a:r>
                        <a:rPr lang="en-US" altLang="zh-TW" sz="1400" dirty="0"/>
                        <a:t>7</a:t>
                      </a:r>
                      <a:endParaRPr lang="zh-TW" altLang="en-US" sz="1400" dirty="0"/>
                    </a:p>
                  </a:txBody>
                  <a:tcPr/>
                </a:tc>
                <a:tc>
                  <a:txBody>
                    <a:bodyPr/>
                    <a:lstStyle/>
                    <a:p>
                      <a:r>
                        <a:rPr lang="en-US" altLang="zh-TW" sz="1400" dirty="0"/>
                        <a:t>62</a:t>
                      </a:r>
                      <a:endParaRPr lang="zh-TW" altLang="en-US" sz="1400" dirty="0"/>
                    </a:p>
                  </a:txBody>
                  <a:tcPr/>
                </a:tc>
                <a:tc>
                  <a:txBody>
                    <a:bodyPr/>
                    <a:lstStyle/>
                    <a:p>
                      <a:r>
                        <a:rPr lang="en-US" altLang="zh-TW" sz="1400" dirty="0"/>
                        <a:t>QS &gt; 10535936</a:t>
                      </a:r>
                      <a:endParaRPr lang="zh-TW" altLang="en-US" sz="1400" dirty="0"/>
                    </a:p>
                  </a:txBody>
                  <a:tcPr/>
                </a:tc>
                <a:extLst>
                  <a:ext uri="{0D108BD9-81ED-4DB2-BD59-A6C34878D82A}">
                    <a16:rowId xmlns:a16="http://schemas.microsoft.com/office/drawing/2014/main" val="3793718506"/>
                  </a:ext>
                </a:extLst>
              </a:tr>
              <a:tr h="370840">
                <a:tc>
                  <a:txBody>
                    <a:bodyPr/>
                    <a:lstStyle/>
                    <a:p>
                      <a:r>
                        <a:rPr lang="en-US" altLang="zh-TW" sz="1400" dirty="0"/>
                        <a:t>7</a:t>
                      </a:r>
                      <a:endParaRPr lang="zh-TW" altLang="en-US" sz="1400" dirty="0"/>
                    </a:p>
                  </a:txBody>
                  <a:tcPr/>
                </a:tc>
                <a:tc>
                  <a:txBody>
                    <a:bodyPr/>
                    <a:lstStyle/>
                    <a:p>
                      <a:r>
                        <a:rPr lang="en-US" altLang="zh-TW" sz="1400" dirty="0"/>
                        <a:t>63</a:t>
                      </a:r>
                      <a:endParaRPr lang="zh-TW" altLang="en-US" sz="1400" dirty="0"/>
                    </a:p>
                  </a:txBody>
                  <a:tcPr/>
                </a:tc>
                <a:tc>
                  <a:txBody>
                    <a:bodyPr/>
                    <a:lstStyle/>
                    <a:p>
                      <a:r>
                        <a:rPr lang="en-US" altLang="zh-TW" sz="1400" dirty="0"/>
                        <a:t>Unspecified or unknown</a:t>
                      </a:r>
                      <a:endParaRPr lang="zh-TW" altLang="en-US" sz="1400" dirty="0"/>
                    </a:p>
                  </a:txBody>
                  <a:tcPr/>
                </a:tc>
                <a:extLst>
                  <a:ext uri="{0D108BD9-81ED-4DB2-BD59-A6C34878D82A}">
                    <a16:rowId xmlns:a16="http://schemas.microsoft.com/office/drawing/2014/main" val="3682116456"/>
                  </a:ext>
                </a:extLst>
              </a:tr>
            </a:tbl>
          </a:graphicData>
        </a:graphic>
      </p:graphicFrame>
      <p:sp>
        <p:nvSpPr>
          <p:cNvPr id="2" name="文字方塊 1">
            <a:extLst>
              <a:ext uri="{FF2B5EF4-FFF2-40B4-BE49-F238E27FC236}">
                <a16:creationId xmlns:a16="http://schemas.microsoft.com/office/drawing/2014/main" id="{A5B9A4C7-86FF-D90C-4CB8-EBFBA563560F}"/>
              </a:ext>
            </a:extLst>
          </p:cNvPr>
          <p:cNvSpPr txBox="1"/>
          <p:nvPr/>
        </p:nvSpPr>
        <p:spPr>
          <a:xfrm>
            <a:off x="6512204" y="1776839"/>
            <a:ext cx="5161991" cy="338554"/>
          </a:xfrm>
          <a:prstGeom prst="rect">
            <a:avLst/>
          </a:prstGeom>
          <a:noFill/>
        </p:spPr>
        <p:txBody>
          <a:bodyPr wrap="none" rtlCol="0">
            <a:spAutoFit/>
          </a:bodyPr>
          <a:lstStyle/>
          <a:p>
            <a:r>
              <a:rPr lang="en-US" altLang="zh-TW" sz="1600" dirty="0"/>
              <a:t>SF = 0, 1, 2, 3 (partially) are the same as the QoS ctrl design</a:t>
            </a:r>
            <a:endParaRPr lang="zh-TW" altLang="en-US" sz="1600" dirty="0"/>
          </a:p>
        </p:txBody>
      </p:sp>
    </p:spTree>
    <p:extLst>
      <p:ext uri="{BB962C8B-B14F-4D97-AF65-F5344CB8AC3E}">
        <p14:creationId xmlns:p14="http://schemas.microsoft.com/office/powerpoint/2010/main" val="2767642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4177FCE0-5481-9B60-D0BE-6CA26DA9291B}"/>
              </a:ext>
            </a:extLst>
          </p:cNvPr>
          <p:cNvSpPr>
            <a:spLocks noGrp="1"/>
          </p:cNvSpPr>
          <p:nvPr>
            <p:ph type="title"/>
          </p:nvPr>
        </p:nvSpPr>
        <p:spPr/>
        <p:txBody>
          <a:bodyPr/>
          <a:lstStyle/>
          <a:p>
            <a:r>
              <a:rPr lang="en-US" altLang="zh-TW" dirty="0"/>
              <a:t>A-ctrl only Design II with Maximum Scaling = 32768</a:t>
            </a:r>
            <a:endParaRPr lang="zh-TW" altLang="en-US" dirty="0"/>
          </a:p>
        </p:txBody>
      </p:sp>
      <p:sp>
        <p:nvSpPr>
          <p:cNvPr id="8" name="內容版面配置區 7">
            <a:extLst>
              <a:ext uri="{FF2B5EF4-FFF2-40B4-BE49-F238E27FC236}">
                <a16:creationId xmlns:a16="http://schemas.microsoft.com/office/drawing/2014/main" id="{BE708DCB-916E-446C-0630-7209622933FE}"/>
              </a:ext>
            </a:extLst>
          </p:cNvPr>
          <p:cNvSpPr>
            <a:spLocks noGrp="1"/>
          </p:cNvSpPr>
          <p:nvPr>
            <p:ph idx="1"/>
          </p:nvPr>
        </p:nvSpPr>
        <p:spPr>
          <a:xfrm>
            <a:off x="228600" y="1600200"/>
            <a:ext cx="5867400" cy="4419600"/>
          </a:xfrm>
        </p:spPr>
        <p:txBody>
          <a:bodyPr/>
          <a:lstStyle/>
          <a:p>
            <a:r>
              <a:rPr lang="en-US" altLang="zh-TW" dirty="0"/>
              <a:t>Design</a:t>
            </a:r>
          </a:p>
          <a:p>
            <a:pPr lvl="1"/>
            <a:r>
              <a:rPr lang="en-US" altLang="zh-TW" dirty="0">
                <a:solidFill>
                  <a:srgbClr val="0000FF"/>
                </a:solidFill>
              </a:rPr>
              <a:t>SF 2 bits + UV 8 bits</a:t>
            </a:r>
          </a:p>
          <a:p>
            <a:pPr lvl="1"/>
            <a:r>
              <a:rPr lang="en-US" altLang="zh-TW" dirty="0"/>
              <a:t>SF = 0, 1,2, 3</a:t>
            </a:r>
            <a:r>
              <a:rPr lang="zh-TW" altLang="en-US" dirty="0"/>
              <a:t> </a:t>
            </a:r>
            <a:r>
              <a:rPr lang="en-US" altLang="zh-TW" dirty="0"/>
              <a:t>(with UV &lt; 254) </a:t>
            </a:r>
          </a:p>
          <a:p>
            <a:pPr lvl="2"/>
            <a:r>
              <a:rPr lang="en-US" altLang="zh-TW" dirty="0"/>
              <a:t>Scaling</a:t>
            </a:r>
            <a:r>
              <a:rPr lang="zh-TW" altLang="en-US" dirty="0"/>
              <a:t> </a:t>
            </a:r>
            <a:r>
              <a:rPr lang="en-US" altLang="zh-TW" dirty="0"/>
              <a:t>= 16, 256, 2048, 32768 (Same granularity as QoS control)</a:t>
            </a:r>
          </a:p>
          <a:p>
            <a:pPr lvl="1"/>
            <a:r>
              <a:rPr lang="en-US" altLang="zh-TW" dirty="0"/>
              <a:t>SF = 3 with UV = 254, 255 for QS &gt; maximum, and unknown</a:t>
            </a:r>
          </a:p>
          <a:p>
            <a:pPr lvl="1"/>
            <a:r>
              <a:rPr lang="en-US" altLang="zh-TW" dirty="0">
                <a:solidFill>
                  <a:srgbClr val="3333FF"/>
                </a:solidFill>
              </a:rPr>
              <a:t>Maximum QS is </a:t>
            </a:r>
            <a:r>
              <a:rPr lang="en-US" altLang="zh-TW" sz="2000" dirty="0">
                <a:solidFill>
                  <a:srgbClr val="3333FF"/>
                </a:solidFill>
              </a:rPr>
              <a:t>8,884,224</a:t>
            </a:r>
            <a:endParaRPr lang="en-US" altLang="zh-TW" dirty="0">
              <a:solidFill>
                <a:srgbClr val="3333FF"/>
              </a:solidFill>
            </a:endParaRPr>
          </a:p>
        </p:txBody>
      </p:sp>
      <p:sp>
        <p:nvSpPr>
          <p:cNvPr id="4" name="日期版面配置區 3">
            <a:extLst>
              <a:ext uri="{FF2B5EF4-FFF2-40B4-BE49-F238E27FC236}">
                <a16:creationId xmlns:a16="http://schemas.microsoft.com/office/drawing/2014/main" id="{BDCB47AD-45F6-9FC7-DDCA-A47E8C0FC0F2}"/>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AE8D6E20-8BDE-89D0-82AC-12CF65328E5A}"/>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0C643BF7-4907-E296-1DCD-1A3707F4303C}"/>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6</a:t>
            </a:fld>
            <a:endParaRPr lang="en-US"/>
          </a:p>
        </p:txBody>
      </p:sp>
      <p:graphicFrame>
        <p:nvGraphicFramePr>
          <p:cNvPr id="9" name="表格 9">
            <a:extLst>
              <a:ext uri="{FF2B5EF4-FFF2-40B4-BE49-F238E27FC236}">
                <a16:creationId xmlns:a16="http://schemas.microsoft.com/office/drawing/2014/main" id="{D31DD51F-D60D-FC11-43C4-6EE417A105E4}"/>
              </a:ext>
            </a:extLst>
          </p:cNvPr>
          <p:cNvGraphicFramePr>
            <a:graphicFrameLocks noGrp="1"/>
          </p:cNvGraphicFramePr>
          <p:nvPr>
            <p:extLst>
              <p:ext uri="{D42A27DB-BD31-4B8C-83A1-F6EECF244321}">
                <p14:modId xmlns:p14="http://schemas.microsoft.com/office/powerpoint/2010/main" val="2090477384"/>
              </p:ext>
            </p:extLst>
          </p:nvPr>
        </p:nvGraphicFramePr>
        <p:xfrm>
          <a:off x="6197600" y="2141220"/>
          <a:ext cx="5791200" cy="4013200"/>
        </p:xfrm>
        <a:graphic>
          <a:graphicData uri="http://schemas.openxmlformats.org/drawingml/2006/table">
            <a:tbl>
              <a:tblPr firstRow="1" bandRow="1">
                <a:tableStyleId>{93296810-A885-4BE3-A3E7-6D5BEEA58F35}</a:tableStyleId>
              </a:tblPr>
              <a:tblGrid>
                <a:gridCol w="457200">
                  <a:extLst>
                    <a:ext uri="{9D8B030D-6E8A-4147-A177-3AD203B41FA5}">
                      <a16:colId xmlns:a16="http://schemas.microsoft.com/office/drawing/2014/main" val="3828405036"/>
                    </a:ext>
                  </a:extLst>
                </a:gridCol>
                <a:gridCol w="2933699">
                  <a:extLst>
                    <a:ext uri="{9D8B030D-6E8A-4147-A177-3AD203B41FA5}">
                      <a16:colId xmlns:a16="http://schemas.microsoft.com/office/drawing/2014/main" val="1230051509"/>
                    </a:ext>
                  </a:extLst>
                </a:gridCol>
                <a:gridCol w="2400301">
                  <a:extLst>
                    <a:ext uri="{9D8B030D-6E8A-4147-A177-3AD203B41FA5}">
                      <a16:colId xmlns:a16="http://schemas.microsoft.com/office/drawing/2014/main" val="2820115459"/>
                    </a:ext>
                  </a:extLst>
                </a:gridCol>
              </a:tblGrid>
              <a:tr h="370840">
                <a:tc>
                  <a:txBody>
                    <a:bodyPr/>
                    <a:lstStyle/>
                    <a:p>
                      <a:r>
                        <a:rPr lang="en-US" altLang="zh-TW" sz="1400" dirty="0"/>
                        <a:t>SF</a:t>
                      </a:r>
                      <a:endParaRPr lang="zh-TW" altLang="en-US" sz="1400" dirty="0"/>
                    </a:p>
                  </a:txBody>
                  <a:tcPr/>
                </a:tc>
                <a:tc>
                  <a:txBody>
                    <a:bodyPr/>
                    <a:lstStyle/>
                    <a:p>
                      <a:r>
                        <a:rPr lang="en-US" altLang="zh-TW" sz="1400" dirty="0"/>
                        <a:t>UV, Unscaled Value (8</a:t>
                      </a:r>
                      <a:r>
                        <a:rPr lang="zh-TW" altLang="en-US" sz="1400" dirty="0"/>
                        <a:t> </a:t>
                      </a:r>
                      <a:r>
                        <a:rPr lang="en-US" altLang="zh-TW" sz="1400" dirty="0"/>
                        <a:t>bits)</a:t>
                      </a:r>
                      <a:endParaRPr lang="zh-TW" altLang="en-US" sz="1400" dirty="0"/>
                    </a:p>
                  </a:txBody>
                  <a:tcPr/>
                </a:tc>
                <a:tc>
                  <a:txBody>
                    <a:bodyPr/>
                    <a:lstStyle/>
                    <a:p>
                      <a:r>
                        <a:rPr lang="en-US" altLang="zh-TW" sz="1400" dirty="0"/>
                        <a:t>QS, Queue size</a:t>
                      </a:r>
                      <a:endParaRPr lang="zh-TW" altLang="en-US" sz="1400" dirty="0"/>
                    </a:p>
                  </a:txBody>
                  <a:tcPr/>
                </a:tc>
                <a:extLst>
                  <a:ext uri="{0D108BD9-81ED-4DB2-BD59-A6C34878D82A}">
                    <a16:rowId xmlns:a16="http://schemas.microsoft.com/office/drawing/2014/main" val="4232771849"/>
                  </a:ext>
                </a:extLst>
              </a:tr>
              <a:tr h="370840">
                <a:tc>
                  <a:txBody>
                    <a:bodyPr/>
                    <a:lstStyle/>
                    <a:p>
                      <a:r>
                        <a:rPr lang="en-US" altLang="zh-TW" sz="1400" dirty="0"/>
                        <a:t>0</a:t>
                      </a:r>
                      <a:endParaRPr lang="zh-TW" altLang="en-US" sz="1400" dirty="0"/>
                    </a:p>
                  </a:txBody>
                  <a:tcPr/>
                </a:tc>
                <a:tc>
                  <a:txBody>
                    <a:bodyPr/>
                    <a:lstStyle/>
                    <a:p>
                      <a:r>
                        <a:rPr lang="en-US" altLang="zh-TW" sz="1400" dirty="0"/>
                        <a:t>0</a:t>
                      </a:r>
                      <a:endParaRPr lang="zh-TW" altLang="en-US" sz="1400" dirty="0"/>
                    </a:p>
                  </a:txBody>
                  <a:tcPr/>
                </a:tc>
                <a:tc>
                  <a:txBody>
                    <a:bodyPr/>
                    <a:lstStyle/>
                    <a:p>
                      <a:r>
                        <a:rPr lang="en-US" altLang="zh-TW" sz="1400" dirty="0"/>
                        <a:t>0</a:t>
                      </a:r>
                      <a:endParaRPr lang="zh-TW" altLang="en-US" sz="1400" dirty="0"/>
                    </a:p>
                  </a:txBody>
                  <a:tcPr/>
                </a:tc>
                <a:extLst>
                  <a:ext uri="{0D108BD9-81ED-4DB2-BD59-A6C34878D82A}">
                    <a16:rowId xmlns:a16="http://schemas.microsoft.com/office/drawing/2014/main" val="3242897687"/>
                  </a:ext>
                </a:extLst>
              </a:tr>
              <a:tr h="370840">
                <a:tc>
                  <a:txBody>
                    <a:bodyPr/>
                    <a:lstStyle/>
                    <a:p>
                      <a:r>
                        <a:rPr lang="en-US" altLang="zh-TW" sz="1400" dirty="0"/>
                        <a:t>0</a:t>
                      </a:r>
                      <a:endParaRPr lang="zh-TW" altLang="en-US" sz="1400" dirty="0"/>
                    </a:p>
                  </a:txBody>
                  <a:tcPr/>
                </a:tc>
                <a:tc>
                  <a:txBody>
                    <a:bodyPr/>
                    <a:lstStyle/>
                    <a:p>
                      <a:r>
                        <a:rPr lang="fr-FR" altLang="zh-TW" sz="1400" dirty="0" err="1"/>
                        <a:t>Ceil</a:t>
                      </a:r>
                      <a:r>
                        <a:rPr lang="fr-FR" altLang="zh-TW" sz="1400" dirty="0"/>
                        <a:t> (QS, 16) / 16</a:t>
                      </a:r>
                      <a:endParaRPr lang="zh-TW" altLang="en-US" sz="1400" dirty="0"/>
                    </a:p>
                  </a:txBody>
                  <a:tcPr/>
                </a:tc>
                <a:tc>
                  <a:txBody>
                    <a:bodyPr/>
                    <a:lstStyle/>
                    <a:p>
                      <a:r>
                        <a:rPr lang="en-US" altLang="zh-TW" sz="1400" dirty="0"/>
                        <a:t>0 &lt; QS ≤ 4080</a:t>
                      </a:r>
                      <a:endParaRPr lang="zh-TW" altLang="en-US" sz="1400" dirty="0"/>
                    </a:p>
                  </a:txBody>
                  <a:tcPr/>
                </a:tc>
                <a:extLst>
                  <a:ext uri="{0D108BD9-81ED-4DB2-BD59-A6C34878D82A}">
                    <a16:rowId xmlns:a16="http://schemas.microsoft.com/office/drawing/2014/main" val="3902157305"/>
                  </a:ext>
                </a:extLst>
              </a:tr>
              <a:tr h="370840">
                <a:tc>
                  <a:txBody>
                    <a:bodyPr/>
                    <a:lstStyle/>
                    <a:p>
                      <a:r>
                        <a:rPr lang="en-US" altLang="zh-TW" sz="1400" dirty="0"/>
                        <a:t>1</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0</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4080 &lt; QS ≤ 4096</a:t>
                      </a:r>
                      <a:endParaRPr lang="zh-TW" altLang="en-US" sz="1400" dirty="0"/>
                    </a:p>
                  </a:txBody>
                  <a:tcPr/>
                </a:tc>
                <a:extLst>
                  <a:ext uri="{0D108BD9-81ED-4DB2-BD59-A6C34878D82A}">
                    <a16:rowId xmlns:a16="http://schemas.microsoft.com/office/drawing/2014/main" val="2725870773"/>
                  </a:ext>
                </a:extLst>
              </a:tr>
              <a:tr h="370840">
                <a:tc>
                  <a:txBody>
                    <a:bodyPr/>
                    <a:lstStyle/>
                    <a:p>
                      <a:r>
                        <a:rPr lang="en-US" altLang="zh-TW" sz="1400" dirty="0"/>
                        <a:t>1</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(QS-4096, 256) / 256</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4096 &lt; QS ≤ 69376</a:t>
                      </a:r>
                      <a:endParaRPr lang="zh-TW" altLang="en-US" sz="1400" dirty="0"/>
                    </a:p>
                  </a:txBody>
                  <a:tcPr/>
                </a:tc>
                <a:extLst>
                  <a:ext uri="{0D108BD9-81ED-4DB2-BD59-A6C34878D82A}">
                    <a16:rowId xmlns:a16="http://schemas.microsoft.com/office/drawing/2014/main" val="670985126"/>
                  </a:ext>
                </a:extLst>
              </a:tr>
              <a:tr h="370840">
                <a:tc>
                  <a:txBody>
                    <a:bodyPr/>
                    <a:lstStyle/>
                    <a:p>
                      <a:r>
                        <a:rPr lang="en-US" altLang="zh-TW" sz="1400" dirty="0"/>
                        <a:t>2</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0</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69376 &lt; QS ≤ 69632</a:t>
                      </a:r>
                      <a:endParaRPr lang="zh-TW" altLang="en-US" sz="1400" dirty="0"/>
                    </a:p>
                  </a:txBody>
                  <a:tcPr/>
                </a:tc>
                <a:extLst>
                  <a:ext uri="{0D108BD9-81ED-4DB2-BD59-A6C34878D82A}">
                    <a16:rowId xmlns:a16="http://schemas.microsoft.com/office/drawing/2014/main" val="2900513286"/>
                  </a:ext>
                </a:extLst>
              </a:tr>
              <a:tr h="370840">
                <a:tc>
                  <a:txBody>
                    <a:bodyPr/>
                    <a:lstStyle/>
                    <a:p>
                      <a:r>
                        <a:rPr lang="en-US" altLang="zh-TW" sz="1400" dirty="0"/>
                        <a:t>2</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(QS-69632, 2048) / 2048</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69632 &lt; QS ≤ 591872</a:t>
                      </a:r>
                      <a:endParaRPr lang="zh-TW" altLang="en-US" sz="1400" dirty="0"/>
                    </a:p>
                  </a:txBody>
                  <a:tcPr/>
                </a:tc>
                <a:extLst>
                  <a:ext uri="{0D108BD9-81ED-4DB2-BD59-A6C34878D82A}">
                    <a16:rowId xmlns:a16="http://schemas.microsoft.com/office/drawing/2014/main" val="3988998959"/>
                  </a:ext>
                </a:extLst>
              </a:tr>
              <a:tr h="370840">
                <a:tc>
                  <a:txBody>
                    <a:bodyPr/>
                    <a:lstStyle/>
                    <a:p>
                      <a:r>
                        <a:rPr lang="en-US" altLang="zh-TW" sz="1400" dirty="0"/>
                        <a:t>3</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0</a:t>
                      </a:r>
                      <a:endParaRPr lang="zh-TW" altLang="en-US" sz="1400" dirty="0"/>
                    </a:p>
                  </a:txBody>
                  <a:tcPr/>
                </a:tc>
                <a:tc>
                  <a:txBody>
                    <a:bodyPr/>
                    <a:lstStyle/>
                    <a:p>
                      <a:r>
                        <a:rPr lang="en-US" altLang="zh-TW" sz="1400" dirty="0"/>
                        <a:t>591872 &lt; QS ≤ 593920</a:t>
                      </a:r>
                      <a:endParaRPr lang="zh-TW" altLang="en-US" sz="1400" dirty="0"/>
                    </a:p>
                  </a:txBody>
                  <a:tcPr/>
                </a:tc>
                <a:extLst>
                  <a:ext uri="{0D108BD9-81ED-4DB2-BD59-A6C34878D82A}">
                    <a16:rowId xmlns:a16="http://schemas.microsoft.com/office/drawing/2014/main" val="2852001563"/>
                  </a:ext>
                </a:extLst>
              </a:tr>
              <a:tr h="370840">
                <a:tc>
                  <a:txBody>
                    <a:bodyPr/>
                    <a:lstStyle/>
                    <a:p>
                      <a:r>
                        <a:rPr lang="en-US" altLang="zh-TW" sz="1400" dirty="0"/>
                        <a:t>3</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593920</a:t>
                      </a:r>
                      <a:r>
                        <a:rPr lang="fr-FR" altLang="zh-TW" sz="1400" dirty="0"/>
                        <a:t>, 32768) / 32768</a:t>
                      </a:r>
                      <a:endParaRPr lang="zh-TW" altLang="en-US" sz="1400" dirty="0"/>
                    </a:p>
                  </a:txBody>
                  <a:tcPr/>
                </a:tc>
                <a:tc>
                  <a:txBody>
                    <a:bodyPr/>
                    <a:lstStyle/>
                    <a:p>
                      <a:r>
                        <a:rPr lang="en-US" altLang="zh-TW" sz="1400" dirty="0"/>
                        <a:t>593920 &lt; QS ≤ 8884224</a:t>
                      </a:r>
                      <a:endParaRPr lang="zh-TW" altLang="en-US" sz="1400" dirty="0"/>
                    </a:p>
                  </a:txBody>
                  <a:tcPr/>
                </a:tc>
                <a:extLst>
                  <a:ext uri="{0D108BD9-81ED-4DB2-BD59-A6C34878D82A}">
                    <a16:rowId xmlns:a16="http://schemas.microsoft.com/office/drawing/2014/main" val="318564138"/>
                  </a:ext>
                </a:extLst>
              </a:tr>
              <a:tr h="370840">
                <a:tc>
                  <a:txBody>
                    <a:bodyPr/>
                    <a:lstStyle/>
                    <a:p>
                      <a:r>
                        <a:rPr lang="en-US" altLang="zh-TW" sz="1400" dirty="0"/>
                        <a:t>3</a:t>
                      </a:r>
                      <a:endParaRPr lang="zh-TW" altLang="en-US" sz="1400" dirty="0"/>
                    </a:p>
                  </a:txBody>
                  <a:tcPr/>
                </a:tc>
                <a:tc>
                  <a:txBody>
                    <a:bodyPr/>
                    <a:lstStyle/>
                    <a:p>
                      <a:r>
                        <a:rPr lang="en-US" altLang="zh-TW" sz="1400" dirty="0"/>
                        <a:t>254</a:t>
                      </a:r>
                      <a:endParaRPr lang="zh-TW" altLang="en-US" sz="1400" dirty="0"/>
                    </a:p>
                  </a:txBody>
                  <a:tcPr/>
                </a:tc>
                <a:tc>
                  <a:txBody>
                    <a:bodyPr/>
                    <a:lstStyle/>
                    <a:p>
                      <a:r>
                        <a:rPr lang="en-US" altLang="zh-TW" sz="1400" dirty="0"/>
                        <a:t>QS &gt; 8884224</a:t>
                      </a:r>
                      <a:endParaRPr lang="zh-TW" altLang="en-US" sz="1400" dirty="0"/>
                    </a:p>
                  </a:txBody>
                  <a:tcPr/>
                </a:tc>
                <a:extLst>
                  <a:ext uri="{0D108BD9-81ED-4DB2-BD59-A6C34878D82A}">
                    <a16:rowId xmlns:a16="http://schemas.microsoft.com/office/drawing/2014/main" val="3793718506"/>
                  </a:ext>
                </a:extLst>
              </a:tr>
              <a:tr h="236220">
                <a:tc>
                  <a:txBody>
                    <a:bodyPr/>
                    <a:lstStyle/>
                    <a:p>
                      <a:r>
                        <a:rPr lang="en-US" altLang="zh-TW" sz="1400" dirty="0"/>
                        <a:t>3</a:t>
                      </a:r>
                      <a:endParaRPr lang="zh-TW" altLang="en-US" sz="1400" dirty="0"/>
                    </a:p>
                  </a:txBody>
                  <a:tcPr/>
                </a:tc>
                <a:tc>
                  <a:txBody>
                    <a:bodyPr/>
                    <a:lstStyle/>
                    <a:p>
                      <a:r>
                        <a:rPr lang="en-US" altLang="zh-TW" sz="1400" dirty="0"/>
                        <a:t>255</a:t>
                      </a:r>
                      <a:endParaRPr lang="zh-TW" altLang="en-US" sz="1400" dirty="0"/>
                    </a:p>
                  </a:txBody>
                  <a:tcPr/>
                </a:tc>
                <a:tc>
                  <a:txBody>
                    <a:bodyPr/>
                    <a:lstStyle/>
                    <a:p>
                      <a:r>
                        <a:rPr lang="en-US" altLang="zh-TW" sz="1400" dirty="0"/>
                        <a:t>Unspecified or unknown</a:t>
                      </a:r>
                      <a:endParaRPr lang="zh-TW" altLang="en-US" sz="1400" dirty="0"/>
                    </a:p>
                  </a:txBody>
                  <a:tcPr/>
                </a:tc>
                <a:extLst>
                  <a:ext uri="{0D108BD9-81ED-4DB2-BD59-A6C34878D82A}">
                    <a16:rowId xmlns:a16="http://schemas.microsoft.com/office/drawing/2014/main" val="3682116456"/>
                  </a:ext>
                </a:extLst>
              </a:tr>
            </a:tbl>
          </a:graphicData>
        </a:graphic>
      </p:graphicFrame>
    </p:spTree>
    <p:extLst>
      <p:ext uri="{BB962C8B-B14F-4D97-AF65-F5344CB8AC3E}">
        <p14:creationId xmlns:p14="http://schemas.microsoft.com/office/powerpoint/2010/main" val="206993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714CE744-C9A0-F02A-BA17-EA3658B9AA6A}"/>
              </a:ext>
            </a:extLst>
          </p:cNvPr>
          <p:cNvSpPr>
            <a:spLocks noGrp="1"/>
          </p:cNvSpPr>
          <p:nvPr>
            <p:ph type="title"/>
          </p:nvPr>
        </p:nvSpPr>
        <p:spPr/>
        <p:txBody>
          <a:bodyPr/>
          <a:lstStyle/>
          <a:p>
            <a:r>
              <a:rPr lang="en-US" altLang="zh-TW" dirty="0"/>
              <a:t>Comparison I </a:t>
            </a:r>
            <a:endParaRPr lang="zh-TW" altLang="en-US" dirty="0"/>
          </a:p>
        </p:txBody>
      </p:sp>
      <p:sp>
        <p:nvSpPr>
          <p:cNvPr id="8" name="內容版面配置區 7">
            <a:extLst>
              <a:ext uri="{FF2B5EF4-FFF2-40B4-BE49-F238E27FC236}">
                <a16:creationId xmlns:a16="http://schemas.microsoft.com/office/drawing/2014/main" id="{3A0A9A31-03B3-81B1-EDBA-95AB103512D7}"/>
              </a:ext>
            </a:extLst>
          </p:cNvPr>
          <p:cNvSpPr>
            <a:spLocks noGrp="1"/>
          </p:cNvSpPr>
          <p:nvPr>
            <p:ph idx="1"/>
          </p:nvPr>
        </p:nvSpPr>
        <p:spPr>
          <a:xfrm>
            <a:off x="914400" y="1588273"/>
            <a:ext cx="10363200" cy="2833441"/>
          </a:xfrm>
        </p:spPr>
        <p:txBody>
          <a:bodyPr/>
          <a:lstStyle/>
          <a:p>
            <a:r>
              <a:rPr lang="en-US" altLang="zh-TW" dirty="0"/>
              <a:t>Assumption: Legacy reported queue size under the same granularity as the QoS Control QS field</a:t>
            </a:r>
          </a:p>
          <a:p>
            <a:pPr lvl="1"/>
            <a:r>
              <a:rPr lang="en-US" altLang="zh-TW" dirty="0"/>
              <a:t>A-ctrl only design II has better granularity for QS &lt; 593,920 </a:t>
            </a:r>
          </a:p>
          <a:p>
            <a:r>
              <a:rPr lang="en-US" altLang="zh-TW" dirty="0">
                <a:solidFill>
                  <a:srgbClr val="0000FF"/>
                </a:solidFill>
              </a:rPr>
              <a:t>Maximum SF = 32768</a:t>
            </a:r>
          </a:p>
          <a:p>
            <a:r>
              <a:rPr lang="en-US" altLang="zh-TW" dirty="0"/>
              <a:t>Comparison criteria</a:t>
            </a:r>
          </a:p>
          <a:p>
            <a:pPr lvl="1"/>
            <a:r>
              <a:rPr lang="en-US" altLang="zh-TW" dirty="0"/>
              <a:t>Required A-control length and maximum reported QS</a:t>
            </a:r>
          </a:p>
        </p:txBody>
      </p:sp>
      <p:sp>
        <p:nvSpPr>
          <p:cNvPr id="4" name="日期版面配置區 3">
            <a:extLst>
              <a:ext uri="{FF2B5EF4-FFF2-40B4-BE49-F238E27FC236}">
                <a16:creationId xmlns:a16="http://schemas.microsoft.com/office/drawing/2014/main" id="{5C1AB93B-3D30-4C2C-0B59-8CF698F23A66}"/>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CDA3E816-B2CA-6146-0251-87144C0B4487}"/>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1230D632-22FA-44B7-F7DC-87A663FD48DE}"/>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7</a:t>
            </a:fld>
            <a:endParaRPr lang="en-US"/>
          </a:p>
        </p:txBody>
      </p:sp>
      <p:graphicFrame>
        <p:nvGraphicFramePr>
          <p:cNvPr id="10" name="表格 10">
            <a:extLst>
              <a:ext uri="{FF2B5EF4-FFF2-40B4-BE49-F238E27FC236}">
                <a16:creationId xmlns:a16="http://schemas.microsoft.com/office/drawing/2014/main" id="{65BB7BEC-3969-A208-1A4D-6AC9A742C339}"/>
              </a:ext>
            </a:extLst>
          </p:cNvPr>
          <p:cNvGraphicFramePr>
            <a:graphicFrameLocks noGrp="1"/>
          </p:cNvGraphicFramePr>
          <p:nvPr>
            <p:extLst>
              <p:ext uri="{D42A27DB-BD31-4B8C-83A1-F6EECF244321}">
                <p14:modId xmlns:p14="http://schemas.microsoft.com/office/powerpoint/2010/main" val="4112857583"/>
              </p:ext>
            </p:extLst>
          </p:nvPr>
        </p:nvGraphicFramePr>
        <p:xfrm>
          <a:off x="1295400" y="4575493"/>
          <a:ext cx="7696200" cy="1656080"/>
        </p:xfrm>
        <a:graphic>
          <a:graphicData uri="http://schemas.openxmlformats.org/drawingml/2006/table">
            <a:tbl>
              <a:tblPr firstRow="1" bandRow="1">
                <a:tableStyleId>{93296810-A885-4BE3-A3E7-6D5BEEA58F35}</a:tableStyleId>
              </a:tblPr>
              <a:tblGrid>
                <a:gridCol w="2305050">
                  <a:extLst>
                    <a:ext uri="{9D8B030D-6E8A-4147-A177-3AD203B41FA5}">
                      <a16:colId xmlns:a16="http://schemas.microsoft.com/office/drawing/2014/main" val="2598976565"/>
                    </a:ext>
                  </a:extLst>
                </a:gridCol>
                <a:gridCol w="1858912">
                  <a:extLst>
                    <a:ext uri="{9D8B030D-6E8A-4147-A177-3AD203B41FA5}">
                      <a16:colId xmlns:a16="http://schemas.microsoft.com/office/drawing/2014/main" val="937309803"/>
                    </a:ext>
                  </a:extLst>
                </a:gridCol>
                <a:gridCol w="1703438">
                  <a:extLst>
                    <a:ext uri="{9D8B030D-6E8A-4147-A177-3AD203B41FA5}">
                      <a16:colId xmlns:a16="http://schemas.microsoft.com/office/drawing/2014/main" val="1065979706"/>
                    </a:ext>
                  </a:extLst>
                </a:gridCol>
                <a:gridCol w="1828800">
                  <a:extLst>
                    <a:ext uri="{9D8B030D-6E8A-4147-A177-3AD203B41FA5}">
                      <a16:colId xmlns:a16="http://schemas.microsoft.com/office/drawing/2014/main" val="2720260627"/>
                    </a:ext>
                  </a:extLst>
                </a:gridCol>
              </a:tblGrid>
              <a:tr h="370840">
                <a:tc>
                  <a:txBody>
                    <a:bodyPr/>
                    <a:lstStyle/>
                    <a:p>
                      <a:r>
                        <a:rPr lang="en-US" altLang="zh-TW" dirty="0">
                          <a:solidFill>
                            <a:srgbClr val="FFFF00"/>
                          </a:solidFill>
                        </a:rPr>
                        <a:t>SF = 32768 </a:t>
                      </a:r>
                      <a:endParaRPr lang="zh-TW" altLang="en-US" dirty="0">
                        <a:solidFill>
                          <a:srgbClr val="FFFF00"/>
                        </a:solidFill>
                      </a:endParaRPr>
                    </a:p>
                  </a:txBody>
                  <a:tcPr/>
                </a:tc>
                <a:tc>
                  <a:txBody>
                    <a:bodyPr/>
                    <a:lstStyle/>
                    <a:p>
                      <a:r>
                        <a:rPr lang="en-US" altLang="zh-TW" dirty="0"/>
                        <a:t>A-ctrl</a:t>
                      </a:r>
                      <a:r>
                        <a:rPr lang="zh-TW" altLang="en-US" dirty="0"/>
                        <a:t> </a:t>
                      </a:r>
                      <a:r>
                        <a:rPr lang="en-US" altLang="zh-TW" dirty="0"/>
                        <a:t>as QoS Ctrl Extension </a:t>
                      </a:r>
                      <a:endParaRPr lang="zh-TW" altLang="en-US" dirty="0"/>
                    </a:p>
                  </a:txBody>
                  <a:tcPr/>
                </a:tc>
                <a:tc>
                  <a:txBody>
                    <a:bodyPr/>
                    <a:lstStyle/>
                    <a:p>
                      <a:r>
                        <a:rPr lang="en-US" altLang="zh-TW" dirty="0"/>
                        <a:t>A-control I </a:t>
                      </a:r>
                    </a:p>
                    <a:p>
                      <a:r>
                        <a:rPr lang="en-US" altLang="zh-TW" dirty="0"/>
                        <a:t>(SF +UV)</a:t>
                      </a:r>
                      <a:endParaRPr lang="zh-TW"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t>A-control II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t>(SF +UV)</a:t>
                      </a:r>
                      <a:endParaRPr lang="zh-TW" altLang="en-US" dirty="0"/>
                    </a:p>
                    <a:p>
                      <a:endParaRPr lang="zh-TW" altLang="en-US" dirty="0"/>
                    </a:p>
                  </a:txBody>
                  <a:tcPr/>
                </a:tc>
                <a:extLst>
                  <a:ext uri="{0D108BD9-81ED-4DB2-BD59-A6C34878D82A}">
                    <a16:rowId xmlns:a16="http://schemas.microsoft.com/office/drawing/2014/main" val="1003452580"/>
                  </a:ext>
                </a:extLst>
              </a:tr>
              <a:tr h="370840">
                <a:tc>
                  <a:txBody>
                    <a:bodyPr/>
                    <a:lstStyle/>
                    <a:p>
                      <a:r>
                        <a:rPr lang="en-US" altLang="zh-TW" dirty="0"/>
                        <a:t>A-ctrl length </a:t>
                      </a:r>
                      <a:endParaRPr lang="zh-TW" altLang="en-US" dirty="0"/>
                    </a:p>
                  </a:txBody>
                  <a:tcPr/>
                </a:tc>
                <a:tc>
                  <a:txBody>
                    <a:bodyPr/>
                    <a:lstStyle/>
                    <a:p>
                      <a:r>
                        <a:rPr lang="en-US" altLang="zh-TW" dirty="0"/>
                        <a:t>8 bits</a:t>
                      </a:r>
                      <a:endParaRPr lang="zh-TW" altLang="en-US" dirty="0"/>
                    </a:p>
                  </a:txBody>
                  <a:tcPr/>
                </a:tc>
                <a:tc>
                  <a:txBody>
                    <a:bodyPr/>
                    <a:lstStyle/>
                    <a:p>
                      <a:r>
                        <a:rPr lang="en-US" altLang="zh-TW" dirty="0"/>
                        <a:t>3 + 6 = 9 bits</a:t>
                      </a:r>
                      <a:endParaRPr lang="zh-TW" altLang="en-US" dirty="0"/>
                    </a:p>
                  </a:txBody>
                  <a:tcPr/>
                </a:tc>
                <a:tc>
                  <a:txBody>
                    <a:bodyPr/>
                    <a:lstStyle/>
                    <a:p>
                      <a:r>
                        <a:rPr lang="en-US" altLang="zh-TW" dirty="0"/>
                        <a:t>2 + 8 = 10 bits</a:t>
                      </a:r>
                      <a:endParaRPr lang="zh-TW" altLang="en-US" dirty="0"/>
                    </a:p>
                  </a:txBody>
                  <a:tcPr/>
                </a:tc>
                <a:extLst>
                  <a:ext uri="{0D108BD9-81ED-4DB2-BD59-A6C34878D82A}">
                    <a16:rowId xmlns:a16="http://schemas.microsoft.com/office/drawing/2014/main" val="805606939"/>
                  </a:ext>
                </a:extLst>
              </a:tr>
              <a:tr h="370840">
                <a:tc>
                  <a:txBody>
                    <a:bodyPr/>
                    <a:lstStyle/>
                    <a:p>
                      <a:r>
                        <a:rPr lang="en-US" altLang="zh-TW" dirty="0"/>
                        <a:t>Maximum reported QS</a:t>
                      </a:r>
                      <a:endParaRPr lang="zh-TW" altLang="en-US" dirty="0"/>
                    </a:p>
                  </a:txBody>
                  <a:tcPr/>
                </a:tc>
                <a:tc>
                  <a:txBody>
                    <a:bodyPr/>
                    <a:lstStyle/>
                    <a:p>
                      <a:r>
                        <a:rPr lang="en-US" altLang="zh-TW" b="0" dirty="0">
                          <a:solidFill>
                            <a:schemeClr val="tx1"/>
                          </a:solidFill>
                        </a:rPr>
                        <a:t>10,503,168</a:t>
                      </a:r>
                      <a:endParaRPr lang="zh-TW" altLang="en-US" b="0" dirty="0">
                        <a:solidFill>
                          <a:schemeClr val="tx1"/>
                        </a:solidFill>
                      </a:endParaRPr>
                    </a:p>
                  </a:txBody>
                  <a:tcPr/>
                </a:tc>
                <a:tc>
                  <a:txBody>
                    <a:bodyPr/>
                    <a:lstStyle/>
                    <a:p>
                      <a:r>
                        <a:rPr lang="en-US" altLang="zh-TW" sz="1800" dirty="0"/>
                        <a:t>10,535,936</a:t>
                      </a:r>
                      <a:endParaRPr lang="zh-TW" altLang="en-US" dirty="0"/>
                    </a:p>
                  </a:txBody>
                  <a:tcPr/>
                </a:tc>
                <a:tc>
                  <a:txBody>
                    <a:bodyPr/>
                    <a:lstStyle/>
                    <a:p>
                      <a:r>
                        <a:rPr lang="en-US" altLang="zh-TW" sz="1800" dirty="0"/>
                        <a:t>8,884,224</a:t>
                      </a:r>
                      <a:endParaRPr lang="zh-TW" altLang="en-US" dirty="0"/>
                    </a:p>
                  </a:txBody>
                  <a:tcPr/>
                </a:tc>
                <a:extLst>
                  <a:ext uri="{0D108BD9-81ED-4DB2-BD59-A6C34878D82A}">
                    <a16:rowId xmlns:a16="http://schemas.microsoft.com/office/drawing/2014/main" val="3800502837"/>
                  </a:ext>
                </a:extLst>
              </a:tr>
            </a:tbl>
          </a:graphicData>
        </a:graphic>
      </p:graphicFrame>
    </p:spTree>
    <p:extLst>
      <p:ext uri="{BB962C8B-B14F-4D97-AF65-F5344CB8AC3E}">
        <p14:creationId xmlns:p14="http://schemas.microsoft.com/office/powerpoint/2010/main" val="734931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4177FCE0-5481-9B60-D0BE-6CA26DA9291B}"/>
              </a:ext>
            </a:extLst>
          </p:cNvPr>
          <p:cNvSpPr>
            <a:spLocks noGrp="1"/>
          </p:cNvSpPr>
          <p:nvPr>
            <p:ph type="title"/>
          </p:nvPr>
        </p:nvSpPr>
        <p:spPr/>
        <p:txBody>
          <a:bodyPr/>
          <a:lstStyle/>
          <a:p>
            <a:r>
              <a:rPr lang="en-US" altLang="zh-TW" dirty="0"/>
              <a:t>A-ctrl only Design with  Maximum Scaling  = 32768*4</a:t>
            </a:r>
            <a:endParaRPr lang="zh-TW" altLang="en-US" dirty="0"/>
          </a:p>
        </p:txBody>
      </p:sp>
      <p:sp>
        <p:nvSpPr>
          <p:cNvPr id="4" name="日期版面配置區 3">
            <a:extLst>
              <a:ext uri="{FF2B5EF4-FFF2-40B4-BE49-F238E27FC236}">
                <a16:creationId xmlns:a16="http://schemas.microsoft.com/office/drawing/2014/main" id="{BDCB47AD-45F6-9FC7-DDCA-A47E8C0FC0F2}"/>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AE8D6E20-8BDE-89D0-82AC-12CF65328E5A}"/>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0C643BF7-4907-E296-1DCD-1A3707F4303C}"/>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8</a:t>
            </a:fld>
            <a:endParaRPr lang="en-US"/>
          </a:p>
        </p:txBody>
      </p:sp>
      <p:graphicFrame>
        <p:nvGraphicFramePr>
          <p:cNvPr id="9" name="表格 9">
            <a:extLst>
              <a:ext uri="{FF2B5EF4-FFF2-40B4-BE49-F238E27FC236}">
                <a16:creationId xmlns:a16="http://schemas.microsoft.com/office/drawing/2014/main" id="{D31DD51F-D60D-FC11-43C4-6EE417A105E4}"/>
              </a:ext>
            </a:extLst>
          </p:cNvPr>
          <p:cNvGraphicFramePr>
            <a:graphicFrameLocks noGrp="1"/>
          </p:cNvGraphicFramePr>
          <p:nvPr/>
        </p:nvGraphicFramePr>
        <p:xfrm>
          <a:off x="4803650" y="2590800"/>
          <a:ext cx="7159752" cy="3708400"/>
        </p:xfrm>
        <a:graphic>
          <a:graphicData uri="http://schemas.openxmlformats.org/drawingml/2006/table">
            <a:tbl>
              <a:tblPr firstRow="1" bandRow="1">
                <a:tableStyleId>{93296810-A885-4BE3-A3E7-6D5BEEA58F35}</a:tableStyleId>
              </a:tblPr>
              <a:tblGrid>
                <a:gridCol w="533400">
                  <a:extLst>
                    <a:ext uri="{9D8B030D-6E8A-4147-A177-3AD203B41FA5}">
                      <a16:colId xmlns:a16="http://schemas.microsoft.com/office/drawing/2014/main" val="3828405036"/>
                    </a:ext>
                  </a:extLst>
                </a:gridCol>
                <a:gridCol w="3429000">
                  <a:extLst>
                    <a:ext uri="{9D8B030D-6E8A-4147-A177-3AD203B41FA5}">
                      <a16:colId xmlns:a16="http://schemas.microsoft.com/office/drawing/2014/main" val="1230051509"/>
                    </a:ext>
                  </a:extLst>
                </a:gridCol>
                <a:gridCol w="3197352">
                  <a:extLst>
                    <a:ext uri="{9D8B030D-6E8A-4147-A177-3AD203B41FA5}">
                      <a16:colId xmlns:a16="http://schemas.microsoft.com/office/drawing/2014/main" val="2820115459"/>
                    </a:ext>
                  </a:extLst>
                </a:gridCol>
              </a:tblGrid>
              <a:tr h="370840">
                <a:tc>
                  <a:txBody>
                    <a:bodyPr/>
                    <a:lstStyle/>
                    <a:p>
                      <a:r>
                        <a:rPr lang="en-US" altLang="zh-TW" sz="1400" dirty="0"/>
                        <a:t>SF</a:t>
                      </a:r>
                      <a:endParaRPr lang="zh-TW" altLang="en-US" sz="1400" dirty="0"/>
                    </a:p>
                  </a:txBody>
                  <a:tcPr/>
                </a:tc>
                <a:tc>
                  <a:txBody>
                    <a:bodyPr/>
                    <a:lstStyle/>
                    <a:p>
                      <a:r>
                        <a:rPr lang="en-US" altLang="zh-TW" sz="1400" dirty="0"/>
                        <a:t>UV, Unscaled Value</a:t>
                      </a:r>
                      <a:endParaRPr lang="zh-TW" altLang="en-US" sz="1400" dirty="0"/>
                    </a:p>
                  </a:txBody>
                  <a:tcPr/>
                </a:tc>
                <a:tc>
                  <a:txBody>
                    <a:bodyPr/>
                    <a:lstStyle/>
                    <a:p>
                      <a:r>
                        <a:rPr lang="en-US" altLang="zh-TW" sz="1400" dirty="0"/>
                        <a:t>QS, Queue size</a:t>
                      </a:r>
                      <a:endParaRPr lang="zh-TW" altLang="en-US" sz="1400" dirty="0"/>
                    </a:p>
                  </a:txBody>
                  <a:tcPr/>
                </a:tc>
                <a:extLst>
                  <a:ext uri="{0D108BD9-81ED-4DB2-BD59-A6C34878D82A}">
                    <a16:rowId xmlns:a16="http://schemas.microsoft.com/office/drawing/2014/main" val="4232771849"/>
                  </a:ext>
                </a:extLst>
              </a:tr>
              <a:tr h="370840">
                <a:tc>
                  <a:txBody>
                    <a:bodyPr/>
                    <a:lstStyle/>
                    <a:p>
                      <a:r>
                        <a:rPr lang="en-US" altLang="zh-TW" sz="1400" dirty="0"/>
                        <a:t>3</a:t>
                      </a:r>
                      <a:endParaRPr lang="zh-TW" altLang="en-US" sz="1400" dirty="0"/>
                    </a:p>
                  </a:txBody>
                  <a:tcPr/>
                </a:tc>
                <a:tc>
                  <a:txBody>
                    <a:bodyPr/>
                    <a:lstStyle/>
                    <a:p>
                      <a:r>
                        <a:rPr lang="en-US" altLang="zh-TW" sz="1400" dirty="0"/>
                        <a:t>0</a:t>
                      </a:r>
                      <a:endParaRPr lang="zh-TW" altLang="en-US" sz="1400" dirty="0"/>
                    </a:p>
                  </a:txBody>
                  <a:tcPr/>
                </a:tc>
                <a:tc>
                  <a:txBody>
                    <a:bodyPr/>
                    <a:lstStyle/>
                    <a:p>
                      <a:r>
                        <a:rPr lang="en-US" altLang="zh-TW" sz="1400" dirty="0"/>
                        <a:t>146432 &lt; QS ≤ 148480</a:t>
                      </a:r>
                      <a:endParaRPr lang="zh-TW" altLang="en-US" sz="1400" dirty="0"/>
                    </a:p>
                  </a:txBody>
                  <a:tcPr/>
                </a:tc>
                <a:extLst>
                  <a:ext uri="{0D108BD9-81ED-4DB2-BD59-A6C34878D82A}">
                    <a16:rowId xmlns:a16="http://schemas.microsoft.com/office/drawing/2014/main" val="3242897687"/>
                  </a:ext>
                </a:extLst>
              </a:tr>
              <a:tr h="370840">
                <a:tc>
                  <a:txBody>
                    <a:bodyPr/>
                    <a:lstStyle/>
                    <a:p>
                      <a:r>
                        <a:rPr lang="en-US" altLang="zh-TW" sz="1400" dirty="0"/>
                        <a:t>3</a:t>
                      </a:r>
                      <a:endParaRPr lang="zh-TW" altLang="en-US" sz="1400" dirty="0"/>
                    </a:p>
                  </a:txBody>
                  <a:tcPr/>
                </a:tc>
                <a:tc>
                  <a:txBody>
                    <a:bodyPr/>
                    <a:lstStyle/>
                    <a:p>
                      <a:r>
                        <a:rPr lang="fr-FR" altLang="zh-TW" sz="1400" dirty="0" err="1"/>
                        <a:t>Ceil</a:t>
                      </a:r>
                      <a:r>
                        <a:rPr lang="fr-FR" altLang="zh-TW" sz="1400" dirty="0"/>
                        <a:t> (QS – 148480, 32768) / </a:t>
                      </a:r>
                      <a:r>
                        <a:rPr lang="fr-FR" altLang="zh-TW" sz="1400" dirty="0">
                          <a:solidFill>
                            <a:srgbClr val="0000FF"/>
                          </a:solidFill>
                        </a:rPr>
                        <a:t>32768</a:t>
                      </a:r>
                      <a:endParaRPr lang="zh-TW" altLang="en-US" sz="1400" dirty="0">
                        <a:solidFill>
                          <a:srgbClr val="0000FF"/>
                        </a:solidFill>
                      </a:endParaRPr>
                    </a:p>
                  </a:txBody>
                  <a:tcPr/>
                </a:tc>
                <a:tc>
                  <a:txBody>
                    <a:bodyPr/>
                    <a:lstStyle/>
                    <a:p>
                      <a:r>
                        <a:rPr lang="en-US" altLang="zh-TW" sz="1400" dirty="0"/>
                        <a:t>148480 &lt; QS ≤ 2212864</a:t>
                      </a:r>
                      <a:endParaRPr lang="zh-TW" altLang="en-US" sz="1400" dirty="0"/>
                    </a:p>
                  </a:txBody>
                  <a:tcPr/>
                </a:tc>
                <a:extLst>
                  <a:ext uri="{0D108BD9-81ED-4DB2-BD59-A6C34878D82A}">
                    <a16:rowId xmlns:a16="http://schemas.microsoft.com/office/drawing/2014/main" val="3902157305"/>
                  </a:ext>
                </a:extLst>
              </a:tr>
              <a:tr h="370840">
                <a:tc>
                  <a:txBody>
                    <a:bodyPr/>
                    <a:lstStyle/>
                    <a:p>
                      <a:r>
                        <a:rPr lang="en-US" altLang="zh-TW" sz="1400" dirty="0"/>
                        <a:t>4</a:t>
                      </a:r>
                      <a:endParaRPr lang="zh-TW" altLang="en-US" sz="1400" dirty="0"/>
                    </a:p>
                  </a:txBody>
                  <a:tcPr/>
                </a:tc>
                <a:tc>
                  <a:txBody>
                    <a:bodyPr/>
                    <a:lstStyle/>
                    <a:p>
                      <a:r>
                        <a:rPr lang="en-US" altLang="zh-TW" sz="1400" dirty="0"/>
                        <a:t>0 </a:t>
                      </a:r>
                      <a:endParaRPr lang="zh-TW" altLang="en-US" sz="1400" dirty="0"/>
                    </a:p>
                  </a:txBody>
                  <a:tcPr/>
                </a:tc>
                <a:tc>
                  <a:txBody>
                    <a:bodyPr/>
                    <a:lstStyle/>
                    <a:p>
                      <a:r>
                        <a:rPr lang="en-US" altLang="zh-TW" sz="1400" dirty="0"/>
                        <a:t>2212864 &lt; QS ≤ 2245632</a:t>
                      </a:r>
                      <a:endParaRPr lang="zh-TW" altLang="en-US" sz="1400" dirty="0"/>
                    </a:p>
                  </a:txBody>
                  <a:tcPr/>
                </a:tc>
                <a:extLst>
                  <a:ext uri="{0D108BD9-81ED-4DB2-BD59-A6C34878D82A}">
                    <a16:rowId xmlns:a16="http://schemas.microsoft.com/office/drawing/2014/main" val="1564502413"/>
                  </a:ext>
                </a:extLst>
              </a:tr>
              <a:tr h="370840">
                <a:tc>
                  <a:txBody>
                    <a:bodyPr/>
                    <a:lstStyle/>
                    <a:p>
                      <a:r>
                        <a:rPr lang="en-US" altLang="zh-TW" sz="1400" dirty="0"/>
                        <a:t>4</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2245632</a:t>
                      </a:r>
                      <a:r>
                        <a:rPr lang="fr-FR" altLang="zh-TW" sz="1400" dirty="0"/>
                        <a:t>, 32768*4) / </a:t>
                      </a:r>
                      <a:r>
                        <a:rPr lang="fr-FR" altLang="zh-TW" sz="1400" dirty="0">
                          <a:solidFill>
                            <a:srgbClr val="0000FF"/>
                          </a:solidFill>
                        </a:rPr>
                        <a:t>32768*4</a:t>
                      </a:r>
                      <a:endParaRPr lang="zh-TW" altLang="en-US" sz="1400" dirty="0">
                        <a:solidFill>
                          <a:srgbClr val="0000FF"/>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2245632 &lt; QS ≤ 10634240</a:t>
                      </a:r>
                      <a:endParaRPr lang="zh-TW" altLang="en-US" sz="1400" dirty="0"/>
                    </a:p>
                  </a:txBody>
                  <a:tcPr/>
                </a:tc>
                <a:extLst>
                  <a:ext uri="{0D108BD9-81ED-4DB2-BD59-A6C34878D82A}">
                    <a16:rowId xmlns:a16="http://schemas.microsoft.com/office/drawing/2014/main" val="2725870773"/>
                  </a:ext>
                </a:extLst>
              </a:tr>
              <a:tr h="370840">
                <a:tc>
                  <a:txBody>
                    <a:bodyPr/>
                    <a:lstStyle/>
                    <a:p>
                      <a:r>
                        <a:rPr lang="en-US" altLang="zh-TW" sz="1400" dirty="0"/>
                        <a:t>5</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10634240</a:t>
                      </a:r>
                      <a:r>
                        <a:rPr lang="fr-FR" altLang="zh-TW" sz="1400" dirty="0"/>
                        <a:t>, 32768*4) / </a:t>
                      </a:r>
                      <a:r>
                        <a:rPr lang="fr-FR" altLang="zh-TW" sz="1400" dirty="0">
                          <a:solidFill>
                            <a:srgbClr val="0000FF"/>
                          </a:solidFill>
                        </a:rPr>
                        <a:t>(32768*4)</a:t>
                      </a:r>
                      <a:endParaRPr lang="zh-TW" altLang="en-US" sz="1400" dirty="0">
                        <a:solidFill>
                          <a:srgbClr val="0000FF"/>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10634240 &lt; QS ≤ 19022848</a:t>
                      </a:r>
                      <a:endParaRPr lang="zh-TW" altLang="en-US" sz="1400" dirty="0"/>
                    </a:p>
                  </a:txBody>
                  <a:tcPr/>
                </a:tc>
                <a:extLst>
                  <a:ext uri="{0D108BD9-81ED-4DB2-BD59-A6C34878D82A}">
                    <a16:rowId xmlns:a16="http://schemas.microsoft.com/office/drawing/2014/main" val="2900513286"/>
                  </a:ext>
                </a:extLst>
              </a:tr>
              <a:tr h="370840">
                <a:tc>
                  <a:txBody>
                    <a:bodyPr/>
                    <a:lstStyle/>
                    <a:p>
                      <a:r>
                        <a:rPr lang="en-US" altLang="zh-TW" sz="1400" dirty="0"/>
                        <a:t>6</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19022848</a:t>
                      </a:r>
                      <a:r>
                        <a:rPr lang="fr-FR" altLang="zh-TW" sz="1400" dirty="0"/>
                        <a:t>, 32768*4) / </a:t>
                      </a:r>
                      <a:r>
                        <a:rPr lang="fr-FR" altLang="zh-TW" sz="1400" dirty="0">
                          <a:solidFill>
                            <a:srgbClr val="0000FF"/>
                          </a:solidFill>
                        </a:rPr>
                        <a:t>(32768</a:t>
                      </a:r>
                      <a:r>
                        <a:rPr lang="zh-TW" altLang="en-US" sz="1400" dirty="0">
                          <a:solidFill>
                            <a:srgbClr val="0000FF"/>
                          </a:solidFill>
                        </a:rPr>
                        <a:t>*</a:t>
                      </a:r>
                      <a:r>
                        <a:rPr lang="en-US" altLang="zh-TW" sz="1400" dirty="0">
                          <a:solidFill>
                            <a:srgbClr val="0000FF"/>
                          </a:solidFill>
                        </a:rPr>
                        <a:t>4)</a:t>
                      </a:r>
                      <a:endParaRPr lang="zh-TW" altLang="en-US" sz="1400" dirty="0">
                        <a:solidFill>
                          <a:srgbClr val="0000FF"/>
                        </a:solidFill>
                      </a:endParaRPr>
                    </a:p>
                  </a:txBody>
                  <a:tcPr/>
                </a:tc>
                <a:tc>
                  <a:txBody>
                    <a:bodyPr/>
                    <a:lstStyle/>
                    <a:p>
                      <a:r>
                        <a:rPr lang="en-US" altLang="zh-TW" sz="1400" dirty="0"/>
                        <a:t>19022848 &lt; QS ≤ 27935744</a:t>
                      </a:r>
                      <a:endParaRPr lang="zh-TW" altLang="en-US" sz="1400" dirty="0"/>
                    </a:p>
                  </a:txBody>
                  <a:tcPr/>
                </a:tc>
                <a:extLst>
                  <a:ext uri="{0D108BD9-81ED-4DB2-BD59-A6C34878D82A}">
                    <a16:rowId xmlns:a16="http://schemas.microsoft.com/office/drawing/2014/main" val="2852001563"/>
                  </a:ext>
                </a:extLst>
              </a:tr>
              <a:tr h="370840">
                <a:tc>
                  <a:txBody>
                    <a:bodyPr/>
                    <a:lstStyle/>
                    <a:p>
                      <a:r>
                        <a:rPr lang="en-US" altLang="zh-TW" sz="1400" dirty="0"/>
                        <a:t>7</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27935744</a:t>
                      </a:r>
                      <a:r>
                        <a:rPr lang="fr-FR" altLang="zh-TW" sz="1400" dirty="0"/>
                        <a:t>, 32768*4) / </a:t>
                      </a:r>
                      <a:r>
                        <a:rPr lang="fr-FR" altLang="zh-TW" sz="1400" dirty="0">
                          <a:solidFill>
                            <a:srgbClr val="0000FF"/>
                          </a:solidFill>
                        </a:rPr>
                        <a:t>(32768</a:t>
                      </a:r>
                      <a:r>
                        <a:rPr lang="zh-TW" altLang="en-US" sz="1400" dirty="0">
                          <a:solidFill>
                            <a:srgbClr val="0000FF"/>
                          </a:solidFill>
                        </a:rPr>
                        <a:t>*</a:t>
                      </a:r>
                      <a:r>
                        <a:rPr lang="en-US" altLang="zh-TW" sz="1400" dirty="0">
                          <a:solidFill>
                            <a:srgbClr val="0000FF"/>
                          </a:solidFill>
                        </a:rPr>
                        <a:t>4)</a:t>
                      </a:r>
                      <a:endParaRPr lang="zh-TW" altLang="en-US" sz="1400" dirty="0">
                        <a:solidFill>
                          <a:srgbClr val="0000FF"/>
                        </a:solidFill>
                      </a:endParaRPr>
                    </a:p>
                  </a:txBody>
                  <a:tcPr/>
                </a:tc>
                <a:tc>
                  <a:txBody>
                    <a:bodyPr/>
                    <a:lstStyle/>
                    <a:p>
                      <a:r>
                        <a:rPr lang="en-US" altLang="zh-TW" sz="1400" dirty="0"/>
                        <a:t>27935744 &lt; QS ≤ 35537920</a:t>
                      </a:r>
                      <a:endParaRPr lang="zh-TW" altLang="en-US" sz="1400" dirty="0"/>
                    </a:p>
                  </a:txBody>
                  <a:tcPr/>
                </a:tc>
                <a:extLst>
                  <a:ext uri="{0D108BD9-81ED-4DB2-BD59-A6C34878D82A}">
                    <a16:rowId xmlns:a16="http://schemas.microsoft.com/office/drawing/2014/main" val="318564138"/>
                  </a:ext>
                </a:extLst>
              </a:tr>
              <a:tr h="370840">
                <a:tc>
                  <a:txBody>
                    <a:bodyPr/>
                    <a:lstStyle/>
                    <a:p>
                      <a:r>
                        <a:rPr lang="en-US" altLang="zh-TW" sz="1400" dirty="0"/>
                        <a:t>7</a:t>
                      </a:r>
                      <a:endParaRPr lang="zh-TW" altLang="en-US" sz="1400" dirty="0"/>
                    </a:p>
                  </a:txBody>
                  <a:tcPr/>
                </a:tc>
                <a:tc>
                  <a:txBody>
                    <a:bodyPr/>
                    <a:lstStyle/>
                    <a:p>
                      <a:r>
                        <a:rPr lang="en-US" altLang="zh-TW" sz="1400" dirty="0"/>
                        <a:t>62</a:t>
                      </a:r>
                      <a:endParaRPr lang="zh-TW" altLang="en-US" sz="1400" dirty="0"/>
                    </a:p>
                  </a:txBody>
                  <a:tcPr/>
                </a:tc>
                <a:tc>
                  <a:txBody>
                    <a:bodyPr/>
                    <a:lstStyle/>
                    <a:p>
                      <a:r>
                        <a:rPr lang="en-US" altLang="zh-TW" sz="1400" dirty="0"/>
                        <a:t>QS &gt; 35537920</a:t>
                      </a:r>
                      <a:endParaRPr lang="zh-TW" altLang="en-US" sz="1400" dirty="0"/>
                    </a:p>
                  </a:txBody>
                  <a:tcPr/>
                </a:tc>
                <a:extLst>
                  <a:ext uri="{0D108BD9-81ED-4DB2-BD59-A6C34878D82A}">
                    <a16:rowId xmlns:a16="http://schemas.microsoft.com/office/drawing/2014/main" val="3793718506"/>
                  </a:ext>
                </a:extLst>
              </a:tr>
              <a:tr h="370840">
                <a:tc>
                  <a:txBody>
                    <a:bodyPr/>
                    <a:lstStyle/>
                    <a:p>
                      <a:r>
                        <a:rPr lang="en-US" altLang="zh-TW" sz="1400" dirty="0"/>
                        <a:t>7</a:t>
                      </a:r>
                      <a:endParaRPr lang="zh-TW" altLang="en-US" sz="1400" dirty="0"/>
                    </a:p>
                  </a:txBody>
                  <a:tcPr/>
                </a:tc>
                <a:tc>
                  <a:txBody>
                    <a:bodyPr/>
                    <a:lstStyle/>
                    <a:p>
                      <a:r>
                        <a:rPr lang="en-US" altLang="zh-TW" sz="1400" dirty="0"/>
                        <a:t>63</a:t>
                      </a:r>
                      <a:endParaRPr lang="zh-TW" altLang="en-US" sz="1400" dirty="0"/>
                    </a:p>
                  </a:txBody>
                  <a:tcPr/>
                </a:tc>
                <a:tc>
                  <a:txBody>
                    <a:bodyPr/>
                    <a:lstStyle/>
                    <a:p>
                      <a:r>
                        <a:rPr lang="en-US" altLang="zh-TW" sz="1400" dirty="0"/>
                        <a:t>Unspecified or unknown</a:t>
                      </a:r>
                      <a:endParaRPr lang="zh-TW" altLang="en-US" sz="1400" dirty="0"/>
                    </a:p>
                  </a:txBody>
                  <a:tcPr/>
                </a:tc>
                <a:extLst>
                  <a:ext uri="{0D108BD9-81ED-4DB2-BD59-A6C34878D82A}">
                    <a16:rowId xmlns:a16="http://schemas.microsoft.com/office/drawing/2014/main" val="3682116456"/>
                  </a:ext>
                </a:extLst>
              </a:tr>
            </a:tbl>
          </a:graphicData>
        </a:graphic>
      </p:graphicFrame>
      <p:sp>
        <p:nvSpPr>
          <p:cNvPr id="10" name="內容版面配置區 7">
            <a:extLst>
              <a:ext uri="{FF2B5EF4-FFF2-40B4-BE49-F238E27FC236}">
                <a16:creationId xmlns:a16="http://schemas.microsoft.com/office/drawing/2014/main" id="{6A7D95B9-2033-D588-20DD-98792BBC7C36}"/>
              </a:ext>
            </a:extLst>
          </p:cNvPr>
          <p:cNvSpPr txBox="1">
            <a:spLocks/>
          </p:cNvSpPr>
          <p:nvPr/>
        </p:nvSpPr>
        <p:spPr bwMode="auto">
          <a:xfrm>
            <a:off x="228600" y="1600200"/>
            <a:ext cx="4495800" cy="4419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TW" kern="0" dirty="0"/>
              <a:t>Design </a:t>
            </a:r>
          </a:p>
          <a:p>
            <a:pPr lvl="1"/>
            <a:r>
              <a:rPr lang="en-US" altLang="zh-TW" kern="0" dirty="0">
                <a:solidFill>
                  <a:srgbClr val="0000FF"/>
                </a:solidFill>
              </a:rPr>
              <a:t>SF 3 bits + UV 6 bits</a:t>
            </a:r>
          </a:p>
          <a:p>
            <a:pPr lvl="1"/>
            <a:r>
              <a:rPr lang="en-US" altLang="zh-TW" kern="0" dirty="0"/>
              <a:t>SF = 0, 1,2, 3</a:t>
            </a:r>
            <a:r>
              <a:rPr lang="zh-TW" altLang="en-US" kern="0" dirty="0"/>
              <a:t> </a:t>
            </a:r>
            <a:r>
              <a:rPr lang="en-US" altLang="zh-TW" kern="0" dirty="0"/>
              <a:t> </a:t>
            </a:r>
            <a:endParaRPr lang="en-US" altLang="zh-TW" sz="1800" kern="0" dirty="0"/>
          </a:p>
          <a:p>
            <a:pPr lvl="2"/>
            <a:r>
              <a:rPr lang="en-US" altLang="zh-TW" sz="1800" kern="0" dirty="0"/>
              <a:t>Scaling = 16, 256, 2048, 32768 (Same granularity as QoS control)</a:t>
            </a:r>
          </a:p>
          <a:p>
            <a:pPr lvl="1"/>
            <a:r>
              <a:rPr lang="en-US" altLang="zh-TW" kern="0" dirty="0"/>
              <a:t>SF = 4, 5, 6, 7 (with UV &lt; 62) </a:t>
            </a:r>
          </a:p>
          <a:p>
            <a:pPr lvl="2"/>
            <a:r>
              <a:rPr lang="en-US" altLang="zh-TW" sz="1800" kern="0" dirty="0"/>
              <a:t>Scaling</a:t>
            </a:r>
            <a:r>
              <a:rPr lang="zh-TW" altLang="en-US" sz="1800" b="1" kern="0" dirty="0"/>
              <a:t> </a:t>
            </a:r>
            <a:r>
              <a:rPr lang="en-US" altLang="zh-TW" sz="1800" b="1" kern="0" dirty="0"/>
              <a:t>=</a:t>
            </a:r>
            <a:r>
              <a:rPr lang="zh-TW" altLang="en-US" sz="1800" b="1" kern="0" dirty="0"/>
              <a:t> </a:t>
            </a:r>
            <a:r>
              <a:rPr lang="en-US" altLang="zh-TW" sz="1800" b="1" kern="0" dirty="0"/>
              <a:t>32768</a:t>
            </a:r>
            <a:r>
              <a:rPr lang="zh-TW" altLang="en-US" sz="1800" b="1" kern="0" dirty="0"/>
              <a:t>*</a:t>
            </a:r>
            <a:r>
              <a:rPr lang="en-US" altLang="zh-TW" sz="1800" b="1" kern="0" dirty="0"/>
              <a:t>4</a:t>
            </a:r>
          </a:p>
          <a:p>
            <a:pPr lvl="1"/>
            <a:r>
              <a:rPr lang="en-US" altLang="zh-TW" kern="0" dirty="0"/>
              <a:t>SF = 7 with UV = 62, 63 for QS &gt; maximum, and unknown</a:t>
            </a:r>
          </a:p>
          <a:p>
            <a:pPr lvl="1"/>
            <a:r>
              <a:rPr lang="en-US" altLang="zh-TW" kern="0" dirty="0">
                <a:solidFill>
                  <a:srgbClr val="3333FF"/>
                </a:solidFill>
              </a:rPr>
              <a:t>Maximum QS is </a:t>
            </a:r>
            <a:r>
              <a:rPr lang="en-US" altLang="zh-TW" sz="2000" dirty="0">
                <a:solidFill>
                  <a:srgbClr val="3333FF"/>
                </a:solidFill>
              </a:rPr>
              <a:t>35,537,920</a:t>
            </a:r>
            <a:r>
              <a:rPr lang="en-US" altLang="zh-TW" kern="0" dirty="0">
                <a:solidFill>
                  <a:srgbClr val="3333FF"/>
                </a:solidFill>
              </a:rPr>
              <a:t> </a:t>
            </a:r>
          </a:p>
        </p:txBody>
      </p:sp>
      <p:sp>
        <p:nvSpPr>
          <p:cNvPr id="2" name="文字方塊 1">
            <a:extLst>
              <a:ext uri="{FF2B5EF4-FFF2-40B4-BE49-F238E27FC236}">
                <a16:creationId xmlns:a16="http://schemas.microsoft.com/office/drawing/2014/main" id="{59CAC344-F0F3-E48A-2DEE-A3C2F21A4DE7}"/>
              </a:ext>
            </a:extLst>
          </p:cNvPr>
          <p:cNvSpPr txBox="1"/>
          <p:nvPr/>
        </p:nvSpPr>
        <p:spPr>
          <a:xfrm>
            <a:off x="6062133" y="2076033"/>
            <a:ext cx="5161991" cy="338554"/>
          </a:xfrm>
          <a:prstGeom prst="rect">
            <a:avLst/>
          </a:prstGeom>
          <a:noFill/>
        </p:spPr>
        <p:txBody>
          <a:bodyPr wrap="none" rtlCol="0">
            <a:spAutoFit/>
          </a:bodyPr>
          <a:lstStyle/>
          <a:p>
            <a:r>
              <a:rPr lang="en-US" altLang="zh-TW" sz="1600" dirty="0"/>
              <a:t>SF = 0, 1, 2, 3 (partially) are the same as the QoS ctrl design</a:t>
            </a:r>
            <a:endParaRPr lang="zh-TW" altLang="en-US" sz="1600" dirty="0"/>
          </a:p>
        </p:txBody>
      </p:sp>
    </p:spTree>
    <p:extLst>
      <p:ext uri="{BB962C8B-B14F-4D97-AF65-F5344CB8AC3E}">
        <p14:creationId xmlns:p14="http://schemas.microsoft.com/office/powerpoint/2010/main" val="2901399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714CE744-C9A0-F02A-BA17-EA3658B9AA6A}"/>
              </a:ext>
            </a:extLst>
          </p:cNvPr>
          <p:cNvSpPr>
            <a:spLocks noGrp="1"/>
          </p:cNvSpPr>
          <p:nvPr>
            <p:ph type="title"/>
          </p:nvPr>
        </p:nvSpPr>
        <p:spPr/>
        <p:txBody>
          <a:bodyPr/>
          <a:lstStyle/>
          <a:p>
            <a:r>
              <a:rPr lang="en-US" altLang="zh-TW" dirty="0"/>
              <a:t>Comparison II</a:t>
            </a:r>
            <a:endParaRPr lang="zh-TW" altLang="en-US" dirty="0"/>
          </a:p>
        </p:txBody>
      </p:sp>
      <p:sp>
        <p:nvSpPr>
          <p:cNvPr id="8" name="內容版面配置區 7">
            <a:extLst>
              <a:ext uri="{FF2B5EF4-FFF2-40B4-BE49-F238E27FC236}">
                <a16:creationId xmlns:a16="http://schemas.microsoft.com/office/drawing/2014/main" id="{3A0A9A31-03B3-81B1-EDBA-95AB103512D7}"/>
              </a:ext>
            </a:extLst>
          </p:cNvPr>
          <p:cNvSpPr>
            <a:spLocks noGrp="1"/>
          </p:cNvSpPr>
          <p:nvPr>
            <p:ph idx="1"/>
          </p:nvPr>
        </p:nvSpPr>
        <p:spPr>
          <a:xfrm>
            <a:off x="914400" y="1676400"/>
            <a:ext cx="10363200" cy="2506651"/>
          </a:xfrm>
        </p:spPr>
        <p:txBody>
          <a:bodyPr/>
          <a:lstStyle/>
          <a:p>
            <a:r>
              <a:rPr lang="en-US" altLang="zh-TW" dirty="0"/>
              <a:t>Assumption: Legacy reported queue size under the same granularity as the QoS Control QS field</a:t>
            </a:r>
          </a:p>
          <a:p>
            <a:r>
              <a:rPr lang="en-US" altLang="zh-TW" dirty="0">
                <a:solidFill>
                  <a:srgbClr val="0000FF"/>
                </a:solidFill>
              </a:rPr>
              <a:t>Maximum SF = 32768*4</a:t>
            </a:r>
          </a:p>
          <a:p>
            <a:r>
              <a:rPr lang="en-US" altLang="zh-TW" dirty="0"/>
              <a:t>Comparison criteria</a:t>
            </a:r>
          </a:p>
          <a:p>
            <a:pPr lvl="1"/>
            <a:r>
              <a:rPr lang="en-US" altLang="zh-TW" dirty="0"/>
              <a:t>Required A-control length and maximum reported QS</a:t>
            </a:r>
          </a:p>
        </p:txBody>
      </p:sp>
      <p:sp>
        <p:nvSpPr>
          <p:cNvPr id="4" name="日期版面配置區 3">
            <a:extLst>
              <a:ext uri="{FF2B5EF4-FFF2-40B4-BE49-F238E27FC236}">
                <a16:creationId xmlns:a16="http://schemas.microsoft.com/office/drawing/2014/main" id="{5C1AB93B-3D30-4C2C-0B59-8CF698F23A66}"/>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CDA3E816-B2CA-6146-0251-87144C0B4487}"/>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1230D632-22FA-44B7-F7DC-87A663FD48DE}"/>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9</a:t>
            </a:fld>
            <a:endParaRPr lang="en-US"/>
          </a:p>
        </p:txBody>
      </p:sp>
      <p:graphicFrame>
        <p:nvGraphicFramePr>
          <p:cNvPr id="12" name="表格 10">
            <a:extLst>
              <a:ext uri="{FF2B5EF4-FFF2-40B4-BE49-F238E27FC236}">
                <a16:creationId xmlns:a16="http://schemas.microsoft.com/office/drawing/2014/main" id="{56362473-1840-CBC5-42DC-34FD565E8972}"/>
              </a:ext>
            </a:extLst>
          </p:cNvPr>
          <p:cNvGraphicFramePr>
            <a:graphicFrameLocks noGrp="1"/>
          </p:cNvGraphicFramePr>
          <p:nvPr>
            <p:extLst>
              <p:ext uri="{D42A27DB-BD31-4B8C-83A1-F6EECF244321}">
                <p14:modId xmlns:p14="http://schemas.microsoft.com/office/powerpoint/2010/main" val="4000901558"/>
              </p:ext>
            </p:extLst>
          </p:nvPr>
        </p:nvGraphicFramePr>
        <p:xfrm>
          <a:off x="1524000" y="4790440"/>
          <a:ext cx="6096000" cy="1381760"/>
        </p:xfrm>
        <a:graphic>
          <a:graphicData uri="http://schemas.openxmlformats.org/drawingml/2006/table">
            <a:tbl>
              <a:tblPr firstRow="1" bandRow="1">
                <a:tableStyleId>{93296810-A885-4BE3-A3E7-6D5BEEA58F35}</a:tableStyleId>
              </a:tblPr>
              <a:tblGrid>
                <a:gridCol w="2362200">
                  <a:extLst>
                    <a:ext uri="{9D8B030D-6E8A-4147-A177-3AD203B41FA5}">
                      <a16:colId xmlns:a16="http://schemas.microsoft.com/office/drawing/2014/main" val="2598976565"/>
                    </a:ext>
                  </a:extLst>
                </a:gridCol>
                <a:gridCol w="1905000">
                  <a:extLst>
                    <a:ext uri="{9D8B030D-6E8A-4147-A177-3AD203B41FA5}">
                      <a16:colId xmlns:a16="http://schemas.microsoft.com/office/drawing/2014/main" val="937309803"/>
                    </a:ext>
                  </a:extLst>
                </a:gridCol>
                <a:gridCol w="1828800">
                  <a:extLst>
                    <a:ext uri="{9D8B030D-6E8A-4147-A177-3AD203B41FA5}">
                      <a16:colId xmlns:a16="http://schemas.microsoft.com/office/drawing/2014/main" val="1065979706"/>
                    </a:ext>
                  </a:extLst>
                </a:gridCol>
              </a:tblGrid>
              <a:tr h="370840">
                <a:tc>
                  <a:txBody>
                    <a:bodyPr/>
                    <a:lstStyle/>
                    <a:p>
                      <a:r>
                        <a:rPr lang="en-US" altLang="zh-TW" dirty="0">
                          <a:solidFill>
                            <a:srgbClr val="FFFF00"/>
                          </a:solidFill>
                        </a:rPr>
                        <a:t>SF = 32768*4</a:t>
                      </a:r>
                    </a:p>
                  </a:txBody>
                  <a:tcPr/>
                </a:tc>
                <a:tc>
                  <a:txBody>
                    <a:bodyPr/>
                    <a:lstStyle/>
                    <a:p>
                      <a:r>
                        <a:rPr lang="en-US" altLang="zh-TW" dirty="0"/>
                        <a:t>A-ctrl</a:t>
                      </a:r>
                      <a:r>
                        <a:rPr lang="zh-TW" altLang="en-US" dirty="0"/>
                        <a:t> </a:t>
                      </a:r>
                      <a:r>
                        <a:rPr lang="en-US" altLang="zh-TW" dirty="0"/>
                        <a:t>as QoS Ctrl Extension </a:t>
                      </a:r>
                      <a:endParaRPr lang="zh-TW" altLang="en-US" dirty="0"/>
                    </a:p>
                  </a:txBody>
                  <a:tcPr/>
                </a:tc>
                <a:tc>
                  <a:txBody>
                    <a:bodyPr/>
                    <a:lstStyle/>
                    <a:p>
                      <a:r>
                        <a:rPr lang="en-US" altLang="zh-TW" dirty="0"/>
                        <a:t>A-control only </a:t>
                      </a:r>
                    </a:p>
                    <a:p>
                      <a:r>
                        <a:rPr lang="en-US" altLang="zh-TW" dirty="0"/>
                        <a:t>(SF +UV)</a:t>
                      </a:r>
                      <a:endParaRPr lang="zh-TW" altLang="en-US" dirty="0"/>
                    </a:p>
                  </a:txBody>
                  <a:tcPr/>
                </a:tc>
                <a:extLst>
                  <a:ext uri="{0D108BD9-81ED-4DB2-BD59-A6C34878D82A}">
                    <a16:rowId xmlns:a16="http://schemas.microsoft.com/office/drawing/2014/main" val="1003452580"/>
                  </a:ext>
                </a:extLst>
              </a:tr>
              <a:tr h="370840">
                <a:tc>
                  <a:txBody>
                    <a:bodyPr/>
                    <a:lstStyle/>
                    <a:p>
                      <a:r>
                        <a:rPr lang="en-US" altLang="zh-TW" dirty="0"/>
                        <a:t>A-ctrl length </a:t>
                      </a:r>
                      <a:endParaRPr lang="zh-TW" altLang="en-US" dirty="0"/>
                    </a:p>
                  </a:txBody>
                  <a:tcPr/>
                </a:tc>
                <a:tc>
                  <a:txBody>
                    <a:bodyPr/>
                    <a:lstStyle/>
                    <a:p>
                      <a:r>
                        <a:rPr lang="en-US" altLang="zh-TW" dirty="0"/>
                        <a:t>8 bits</a:t>
                      </a:r>
                      <a:endParaRPr lang="zh-TW" altLang="en-US" dirty="0"/>
                    </a:p>
                  </a:txBody>
                  <a:tcPr/>
                </a:tc>
                <a:tc>
                  <a:txBody>
                    <a:bodyPr/>
                    <a:lstStyle/>
                    <a:p>
                      <a:r>
                        <a:rPr lang="en-US" altLang="zh-TW" dirty="0"/>
                        <a:t>3 + 6 = 9 bits</a:t>
                      </a:r>
                      <a:endParaRPr lang="zh-TW" altLang="en-US" dirty="0"/>
                    </a:p>
                  </a:txBody>
                  <a:tcPr/>
                </a:tc>
                <a:extLst>
                  <a:ext uri="{0D108BD9-81ED-4DB2-BD59-A6C34878D82A}">
                    <a16:rowId xmlns:a16="http://schemas.microsoft.com/office/drawing/2014/main" val="805606939"/>
                  </a:ext>
                </a:extLst>
              </a:tr>
              <a:tr h="370840">
                <a:tc>
                  <a:txBody>
                    <a:bodyPr/>
                    <a:lstStyle/>
                    <a:p>
                      <a:r>
                        <a:rPr lang="en-US" altLang="zh-TW" dirty="0"/>
                        <a:t>Maximum reported QS</a:t>
                      </a:r>
                      <a:endParaRPr lang="zh-TW" altLang="en-US" dirty="0"/>
                    </a:p>
                  </a:txBody>
                  <a:tcPr/>
                </a:tc>
                <a:tc>
                  <a:txBody>
                    <a:bodyPr/>
                    <a:lstStyle/>
                    <a:p>
                      <a:r>
                        <a:rPr lang="en-US" altLang="zh-TW" dirty="0"/>
                        <a:t>35,570,688</a:t>
                      </a:r>
                      <a:endParaRPr lang="zh-TW" altLang="en-US" dirty="0"/>
                    </a:p>
                  </a:txBody>
                  <a:tcPr/>
                </a:tc>
                <a:tc>
                  <a:txBody>
                    <a:bodyPr/>
                    <a:lstStyle/>
                    <a:p>
                      <a:r>
                        <a:rPr lang="en-US" altLang="zh-TW" sz="1800" dirty="0"/>
                        <a:t>35,537,920</a:t>
                      </a:r>
                      <a:endParaRPr lang="zh-TW" altLang="en-US" dirty="0"/>
                    </a:p>
                  </a:txBody>
                  <a:tcPr/>
                </a:tc>
                <a:extLst>
                  <a:ext uri="{0D108BD9-81ED-4DB2-BD59-A6C34878D82A}">
                    <a16:rowId xmlns:a16="http://schemas.microsoft.com/office/drawing/2014/main" val="3800502837"/>
                  </a:ext>
                </a:extLst>
              </a:tr>
            </a:tbl>
          </a:graphicData>
        </a:graphic>
      </p:graphicFrame>
    </p:spTree>
    <p:extLst>
      <p:ext uri="{BB962C8B-B14F-4D97-AF65-F5344CB8AC3E}">
        <p14:creationId xmlns:p14="http://schemas.microsoft.com/office/powerpoint/2010/main" val="346426123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83bcef13-7cac-433f-ba1d-47a323951816}" enabled="1" method="Privileged" siteId="{a7687ede-7a6b-4ef6-bace-642f677fbe31}" contentBits="0" removed="0"/>
</clbl:labelList>
</file>

<file path=docProps/app.xml><?xml version="1.0" encoding="utf-8"?>
<Properties xmlns="http://schemas.openxmlformats.org/officeDocument/2006/extended-properties" xmlns:vt="http://schemas.openxmlformats.org/officeDocument/2006/docPropsVTypes">
  <Template/>
  <TotalTime>236539</TotalTime>
  <Words>2271</Words>
  <Application>Microsoft Office PowerPoint</Application>
  <PresentationFormat>寬螢幕</PresentationFormat>
  <Paragraphs>353</Paragraphs>
  <Slides>17</Slides>
  <Notes>1</Notes>
  <HiddenSlides>0</HiddenSlides>
  <MMClips>0</MMClips>
  <ScaleCrop>false</ScaleCrop>
  <HeadingPairs>
    <vt:vector size="8" baseType="variant">
      <vt:variant>
        <vt:lpstr>使用字型</vt:lpstr>
      </vt:variant>
      <vt:variant>
        <vt:i4>3</vt:i4>
      </vt:variant>
      <vt:variant>
        <vt:lpstr>佈景主題</vt:lpstr>
      </vt:variant>
      <vt:variant>
        <vt:i4>1</vt:i4>
      </vt:variant>
      <vt:variant>
        <vt:lpstr>內嵌 OLE 伺服程式</vt:lpstr>
      </vt:variant>
      <vt:variant>
        <vt:i4>1</vt:i4>
      </vt:variant>
      <vt:variant>
        <vt:lpstr>投影片標題</vt:lpstr>
      </vt:variant>
      <vt:variant>
        <vt:i4>17</vt:i4>
      </vt:variant>
    </vt:vector>
  </HeadingPairs>
  <TitlesOfParts>
    <vt:vector size="22" baseType="lpstr">
      <vt:lpstr>Arial</vt:lpstr>
      <vt:lpstr>Calibri</vt:lpstr>
      <vt:lpstr>Times New Roman</vt:lpstr>
      <vt:lpstr>802-11-Submission</vt:lpstr>
      <vt:lpstr>Document</vt:lpstr>
      <vt:lpstr>Enhancement of BSR Follow-up</vt:lpstr>
      <vt:lpstr>Recap of Buffer Status Report</vt:lpstr>
      <vt:lpstr>A-ctrl as QoS Ctrl Extension </vt:lpstr>
      <vt:lpstr>A-ctrl as QoS Ctrl Extension Example</vt:lpstr>
      <vt:lpstr>A-ctrl only Design I with Maximum Scaling = 32768</vt:lpstr>
      <vt:lpstr>A-ctrl only Design II with Maximum Scaling = 32768</vt:lpstr>
      <vt:lpstr>Comparison I </vt:lpstr>
      <vt:lpstr>A-ctrl only Design with  Maximum Scaling  = 32768*4</vt:lpstr>
      <vt:lpstr>Comparison II</vt:lpstr>
      <vt:lpstr>Parsing Complexity and Potential Baseline Change</vt:lpstr>
      <vt:lpstr>Proposal </vt:lpstr>
      <vt:lpstr>Limited Number of Left Control IDs </vt:lpstr>
      <vt:lpstr>Straw Poll 1</vt:lpstr>
      <vt:lpstr>backup</vt:lpstr>
      <vt:lpstr>A-ctrl only Design II with  Maximum Scaling = 32768</vt:lpstr>
      <vt:lpstr>Problem Statement</vt:lpstr>
      <vt:lpstr>Thoughts</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james.yee@mediatek.com</dc:creator>
  <cp:lastModifiedBy>Frank Hsu (徐建芳)</cp:lastModifiedBy>
  <cp:revision>2992</cp:revision>
  <cp:lastPrinted>1998-02-10T13:28:06Z</cp:lastPrinted>
  <dcterms:created xsi:type="dcterms:W3CDTF">2007-05-21T21:00:37Z</dcterms:created>
  <dcterms:modified xsi:type="dcterms:W3CDTF">2024-11-26T01:42:31Z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MSIP_Label_83bcef13-7cac-433f-ba1d-47a323951816_Enabled">
    <vt:lpwstr>true</vt:lpwstr>
  </property>
  <property fmtid="{D5CDD505-2E9C-101B-9397-08002B2CF9AE}" pid="4" name="MSIP_Label_83bcef13-7cac-433f-ba1d-47a323951816_SetDate">
    <vt:lpwstr>2023-04-26T02:26:07Z</vt:lpwstr>
  </property>
  <property fmtid="{D5CDD505-2E9C-101B-9397-08002B2CF9AE}" pid="5" name="MSIP_Label_83bcef13-7cac-433f-ba1d-47a323951816_Method">
    <vt:lpwstr>Privileged</vt:lpwstr>
  </property>
  <property fmtid="{D5CDD505-2E9C-101B-9397-08002B2CF9AE}" pid="6" name="MSIP_Label_83bcef13-7cac-433f-ba1d-47a323951816_Name">
    <vt:lpwstr>MTK_Unclassified</vt:lpwstr>
  </property>
  <property fmtid="{D5CDD505-2E9C-101B-9397-08002B2CF9AE}" pid="7" name="MSIP_Label_83bcef13-7cac-433f-ba1d-47a323951816_SiteId">
    <vt:lpwstr>a7687ede-7a6b-4ef6-bace-642f677fbe31</vt:lpwstr>
  </property>
  <property fmtid="{D5CDD505-2E9C-101B-9397-08002B2CF9AE}" pid="8" name="MSIP_Label_83bcef13-7cac-433f-ba1d-47a323951816_ActionId">
    <vt:lpwstr>f994531d-f8d3-4b77-84a5-695d6d62e504</vt:lpwstr>
  </property>
  <property fmtid="{D5CDD505-2E9C-101B-9397-08002B2CF9AE}" pid="9" name="MSIP_Label_83bcef13-7cac-433f-ba1d-47a323951816_ContentBits">
    <vt:lpwstr>0</vt:lpwstr>
  </property>
</Properties>
</file>