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  <Override PartName="/ppt/changesInfos/changesInfo1.xml" ContentType="application/vnd.ms-powerpoint.changesinfo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2" r:id="rId2"/>
    <p:sldId id="326" r:id="rId3"/>
    <p:sldId id="361" r:id="rId4"/>
    <p:sldId id="342" r:id="rId5"/>
    <p:sldId id="354" r:id="rId6"/>
    <p:sldId id="355" r:id="rId7"/>
    <p:sldId id="356" r:id="rId8"/>
    <p:sldId id="350" r:id="rId9"/>
    <p:sldId id="360" r:id="rId10"/>
    <p:sldId id="357" r:id="rId11"/>
    <p:sldId id="358" r:id="rId12"/>
    <p:sldId id="348" r:id="rId13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F7A3D13D-5DB4-1CDE-6627-6D2DBF8DD2C8}" name="Abhishek Patil" initials="AP" userId="S::appatil@qti.qualcomm.com::4a57f103-40b4-4474-a113-d3340a5396d8" providerId="AD"/>
  <p188:author id="{FD36C79D-B116-0C85-EFFE-8DE0FFDA2524}" name="Duncan Ho" initials="DH" userId="S::dho@qti.qualcomm.com::cdbbd64b-6b86-4896-aca0-3d41c310760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A600"/>
    <a:srgbClr val="2ABD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22" autoAdjust="0"/>
    <p:restoredTop sz="95156" autoAdjust="0"/>
  </p:normalViewPr>
  <p:slideViewPr>
    <p:cSldViewPr snapToGrid="0">
      <p:cViewPr varScale="1">
        <p:scale>
          <a:sx n="111" d="100"/>
          <a:sy n="111" d="100"/>
        </p:scale>
        <p:origin x="1728" y="114"/>
      </p:cViewPr>
      <p:guideLst>
        <p:guide orient="horz" pos="422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5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ncan Ho" userId="cdbbd64b-6b86-4896-aca0-3d41c310760d" providerId="ADAL" clId="{679B583F-CEA6-4054-87BA-5E2B42E9A3AB}"/>
    <pc:docChg chg="modSld modMainMaster">
      <pc:chgData name="Duncan Ho" userId="cdbbd64b-6b86-4896-aca0-3d41c310760d" providerId="ADAL" clId="{679B583F-CEA6-4054-87BA-5E2B42E9A3AB}" dt="2024-01-16T13:25:45.271" v="14" actId="20577"/>
      <pc:docMkLst>
        <pc:docMk/>
      </pc:docMkLst>
      <pc:sldChg chg="modSp mod">
        <pc:chgData name="Duncan Ho" userId="cdbbd64b-6b86-4896-aca0-3d41c310760d" providerId="ADAL" clId="{679B583F-CEA6-4054-87BA-5E2B42E9A3AB}" dt="2024-01-16T13:25:34.077" v="12" actId="6549"/>
        <pc:sldMkLst>
          <pc:docMk/>
          <pc:sldMk cId="0" sldId="256"/>
        </pc:sldMkLst>
        <pc:spChg chg="mod">
          <ac:chgData name="Duncan Ho" userId="cdbbd64b-6b86-4896-aca0-3d41c310760d" providerId="ADAL" clId="{679B583F-CEA6-4054-87BA-5E2B42E9A3AB}" dt="2024-01-16T13:25:34.077" v="12" actId="6549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Duncan Ho" userId="cdbbd64b-6b86-4896-aca0-3d41c310760d" providerId="ADAL" clId="{679B583F-CEA6-4054-87BA-5E2B42E9A3AB}" dt="2024-01-16T13:25:45.271" v="14" actId="20577"/>
        <pc:sldMasterMkLst>
          <pc:docMk/>
          <pc:sldMasterMk cId="0" sldId="2147483648"/>
        </pc:sldMasterMkLst>
        <pc:spChg chg="mod">
          <ac:chgData name="Duncan Ho" userId="cdbbd64b-6b86-4896-aca0-3d41c310760d" providerId="ADAL" clId="{679B583F-CEA6-4054-87BA-5E2B42E9A3AB}" dt="2024-01-16T13:25:45.271" v="1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Duncan Ho" userId="cdbbd64b-6b86-4896-aca0-3d41c310760d" providerId="ADAL" clId="{679B583F-CEA6-4054-87BA-5E2B42E9A3AB}" dt="2024-01-16T13:25:26.024" v="8" actId="20577"/>
          <ac:spMkLst>
            <pc:docMk/>
            <pc:sldMasterMk cId="0" sldId="2147483648"/>
            <ac:spMk id="11" creationId="{E5B97ED7-1CB9-4D15-A8FD-7F94A47C6F88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err="1" smtClean="0"/>
              <a:t>Seongho</a:t>
            </a:r>
            <a:r>
              <a:rPr lang="en-GB" altLang="ko-KR" dirty="0" smtClean="0"/>
              <a:t> </a:t>
            </a:r>
            <a:r>
              <a:rPr lang="en-GB" altLang="ko-KR" dirty="0" err="1" smtClean="0"/>
              <a:t>Byeon</a:t>
            </a:r>
            <a:r>
              <a:rPr lang="en-GB" altLang="ko-KR" dirty="0" smtClean="0"/>
              <a:t>, Samsung Electronics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Seongho</a:t>
            </a:r>
            <a:r>
              <a:rPr lang="en-GB" dirty="0" smtClean="0"/>
              <a:t> </a:t>
            </a:r>
            <a:r>
              <a:rPr lang="en-GB" dirty="0" err="1" smtClean="0"/>
              <a:t>Byeon</a:t>
            </a:r>
            <a:r>
              <a:rPr lang="en-GB" dirty="0" smtClean="0"/>
              <a:t>, Samsung Electronics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802.11-24/0949r1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79928" y="322656"/>
            <a:ext cx="1437319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June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</a:t>
            </a:r>
            <a:r>
              <a:rPr lang="en-GB" altLang="ko-KR" dirty="0" smtClean="0"/>
              <a:t>Byeon et al., </a:t>
            </a:r>
            <a:r>
              <a:rPr lang="en-GB" altLang="ko-KR" dirty="0"/>
              <a:t>Samsung Electronics</a:t>
            </a:r>
          </a:p>
        </p:txBody>
      </p:sp>
      <p:sp>
        <p:nvSpPr>
          <p:cNvPr id="7" name="标题 1"/>
          <p:cNvSpPr>
            <a:spLocks noGrp="1"/>
          </p:cNvSpPr>
          <p:nvPr>
            <p:ph type="ctrTitle"/>
          </p:nvPr>
        </p:nvSpPr>
        <p:spPr>
          <a:xfrm>
            <a:off x="685799" y="1009747"/>
            <a:ext cx="7772400" cy="1470025"/>
          </a:xfrm>
        </p:spPr>
        <p:txBody>
          <a:bodyPr/>
          <a:lstStyle/>
          <a:p>
            <a:r>
              <a:rPr lang="en-US" altLang="zh-CN" dirty="0" smtClean="0"/>
              <a:t>Service Period based </a:t>
            </a:r>
            <a:br>
              <a:rPr lang="en-US" altLang="zh-CN" dirty="0" smtClean="0"/>
            </a:br>
            <a:r>
              <a:rPr lang="en-US" altLang="zh-CN" dirty="0" smtClean="0"/>
              <a:t>Dynamic Subchannel Operation</a:t>
            </a:r>
            <a:endParaRPr lang="zh-CN" alt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799" y="2567033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altLang="en-US" sz="2000" kern="0" dirty="0"/>
              <a:t>Date:</a:t>
            </a:r>
            <a:r>
              <a:rPr lang="en-GB" altLang="en-US" sz="2000" b="0" kern="0" dirty="0"/>
              <a:t> </a:t>
            </a:r>
            <a:r>
              <a:rPr lang="en-GB" altLang="en-US" sz="2000" b="0" kern="0" dirty="0" smtClean="0"/>
              <a:t>2024-06-13</a:t>
            </a:r>
            <a:endParaRPr lang="en-GB" altLang="en-US" sz="2000" b="0" kern="0" dirty="0"/>
          </a:p>
        </p:txBody>
      </p:sp>
      <p:graphicFrame>
        <p:nvGraphicFramePr>
          <p:cNvPr id="10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89115"/>
              </p:ext>
            </p:extLst>
          </p:nvPr>
        </p:nvGraphicFramePr>
        <p:xfrm>
          <a:off x="755576" y="3008309"/>
          <a:ext cx="7772401" cy="33382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effectLst/>
                          <a:latin typeface="+mn-lt"/>
                          <a:ea typeface="Times New Roman"/>
                        </a:rPr>
                        <a:t>Seongho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Times New Roman"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  <a:latin typeface="+mn-lt"/>
                          <a:ea typeface="Times New Roman"/>
                        </a:rPr>
                        <a:t>Byeon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/>
                          <a:ea typeface="Times New Roman"/>
                        </a:rPr>
                        <a:t>Samsung</a:t>
                      </a:r>
                      <a:r>
                        <a:rPr lang="en-US" sz="1200" baseline="0" dirty="0" smtClean="0">
                          <a:effectLst/>
                          <a:latin typeface="Times New Roman"/>
                          <a:ea typeface="Times New Roman"/>
                        </a:rPr>
                        <a:t> Electronics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smtClean="0">
                          <a:effectLst/>
                          <a:latin typeface="Times New Roman"/>
                          <a:ea typeface="Times New Roman"/>
                        </a:rPr>
                        <a:t>sh.byeon@samsung.com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Jack</a:t>
                      </a:r>
                      <a:r>
                        <a:rPr lang="en-US" sz="11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100" baseline="0" dirty="0" err="1" smtClean="0">
                          <a:effectLst/>
                          <a:latin typeface="Times New Roman"/>
                          <a:ea typeface="Times New Roman"/>
                        </a:rPr>
                        <a:t>Jonghyo</a:t>
                      </a:r>
                      <a:r>
                        <a:rPr lang="en-US" sz="1100" baseline="0" dirty="0" smtClean="0">
                          <a:effectLst/>
                          <a:latin typeface="Times New Roman"/>
                          <a:ea typeface="Times New Roman"/>
                        </a:rPr>
                        <a:t> Lee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effectLst/>
                          <a:latin typeface="Times New Roman"/>
                          <a:ea typeface="Times New Roman"/>
                        </a:rPr>
                        <a:t>Jaheon</a:t>
                      </a:r>
                      <a:r>
                        <a:rPr lang="en-US" sz="11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100" dirty="0" err="1" smtClean="0">
                          <a:effectLst/>
                          <a:latin typeface="Times New Roman"/>
                          <a:ea typeface="Times New Roman"/>
                        </a:rPr>
                        <a:t>Gu</a:t>
                      </a: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Jinho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Choi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Jonghoe</a:t>
                      </a: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Koo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269434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100" dirty="0" err="1" smtClean="0"/>
                        <a:t>Jungjun</a:t>
                      </a:r>
                      <a:r>
                        <a:rPr lang="en-US" altLang="ko-KR" sz="1100" baseline="0" dirty="0" smtClean="0"/>
                        <a:t> Kim</a:t>
                      </a:r>
                      <a:endParaRPr lang="en-US" altLang="ko-KR" sz="1100" dirty="0" smtClean="0"/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808104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Mingyu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Lee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Suhwook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Kim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3675408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Taeyoung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Ha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4511509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Youngwan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So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4440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38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5556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94576"/>
            <a:ext cx="7770813" cy="4399837"/>
          </a:xfrm>
        </p:spPr>
        <p:txBody>
          <a:bodyPr/>
          <a:lstStyle/>
          <a:p>
            <a:pPr marL="0" indent="0"/>
            <a:r>
              <a:rPr lang="en-US" altLang="ko-KR" sz="1400" dirty="0">
                <a:solidFill>
                  <a:schemeClr val="tx1"/>
                </a:solidFill>
              </a:rPr>
              <a:t>[1] 11-23/2141r3 Further Discussion on Dynamic Subband Operation (Sindhu </a:t>
            </a:r>
            <a:r>
              <a:rPr lang="en-US" altLang="ko-KR" sz="1400" dirty="0" err="1">
                <a:solidFill>
                  <a:schemeClr val="tx1"/>
                </a:solidFill>
              </a:rPr>
              <a:t>Verma</a:t>
            </a:r>
            <a:r>
              <a:rPr lang="en-US" altLang="ko-KR" sz="1400" dirty="0">
                <a:solidFill>
                  <a:schemeClr val="tx1"/>
                </a:solidFill>
              </a:rPr>
              <a:t>, Broadcom)</a:t>
            </a:r>
          </a:p>
          <a:p>
            <a:pPr marL="0" indent="0"/>
            <a:r>
              <a:rPr lang="en-US" altLang="ko-KR" sz="1400" dirty="0" smtClean="0">
                <a:solidFill>
                  <a:schemeClr val="tx1"/>
                </a:solidFill>
              </a:rPr>
              <a:t>[2] 11-23/2027r2 Considerations for DSO Sub-band switch delay (Vishnu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Ratnam</a:t>
            </a:r>
            <a:r>
              <a:rPr lang="en-US" altLang="ko-KR" sz="1400" dirty="0" smtClean="0">
                <a:solidFill>
                  <a:schemeClr val="tx1"/>
                </a:solidFill>
              </a:rPr>
              <a:t>, Samsung)</a:t>
            </a:r>
          </a:p>
          <a:p>
            <a:pPr marL="0" indent="0"/>
            <a:r>
              <a:rPr lang="en-US" altLang="ko-KR" sz="1400" dirty="0" smtClean="0">
                <a:solidFill>
                  <a:schemeClr val="tx1"/>
                </a:solidFill>
              </a:rPr>
              <a:t>[3] 11-23/1892r0 Thoughts on Dynamic Subchannel Operation (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Gaurang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Naik</a:t>
            </a:r>
            <a:r>
              <a:rPr lang="en-US" altLang="ko-KR" sz="1400" dirty="0" smtClean="0">
                <a:solidFill>
                  <a:schemeClr val="tx1"/>
                </a:solidFill>
              </a:rPr>
              <a:t>, Qualcomm)</a:t>
            </a:r>
          </a:p>
          <a:p>
            <a:pPr marL="0" indent="0"/>
            <a:r>
              <a:rPr lang="en-US" altLang="ko-KR" sz="1400" dirty="0" smtClean="0">
                <a:solidFill>
                  <a:schemeClr val="tx1"/>
                </a:solidFill>
              </a:rPr>
              <a:t>[4] 11-24/0449r3 Considerations on Dynamic Subchannel Operation – Follow (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Liuming</a:t>
            </a:r>
            <a:r>
              <a:rPr lang="en-US" altLang="ko-KR" sz="1400" dirty="0" smtClean="0">
                <a:solidFill>
                  <a:schemeClr val="tx1"/>
                </a:solidFill>
              </a:rPr>
              <a:t> Lu, OPPO)</a:t>
            </a:r>
          </a:p>
          <a:p>
            <a:pPr marL="0" indent="0"/>
            <a:r>
              <a:rPr lang="en-US" altLang="ko-KR" sz="1400" dirty="0" smtClean="0">
                <a:solidFill>
                  <a:schemeClr val="tx1"/>
                </a:solidFill>
              </a:rPr>
              <a:t>[5] 11-24/0299r1 Initial ctrl frame for BW switching modes (Vishnu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Ratnam</a:t>
            </a:r>
            <a:r>
              <a:rPr lang="en-US" altLang="ko-KR" sz="1400" dirty="0" smtClean="0">
                <a:solidFill>
                  <a:schemeClr val="tx1"/>
                </a:solidFill>
              </a:rPr>
              <a:t>, Samsung)</a:t>
            </a:r>
          </a:p>
          <a:p>
            <a:pPr marL="0" indent="0"/>
            <a:r>
              <a:rPr lang="en-US" altLang="ko-KR" sz="1400" dirty="0" smtClean="0">
                <a:solidFill>
                  <a:schemeClr val="tx1"/>
                </a:solidFill>
              </a:rPr>
              <a:t>[6] 11-24/0493r2 Dynamic Channel Switch Operation (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Liwen</a:t>
            </a:r>
            <a:r>
              <a:rPr lang="en-US" altLang="ko-KR" sz="1400" dirty="0" smtClean="0">
                <a:solidFill>
                  <a:schemeClr val="tx1"/>
                </a:solidFill>
              </a:rPr>
              <a:t> Chu, NXP)</a:t>
            </a:r>
          </a:p>
          <a:p>
            <a:pPr marL="0" indent="0"/>
            <a:r>
              <a:rPr lang="en-US" altLang="ko-KR" sz="1400" dirty="0" smtClean="0">
                <a:solidFill>
                  <a:schemeClr val="tx1"/>
                </a:solidFill>
              </a:rPr>
              <a:t>[7] 11-24/0171r8 TGbn Motions List – Part 1 (Alfred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Asterjadhi</a:t>
            </a:r>
            <a:r>
              <a:rPr lang="en-US" altLang="ko-KR" sz="1400" dirty="0" smtClean="0">
                <a:solidFill>
                  <a:schemeClr val="tx1"/>
                </a:solidFill>
              </a:rPr>
              <a:t>, Qualcomm)</a:t>
            </a:r>
          </a:p>
          <a:p>
            <a:pPr marL="0" indent="0"/>
            <a:r>
              <a:rPr lang="en-US" altLang="ko-KR" sz="1400" dirty="0" smtClean="0">
                <a:solidFill>
                  <a:schemeClr val="tx1"/>
                </a:solidFill>
              </a:rPr>
              <a:t>[8] 11-24/0517r0 Pre-allocation of sub-band for DSO – follow up (Vishnu </a:t>
            </a:r>
            <a:r>
              <a:rPr lang="en-US" altLang="ko-KR" sz="1400" dirty="0" err="1" smtClean="0">
                <a:solidFill>
                  <a:schemeClr val="tx1"/>
                </a:solidFill>
              </a:rPr>
              <a:t>Ratnam</a:t>
            </a:r>
            <a:r>
              <a:rPr lang="en-US" altLang="ko-KR" sz="1400" dirty="0" smtClean="0">
                <a:solidFill>
                  <a:schemeClr val="tx1"/>
                </a:solidFill>
              </a:rPr>
              <a:t>, Samsung)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516513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628154"/>
            <a:ext cx="7770813" cy="795556"/>
          </a:xfrm>
        </p:spPr>
        <p:txBody>
          <a:bodyPr/>
          <a:lstStyle/>
          <a:p>
            <a:r>
              <a:rPr lang="en-US" sz="4000" dirty="0" smtClean="0"/>
              <a:t>Backup</a:t>
            </a:r>
            <a:endParaRPr lang="en-US" sz="4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6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08581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20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  <p:sp>
        <p:nvSpPr>
          <p:cNvPr id="66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77131"/>
            <a:ext cx="8469745" cy="4898282"/>
          </a:xfrm>
        </p:spPr>
        <p:txBody>
          <a:bodyPr/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[11ax] HE SST using Individual TWT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HE subchannel selective transmission (SST) operation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SST setup by negotiation of </a:t>
            </a:r>
            <a:r>
              <a:rPr lang="en-US" altLang="ko-KR" sz="1600" b="1" dirty="0" smtClean="0"/>
              <a:t>individual TWT</a:t>
            </a:r>
          </a:p>
          <a:p>
            <a:pPr lvl="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An HE SST non-AP STA and an HE SST AP set up SST operation by negotiating a </a:t>
            </a:r>
            <a:r>
              <a:rPr lang="en-US" altLang="ko-KR" sz="1100" u="sng" dirty="0" smtClean="0"/>
              <a:t>individual trigger-enabled TWT</a:t>
            </a:r>
          </a:p>
          <a:p>
            <a:pPr lvl="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TWT Channel field composed of 8 bits (each of 20 MHz channels) of the TWT element is used to indicate the secondary channel in TWT request/response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Frame exchanges during SPs</a:t>
            </a:r>
          </a:p>
          <a:p>
            <a:pPr lvl="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HE SST AP allocates individually addressed RUs to the HE SST non-AP STA that are within the </a:t>
            </a:r>
            <a:r>
              <a:rPr lang="en-US" altLang="ko-KR" sz="1100" b="1" dirty="0" smtClean="0"/>
              <a:t>subchannel(s)</a:t>
            </a:r>
            <a:r>
              <a:rPr lang="en-US" altLang="ko-KR" sz="1100" dirty="0" smtClean="0"/>
              <a:t> indicated in the TWT Channel field of the TWT response</a:t>
            </a:r>
          </a:p>
          <a:p>
            <a:pPr lvl="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100" dirty="0" smtClean="0"/>
              <a:t>HE SST non-AP STA is available in the </a:t>
            </a:r>
            <a:r>
              <a:rPr lang="en-US" altLang="ko-KR" sz="1100" b="1" dirty="0" smtClean="0"/>
              <a:t>subchannel(s)</a:t>
            </a:r>
            <a:r>
              <a:rPr lang="en-US" altLang="ko-KR" sz="1100" dirty="0" smtClean="0"/>
              <a:t> indicated in the negotiated </a:t>
            </a:r>
            <a:r>
              <a:rPr lang="en-US" altLang="ko-KR" sz="1100" u="sng" dirty="0" smtClean="0"/>
              <a:t>TWT Channel field at TWT SP</a:t>
            </a:r>
            <a:r>
              <a:rPr lang="en-US" altLang="ko-KR" sz="1100" dirty="0" smtClean="0"/>
              <a:t> start</a:t>
            </a:r>
            <a:endParaRPr lang="en-US" altLang="ko-KR" sz="1050" dirty="0" smtClean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[11be] Restricted TWT (R-TWT)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Restricted TWT: Trigger-enabled Broadcast TWT operation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To minimize medium contention and allow power saving STAs to reduce power consumption by explicitly identifying the time periods when they should be awake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 non-AP EHT STA as a TXOP holder shall ensure the TXOP ends before the start time of any active R-TWT SPs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9529" y="1213594"/>
            <a:ext cx="3780687" cy="119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394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77131"/>
            <a:ext cx="8469745" cy="48982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One of main objectives for UHR PAR</a:t>
            </a:r>
            <a:endParaRPr lang="en-US" altLang="ko-KR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At </a:t>
            </a:r>
            <a:r>
              <a:rPr lang="en-US" altLang="ko-KR" sz="1600" dirty="0"/>
              <a:t>least one mode of operation capable of improving efficient use of the </a:t>
            </a:r>
            <a:r>
              <a:rPr lang="en-US" altLang="ko-KR" sz="1600" dirty="0" smtClean="0"/>
              <a:t>medium</a:t>
            </a:r>
            <a:r>
              <a:rPr lang="en-US" altLang="ko-KR" sz="600" dirty="0" smtClean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Many </a:t>
            </a:r>
            <a:r>
              <a:rPr lang="en-US" altLang="ko-KR" sz="1800" dirty="0"/>
              <a:t>Wi-Fi </a:t>
            </a:r>
            <a:r>
              <a:rPr lang="en-US" altLang="ko-KR" sz="1800" dirty="0" smtClean="0"/>
              <a:t>STAs </a:t>
            </a:r>
            <a:r>
              <a:rPr lang="en-US" altLang="ko-KR" sz="1800" dirty="0"/>
              <a:t>do not support the full bandwidth option supported by the </a:t>
            </a:r>
            <a:r>
              <a:rPr lang="en-US" altLang="ko-KR" sz="1800" dirty="0" smtClean="0"/>
              <a:t>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While </a:t>
            </a:r>
            <a:r>
              <a:rPr lang="en-US" altLang="ko-KR" sz="1600" dirty="0"/>
              <a:t>APs may support up to 320 MHz, </a:t>
            </a:r>
            <a:r>
              <a:rPr lang="en-US" altLang="ko-KR" sz="1600" dirty="0" smtClean="0"/>
              <a:t>STAs </a:t>
            </a:r>
            <a:r>
              <a:rPr lang="en-US" altLang="ko-KR" sz="1600" dirty="0"/>
              <a:t>may support only 80 </a:t>
            </a:r>
            <a:r>
              <a:rPr lang="en-US" altLang="ko-KR" sz="1600" dirty="0" smtClean="0"/>
              <a:t>MHz </a:t>
            </a:r>
            <a:r>
              <a:rPr lang="en-US" altLang="ko-KR" sz="1600" dirty="0"/>
              <a:t>or 160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Large portions of the operational bandwidth go underutilized, leading to poor spectral efficiency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[RECAP] Dynamic </a:t>
            </a:r>
            <a:r>
              <a:rPr lang="en-US" altLang="ko-KR" sz="1800" dirty="0"/>
              <a:t>Subband/Subchannel Operation (DSO) discussed in TGbn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An AP can </a:t>
            </a:r>
            <a:r>
              <a:rPr lang="en-US" altLang="ko-KR" sz="1600" u="sng" dirty="0"/>
              <a:t>dynamically allocate different parts of subchannels</a:t>
            </a:r>
            <a:r>
              <a:rPr lang="en-US" altLang="ko-KR" sz="1600" dirty="0"/>
              <a:t> within its operating bandwidth to non-AP STAs depending on their operating bandwidth capabilities, channel conditions and QoS requirements within a TXOP [</a:t>
            </a:r>
            <a:r>
              <a:rPr lang="en-US" altLang="ko-KR" sz="1600" dirty="0" smtClean="0"/>
              <a:t>1-6]</a:t>
            </a:r>
            <a:endParaRPr lang="en-US" altLang="ko-KR" sz="1600" dirty="0"/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ko-KR" sz="2000" dirty="0" smtClean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20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77930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77131"/>
            <a:ext cx="8469745" cy="48982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General considerations on DSO</a:t>
            </a:r>
            <a:endParaRPr lang="en-US" altLang="ko-KR" sz="1800" dirty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AP indicates </a:t>
            </a:r>
            <a:r>
              <a:rPr lang="en-US" altLang="ko-KR" sz="1600" dirty="0"/>
              <a:t>to </a:t>
            </a:r>
            <a:r>
              <a:rPr lang="en-US" altLang="ko-KR" sz="1600" dirty="0" smtClean="0"/>
              <a:t>DSO STAs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subchannel on which they </a:t>
            </a:r>
            <a:r>
              <a:rPr lang="en-US" altLang="ko-KR" sz="1600" dirty="0"/>
              <a:t>will be served within the </a:t>
            </a:r>
            <a:r>
              <a:rPr lang="en-US" altLang="ko-KR" sz="1600" dirty="0" smtClean="0"/>
              <a:t>TXOP in advance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 AP </a:t>
            </a:r>
            <a:r>
              <a:rPr lang="en-US" altLang="ko-KR" sz="1600" dirty="0"/>
              <a:t>initiates a TXOP and sends control </a:t>
            </a:r>
            <a:r>
              <a:rPr lang="en-US" altLang="ko-KR" sz="1600" dirty="0" smtClean="0"/>
              <a:t>frames (i.e., DSO ICF) to DSO </a:t>
            </a:r>
            <a:r>
              <a:rPr lang="en-US" altLang="ko-KR" sz="1600" dirty="0"/>
              <a:t>STAs in order to </a:t>
            </a:r>
            <a:r>
              <a:rPr lang="en-US" altLang="ko-KR" sz="1600" dirty="0" smtClean="0"/>
              <a:t>provide </a:t>
            </a:r>
            <a:r>
              <a:rPr lang="en-US" altLang="ko-KR" sz="1600" dirty="0"/>
              <a:t>a sufficient </a:t>
            </a:r>
            <a:r>
              <a:rPr lang="en-US" altLang="ko-KR" sz="1600" dirty="0" smtClean="0"/>
              <a:t>time, allowing </a:t>
            </a:r>
            <a:r>
              <a:rPr lang="en-US" altLang="ko-KR" sz="1600" dirty="0"/>
              <a:t>them to perform the channel </a:t>
            </a:r>
            <a:r>
              <a:rPr lang="en-US" altLang="ko-KR" sz="1600" dirty="0" smtClean="0"/>
              <a:t>switch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Mode of operation and required signaling: Enabling or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disabling DSO mode, DSO subchannel, DSO switching latency capability, etc.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Intermediate FCS for DSO ICF, depending on DSO STA’s switching latency [7]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Second control frame for operation verification of DSO STA</a:t>
            </a:r>
          </a:p>
          <a:p>
            <a:pPr lvl="2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At </a:t>
            </a:r>
            <a:r>
              <a:rPr lang="en-US" altLang="ko-KR" sz="1600" dirty="0"/>
              <a:t>the end of the </a:t>
            </a:r>
            <a:r>
              <a:rPr lang="en-US" altLang="ko-KR" sz="1600" dirty="0" smtClean="0"/>
              <a:t>TXOP,</a:t>
            </a:r>
            <a:br>
              <a:rPr lang="en-US" altLang="ko-KR" sz="1600" dirty="0" smtClean="0"/>
            </a:br>
            <a:r>
              <a:rPr lang="en-US" altLang="ko-KR" sz="1600" dirty="0" smtClean="0"/>
              <a:t>DSO </a:t>
            </a:r>
            <a:r>
              <a:rPr lang="en-US" altLang="ko-KR" sz="1600" dirty="0"/>
              <a:t>STAs switch back </a:t>
            </a:r>
            <a:r>
              <a:rPr lang="en-US" altLang="ko-KR" sz="1600" dirty="0" smtClean="0"/>
              <a:t>to</a:t>
            </a:r>
            <a:br>
              <a:rPr lang="en-US" altLang="ko-KR" sz="1600" dirty="0" smtClean="0"/>
            </a:br>
            <a:r>
              <a:rPr lang="en-US" altLang="ko-KR" sz="1600" dirty="0" smtClean="0"/>
              <a:t>the </a:t>
            </a:r>
            <a:r>
              <a:rPr lang="en-US" altLang="ko-KR" sz="1600" dirty="0"/>
              <a:t>primary channel</a:t>
            </a:r>
          </a:p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ko-KR" sz="2000" dirty="0" smtClean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B7EDF40F-9585-BCE3-0CF6-7F9C3D3F3F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8261" y="4188064"/>
            <a:ext cx="4899100" cy="2243706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20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71287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altLang="ko-KR" dirty="0" smtClean="0"/>
              <a:t>Some Thoughts on DSO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20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77131"/>
            <a:ext cx="8469745" cy="4898282"/>
          </a:xfrm>
        </p:spPr>
        <p:txBody>
          <a:bodyPr/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 smtClean="0">
                <a:solidFill>
                  <a:schemeClr val="tx1"/>
                </a:solidFill>
              </a:rPr>
              <a:t>Operating bandwidth switching overhead [8]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Expected </a:t>
            </a:r>
            <a:r>
              <a:rPr lang="en-US" altLang="ko-KR" sz="1400" dirty="0">
                <a:solidFill>
                  <a:schemeClr val="tx1"/>
                </a:solidFill>
              </a:rPr>
              <a:t>padding delay required for DSO </a:t>
            </a:r>
            <a:r>
              <a:rPr lang="en-US" altLang="ko-KR" sz="1400" dirty="0" smtClean="0">
                <a:solidFill>
                  <a:schemeClr val="tx1"/>
                </a:solidFill>
              </a:rPr>
              <a:t>STAs: </a:t>
            </a:r>
            <a:r>
              <a:rPr lang="en-US" altLang="ko-KR" sz="1200" dirty="0" smtClean="0">
                <a:solidFill>
                  <a:schemeClr val="tx1"/>
                </a:solidFill>
              </a:rPr>
              <a:t>80MHz</a:t>
            </a:r>
            <a:r>
              <a:rPr lang="en-US" altLang="ko-KR" sz="1200" dirty="0">
                <a:solidFill>
                  <a:schemeClr val="tx1"/>
                </a:solidFill>
              </a:rPr>
              <a:t>+ devices: 32-64 </a:t>
            </a:r>
            <a:r>
              <a:rPr lang="ko-KR" altLang="en-US" sz="1200" dirty="0">
                <a:solidFill>
                  <a:schemeClr val="tx1"/>
                </a:solidFill>
              </a:rPr>
              <a:t>𝜇</a:t>
            </a:r>
            <a:r>
              <a:rPr lang="en-US" altLang="ko-KR" sz="1200" dirty="0" smtClean="0">
                <a:solidFill>
                  <a:schemeClr val="tx1"/>
                </a:solidFill>
              </a:rPr>
              <a:t>s &amp; 20MHz </a:t>
            </a:r>
            <a:r>
              <a:rPr lang="en-US" altLang="ko-KR" sz="1200" dirty="0">
                <a:solidFill>
                  <a:schemeClr val="tx1"/>
                </a:solidFill>
              </a:rPr>
              <a:t>only devices: </a:t>
            </a:r>
            <a:r>
              <a:rPr lang="en-US" altLang="ko-KR" sz="1200" dirty="0">
                <a:solidFill>
                  <a:srgbClr val="FF0000"/>
                </a:solidFill>
              </a:rPr>
              <a:t>500-1000 </a:t>
            </a:r>
            <a:r>
              <a:rPr lang="ko-KR" altLang="en-US" sz="1200" dirty="0">
                <a:solidFill>
                  <a:srgbClr val="FF0000"/>
                </a:solidFill>
              </a:rPr>
              <a:t>𝜇</a:t>
            </a:r>
            <a:r>
              <a:rPr lang="en-US" altLang="ko-KR" sz="1200" dirty="0" smtClean="0">
                <a:solidFill>
                  <a:srgbClr val="FF0000"/>
                </a:solidFill>
              </a:rPr>
              <a:t>s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In multi-user transmission, the required padding may be the largest among all the DSO STAs </a:t>
            </a:r>
            <a:r>
              <a:rPr lang="en-US" altLang="ko-KR" sz="1400" dirty="0" smtClean="0">
                <a:solidFill>
                  <a:schemeClr val="tx1"/>
                </a:solidFill>
              </a:rPr>
              <a:t>served</a:t>
            </a:r>
          </a:p>
          <a:p>
            <a:pPr marL="457200" lvl="1" indent="0">
              <a:lnSpc>
                <a:spcPct val="110000"/>
              </a:lnSpc>
            </a:pPr>
            <a:r>
              <a:rPr lang="en-US" altLang="ko-KR" sz="100" dirty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800" b="1" dirty="0" smtClean="0">
                <a:solidFill>
                  <a:schemeClr val="tx1"/>
                </a:solidFill>
              </a:rPr>
              <a:t>Some thoughts on TXOP-based </a:t>
            </a:r>
            <a:r>
              <a:rPr lang="en-US" altLang="ko-KR" sz="1800" b="1" dirty="0">
                <a:solidFill>
                  <a:schemeClr val="tx1"/>
                </a:solidFill>
              </a:rPr>
              <a:t>DSO</a:t>
            </a:r>
          </a:p>
          <a:p>
            <a:pPr lvl="1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Discomforts </a:t>
            </a:r>
            <a:r>
              <a:rPr lang="en-US" altLang="ko-KR" sz="1600" dirty="0">
                <a:solidFill>
                  <a:schemeClr val="tx1"/>
                </a:solidFill>
              </a:rPr>
              <a:t>for obtaining high </a:t>
            </a:r>
            <a:r>
              <a:rPr lang="en-US" altLang="ko-KR" sz="1600" dirty="0" smtClean="0">
                <a:solidFill>
                  <a:schemeClr val="tx1"/>
                </a:solidFill>
              </a:rPr>
              <a:t>efficiency</a:t>
            </a: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Further usage of resources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/>
                </a:solidFill>
              </a:rPr>
              <a:t>Intermediate-FCS </a:t>
            </a:r>
            <a:r>
              <a:rPr lang="en-US" altLang="ko-KR" sz="1200" dirty="0">
                <a:solidFill>
                  <a:schemeClr val="tx1"/>
                </a:solidFill>
              </a:rPr>
              <a:t>and/or extra padding </a:t>
            </a:r>
            <a:r>
              <a:rPr lang="en-US" altLang="ko-KR" sz="1200" dirty="0" smtClean="0">
                <a:solidFill>
                  <a:schemeClr val="tx1"/>
                </a:solidFill>
              </a:rPr>
              <a:t>is </a:t>
            </a:r>
            <a:r>
              <a:rPr lang="en-US" altLang="ko-KR" sz="1200" dirty="0">
                <a:solidFill>
                  <a:schemeClr val="tx1"/>
                </a:solidFill>
              </a:rPr>
              <a:t>required for the DSO ICF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Additional frame </a:t>
            </a:r>
            <a:r>
              <a:rPr lang="en-US" altLang="ko-KR" sz="1200" dirty="0" smtClean="0">
                <a:solidFill>
                  <a:schemeClr val="tx1"/>
                </a:solidFill>
              </a:rPr>
              <a:t>exchange </a:t>
            </a:r>
            <a:r>
              <a:rPr lang="en-US" altLang="ko-KR" sz="1200" dirty="0">
                <a:solidFill>
                  <a:schemeClr val="tx1"/>
                </a:solidFill>
              </a:rPr>
              <a:t>overhead </a:t>
            </a:r>
            <a:r>
              <a:rPr lang="en-US" altLang="ko-KR" sz="1200" dirty="0" smtClean="0">
                <a:solidFill>
                  <a:schemeClr val="tx1"/>
                </a:solidFill>
              </a:rPr>
              <a:t>(i.e., Second control frame and response to check whether DSO STAs change their operating bandwidth successfully or not) may </a:t>
            </a:r>
            <a:r>
              <a:rPr lang="en-US" altLang="ko-KR" sz="1200" dirty="0">
                <a:solidFill>
                  <a:schemeClr val="tx1"/>
                </a:solidFill>
              </a:rPr>
              <a:t>be required in addition to </a:t>
            </a:r>
            <a:r>
              <a:rPr lang="en-US" altLang="ko-KR" sz="1200" dirty="0" smtClean="0">
                <a:solidFill>
                  <a:schemeClr val="tx1"/>
                </a:solidFill>
              </a:rPr>
              <a:t>DSO ICF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Transition delay at the end of </a:t>
            </a:r>
            <a:r>
              <a:rPr lang="en-US" altLang="ko-KR" sz="1200" dirty="0" smtClean="0">
                <a:solidFill>
                  <a:schemeClr val="tx1"/>
                </a:solidFill>
              </a:rPr>
              <a:t>DSO when DSO </a:t>
            </a:r>
            <a:r>
              <a:rPr lang="en-US" altLang="ko-KR" sz="1200" dirty="0">
                <a:solidFill>
                  <a:schemeClr val="tx1"/>
                </a:solidFill>
              </a:rPr>
              <a:t>STA </a:t>
            </a:r>
            <a:r>
              <a:rPr lang="en-US" altLang="ko-KR" sz="1200" dirty="0" smtClean="0">
                <a:solidFill>
                  <a:schemeClr val="tx1"/>
                </a:solidFill>
              </a:rPr>
              <a:t>moves </a:t>
            </a:r>
            <a:r>
              <a:rPr lang="en-US" altLang="ko-KR" sz="1200" dirty="0">
                <a:solidFill>
                  <a:schemeClr val="tx1"/>
                </a:solidFill>
              </a:rPr>
              <a:t>its radio back on the primary </a:t>
            </a:r>
            <a:r>
              <a:rPr lang="en-US" altLang="ko-KR" sz="1200" dirty="0" smtClean="0">
                <a:solidFill>
                  <a:schemeClr val="tx1"/>
                </a:solidFill>
              </a:rPr>
              <a:t>channel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Additional power consumption of DSO STAs is expected due to </a:t>
            </a:r>
            <a:r>
              <a:rPr lang="en-US" altLang="ko-KR" sz="1400" dirty="0" smtClean="0">
                <a:solidFill>
                  <a:schemeClr val="tx1"/>
                </a:solidFill>
              </a:rPr>
              <a:t>operating bandwidth switching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Difficulty </a:t>
            </a:r>
            <a:r>
              <a:rPr lang="en-US" altLang="ko-KR" sz="1400" dirty="0">
                <a:solidFill>
                  <a:schemeClr val="tx1"/>
                </a:solidFill>
              </a:rPr>
              <a:t>of fitting UL Target Received Power and CFO </a:t>
            </a:r>
            <a:r>
              <a:rPr lang="en-US" altLang="ko-KR" sz="1400" dirty="0" smtClean="0">
                <a:solidFill>
                  <a:schemeClr val="tx1"/>
                </a:solidFill>
              </a:rPr>
              <a:t>requirement [5]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2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Due to the aperiodic operating bandwidth change of DSO STA, the complexity of channel estimation (i.e., MCS selection), MIMO operation (i.e., lack of sounding reference) or interference management increases</a:t>
            </a:r>
          </a:p>
          <a:p>
            <a:pPr lvl="3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>
                <a:solidFill>
                  <a:schemeClr val="tx1"/>
                </a:solidFill>
              </a:rPr>
              <a:t>If there is hidden interference outside the operating bandwidth of DSO STAs, a race condition may occur within the </a:t>
            </a:r>
            <a:r>
              <a:rPr lang="en-US" altLang="ko-KR" sz="1200" dirty="0" smtClean="0">
                <a:solidFill>
                  <a:schemeClr val="tx1"/>
                </a:solidFill>
              </a:rPr>
              <a:t>TXOP</a:t>
            </a:r>
            <a:endParaRPr lang="en-US" altLang="ko-KR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609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altLang="ko-KR" dirty="0" smtClean="0"/>
              <a:t>Concept of Service Period (SP) based DSO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0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092" y="1624265"/>
            <a:ext cx="8469745" cy="4898282"/>
          </a:xfrm>
        </p:spPr>
        <p:txBody>
          <a:bodyPr/>
          <a:lstStyle/>
          <a:p>
            <a:pPr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Add HE SST functionality to the existing Broadcast TWT </a:t>
            </a:r>
            <a:r>
              <a:rPr lang="en-US" altLang="ko-KR" sz="1800" dirty="0" smtClean="0">
                <a:sym typeface="Wingdings" panose="05000000000000000000" pitchFamily="2" charset="2"/>
              </a:rPr>
              <a:t></a:t>
            </a:r>
            <a:r>
              <a:rPr lang="en-US" altLang="ko-KR" sz="1800" dirty="0" smtClean="0"/>
              <a:t> SP-based DSO</a:t>
            </a:r>
            <a:endParaRPr lang="en-US" altLang="ko-KR" sz="1800" dirty="0" smtClean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Each </a:t>
            </a:r>
            <a:r>
              <a:rPr lang="en-US" altLang="ko-KR" sz="1400" dirty="0"/>
              <a:t>STA completes the operating bandwidth switching by the start point of </a:t>
            </a:r>
            <a:r>
              <a:rPr lang="en-US" altLang="ko-KR" sz="1400" dirty="0" smtClean="0"/>
              <a:t>the Broadcast (R-)TWT SP</a:t>
            </a:r>
            <a:br>
              <a:rPr lang="en-US" altLang="ko-KR" sz="1400" dirty="0" smtClean="0"/>
            </a:br>
            <a:r>
              <a:rPr lang="en-US" altLang="ko-KR" sz="1200" dirty="0" smtClean="0"/>
              <a:t>(NOTE</a:t>
            </a:r>
            <a:r>
              <a:rPr lang="en-US" altLang="ko-KR" sz="1200" dirty="0"/>
              <a:t>: Nothing </a:t>
            </a:r>
            <a:r>
              <a:rPr lang="en-US" altLang="ko-KR" sz="1200" dirty="0" smtClean="0"/>
              <a:t>changes </a:t>
            </a:r>
            <a:r>
              <a:rPr lang="en-US" altLang="ko-KR" sz="1200" dirty="0"/>
              <a:t>for the STAs which have </a:t>
            </a:r>
            <a:r>
              <a:rPr lang="en-US" altLang="ko-KR" sz="1200" dirty="0" smtClean="0"/>
              <a:t>160 </a:t>
            </a:r>
            <a:r>
              <a:rPr lang="en-US" altLang="ko-KR" sz="1200" dirty="0"/>
              <a:t>MHz operating bandwidth</a:t>
            </a:r>
            <a:r>
              <a:rPr lang="en-US" altLang="ko-KR" sz="1200" dirty="0" smtClean="0"/>
              <a:t>)</a:t>
            </a:r>
            <a:endParaRPr lang="en-US" altLang="ko-KR" sz="1200" dirty="0"/>
          </a:p>
        </p:txBody>
      </p:sp>
      <p:sp>
        <p:nvSpPr>
          <p:cNvPr id="37" name="TextBox 36"/>
          <p:cNvSpPr txBox="1"/>
          <p:nvPr/>
        </p:nvSpPr>
        <p:spPr>
          <a:xfrm>
            <a:off x="196098" y="2625695"/>
            <a:ext cx="6922615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solidFill>
                  <a:schemeClr val="tx1"/>
                </a:solidFill>
              </a:rPr>
              <a:t>Trigger frame </a:t>
            </a:r>
            <a:r>
              <a:rPr lang="en-US" altLang="ko-KR" sz="1400" dirty="0" smtClean="0">
                <a:solidFill>
                  <a:schemeClr val="tx1"/>
                </a:solidFill>
              </a:rPr>
              <a:t>(e.g., MU-RTS, BSRP w/ UORA, Basic Trigger, etc.) can be used to </a:t>
            </a:r>
            <a:br>
              <a:rPr lang="en-US" altLang="ko-KR" sz="1400" dirty="0" smtClean="0">
                <a:solidFill>
                  <a:schemeClr val="tx1"/>
                </a:solidFill>
              </a:rPr>
            </a:br>
            <a:r>
              <a:rPr lang="en-US" altLang="ko-KR" sz="1400" dirty="0" smtClean="0">
                <a:solidFill>
                  <a:schemeClr val="tx1"/>
                </a:solidFill>
              </a:rPr>
              <a:t>confirm </a:t>
            </a:r>
            <a:r>
              <a:rPr lang="en-US" altLang="ko-KR" sz="1400" dirty="0">
                <a:solidFill>
                  <a:schemeClr val="tx1"/>
                </a:solidFill>
              </a:rPr>
              <a:t>the </a:t>
            </a:r>
            <a:r>
              <a:rPr lang="en-US" altLang="ko-KR" sz="1400" b="1" dirty="0">
                <a:solidFill>
                  <a:schemeClr val="tx1"/>
                </a:solidFill>
              </a:rPr>
              <a:t>awake 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status </a:t>
            </a:r>
            <a:r>
              <a:rPr lang="en-US" altLang="ko-KR" sz="1400" dirty="0" smtClean="0">
                <a:solidFill>
                  <a:schemeClr val="tx1"/>
                </a:solidFill>
              </a:rPr>
              <a:t>of </a:t>
            </a:r>
            <a:r>
              <a:rPr lang="en-US" altLang="ko-KR" sz="1400" dirty="0">
                <a:solidFill>
                  <a:schemeClr val="tx1"/>
                </a:solidFill>
              </a:rPr>
              <a:t>associated STAs </a:t>
            </a:r>
            <a:r>
              <a:rPr lang="en-US" altLang="ko-KR" sz="1400" dirty="0" smtClean="0">
                <a:solidFill>
                  <a:schemeClr val="tx1"/>
                </a:solidFill>
              </a:rPr>
              <a:t>and the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 subchannel on which the </a:t>
            </a:r>
            <a:r>
              <a:rPr lang="en-US" altLang="ko-KR" sz="1400" b="1" dirty="0">
                <a:solidFill>
                  <a:schemeClr val="tx1"/>
                </a:solidFill>
              </a:rPr>
              <a:t>STAs </a:t>
            </a:r>
            <a:r>
              <a:rPr lang="en-US" altLang="ko-KR" sz="1400" b="1" dirty="0" smtClean="0">
                <a:solidFill>
                  <a:schemeClr val="tx1"/>
                </a:solidFill>
              </a:rPr>
              <a:t>stay</a:t>
            </a:r>
            <a:endParaRPr lang="ko-KR" altLang="en-US" sz="1400" b="1" dirty="0">
              <a:solidFill>
                <a:schemeClr val="tx1"/>
              </a:solidFill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47222" y="3505785"/>
            <a:ext cx="89272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</a:rPr>
              <a:t>AP</a:t>
            </a:r>
            <a:br>
              <a:rPr lang="en-US" altLang="ko-KR" sz="1200" b="1" dirty="0" smtClean="0">
                <a:solidFill>
                  <a:schemeClr val="tx1"/>
                </a:solidFill>
              </a:rPr>
            </a:br>
            <a:r>
              <a:rPr lang="en-US" altLang="ko-KR" sz="900" dirty="0" smtClean="0">
                <a:solidFill>
                  <a:schemeClr val="tx1"/>
                </a:solidFill>
              </a:rPr>
              <a:t>(320 MHz)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27" name="직선 화살표 연결선 126"/>
          <p:cNvCxnSpPr/>
          <p:nvPr/>
        </p:nvCxnSpPr>
        <p:spPr bwMode="auto">
          <a:xfrm>
            <a:off x="1144277" y="4157629"/>
            <a:ext cx="766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8" name="직선 화살표 연결선 127"/>
          <p:cNvCxnSpPr/>
          <p:nvPr/>
        </p:nvCxnSpPr>
        <p:spPr bwMode="auto">
          <a:xfrm>
            <a:off x="1144277" y="3719588"/>
            <a:ext cx="766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29" name="TextBox 128"/>
          <p:cNvSpPr txBox="1"/>
          <p:nvPr/>
        </p:nvSpPr>
        <p:spPr>
          <a:xfrm>
            <a:off x="956236" y="3348803"/>
            <a:ext cx="6371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S160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956236" y="3839155"/>
            <a:ext cx="6371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P160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247222" y="4373633"/>
            <a:ext cx="8927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</a:rPr>
              <a:t>DSO STA1</a:t>
            </a:r>
            <a:br>
              <a:rPr lang="en-US" altLang="ko-KR" sz="1200" b="1" dirty="0" smtClean="0">
                <a:solidFill>
                  <a:schemeClr val="tx1"/>
                </a:solidFill>
              </a:rPr>
            </a:br>
            <a:r>
              <a:rPr lang="en-US" altLang="ko-KR" sz="900" b="1" dirty="0" smtClean="0">
                <a:solidFill>
                  <a:schemeClr val="tx1"/>
                </a:solidFill>
              </a:rPr>
              <a:t>AID 8</a:t>
            </a:r>
            <a:r>
              <a:rPr lang="en-US" altLang="ko-KR" sz="1200" b="1" dirty="0" smtClean="0">
                <a:solidFill>
                  <a:schemeClr val="tx1"/>
                </a:solidFill>
              </a:rPr>
              <a:t/>
            </a:r>
            <a:br>
              <a:rPr lang="en-US" altLang="ko-KR" sz="1200" b="1" dirty="0" smtClean="0">
                <a:solidFill>
                  <a:schemeClr val="tx1"/>
                </a:solidFill>
              </a:rPr>
            </a:br>
            <a:r>
              <a:rPr lang="en-US" altLang="ko-KR" sz="900" dirty="0" smtClean="0">
                <a:solidFill>
                  <a:schemeClr val="tx1"/>
                </a:solidFill>
              </a:rPr>
              <a:t>(</a:t>
            </a:r>
            <a:r>
              <a:rPr lang="en-US" altLang="ko-KR" sz="900" dirty="0">
                <a:solidFill>
                  <a:schemeClr val="tx1"/>
                </a:solidFill>
              </a:rPr>
              <a:t>160</a:t>
            </a:r>
            <a:r>
              <a:rPr lang="en-US" altLang="ko-KR" sz="900" dirty="0" smtClean="0">
                <a:solidFill>
                  <a:schemeClr val="tx1"/>
                </a:solidFill>
              </a:rPr>
              <a:t> </a:t>
            </a:r>
            <a:r>
              <a:rPr lang="en-US" altLang="ko-KR" sz="900" dirty="0">
                <a:solidFill>
                  <a:schemeClr val="tx1"/>
                </a:solidFill>
              </a:rPr>
              <a:t>MHz)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132" name="직선 화살표 연결선 131"/>
          <p:cNvCxnSpPr/>
          <p:nvPr/>
        </p:nvCxnSpPr>
        <p:spPr bwMode="auto">
          <a:xfrm>
            <a:off x="1144277" y="5174205"/>
            <a:ext cx="766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3" name="직선 화살표 연결선 132"/>
          <p:cNvCxnSpPr/>
          <p:nvPr/>
        </p:nvCxnSpPr>
        <p:spPr bwMode="auto">
          <a:xfrm>
            <a:off x="1144277" y="4741564"/>
            <a:ext cx="766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4" name="TextBox 133"/>
          <p:cNvSpPr txBox="1"/>
          <p:nvPr/>
        </p:nvSpPr>
        <p:spPr>
          <a:xfrm>
            <a:off x="956236" y="4415643"/>
            <a:ext cx="6371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S160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956236" y="4828575"/>
            <a:ext cx="6371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P160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247222" y="5439158"/>
            <a:ext cx="89272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tx1"/>
                </a:solidFill>
              </a:rPr>
              <a:t>DSO</a:t>
            </a:r>
            <a:br>
              <a:rPr lang="en-US" altLang="ko-KR" sz="1200" b="1" dirty="0" smtClean="0">
                <a:solidFill>
                  <a:schemeClr val="tx1"/>
                </a:solidFill>
              </a:rPr>
            </a:br>
            <a:r>
              <a:rPr lang="en-US" altLang="ko-KR" sz="1200" b="1" dirty="0" smtClean="0">
                <a:solidFill>
                  <a:schemeClr val="tx1"/>
                </a:solidFill>
              </a:rPr>
              <a:t>STA2</a:t>
            </a:r>
            <a:br>
              <a:rPr lang="en-US" altLang="ko-KR" sz="1200" b="1" dirty="0" smtClean="0">
                <a:solidFill>
                  <a:schemeClr val="tx1"/>
                </a:solidFill>
              </a:rPr>
            </a:br>
            <a:r>
              <a:rPr lang="en-US" altLang="ko-KR" sz="900" b="1" dirty="0" smtClean="0">
                <a:solidFill>
                  <a:schemeClr val="tx1"/>
                </a:solidFill>
              </a:rPr>
              <a:t>AID 9</a:t>
            </a:r>
            <a:endParaRPr lang="en-US" altLang="ko-KR" sz="1200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900" dirty="0" smtClean="0">
                <a:solidFill>
                  <a:schemeClr val="tx1"/>
                </a:solidFill>
              </a:rPr>
              <a:t>(</a:t>
            </a:r>
            <a:r>
              <a:rPr lang="en-US" altLang="ko-KR" sz="900" dirty="0">
                <a:solidFill>
                  <a:schemeClr val="tx1"/>
                </a:solidFill>
              </a:rPr>
              <a:t>160</a:t>
            </a:r>
            <a:r>
              <a:rPr lang="en-US" altLang="ko-KR" sz="900" dirty="0" smtClean="0">
                <a:solidFill>
                  <a:schemeClr val="tx1"/>
                </a:solidFill>
              </a:rPr>
              <a:t> MHz)</a:t>
            </a:r>
            <a:endParaRPr lang="ko-KR" altLang="en-US" sz="900" dirty="0">
              <a:solidFill>
                <a:schemeClr val="tx1"/>
              </a:solidFill>
            </a:endParaRPr>
          </a:p>
        </p:txBody>
      </p:sp>
      <p:cxnSp>
        <p:nvCxnSpPr>
          <p:cNvPr id="137" name="직선 화살표 연결선 136"/>
          <p:cNvCxnSpPr/>
          <p:nvPr/>
        </p:nvCxnSpPr>
        <p:spPr bwMode="auto">
          <a:xfrm>
            <a:off x="1144277" y="6241249"/>
            <a:ext cx="766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8" name="직선 화살표 연결선 137"/>
          <p:cNvCxnSpPr/>
          <p:nvPr/>
        </p:nvCxnSpPr>
        <p:spPr bwMode="auto">
          <a:xfrm>
            <a:off x="1144277" y="5808608"/>
            <a:ext cx="7668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bg1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9" name="TextBox 138"/>
          <p:cNvSpPr txBox="1"/>
          <p:nvPr/>
        </p:nvSpPr>
        <p:spPr>
          <a:xfrm>
            <a:off x="956236" y="5487961"/>
            <a:ext cx="6371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S160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956236" y="5895025"/>
            <a:ext cx="6371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P160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141" name="직선 화살표 연결선 140"/>
          <p:cNvCxnSpPr/>
          <p:nvPr/>
        </p:nvCxnSpPr>
        <p:spPr bwMode="auto">
          <a:xfrm>
            <a:off x="3240325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2" name="모서리가 둥근 직사각형 141"/>
          <p:cNvSpPr/>
          <p:nvPr/>
        </p:nvSpPr>
        <p:spPr bwMode="auto">
          <a:xfrm>
            <a:off x="2466560" y="3178974"/>
            <a:ext cx="6230379" cy="3155426"/>
          </a:xfrm>
          <a:prstGeom prst="roundRect">
            <a:avLst>
              <a:gd name="adj" fmla="val 119"/>
            </a:avLst>
          </a:prstGeom>
          <a:noFill/>
          <a:ln w="127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43" name="직선 화살표 연결선 142"/>
          <p:cNvCxnSpPr/>
          <p:nvPr/>
        </p:nvCxnSpPr>
        <p:spPr bwMode="auto">
          <a:xfrm>
            <a:off x="3950145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4" name="직사각형 143"/>
          <p:cNvSpPr/>
          <p:nvPr/>
        </p:nvSpPr>
        <p:spPr bwMode="auto">
          <a:xfrm>
            <a:off x="1491115" y="3982054"/>
            <a:ext cx="568726" cy="1755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9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Beacon</a:t>
            </a:r>
            <a:endParaRPr kumimoji="0" lang="ko-KR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213812" y="4159553"/>
            <a:ext cx="128323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rgbClr val="0070C0"/>
                </a:solidFill>
              </a:rPr>
              <a:t>Broadcast TWT IE</a:t>
            </a:r>
            <a:endParaRPr lang="ko-KR" altLang="en-US" sz="1000" b="1" dirty="0">
              <a:solidFill>
                <a:srgbClr val="0070C0"/>
              </a:solidFill>
            </a:endParaRPr>
          </a:p>
        </p:txBody>
      </p:sp>
      <p:pic>
        <p:nvPicPr>
          <p:cNvPr id="146" name="그림 1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305" y="4063146"/>
            <a:ext cx="253574" cy="94483"/>
          </a:xfrm>
          <a:prstGeom prst="rect">
            <a:avLst/>
          </a:prstGeom>
        </p:spPr>
      </p:pic>
      <p:sp>
        <p:nvSpPr>
          <p:cNvPr id="147" name="직사각형 146"/>
          <p:cNvSpPr/>
          <p:nvPr/>
        </p:nvSpPr>
        <p:spPr bwMode="auto">
          <a:xfrm>
            <a:off x="2726163" y="3280926"/>
            <a:ext cx="514162" cy="8767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Basic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TF</a:t>
            </a:r>
            <a:endParaRPr kumimoji="0" lang="en-US" altLang="ko-K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48" name="그림 14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376" y="4063146"/>
            <a:ext cx="253574" cy="94483"/>
          </a:xfrm>
          <a:prstGeom prst="rect">
            <a:avLst/>
          </a:prstGeom>
        </p:spPr>
      </p:pic>
      <p:cxnSp>
        <p:nvCxnSpPr>
          <p:cNvPr id="149" name="직선 화살표 연결선 148"/>
          <p:cNvCxnSpPr/>
          <p:nvPr/>
        </p:nvCxnSpPr>
        <p:spPr bwMode="auto">
          <a:xfrm>
            <a:off x="2059840" y="3719884"/>
            <a:ext cx="406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0" name="TextBox 149"/>
          <p:cNvSpPr txBox="1"/>
          <p:nvPr/>
        </p:nvSpPr>
        <p:spPr>
          <a:xfrm>
            <a:off x="1586127" y="3319774"/>
            <a:ext cx="13660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Broadcast</a:t>
            </a:r>
            <a:br>
              <a:rPr lang="en-US" altLang="ko-KR" sz="1000" b="1" dirty="0" smtClean="0">
                <a:solidFill>
                  <a:schemeClr val="tx1"/>
                </a:solidFill>
              </a:rPr>
            </a:br>
            <a:r>
              <a:rPr lang="en-US" altLang="ko-KR" sz="1000" b="1" dirty="0" smtClean="0">
                <a:solidFill>
                  <a:schemeClr val="tx1"/>
                </a:solidFill>
              </a:rPr>
              <a:t>TWT 1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51" name="직사각형 150"/>
          <p:cNvSpPr/>
          <p:nvPr/>
        </p:nvSpPr>
        <p:spPr bwMode="auto">
          <a:xfrm>
            <a:off x="3433302" y="4566454"/>
            <a:ext cx="516843" cy="1755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PS-P</a:t>
            </a:r>
            <a:endParaRPr kumimoji="0" lang="ko-KR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2" name="직사각형 151"/>
          <p:cNvSpPr/>
          <p:nvPr/>
        </p:nvSpPr>
        <p:spPr bwMode="auto">
          <a:xfrm>
            <a:off x="3433302" y="6065674"/>
            <a:ext cx="516843" cy="1755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</a:rPr>
              <a:t>QoS N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153" name="직선 화살표 연결선 152"/>
          <p:cNvCxnSpPr/>
          <p:nvPr/>
        </p:nvCxnSpPr>
        <p:spPr bwMode="auto">
          <a:xfrm>
            <a:off x="3433302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4" name="직선 화살표 연결선 153"/>
          <p:cNvCxnSpPr/>
          <p:nvPr/>
        </p:nvCxnSpPr>
        <p:spPr bwMode="auto">
          <a:xfrm>
            <a:off x="4562531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5" name="직사각형 154"/>
          <p:cNvSpPr/>
          <p:nvPr/>
        </p:nvSpPr>
        <p:spPr bwMode="auto">
          <a:xfrm>
            <a:off x="4146763" y="3280926"/>
            <a:ext cx="415768" cy="8767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M-STABA</a:t>
            </a:r>
            <a:endParaRPr kumimoji="0" lang="en-US" altLang="ko-K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56" name="직사각형 155"/>
          <p:cNvSpPr/>
          <p:nvPr/>
        </p:nvSpPr>
        <p:spPr bwMode="auto">
          <a:xfrm>
            <a:off x="4761706" y="3280926"/>
            <a:ext cx="715786" cy="8767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DL MU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PPDU</a:t>
            </a:r>
            <a:endParaRPr kumimoji="0" lang="ko-KR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57" name="직선 화살표 연결선 156"/>
          <p:cNvCxnSpPr/>
          <p:nvPr/>
        </p:nvCxnSpPr>
        <p:spPr bwMode="auto">
          <a:xfrm>
            <a:off x="4146763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8" name="직선 화살표 연결선 157"/>
          <p:cNvCxnSpPr/>
          <p:nvPr/>
        </p:nvCxnSpPr>
        <p:spPr bwMode="auto">
          <a:xfrm>
            <a:off x="4761706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59" name="직선 화살표 연결선 158"/>
          <p:cNvCxnSpPr/>
          <p:nvPr/>
        </p:nvCxnSpPr>
        <p:spPr bwMode="auto">
          <a:xfrm>
            <a:off x="5477492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0" name="직사각형 159"/>
          <p:cNvSpPr/>
          <p:nvPr/>
        </p:nvSpPr>
        <p:spPr bwMode="auto">
          <a:xfrm>
            <a:off x="5671521" y="4566454"/>
            <a:ext cx="357373" cy="1755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BA</a:t>
            </a:r>
            <a:endParaRPr kumimoji="0" lang="ko-KR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1" name="직선 화살표 연결선 160"/>
          <p:cNvCxnSpPr/>
          <p:nvPr/>
        </p:nvCxnSpPr>
        <p:spPr bwMode="auto">
          <a:xfrm>
            <a:off x="5671521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2" name="직사각형 161"/>
          <p:cNvSpPr/>
          <p:nvPr/>
        </p:nvSpPr>
        <p:spPr bwMode="auto">
          <a:xfrm>
            <a:off x="5671521" y="6065674"/>
            <a:ext cx="357373" cy="1755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BA</a:t>
            </a:r>
            <a:endParaRPr kumimoji="0" lang="ko-KR" altLang="en-US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3" name="직선 화살표 연결선 162"/>
          <p:cNvCxnSpPr/>
          <p:nvPr/>
        </p:nvCxnSpPr>
        <p:spPr bwMode="auto">
          <a:xfrm>
            <a:off x="6026531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4" name="직사각형 163"/>
          <p:cNvSpPr/>
          <p:nvPr/>
        </p:nvSpPr>
        <p:spPr bwMode="auto">
          <a:xfrm>
            <a:off x="6495185" y="3280926"/>
            <a:ext cx="514162" cy="8767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Basic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TF</a:t>
            </a:r>
            <a:endParaRPr kumimoji="0" lang="en-US" altLang="ko-K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65" name="직선 화살표 연결선 164"/>
          <p:cNvCxnSpPr/>
          <p:nvPr/>
        </p:nvCxnSpPr>
        <p:spPr bwMode="auto">
          <a:xfrm>
            <a:off x="7009347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직선 화살표 연결선 165"/>
          <p:cNvCxnSpPr/>
          <p:nvPr/>
        </p:nvCxnSpPr>
        <p:spPr bwMode="auto">
          <a:xfrm>
            <a:off x="7202324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67" name="직사각형 166"/>
          <p:cNvSpPr/>
          <p:nvPr/>
        </p:nvSpPr>
        <p:spPr bwMode="auto">
          <a:xfrm>
            <a:off x="7202324" y="5808608"/>
            <a:ext cx="660820" cy="4326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</a:rPr>
              <a:t>TB </a:t>
            </a:r>
            <a:r>
              <a:rPr lang="en-US" altLang="ko-KR" sz="900" b="1" dirty="0">
                <a:solidFill>
                  <a:schemeClr val="tx1"/>
                </a:solidFill>
              </a:rPr>
              <a:t>PPDU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168" name="직선 화살표 연결선 167"/>
          <p:cNvCxnSpPr/>
          <p:nvPr/>
        </p:nvCxnSpPr>
        <p:spPr bwMode="auto">
          <a:xfrm>
            <a:off x="7861745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9" name="직선 화살표 연결선 168"/>
          <p:cNvCxnSpPr/>
          <p:nvPr/>
        </p:nvCxnSpPr>
        <p:spPr bwMode="auto">
          <a:xfrm>
            <a:off x="8058363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0" name="직사각형 169"/>
          <p:cNvSpPr/>
          <p:nvPr/>
        </p:nvSpPr>
        <p:spPr bwMode="auto">
          <a:xfrm>
            <a:off x="8058363" y="3280926"/>
            <a:ext cx="415768" cy="87670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900" b="1" dirty="0" smtClean="0">
                <a:solidFill>
                  <a:schemeClr val="tx1"/>
                </a:solidFill>
              </a:rPr>
              <a:t>M-STA</a:t>
            </a:r>
            <a:br>
              <a:rPr lang="en-US" altLang="ko-KR" sz="900" b="1" dirty="0" smtClean="0">
                <a:solidFill>
                  <a:schemeClr val="tx1"/>
                </a:solidFill>
              </a:rPr>
            </a:br>
            <a:r>
              <a:rPr lang="en-US" altLang="ko-KR" sz="900" b="1" dirty="0" smtClean="0">
                <a:solidFill>
                  <a:schemeClr val="tx1"/>
                </a:solidFill>
              </a:rPr>
              <a:t>BA</a:t>
            </a:r>
            <a:endParaRPr kumimoji="0" lang="en-US" altLang="ko-KR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171" name="그림 17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9472" y="4063146"/>
            <a:ext cx="253574" cy="94483"/>
          </a:xfrm>
          <a:prstGeom prst="rect">
            <a:avLst/>
          </a:prstGeom>
        </p:spPr>
      </p:pic>
      <p:sp>
        <p:nvSpPr>
          <p:cNvPr id="172" name="TextBox 171"/>
          <p:cNvSpPr txBox="1"/>
          <p:nvPr/>
        </p:nvSpPr>
        <p:spPr>
          <a:xfrm>
            <a:off x="2026036" y="4767241"/>
            <a:ext cx="396415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After receiving the </a:t>
            </a:r>
            <a:r>
              <a:rPr lang="en-US" altLang="ko-KR" sz="1200" dirty="0" smtClean="0">
                <a:solidFill>
                  <a:schemeClr val="tx1"/>
                </a:solidFill>
              </a:rPr>
              <a:t>Broadcast (R-)TWT </a:t>
            </a:r>
            <a:r>
              <a:rPr lang="en-US" altLang="ko-KR" sz="1200" dirty="0">
                <a:solidFill>
                  <a:schemeClr val="tx1"/>
                </a:solidFill>
              </a:rPr>
              <a:t>IE, STA1 transitions to the awake state exactly when the service period arrives and completes changing the operating bandwidth to S160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cxnSp>
        <p:nvCxnSpPr>
          <p:cNvPr id="173" name="직선 화살표 연결선 172"/>
          <p:cNvCxnSpPr/>
          <p:nvPr/>
        </p:nvCxnSpPr>
        <p:spPr bwMode="auto">
          <a:xfrm>
            <a:off x="2059840" y="4746594"/>
            <a:ext cx="406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4" name="TextBox 173"/>
          <p:cNvSpPr txBox="1"/>
          <p:nvPr/>
        </p:nvSpPr>
        <p:spPr>
          <a:xfrm>
            <a:off x="2005145" y="4500356"/>
            <a:ext cx="528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doze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cxnSp>
        <p:nvCxnSpPr>
          <p:cNvPr id="175" name="직선 화살표 연결선 174"/>
          <p:cNvCxnSpPr/>
          <p:nvPr/>
        </p:nvCxnSpPr>
        <p:spPr bwMode="auto">
          <a:xfrm>
            <a:off x="2059840" y="5810759"/>
            <a:ext cx="4067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6" name="TextBox 175"/>
          <p:cNvSpPr txBox="1"/>
          <p:nvPr/>
        </p:nvSpPr>
        <p:spPr>
          <a:xfrm>
            <a:off x="2005145" y="5564521"/>
            <a:ext cx="52804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 smtClean="0">
                <a:solidFill>
                  <a:schemeClr val="tx1"/>
                </a:solidFill>
              </a:rPr>
              <a:t>doze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177" name="TextBox 176"/>
          <p:cNvSpPr txBox="1"/>
          <p:nvPr/>
        </p:nvSpPr>
        <p:spPr>
          <a:xfrm>
            <a:off x="6345199" y="4773969"/>
            <a:ext cx="2639860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/>
                </a:solidFill>
              </a:rPr>
              <a:t>At the end of the SP, </a:t>
            </a:r>
            <a:r>
              <a:rPr lang="en-US" altLang="ko-KR" sz="1200" dirty="0" smtClean="0">
                <a:solidFill>
                  <a:schemeClr val="tx1"/>
                </a:solidFill>
              </a:rPr>
              <a:t>STA1 transitions </a:t>
            </a:r>
            <a:r>
              <a:rPr lang="en-US" altLang="ko-KR" sz="1200" dirty="0">
                <a:solidFill>
                  <a:schemeClr val="tx1"/>
                </a:solidFill>
              </a:rPr>
              <a:t>to the doze state. For the next </a:t>
            </a:r>
            <a:r>
              <a:rPr lang="en-US" altLang="ko-KR" sz="1200" dirty="0" smtClean="0">
                <a:solidFill>
                  <a:schemeClr val="tx1"/>
                </a:solidFill>
              </a:rPr>
              <a:t>TBTT and corresponding awake state, it may configure </a:t>
            </a:r>
            <a:r>
              <a:rPr lang="en-US" altLang="ko-KR" sz="1200" dirty="0">
                <a:solidFill>
                  <a:schemeClr val="tx1"/>
                </a:solidFill>
              </a:rPr>
              <a:t>the operating bandwidth </a:t>
            </a:r>
            <a:r>
              <a:rPr lang="en-US" altLang="ko-KR" sz="1200" dirty="0" smtClean="0">
                <a:solidFill>
                  <a:schemeClr val="tx1"/>
                </a:solidFill>
              </a:rPr>
              <a:t>set as P160 to receive Beacon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78" name="직사각형 177"/>
          <p:cNvSpPr/>
          <p:nvPr/>
        </p:nvSpPr>
        <p:spPr>
          <a:xfrm>
            <a:off x="7109913" y="2636335"/>
            <a:ext cx="1922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0070C0"/>
                </a:solidFill>
              </a:rPr>
              <a:t>Trigger-enabled</a:t>
            </a:r>
            <a:br>
              <a:rPr lang="en-US" altLang="ko-KR" sz="1200" b="1" dirty="0" smtClean="0">
                <a:solidFill>
                  <a:srgbClr val="0070C0"/>
                </a:solidFill>
              </a:rPr>
            </a:br>
            <a:r>
              <a:rPr lang="en-US" altLang="ko-KR" sz="1200" b="1" dirty="0" smtClean="0">
                <a:solidFill>
                  <a:srgbClr val="0070C0"/>
                </a:solidFill>
              </a:rPr>
              <a:t>Broadcast (R-)TWT SP</a:t>
            </a:r>
            <a:endParaRPr lang="ko-KR" altLang="en-US" sz="1200" b="1" dirty="0">
              <a:solidFill>
                <a:srgbClr val="0070C0"/>
              </a:solidFill>
            </a:endParaRPr>
          </a:p>
        </p:txBody>
      </p:sp>
      <p:sp>
        <p:nvSpPr>
          <p:cNvPr id="179" name="직사각형 178"/>
          <p:cNvSpPr/>
          <p:nvPr/>
        </p:nvSpPr>
        <p:spPr bwMode="auto">
          <a:xfrm>
            <a:off x="7202324" y="4307603"/>
            <a:ext cx="660820" cy="43264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900" b="1" dirty="0" smtClean="0">
                <a:solidFill>
                  <a:schemeClr val="tx1"/>
                </a:solidFill>
              </a:rPr>
              <a:t>TB </a:t>
            </a:r>
            <a:r>
              <a:rPr lang="en-US" altLang="ko-KR" sz="900" b="1" dirty="0">
                <a:solidFill>
                  <a:schemeClr val="tx1"/>
                </a:solidFill>
              </a:rPr>
              <a:t>PPDU</a:t>
            </a:r>
            <a:endParaRPr lang="ko-KR" altLang="en-US" sz="900" b="1" dirty="0">
              <a:solidFill>
                <a:schemeClr val="tx1"/>
              </a:solidFill>
            </a:endParaRPr>
          </a:p>
        </p:txBody>
      </p:sp>
      <p:cxnSp>
        <p:nvCxnSpPr>
          <p:cNvPr id="180" name="직선 화살표 연결선 179"/>
          <p:cNvCxnSpPr/>
          <p:nvPr/>
        </p:nvCxnSpPr>
        <p:spPr bwMode="auto">
          <a:xfrm>
            <a:off x="2059840" y="3116199"/>
            <a:ext cx="0" cy="3276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6806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altLang="ko-KR" dirty="0" smtClean="0"/>
              <a:t>Further Details of SP-based DSO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20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77131"/>
            <a:ext cx="8469745" cy="48982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100" dirty="0"/>
              <a:t>AP operates DSO within its </a:t>
            </a:r>
            <a:r>
              <a:rPr lang="en-US" altLang="ko-KR" sz="2100" dirty="0" smtClean="0"/>
              <a:t>(R-)TWT SP: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Example of configuration of DSO information subfield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Subchannel pool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DSO on/off notification per </a:t>
            </a:r>
            <a:r>
              <a:rPr lang="en-US" altLang="ko-KR" sz="1400" dirty="0"/>
              <a:t>Broadcast (R-</a:t>
            </a:r>
            <a:r>
              <a:rPr lang="en-US" altLang="ko-KR" sz="1400" dirty="0" smtClean="0"/>
              <a:t>)TWT SP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DSO scheduling info </a:t>
            </a:r>
            <a:r>
              <a:rPr lang="en-US" altLang="ko-KR" sz="1400" dirty="0"/>
              <a:t>in </a:t>
            </a:r>
            <a:r>
              <a:rPr lang="en-US" altLang="ko-KR" sz="1400" dirty="0" smtClean="0"/>
              <a:t>an individually </a:t>
            </a:r>
            <a:r>
              <a:rPr lang="en-US" altLang="ko-KR" sz="1400" dirty="0"/>
              <a:t>assigned User </a:t>
            </a:r>
            <a:r>
              <a:rPr lang="en-US" altLang="ko-KR" sz="1400" dirty="0" smtClean="0"/>
              <a:t>Info field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…</a:t>
            </a:r>
          </a:p>
          <a:p>
            <a:pPr marL="914400" lvl="2" indent="0"/>
            <a:r>
              <a:rPr lang="en-US" altLang="ko-KR" sz="400" dirty="0"/>
              <a:t> </a:t>
            </a: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STA </a:t>
            </a:r>
            <a:r>
              <a:rPr lang="en-US" altLang="ko-KR" sz="1800" dirty="0"/>
              <a:t>can switch its operating bandwidth </a:t>
            </a:r>
            <a:r>
              <a:rPr lang="en-US" altLang="ko-KR" sz="1800" i="1" dirty="0"/>
              <a:t>voluntarily or forcibly</a:t>
            </a:r>
            <a:endParaRPr lang="en-US" altLang="ko-KR" sz="18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Each DSO STA can move to a randomly selected subchannel among candidates in the subchannel </a:t>
            </a:r>
            <a:r>
              <a:rPr lang="en-US" altLang="ko-KR" sz="1400" dirty="0" smtClean="0"/>
              <a:t>pool announced by the DSO Info field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Or AP can assign subchannel(s) individually to each DSO </a:t>
            </a:r>
            <a:r>
              <a:rPr lang="en-US" altLang="ko-KR" sz="1400" dirty="0" smtClean="0"/>
              <a:t>STA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Long-term: (Re)association </a:t>
            </a:r>
            <a:r>
              <a:rPr lang="en-US" altLang="ko-KR" sz="1400" dirty="0"/>
              <a:t>response, probe response, or </a:t>
            </a:r>
            <a:r>
              <a:rPr lang="en-US" altLang="ko-KR" sz="1400" dirty="0" smtClean="0"/>
              <a:t>(unsolicited) TWT </a:t>
            </a:r>
            <a:r>
              <a:rPr lang="en-US" altLang="ko-KR" sz="1400" dirty="0"/>
              <a:t>response </a:t>
            </a:r>
            <a:r>
              <a:rPr lang="en-US" altLang="ko-KR" sz="1400" dirty="0" smtClean="0"/>
              <a:t>frame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Short-term: Broadcast TWT Parameter Set field format (individually assigned User Info field for DSO scheduling)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  <p:grpSp>
        <p:nvGrpSpPr>
          <p:cNvPr id="37" name="그룹 36"/>
          <p:cNvGrpSpPr/>
          <p:nvPr/>
        </p:nvGrpSpPr>
        <p:grpSpPr>
          <a:xfrm>
            <a:off x="1516156" y="2461358"/>
            <a:ext cx="6361112" cy="762000"/>
            <a:chOff x="1853660" y="4724400"/>
            <a:chExt cx="6361112" cy="762000"/>
          </a:xfrm>
        </p:grpSpPr>
        <p:sp>
          <p:nvSpPr>
            <p:cNvPr id="38" name="직사각형 37"/>
            <p:cNvSpPr/>
            <p:nvPr/>
          </p:nvSpPr>
          <p:spPr bwMode="auto">
            <a:xfrm>
              <a:off x="2356104" y="4724400"/>
              <a:ext cx="78105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Request Type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직사각형 38"/>
            <p:cNvSpPr/>
            <p:nvPr/>
          </p:nvSpPr>
          <p:spPr bwMode="auto">
            <a:xfrm>
              <a:off x="3137154" y="4724400"/>
              <a:ext cx="781050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Target Wake Time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직사각형 39"/>
            <p:cNvSpPr/>
            <p:nvPr/>
          </p:nvSpPr>
          <p:spPr bwMode="auto">
            <a:xfrm>
              <a:off x="3918204" y="4724400"/>
              <a:ext cx="894556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Nominal Minimum TWT Wake Duration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직사각형 40"/>
            <p:cNvSpPr/>
            <p:nvPr/>
          </p:nvSpPr>
          <p:spPr bwMode="auto">
            <a:xfrm>
              <a:off x="4812760" y="4724400"/>
              <a:ext cx="718344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TWT Wake Interval Mantissa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직사각형 41"/>
            <p:cNvSpPr/>
            <p:nvPr/>
          </p:nvSpPr>
          <p:spPr bwMode="auto">
            <a:xfrm>
              <a:off x="5531104" y="4724400"/>
              <a:ext cx="894556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Broadcast TWT Info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직사각형 42"/>
            <p:cNvSpPr/>
            <p:nvPr/>
          </p:nvSpPr>
          <p:spPr bwMode="auto">
            <a:xfrm>
              <a:off x="6425660" y="4724400"/>
              <a:ext cx="894556" cy="3810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ko-KR" sz="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Restricted</a:t>
              </a:r>
              <a:r>
                <a:rPr kumimoji="0" lang="en-US" altLang="ko-KR" sz="800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 TWT Traffic Info (optional)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직사각형 43"/>
            <p:cNvSpPr/>
            <p:nvPr/>
          </p:nvSpPr>
          <p:spPr bwMode="auto">
            <a:xfrm>
              <a:off x="7320216" y="4724400"/>
              <a:ext cx="894556" cy="381000"/>
            </a:xfrm>
            <a:prstGeom prst="rect">
              <a:avLst/>
            </a:prstGeom>
            <a:noFill/>
            <a:ln w="952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ko-KR" sz="800" dirty="0" smtClean="0">
                  <a:solidFill>
                    <a:srgbClr val="0070C0"/>
                  </a:solidFill>
                </a:rPr>
                <a:t>DSO Info</a:t>
              </a:r>
              <a:br>
                <a:rPr lang="en-US" altLang="ko-KR" sz="800" dirty="0" smtClean="0">
                  <a:solidFill>
                    <a:srgbClr val="0070C0"/>
                  </a:solidFill>
                </a:rPr>
              </a:br>
              <a:r>
                <a:rPr lang="en-US" altLang="ko-KR" sz="800" dirty="0" smtClean="0">
                  <a:solidFill>
                    <a:srgbClr val="0070C0"/>
                  </a:solidFill>
                </a:rPr>
                <a:t>(optional)</a:t>
              </a:r>
              <a:endParaRPr kumimoji="0" lang="ko-KR" altLang="en-US" sz="8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</a:endParaRPr>
            </a:p>
          </p:txBody>
        </p:sp>
        <p:sp>
          <p:nvSpPr>
            <p:cNvPr id="45" name="직사각형 44"/>
            <p:cNvSpPr/>
            <p:nvPr/>
          </p:nvSpPr>
          <p:spPr>
            <a:xfrm>
              <a:off x="1853660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800" dirty="0" smtClean="0">
                  <a:solidFill>
                    <a:schemeClr val="tx1"/>
                  </a:solidFill>
                </a:rPr>
                <a:t>Octets: 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6" name="직사각형 45"/>
            <p:cNvSpPr/>
            <p:nvPr/>
          </p:nvSpPr>
          <p:spPr>
            <a:xfrm>
              <a:off x="2509587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7" name="직사각형 46"/>
            <p:cNvSpPr/>
            <p:nvPr/>
          </p:nvSpPr>
          <p:spPr>
            <a:xfrm>
              <a:off x="3290636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8" name="직사각형 47"/>
            <p:cNvSpPr/>
            <p:nvPr/>
          </p:nvSpPr>
          <p:spPr>
            <a:xfrm>
              <a:off x="4128439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49" name="직사각형 48"/>
            <p:cNvSpPr/>
            <p:nvPr/>
          </p:nvSpPr>
          <p:spPr>
            <a:xfrm>
              <a:off x="4934889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0" name="직사각형 49"/>
            <p:cNvSpPr/>
            <p:nvPr/>
          </p:nvSpPr>
          <p:spPr>
            <a:xfrm>
              <a:off x="5741339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2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1" name="직사각형 50"/>
            <p:cNvSpPr/>
            <p:nvPr/>
          </p:nvSpPr>
          <p:spPr>
            <a:xfrm>
              <a:off x="6635895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0 or 3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7530451" y="5105400"/>
              <a:ext cx="474085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rgbClr val="0070C0"/>
                  </a:solidFill>
                </a:rPr>
                <a:t>0 or </a:t>
              </a:r>
              <a:r>
                <a:rPr lang="en-US" altLang="ko-KR" sz="800" dirty="0">
                  <a:solidFill>
                    <a:srgbClr val="0070C0"/>
                  </a:solidFill>
                </a:rPr>
                <a:t>n</a:t>
              </a:r>
              <a:endParaRPr lang="ko-KR" altLang="en-US" sz="800" dirty="0">
                <a:solidFill>
                  <a:srgbClr val="0070C0"/>
                </a:solidFill>
              </a:endParaRPr>
            </a:p>
          </p:txBody>
        </p:sp>
        <p:sp>
          <p:nvSpPr>
            <p:cNvPr id="53" name="직사각형 52"/>
            <p:cNvSpPr/>
            <p:nvPr/>
          </p:nvSpPr>
          <p:spPr>
            <a:xfrm>
              <a:off x="2355418" y="5270956"/>
              <a:ext cx="5859354" cy="21544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tx1"/>
                  </a:solidFill>
                </a:rPr>
                <a:t>Extension of Figure 9-790 -- Broadcast TWT Parameter Set field format</a:t>
              </a:r>
              <a:endParaRPr lang="ko-KR" altLang="en-US" sz="8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897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altLang="ko-KR" dirty="0" smtClean="0"/>
              <a:t>Further Details of SP-based DSO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20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77131"/>
            <a:ext cx="8469745" cy="48982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Advantages </a:t>
            </a:r>
            <a:r>
              <a:rPr lang="en-US" altLang="ko-KR" sz="2000" dirty="0"/>
              <a:t>of SP-based DSO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/>
              <a:t>Through an increase in </a:t>
            </a:r>
            <a:r>
              <a:rPr lang="en-US" altLang="ko-KR" sz="1400" dirty="0">
                <a:solidFill>
                  <a:srgbClr val="0070C0"/>
                </a:solidFill>
              </a:rPr>
              <a:t>the efficiency of bandwidth utilization</a:t>
            </a:r>
            <a:r>
              <a:rPr lang="en-US" altLang="ko-KR" sz="1400" dirty="0"/>
              <a:t>, the quality of service (QoS) requirements for R-TWT members can be more easily </a:t>
            </a:r>
            <a:r>
              <a:rPr lang="en-US" altLang="ko-KR" sz="1400" dirty="0" smtClean="0"/>
              <a:t>achieved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/>
              <a:t>Since </a:t>
            </a:r>
            <a:r>
              <a:rPr lang="en-US" altLang="ko-KR" sz="1400" dirty="0" smtClean="0"/>
              <a:t>STAs finish setting </a:t>
            </a:r>
            <a:r>
              <a:rPr lang="en-US" altLang="ko-KR" sz="1400" dirty="0"/>
              <a:t>up the operating bandwidth </a:t>
            </a:r>
            <a:r>
              <a:rPr lang="en-US" altLang="ko-KR" sz="1400" dirty="0" smtClean="0"/>
              <a:t>at </a:t>
            </a:r>
            <a:r>
              <a:rPr lang="en-US" altLang="ko-KR" sz="1400" dirty="0"/>
              <a:t>the start point of the SP, there is </a:t>
            </a:r>
            <a:r>
              <a:rPr lang="en-US" altLang="ko-KR" sz="1400" dirty="0">
                <a:solidFill>
                  <a:srgbClr val="0070C0"/>
                </a:solidFill>
              </a:rPr>
              <a:t>no waste of resources </a:t>
            </a:r>
            <a:r>
              <a:rPr lang="en-US" altLang="ko-KR" sz="1400" dirty="0" smtClean="0">
                <a:solidFill>
                  <a:srgbClr val="0070C0"/>
                </a:solidFill>
              </a:rPr>
              <a:t>caused by the switching </a:t>
            </a:r>
            <a:r>
              <a:rPr lang="en-US" altLang="ko-KR" sz="1400" dirty="0">
                <a:solidFill>
                  <a:srgbClr val="0070C0"/>
                </a:solidFill>
              </a:rPr>
              <a:t>delay within the </a:t>
            </a:r>
            <a:r>
              <a:rPr lang="en-US" altLang="ko-KR" sz="1400" dirty="0" smtClean="0">
                <a:solidFill>
                  <a:srgbClr val="0070C0"/>
                </a:solidFill>
              </a:rPr>
              <a:t>TXOP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Similarly, when </a:t>
            </a:r>
            <a:r>
              <a:rPr lang="en-US" altLang="ko-KR" sz="1400" dirty="0"/>
              <a:t>the STA wakes up from the doze state to the awake state, it sets up the operating bandwidth to be used during the SP, so that </a:t>
            </a:r>
            <a:r>
              <a:rPr lang="en-US" altLang="ko-KR" sz="1400" dirty="0" smtClean="0">
                <a:solidFill>
                  <a:srgbClr val="0070C0"/>
                </a:solidFill>
              </a:rPr>
              <a:t>no additional </a:t>
            </a:r>
            <a:r>
              <a:rPr lang="en-US" altLang="ko-KR" sz="1400" dirty="0">
                <a:solidFill>
                  <a:srgbClr val="0070C0"/>
                </a:solidFill>
              </a:rPr>
              <a:t>power consumption </a:t>
            </a:r>
            <a:r>
              <a:rPr lang="en-US" altLang="ko-KR" sz="1400" dirty="0"/>
              <a:t>due to frequent changes in the operating bandwidth </a:t>
            </a:r>
            <a:r>
              <a:rPr lang="en-US" altLang="ko-KR" sz="1400" dirty="0" smtClean="0"/>
              <a:t>does occur</a:t>
            </a: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/>
              <a:t>DSO can be effectively managed with just a few necessary pieces of information </a:t>
            </a:r>
            <a:r>
              <a:rPr lang="en-US" altLang="ko-KR" sz="1400" dirty="0" smtClean="0"/>
              <a:t>field added </a:t>
            </a:r>
            <a:r>
              <a:rPr lang="en-US" altLang="ko-KR" sz="1400" dirty="0"/>
              <a:t>to the </a:t>
            </a:r>
            <a:r>
              <a:rPr lang="en-US" altLang="ko-KR" sz="1400" dirty="0" smtClean="0"/>
              <a:t>R-TWT framework, </a:t>
            </a:r>
            <a:r>
              <a:rPr lang="en-US" altLang="ko-KR" sz="1400" dirty="0"/>
              <a:t>thus </a:t>
            </a:r>
            <a:r>
              <a:rPr lang="en-US" altLang="ko-KR" sz="1400" dirty="0">
                <a:solidFill>
                  <a:srgbClr val="0070C0"/>
                </a:solidFill>
              </a:rPr>
              <a:t>minimizing the amount of signaling overhead </a:t>
            </a:r>
            <a:r>
              <a:rPr lang="en-US" altLang="ko-KR" sz="1400" dirty="0" smtClean="0"/>
              <a:t>required</a:t>
            </a:r>
            <a:endParaRPr lang="en-US" altLang="ko-KR" sz="1400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At </a:t>
            </a:r>
            <a:r>
              <a:rPr lang="en-US" altLang="ko-KR" sz="1400" dirty="0"/>
              <a:t>the beginning of the SP, the operating bandwidth switch has been completed, making it </a:t>
            </a:r>
            <a:r>
              <a:rPr lang="en-US" altLang="ko-KR" sz="1400" dirty="0" smtClean="0"/>
              <a:t>possible </a:t>
            </a:r>
            <a:r>
              <a:rPr lang="en-US" altLang="ko-KR" sz="1400" dirty="0"/>
              <a:t>to achieve </a:t>
            </a:r>
            <a:r>
              <a:rPr lang="en-US" altLang="ko-KR" sz="1400" dirty="0">
                <a:solidFill>
                  <a:srgbClr val="0070C0"/>
                </a:solidFill>
              </a:rPr>
              <a:t>calibration </a:t>
            </a:r>
            <a:r>
              <a:rPr lang="en-US" altLang="ko-KR" sz="1400" dirty="0" smtClean="0">
                <a:solidFill>
                  <a:srgbClr val="0070C0"/>
                </a:solidFill>
              </a:rPr>
              <a:t>easily, using </a:t>
            </a:r>
            <a:r>
              <a:rPr lang="en-US" altLang="ko-KR" sz="1400" dirty="0">
                <a:solidFill>
                  <a:srgbClr val="0070C0"/>
                </a:solidFill>
              </a:rPr>
              <a:t>a single </a:t>
            </a:r>
            <a:r>
              <a:rPr lang="en-US" altLang="ko-KR" sz="1400" dirty="0" smtClean="0">
                <a:solidFill>
                  <a:srgbClr val="0070C0"/>
                </a:solidFill>
              </a:rPr>
              <a:t>ICF </a:t>
            </a:r>
            <a:r>
              <a:rPr lang="en-US" altLang="ko-KR" sz="1400" dirty="0">
                <a:solidFill>
                  <a:srgbClr val="0070C0"/>
                </a:solidFill>
              </a:rPr>
              <a:t>like the MU-RTS or </a:t>
            </a:r>
            <a:r>
              <a:rPr lang="en-US" altLang="ko-KR" sz="1400" dirty="0" smtClean="0">
                <a:solidFill>
                  <a:srgbClr val="0070C0"/>
                </a:solidFill>
              </a:rPr>
              <a:t>BSRP/Basic </a:t>
            </a:r>
            <a:r>
              <a:rPr lang="en-US" altLang="ko-KR" sz="1400" dirty="0">
                <a:solidFill>
                  <a:srgbClr val="0070C0"/>
                </a:solidFill>
              </a:rPr>
              <a:t>Trigger </a:t>
            </a:r>
            <a:r>
              <a:rPr lang="en-US" altLang="ko-KR" sz="1400" dirty="0" smtClean="0">
                <a:solidFill>
                  <a:srgbClr val="0070C0"/>
                </a:solidFill>
              </a:rPr>
              <a:t>frames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/>
                </a:solidFill>
              </a:rPr>
              <a:t>Especially good combination w/ the trigger-based TXOP</a:t>
            </a:r>
          </a:p>
          <a:p>
            <a:pPr lvl="2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200" dirty="0" smtClean="0">
                <a:solidFill>
                  <a:schemeClr val="tx1"/>
                </a:solidFill>
              </a:rPr>
              <a:t>Easy to </a:t>
            </a:r>
            <a:r>
              <a:rPr lang="en-US" altLang="ko-KR" sz="1200" dirty="0">
                <a:solidFill>
                  <a:schemeClr val="tx1"/>
                </a:solidFill>
              </a:rPr>
              <a:t>check DSO operation and awake state simultaneously using tools like </a:t>
            </a:r>
            <a:r>
              <a:rPr lang="en-US" altLang="ko-KR" sz="1200" dirty="0" smtClean="0">
                <a:solidFill>
                  <a:schemeClr val="tx1"/>
                </a:solidFill>
              </a:rPr>
              <a:t>UORA</a:t>
            </a:r>
            <a:endParaRPr lang="en-US" altLang="ko-KR" sz="1200" dirty="0">
              <a:solidFill>
                <a:schemeClr val="tx1"/>
              </a:solidFill>
            </a:endParaRPr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(Optional) If OBSS PPDU or TXOP is observed in </a:t>
            </a:r>
            <a:r>
              <a:rPr lang="en-US" altLang="ko-KR" sz="1400" dirty="0"/>
              <a:t>the primary channel during </a:t>
            </a:r>
            <a:r>
              <a:rPr lang="en-US" altLang="ko-KR" sz="1400" dirty="0" smtClean="0"/>
              <a:t>the R-TWT </a:t>
            </a:r>
            <a:r>
              <a:rPr lang="en-US" altLang="ko-KR" sz="1400" dirty="0"/>
              <a:t>SP, </a:t>
            </a:r>
            <a:r>
              <a:rPr lang="en-US" altLang="ko-KR" sz="1400" dirty="0" smtClean="0"/>
              <a:t>non-primary channel access (NPCA) </a:t>
            </a:r>
            <a:r>
              <a:rPr lang="en-US" altLang="ko-KR" sz="1400" dirty="0"/>
              <a:t>can be easily </a:t>
            </a:r>
            <a:r>
              <a:rPr lang="en-US" altLang="ko-KR" sz="1400" dirty="0" smtClean="0"/>
              <a:t>applied</a:t>
            </a:r>
            <a:endParaRPr lang="en-US" altLang="ko-KR" sz="1400" dirty="0"/>
          </a:p>
          <a:p>
            <a:pPr lvl="1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</p:spTree>
    <p:extLst>
      <p:ext uri="{BB962C8B-B14F-4D97-AF65-F5344CB8AC3E}">
        <p14:creationId xmlns:p14="http://schemas.microsoft.com/office/powerpoint/2010/main" val="165537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AF1880-DFB7-7D67-7BE7-48F4EB23D3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바닥글 개체 틀 4"/>
          <p:cNvSpPr>
            <a:spLocks noGrp="1"/>
          </p:cNvSpPr>
          <p:nvPr>
            <p:ph type="ftr" idx="4294967295"/>
          </p:nvPr>
        </p:nvSpPr>
        <p:spPr>
          <a:xfrm>
            <a:off x="5385734" y="6475413"/>
            <a:ext cx="3184525" cy="180975"/>
          </a:xfrm>
        </p:spPr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530CD71-5CEE-B387-D769-FD10FD771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56439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2FABEB5-20AC-788C-491C-F71D61ED78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982" y="1577131"/>
            <a:ext cx="8469745" cy="489828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presentation, we propose a Service Period based Dynamic Subchannel Operation (SP-based DSO),</a:t>
            </a:r>
            <a:br>
              <a:rPr lang="en-US" sz="2000" dirty="0" smtClean="0"/>
            </a:br>
            <a:r>
              <a:rPr lang="en-US" sz="2000" dirty="0" smtClean="0"/>
              <a:t>harnessing </a:t>
            </a:r>
            <a:r>
              <a:rPr lang="en-US" sz="2000" dirty="0"/>
              <a:t>the combined potential of HE SST </a:t>
            </a:r>
            <a:r>
              <a:rPr lang="en-US" sz="2000" dirty="0" smtClean="0"/>
              <a:t>and Broadcast TWT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This allows the AP to provide a simpler and easier way to improve the efficient use of medium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proposed SP-based DSO can coexist independently with DSO operating on a TXOP basis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5280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ko-KR" sz="1800" dirty="0"/>
              <a:t>Do you support to define a mechanism in 11bn, enabling resource allocations to non-AP STAs beyond their current operational bandwidth and within the associated AP's BSS bandwidth on a per Broadcast TWT Service Period basis</a:t>
            </a:r>
            <a:r>
              <a:rPr lang="en-US" altLang="ko-KR" sz="1800" dirty="0" smtClean="0"/>
              <a:t>?</a:t>
            </a:r>
          </a:p>
          <a:p>
            <a:pPr marL="0" indent="0"/>
            <a:endParaRPr lang="en-US" altLang="ko-KR" b="0" dirty="0" smtClean="0"/>
          </a:p>
          <a:p>
            <a:pPr marL="0" indent="0"/>
            <a:r>
              <a:rPr lang="en-US" altLang="ko-KR" sz="1400" b="0" dirty="0" smtClean="0"/>
              <a:t>Y / N / A</a:t>
            </a:r>
            <a:endParaRPr lang="ko-KR" altLang="en-US" sz="1400" b="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Seongho Byeon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1586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12078</TotalTime>
  <Words>1650</Words>
  <Application>Microsoft Office PowerPoint</Application>
  <PresentationFormat>화면 슬라이드 쇼(4:3)</PresentationFormat>
  <Paragraphs>197</Paragraphs>
  <Slides>12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8" baseType="lpstr">
      <vt:lpstr>Arial Unicode MS</vt:lpstr>
      <vt:lpstr>MS Gothic</vt:lpstr>
      <vt:lpstr>Arial</vt:lpstr>
      <vt:lpstr>Times New Roman</vt:lpstr>
      <vt:lpstr>Wingdings</vt:lpstr>
      <vt:lpstr>Office Theme</vt:lpstr>
      <vt:lpstr>Service Period based  Dynamic Subchannel Operation</vt:lpstr>
      <vt:lpstr>Introduction</vt:lpstr>
      <vt:lpstr>Introduction</vt:lpstr>
      <vt:lpstr>Some Thoughts on DSO</vt:lpstr>
      <vt:lpstr>Concept of Service Period (SP) based DSO</vt:lpstr>
      <vt:lpstr>Further Details of SP-based DSO</vt:lpstr>
      <vt:lpstr>Further Details of SP-based DSO</vt:lpstr>
      <vt:lpstr>Conclusion</vt:lpstr>
      <vt:lpstr>Straw Poll</vt:lpstr>
      <vt:lpstr>References</vt:lpstr>
      <vt:lpstr>Backup</vt:lpstr>
      <vt:lpstr>Recap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Duncan Ho</dc:creator>
  <cp:lastModifiedBy>변성호/시스템설계그룹(네트워크)/삼성전자</cp:lastModifiedBy>
  <cp:revision>469</cp:revision>
  <cp:lastPrinted>2023-02-08T06:01:06Z</cp:lastPrinted>
  <dcterms:created xsi:type="dcterms:W3CDTF">2019-06-07T21:10:12Z</dcterms:created>
  <dcterms:modified xsi:type="dcterms:W3CDTF">2024-07-13T01:35:05Z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NewReviewCycle">
    <vt:lpwstr/>
  </property>
</Properties>
</file>