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4"/>
  </p:sldMasterIdLst>
  <p:notesMasterIdLst>
    <p:notesMasterId r:id="rId10"/>
  </p:notesMasterIdLst>
  <p:handoutMasterIdLst>
    <p:handoutMasterId r:id="rId11"/>
  </p:handoutMasterIdLst>
  <p:sldIdLst>
    <p:sldId id="256" r:id="rId5"/>
    <p:sldId id="257" r:id="rId6"/>
    <p:sldId id="396" r:id="rId7"/>
    <p:sldId id="265" r:id="rId8"/>
    <p:sldId id="395" r:id="rId9"/>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Monday Opening Plenary" id="{DFA654AF-9022-4599-BB81-5CEF1DAC50DC}">
          <p14:sldIdLst>
            <p14:sldId id="256"/>
            <p14:sldId id="257"/>
            <p14:sldId id="396"/>
            <p14:sldId id="265"/>
            <p14:sldId id="39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194" autoAdjust="0"/>
    <p:restoredTop sz="81132" autoAdjust="0"/>
  </p:normalViewPr>
  <p:slideViewPr>
    <p:cSldViewPr>
      <p:cViewPr varScale="1">
        <p:scale>
          <a:sx n="67" d="100"/>
          <a:sy n="67" d="100"/>
        </p:scale>
        <p:origin x="1651" y="53"/>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802.11-23/0103r0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802.11-23/0103r0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dirty="0"/>
              <a:t>March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190062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262941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dirty="0"/>
              <a:t>November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05106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6"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12972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January 2023</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Tuncer Baykas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93200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4"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24520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3"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83645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84724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11847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dirty="0"/>
              <a:t>May 2024</a:t>
            </a:r>
            <a:endParaRPr lang="en-GB" dirty="0"/>
          </a:p>
        </p:txBody>
      </p:sp>
      <p:sp>
        <p:nvSpPr>
          <p:cNvPr id="1028" name="Rectangle 4"/>
          <p:cNvSpPr>
            <a:spLocks noGrp="1" noChangeArrowheads="1"/>
          </p:cNvSpPr>
          <p:nvPr>
            <p:ph type="ftr"/>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dirty="0"/>
              <a:t>Tuncer Baykas (</a:t>
            </a:r>
            <a:r>
              <a:rPr lang="en-GB" dirty="0" err="1"/>
              <a:t>Ofinno</a:t>
            </a:r>
            <a:r>
              <a:rPr lang="en-GB" dirty="0"/>
              <a:t>)</a:t>
            </a:r>
          </a:p>
        </p:txBody>
      </p:sp>
      <p:sp>
        <p:nvSpPr>
          <p:cNvPr id="1029" name="Rectangle 5"/>
          <p:cNvSpPr>
            <a:spLocks noGrp="1" noChangeArrowheads="1"/>
          </p:cNvSpPr>
          <p:nvPr>
            <p:ph type="sldNum"/>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29218" y="6558296"/>
            <a:ext cx="459315"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11-24-0928r1</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00987795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i="0" dirty="0">
                <a:solidFill>
                  <a:srgbClr val="000000"/>
                </a:solidFill>
                <a:effectLst/>
              </a:rPr>
              <a:t>802.19 WG </a:t>
            </a:r>
            <a:r>
              <a:rPr lang="en-US" dirty="0"/>
              <a:t>May </a:t>
            </a:r>
            <a:r>
              <a:rPr lang="en-US" i="0" dirty="0">
                <a:solidFill>
                  <a:srgbClr val="000000"/>
                </a:solidFill>
                <a:effectLst/>
              </a:rPr>
              <a:t>2024 Liaison Report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2024-5-12</a:t>
            </a:r>
          </a:p>
        </p:txBody>
      </p:sp>
      <p:sp>
        <p:nvSpPr>
          <p:cNvPr id="6" name="Date Placeholder 3"/>
          <p:cNvSpPr>
            <a:spLocks noGrp="1"/>
          </p:cNvSpPr>
          <p:nvPr>
            <p:ph type="dt" idx="10"/>
          </p:nvPr>
        </p:nvSpPr>
        <p:spPr/>
        <p:txBody>
          <a:bodyPr/>
          <a:lstStyle/>
          <a:p>
            <a:r>
              <a:rPr lang="en-US" dirty="0"/>
              <a:t>May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2587987956"/>
              </p:ext>
            </p:extLst>
          </p:nvPr>
        </p:nvGraphicFramePr>
        <p:xfrm>
          <a:off x="989013" y="2384425"/>
          <a:ext cx="9761537" cy="3003550"/>
        </p:xfrm>
        <a:graphic>
          <a:graphicData uri="http://schemas.openxmlformats.org/presentationml/2006/ole">
            <mc:AlternateContent xmlns:mc="http://schemas.openxmlformats.org/markup-compatibility/2006">
              <mc:Choice xmlns:v="urn:schemas-microsoft-com:vml" Requires="v">
                <p:oleObj name="Document" r:id="rId3" imgW="8255780" imgH="2547135" progId="Word.Document.8">
                  <p:embed/>
                </p:oleObj>
              </mc:Choice>
              <mc:Fallback>
                <p:oleObj name="Document" r:id="rId3" imgW="8255780" imgH="2547135"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4"/>
                      <a:srcRect/>
                      <a:stretch>
                        <a:fillRect/>
                      </a:stretch>
                    </p:blipFill>
                    <p:spPr bwMode="auto">
                      <a:xfrm>
                        <a:off x="989013" y="2384425"/>
                        <a:ext cx="9761537" cy="3003550"/>
                      </a:xfrm>
                      <a:prstGeom prst="rect">
                        <a:avLst/>
                      </a:prstGeom>
                      <a:noFill/>
                    </p:spPr>
                  </p:pic>
                </p:oleObj>
              </mc:Fallback>
            </mc:AlternateContent>
          </a:graphicData>
        </a:graphic>
      </p:graphicFrame>
      <p:sp>
        <p:nvSpPr>
          <p:cNvPr id="2" name="Footer Placeholder 1">
            <a:extLst>
              <a:ext uri="{FF2B5EF4-FFF2-40B4-BE49-F238E27FC236}">
                <a16:creationId xmlns:a16="http://schemas.microsoft.com/office/drawing/2014/main" id="{33DA98C5-8FA1-7F0F-88B8-A194A982B9B8}"/>
              </a:ext>
            </a:extLst>
          </p:cNvPr>
          <p:cNvSpPr>
            <a:spLocks noGrp="1"/>
          </p:cNvSpPr>
          <p:nvPr>
            <p:ph type="ftr" idx="11"/>
          </p:nvPr>
        </p:nvSpPr>
        <p:spPr/>
        <p:txBody>
          <a:bodyPr/>
          <a:lstStyle/>
          <a:p>
            <a:r>
              <a:rPr lang="en-GB" dirty="0"/>
              <a:t>Tuncer Baykas (</a:t>
            </a:r>
            <a:r>
              <a:rPr lang="en-GB" dirty="0" err="1"/>
              <a:t>Ofinno</a:t>
            </a:r>
            <a:r>
              <a:rPr lang="en-GB"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IEEE 802.19 Overview</a:t>
            </a:r>
          </a:p>
        </p:txBody>
      </p:sp>
      <p:sp>
        <p:nvSpPr>
          <p:cNvPr id="4" name="Date Placeholder 3"/>
          <p:cNvSpPr>
            <a:spLocks noGrp="1"/>
          </p:cNvSpPr>
          <p:nvPr>
            <p:ph type="dt" idx="10"/>
          </p:nvPr>
        </p:nvSpPr>
        <p:spPr/>
        <p:txBody>
          <a:bodyPr/>
          <a:lstStyle/>
          <a:p>
            <a:r>
              <a:rPr lang="en-US" dirty="0"/>
              <a:t>May 2024</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Footer Placeholder 1">
            <a:extLst>
              <a:ext uri="{FF2B5EF4-FFF2-40B4-BE49-F238E27FC236}">
                <a16:creationId xmlns:a16="http://schemas.microsoft.com/office/drawing/2014/main" id="{CB63D567-62FD-4949-DA21-50CC6745EDED}"/>
              </a:ext>
            </a:extLst>
          </p:cNvPr>
          <p:cNvSpPr>
            <a:spLocks noGrp="1"/>
          </p:cNvSpPr>
          <p:nvPr>
            <p:ph type="ftr" idx="11"/>
          </p:nvPr>
        </p:nvSpPr>
        <p:spPr/>
        <p:txBody>
          <a:bodyPr/>
          <a:lstStyle/>
          <a:p>
            <a:r>
              <a:rPr lang="en-GB" dirty="0"/>
              <a:t>Tuncer Baykas (</a:t>
            </a:r>
            <a:r>
              <a:rPr lang="en-GB" dirty="0" err="1"/>
              <a:t>Ofinno</a:t>
            </a:r>
            <a:r>
              <a:rPr lang="en-GB" dirty="0"/>
              <a:t>)</a:t>
            </a:r>
          </a:p>
        </p:txBody>
      </p:sp>
      <p:sp>
        <p:nvSpPr>
          <p:cNvPr id="5" name="Content Placeholder 4">
            <a:extLst>
              <a:ext uri="{FF2B5EF4-FFF2-40B4-BE49-F238E27FC236}">
                <a16:creationId xmlns:a16="http://schemas.microsoft.com/office/drawing/2014/main" id="{7BBF4F36-0B54-E231-3296-454318BFC1D7}"/>
              </a:ext>
            </a:extLst>
          </p:cNvPr>
          <p:cNvSpPr>
            <a:spLocks noGrp="1"/>
          </p:cNvSpPr>
          <p:nvPr>
            <p:ph idx="1"/>
          </p:nvPr>
        </p:nvSpPr>
        <p:spPr>
          <a:xfrm>
            <a:off x="952501" y="1372393"/>
            <a:ext cx="10744199" cy="4113213"/>
          </a:xfrm>
        </p:spPr>
        <p:txBody>
          <a:bodyPr/>
          <a:lstStyle/>
          <a:p>
            <a:pPr marL="0">
              <a:buFont typeface="Arial" panose="020B0604020202020204" pitchFamily="34" charset="0"/>
              <a:buChar char="•"/>
            </a:pPr>
            <a:r>
              <a:rPr lang="en-US" b="0" i="0" dirty="0">
                <a:solidFill>
                  <a:schemeClr val="tx1"/>
                </a:solidFill>
                <a:effectLst/>
                <a:latin typeface="+mj-lt"/>
              </a:rPr>
              <a:t>IEEE 802.19 group reviews coexistence assessment documents (CAD) produced by working groups developing new wireless standards for unlicensed devices.</a:t>
            </a:r>
          </a:p>
          <a:p>
            <a:pPr marL="0">
              <a:buFont typeface="Arial" panose="020B0604020202020204" pitchFamily="34" charset="0"/>
              <a:buChar char="•"/>
            </a:pPr>
            <a:r>
              <a:rPr lang="en-US" b="0" i="0" dirty="0">
                <a:solidFill>
                  <a:schemeClr val="tx1"/>
                </a:solidFill>
                <a:effectLst/>
                <a:latin typeface="+mj-lt"/>
              </a:rPr>
              <a:t>IEEE 802.19 develops standards for coexistence between wireless standards of unlicensed devices.</a:t>
            </a:r>
          </a:p>
          <a:p>
            <a:pPr marL="0">
              <a:buFont typeface="Arial" panose="020B0604020202020204" pitchFamily="34" charset="0"/>
              <a:buChar char="•"/>
            </a:pPr>
            <a:r>
              <a:rPr lang="en-US" b="0" dirty="0">
                <a:solidFill>
                  <a:schemeClr val="tx1"/>
                </a:solidFill>
                <a:latin typeface="+mj-lt"/>
              </a:rPr>
              <a:t>Group has 53 voters as of May 2024.</a:t>
            </a:r>
          </a:p>
          <a:p>
            <a:pPr marL="0">
              <a:buFont typeface="Arial" panose="020B0604020202020204" pitchFamily="34" charset="0"/>
              <a:buChar char="•"/>
            </a:pPr>
            <a:r>
              <a:rPr lang="en-US" b="0" dirty="0">
                <a:solidFill>
                  <a:schemeClr val="tx1"/>
                </a:solidFill>
                <a:latin typeface="+mj-lt"/>
              </a:rPr>
              <a:t>Officers before elections</a:t>
            </a:r>
          </a:p>
          <a:p>
            <a:pPr marL="0" indent="0"/>
            <a:br>
              <a:rPr lang="en-US" b="1" i="0" dirty="0">
                <a:solidFill>
                  <a:srgbClr val="006699"/>
                </a:solidFill>
                <a:effectLst/>
                <a:latin typeface="+mj-lt"/>
              </a:rPr>
            </a:br>
            <a:endParaRPr lang="en-US" dirty="0">
              <a:latin typeface="+mj-lt"/>
            </a:endParaRPr>
          </a:p>
        </p:txBody>
      </p:sp>
      <p:graphicFrame>
        <p:nvGraphicFramePr>
          <p:cNvPr id="9" name="Table 7">
            <a:extLst>
              <a:ext uri="{FF2B5EF4-FFF2-40B4-BE49-F238E27FC236}">
                <a16:creationId xmlns:a16="http://schemas.microsoft.com/office/drawing/2014/main" id="{90E2F7A2-55B5-C834-B4F4-64DA3E80B288}"/>
              </a:ext>
            </a:extLst>
          </p:cNvPr>
          <p:cNvGraphicFramePr>
            <a:graphicFrameLocks/>
          </p:cNvGraphicFramePr>
          <p:nvPr>
            <p:extLst>
              <p:ext uri="{D42A27DB-BD31-4B8C-83A1-F6EECF244321}">
                <p14:modId xmlns:p14="http://schemas.microsoft.com/office/powerpoint/2010/main" val="2655086627"/>
              </p:ext>
            </p:extLst>
          </p:nvPr>
        </p:nvGraphicFramePr>
        <p:xfrm>
          <a:off x="1950775" y="4267200"/>
          <a:ext cx="8288336" cy="198120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271438856"/>
                  </a:ext>
                </a:extLst>
              </a:tr>
              <a:tr h="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Steve </a:t>
                      </a:r>
                      <a:r>
                        <a:rPr lang="en-US" sz="2000" dirty="0" err="1">
                          <a:latin typeface="Calibri" panose="020F0502020204030204" pitchFamily="34" charset="0"/>
                          <a:cs typeface="Calibri" panose="020F0502020204030204" pitchFamily="34" charset="0"/>
                        </a:rPr>
                        <a:t>Shellhammer</a:t>
                      </a:r>
                      <a:r>
                        <a:rPr lang="en-US" sz="2000" dirty="0">
                          <a:latin typeface="Calibri" panose="020F0502020204030204" pitchFamily="34" charset="0"/>
                          <a:cs typeface="Calibri" panose="020F0502020204030204" pitchFamily="34" charset="0"/>
                        </a:rPr>
                        <a:t> (Qualcomm)</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6625469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BEFBA7E-FAE2-F78B-0BAE-25FB186B7826}"/>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EB59ACD1-9C33-02B7-EC18-771839F040B1}"/>
              </a:ext>
            </a:extLst>
          </p:cNvPr>
          <p:cNvSpPr>
            <a:spLocks noGrp="1"/>
          </p:cNvSpPr>
          <p:nvPr>
            <p:ph type="ftr" idx="11"/>
          </p:nvPr>
        </p:nvSpPr>
        <p:spPr/>
        <p:txBody>
          <a:bodyPr/>
          <a:lstStyle/>
          <a:p>
            <a:r>
              <a:rPr lang="en-GB"/>
              <a:t>Tuncer Baykas (Ofinno)</a:t>
            </a:r>
            <a:endParaRPr lang="en-GB" dirty="0"/>
          </a:p>
        </p:txBody>
      </p:sp>
      <p:sp>
        <p:nvSpPr>
          <p:cNvPr id="6" name="Slide Number Placeholder 5">
            <a:extLst>
              <a:ext uri="{FF2B5EF4-FFF2-40B4-BE49-F238E27FC236}">
                <a16:creationId xmlns:a16="http://schemas.microsoft.com/office/drawing/2014/main" id="{97D1FEEA-2D54-A8F4-B71F-5B6279ADB9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7" name="Title 1">
            <a:extLst>
              <a:ext uri="{FF2B5EF4-FFF2-40B4-BE49-F238E27FC236}">
                <a16:creationId xmlns:a16="http://schemas.microsoft.com/office/drawing/2014/main" id="{2D03C1B9-7403-0407-5658-ABD7ABA12253}"/>
              </a:ext>
            </a:extLst>
          </p:cNvPr>
          <p:cNvSpPr>
            <a:spLocks noGrp="1"/>
          </p:cNvSpPr>
          <p:nvPr>
            <p:ph type="title"/>
          </p:nvPr>
        </p:nvSpPr>
        <p:spPr>
          <a:xfrm>
            <a:off x="743372" y="731522"/>
            <a:ext cx="10454909" cy="1136227"/>
          </a:xfrm>
        </p:spPr>
        <p:txBody>
          <a:bodyPr/>
          <a:lstStyle/>
          <a:p>
            <a:r>
              <a:rPr lang="en-US" sz="3200" dirty="0"/>
              <a:t>Coexistence Assessment documents</a:t>
            </a:r>
          </a:p>
        </p:txBody>
      </p:sp>
      <p:sp>
        <p:nvSpPr>
          <p:cNvPr id="8" name="Content Placeholder 2">
            <a:extLst>
              <a:ext uri="{FF2B5EF4-FFF2-40B4-BE49-F238E27FC236}">
                <a16:creationId xmlns:a16="http://schemas.microsoft.com/office/drawing/2014/main" id="{AD330CA7-E0BB-9580-6E63-1CE76CBBF479}"/>
              </a:ext>
            </a:extLst>
          </p:cNvPr>
          <p:cNvSpPr>
            <a:spLocks noGrp="1"/>
          </p:cNvSpPr>
          <p:nvPr>
            <p:ph idx="1"/>
          </p:nvPr>
        </p:nvSpPr>
        <p:spPr>
          <a:xfrm>
            <a:off x="731520" y="2113282"/>
            <a:ext cx="10469880" cy="4387427"/>
          </a:xfrm>
        </p:spPr>
        <p:txBody>
          <a:bodyPr/>
          <a:lstStyle/>
          <a:p>
            <a:r>
              <a:rPr lang="en-US" sz="2400" dirty="0"/>
              <a:t>There were no ballots on Coexistence Assessment documents since the  March session</a:t>
            </a:r>
          </a:p>
          <a:p>
            <a:endParaRPr lang="en-US" sz="2400" dirty="0"/>
          </a:p>
        </p:txBody>
      </p:sp>
    </p:spTree>
    <p:extLst>
      <p:ext uri="{BB962C8B-B14F-4D97-AF65-F5344CB8AC3E}">
        <p14:creationId xmlns:p14="http://schemas.microsoft.com/office/powerpoint/2010/main" val="260227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dirty="0"/>
              <a:t>May 2024</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2" name="Footer Placeholder 1">
            <a:extLst>
              <a:ext uri="{FF2B5EF4-FFF2-40B4-BE49-F238E27FC236}">
                <a16:creationId xmlns:a16="http://schemas.microsoft.com/office/drawing/2014/main" id="{A747BFEA-F926-A237-4742-7542ACBCC498}"/>
              </a:ext>
            </a:extLst>
          </p:cNvPr>
          <p:cNvSpPr>
            <a:spLocks noGrp="1"/>
          </p:cNvSpPr>
          <p:nvPr>
            <p:ph type="ftr" idx="11"/>
          </p:nvPr>
        </p:nvSpPr>
        <p:spPr/>
        <p:txBody>
          <a:bodyPr/>
          <a:lstStyle/>
          <a:p>
            <a:r>
              <a:rPr lang="en-GB" dirty="0"/>
              <a:t>Tuncer Baykas (</a:t>
            </a:r>
            <a:r>
              <a:rPr lang="en-GB" dirty="0" err="1"/>
              <a:t>Ofinno</a:t>
            </a:r>
            <a:r>
              <a:rPr lang="en-GB" dirty="0"/>
              <a:t>)</a:t>
            </a:r>
          </a:p>
        </p:txBody>
      </p:sp>
      <p:sp>
        <p:nvSpPr>
          <p:cNvPr id="9" name="Title 1">
            <a:extLst>
              <a:ext uri="{FF2B5EF4-FFF2-40B4-BE49-F238E27FC236}">
                <a16:creationId xmlns:a16="http://schemas.microsoft.com/office/drawing/2014/main" id="{7973B5C0-2F64-7811-60C5-5D7690000B09}"/>
              </a:ext>
            </a:extLst>
          </p:cNvPr>
          <p:cNvSpPr>
            <a:spLocks noGrp="1"/>
          </p:cNvSpPr>
          <p:nvPr>
            <p:ph type="title"/>
          </p:nvPr>
        </p:nvSpPr>
        <p:spPr>
          <a:xfrm>
            <a:off x="731520" y="731522"/>
            <a:ext cx="11003280" cy="1136227"/>
          </a:xfrm>
        </p:spPr>
        <p:txBody>
          <a:bodyPr/>
          <a:lstStyle/>
          <a:p>
            <a:pPr algn="ctr"/>
            <a:r>
              <a:rPr lang="en-US" dirty="0"/>
              <a:t>802.19.3a Task Group</a:t>
            </a:r>
          </a:p>
        </p:txBody>
      </p:sp>
      <p:sp>
        <p:nvSpPr>
          <p:cNvPr id="10" name="Content Placeholder 2">
            <a:extLst>
              <a:ext uri="{FF2B5EF4-FFF2-40B4-BE49-F238E27FC236}">
                <a16:creationId xmlns:a16="http://schemas.microsoft.com/office/drawing/2014/main" id="{BD202D7C-AF2F-6F7C-4390-A58235360323}"/>
              </a:ext>
            </a:extLst>
          </p:cNvPr>
          <p:cNvSpPr txBox="1">
            <a:spLocks/>
          </p:cNvSpPr>
          <p:nvPr/>
        </p:nvSpPr>
        <p:spPr bwMode="auto">
          <a:xfrm>
            <a:off x="731520" y="2113282"/>
            <a:ext cx="11003280" cy="4387427"/>
          </a:xfrm>
          <a:prstGeom prst="rect">
            <a:avLst/>
          </a:prstGeom>
          <a:noFill/>
          <a:ln w="9525">
            <a:noFill/>
            <a:round/>
            <a:headEnd/>
            <a:tailEnd/>
          </a:ln>
        </p:spPr>
        <p:txBody>
          <a:bodyPr vert="horz" wrap="square" lIns="92160" tIns="46080" rIns="92160" bIns="46080" numCol="1" anchor="b" anchorCtr="0" compatLnSpc="1">
            <a:prstTxWarp prst="textNoShape">
              <a:avLst/>
            </a:prstTxWarp>
          </a:bodyPr>
          <a:lstStyle>
            <a:lvl1pPr marL="0" indent="0" algn="l" defTabSz="449263" rtl="0" eaLnBrk="1" fontAlgn="base" hangingPunct="1">
              <a:spcBef>
                <a:spcPts val="600"/>
              </a:spcBef>
              <a:spcAft>
                <a:spcPct val="0"/>
              </a:spcAft>
              <a:buClr>
                <a:srgbClr val="000000"/>
              </a:buClr>
              <a:buSzPct val="100000"/>
              <a:buFont typeface="Times New Roman" pitchFamily="18" charset="0"/>
              <a:buNone/>
              <a:defRPr sz="2000" b="1">
                <a:solidFill>
                  <a:srgbClr val="000000"/>
                </a:solidFill>
                <a:latin typeface="+mn-lt"/>
                <a:ea typeface="+mn-ea"/>
                <a:cs typeface="MS Gothic"/>
              </a:defRPr>
            </a:lvl1pPr>
            <a:lvl2pPr marL="457200" indent="0" algn="l" defTabSz="449263" rtl="0" eaLnBrk="1" fontAlgn="base" hangingPunct="1">
              <a:spcBef>
                <a:spcPts val="500"/>
              </a:spcBef>
              <a:spcAft>
                <a:spcPct val="0"/>
              </a:spcAft>
              <a:buClr>
                <a:srgbClr val="000000"/>
              </a:buClr>
              <a:buSzPct val="100000"/>
              <a:buFont typeface="Times New Roman" pitchFamily="18" charset="0"/>
              <a:buNone/>
              <a:defRPr sz="1800">
                <a:solidFill>
                  <a:srgbClr val="000000"/>
                </a:solidFill>
                <a:latin typeface="+mn-lt"/>
                <a:ea typeface="+mn-ea"/>
                <a:cs typeface="MS Gothic"/>
              </a:defRPr>
            </a:lvl2pPr>
            <a:lvl3pPr marL="914400" indent="0" algn="l" defTabSz="449263" rtl="0" eaLnBrk="1" fontAlgn="base" hangingPunct="1">
              <a:spcBef>
                <a:spcPts val="450"/>
              </a:spcBef>
              <a:spcAft>
                <a:spcPct val="0"/>
              </a:spcAft>
              <a:buClr>
                <a:srgbClr val="000000"/>
              </a:buClr>
              <a:buSzPct val="100000"/>
              <a:buFont typeface="Times New Roman" pitchFamily="18" charset="0"/>
              <a:buNone/>
              <a:defRPr sz="1600">
                <a:solidFill>
                  <a:srgbClr val="000000"/>
                </a:solidFill>
                <a:latin typeface="+mn-lt"/>
                <a:ea typeface="+mn-ea"/>
                <a:cs typeface="MS Gothic"/>
              </a:defRPr>
            </a:lvl3pPr>
            <a:lvl4pPr marL="1371600" indent="0" algn="l" defTabSz="449263" rtl="0" eaLnBrk="1" fontAlgn="base" hangingPunct="1">
              <a:spcBef>
                <a:spcPts val="400"/>
              </a:spcBef>
              <a:spcAft>
                <a:spcPct val="0"/>
              </a:spcAft>
              <a:buClr>
                <a:srgbClr val="000000"/>
              </a:buClr>
              <a:buSzPct val="100000"/>
              <a:buFont typeface="Times New Roman" pitchFamily="18" charset="0"/>
              <a:buNone/>
              <a:defRPr sz="1400">
                <a:solidFill>
                  <a:srgbClr val="000000"/>
                </a:solidFill>
                <a:latin typeface="+mn-lt"/>
                <a:ea typeface="+mn-ea"/>
                <a:cs typeface="MS Gothic"/>
              </a:defRPr>
            </a:lvl4pPr>
            <a:lvl5pPr marL="1828800" indent="0" algn="l" defTabSz="449263" rtl="0" eaLnBrk="1" fontAlgn="base" hangingPunct="1">
              <a:spcBef>
                <a:spcPts val="400"/>
              </a:spcBef>
              <a:spcAft>
                <a:spcPct val="0"/>
              </a:spcAft>
              <a:buClr>
                <a:srgbClr val="000000"/>
              </a:buClr>
              <a:buSzPct val="100000"/>
              <a:buFont typeface="Times New Roman" pitchFamily="18" charset="0"/>
              <a:buNone/>
              <a:defRPr sz="1400">
                <a:solidFill>
                  <a:srgbClr val="000000"/>
                </a:solidFill>
                <a:latin typeface="+mn-lt"/>
                <a:ea typeface="+mn-ea"/>
                <a:cs typeface="MS Gothic"/>
              </a:defRPr>
            </a:lvl5pPr>
            <a:lvl6pPr marL="22860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6pPr>
            <a:lvl7pPr marL="27432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7pPr>
            <a:lvl8pPr marL="32004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8pPr>
            <a:lvl9pPr marL="36576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9pPr>
          </a:lstStyle>
          <a:p>
            <a:r>
              <a:rPr lang="en-US" sz="2400" kern="0" dirty="0"/>
              <a:t>Task Group 3a started its activities </a:t>
            </a:r>
          </a:p>
          <a:p>
            <a:r>
              <a:rPr lang="en-US" sz="2400" kern="0"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This amendment includes recommendations with respect to new devices, as well as compatibility with deployed legacy devices</a:t>
            </a:r>
          </a:p>
          <a:p>
            <a:endParaRPr lang="en-US" sz="2400" kern="0" dirty="0"/>
          </a:p>
          <a:p>
            <a:endParaRPr lang="en-US" sz="2400" kern="0" dirty="0"/>
          </a:p>
          <a:p>
            <a:endParaRPr lang="en-US" sz="2400" kern="0" dirty="0"/>
          </a:p>
        </p:txBody>
      </p:sp>
    </p:spTree>
    <p:extLst>
      <p:ext uri="{BB962C8B-B14F-4D97-AF65-F5344CB8AC3E}">
        <p14:creationId xmlns:p14="http://schemas.microsoft.com/office/powerpoint/2010/main" val="3271462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dirty="0"/>
              <a:t>May 2024</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2" name="Footer Placeholder 1">
            <a:extLst>
              <a:ext uri="{FF2B5EF4-FFF2-40B4-BE49-F238E27FC236}">
                <a16:creationId xmlns:a16="http://schemas.microsoft.com/office/drawing/2014/main" id="{A747BFEA-F926-A237-4742-7542ACBCC498}"/>
              </a:ext>
            </a:extLst>
          </p:cNvPr>
          <p:cNvSpPr>
            <a:spLocks noGrp="1"/>
          </p:cNvSpPr>
          <p:nvPr>
            <p:ph type="ftr" idx="11"/>
          </p:nvPr>
        </p:nvSpPr>
        <p:spPr/>
        <p:txBody>
          <a:bodyPr/>
          <a:lstStyle/>
          <a:p>
            <a:r>
              <a:rPr lang="en-GB" dirty="0"/>
              <a:t>Tuncer Baykas (</a:t>
            </a:r>
            <a:r>
              <a:rPr lang="en-GB" dirty="0" err="1"/>
              <a:t>Ofinno</a:t>
            </a:r>
            <a:r>
              <a:rPr lang="en-GB" dirty="0"/>
              <a:t>)</a:t>
            </a:r>
          </a:p>
        </p:txBody>
      </p:sp>
      <p:sp>
        <p:nvSpPr>
          <p:cNvPr id="3" name="Title 1">
            <a:extLst>
              <a:ext uri="{FF2B5EF4-FFF2-40B4-BE49-F238E27FC236}">
                <a16:creationId xmlns:a16="http://schemas.microsoft.com/office/drawing/2014/main" id="{77B6FFBE-B6A9-BF07-6370-DE5F5B631685}"/>
              </a:ext>
            </a:extLst>
          </p:cNvPr>
          <p:cNvSpPr>
            <a:spLocks noGrp="1"/>
          </p:cNvSpPr>
          <p:nvPr>
            <p:ph type="title"/>
          </p:nvPr>
        </p:nvSpPr>
        <p:spPr>
          <a:xfrm>
            <a:off x="914401" y="685801"/>
            <a:ext cx="10361084" cy="609599"/>
          </a:xfrm>
        </p:spPr>
        <p:txBody>
          <a:bodyPr wrap="square" anchor="ctr">
            <a:normAutofit/>
          </a:bodyPr>
          <a:lstStyle/>
          <a:p>
            <a:pPr algn="ctr"/>
            <a:r>
              <a:rPr kumimoji="0" lang="en-GB" sz="3200" b="1" i="0" u="none" strike="noStrike" kern="0" cap="none" spc="0" normalizeH="0" baseline="0" noProof="0" dirty="0">
                <a:ln>
                  <a:noFill/>
                </a:ln>
                <a:solidFill>
                  <a:srgbClr val="000000"/>
                </a:solidFill>
                <a:effectLst/>
                <a:uLnTx/>
                <a:uFillTx/>
                <a:latin typeface="Times New Roman"/>
                <a:ea typeface="MS Gothic"/>
              </a:rPr>
              <a:t>May 2024</a:t>
            </a:r>
            <a:endParaRPr lang="en-US" dirty="0"/>
          </a:p>
        </p:txBody>
      </p:sp>
      <p:pic>
        <p:nvPicPr>
          <p:cNvPr id="5" name="Picture 4">
            <a:extLst>
              <a:ext uri="{FF2B5EF4-FFF2-40B4-BE49-F238E27FC236}">
                <a16:creationId xmlns:a16="http://schemas.microsoft.com/office/drawing/2014/main" id="{9C550C75-7AF4-6C69-0D94-97E26C0FFFE9}"/>
              </a:ext>
            </a:extLst>
          </p:cNvPr>
          <p:cNvPicPr>
            <a:picLocks noChangeAspect="1"/>
          </p:cNvPicPr>
          <p:nvPr/>
        </p:nvPicPr>
        <p:blipFill>
          <a:blip r:embed="rId2"/>
          <a:stretch>
            <a:fillRect/>
          </a:stretch>
        </p:blipFill>
        <p:spPr>
          <a:xfrm>
            <a:off x="2182919" y="2208149"/>
            <a:ext cx="7330440" cy="1714500"/>
          </a:xfrm>
          <a:prstGeom prst="rect">
            <a:avLst/>
          </a:prstGeom>
        </p:spPr>
      </p:pic>
    </p:spTree>
    <p:extLst>
      <p:ext uri="{BB962C8B-B14F-4D97-AF65-F5344CB8AC3E}">
        <p14:creationId xmlns:p14="http://schemas.microsoft.com/office/powerpoint/2010/main" val="2330703893"/>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9C679E-BCDB-4A5C-A38F-ECA97E9DDB64}">
  <ds:schemaRefs>
    <ds:schemaRef ds:uri="http://purl.org/dc/dcmitype/"/>
    <ds:schemaRef ds:uri="http://schemas.openxmlformats.org/package/2006/metadata/core-properties"/>
    <ds:schemaRef ds:uri="http://purl.org/dc/terms/"/>
    <ds:schemaRef ds:uri="ba37140e-f4c5-4a6c-a9b4-20a691ce6c8a"/>
    <ds:schemaRef ds:uri="http://schemas.microsoft.com/office/2006/documentManagement/types"/>
    <ds:schemaRef ds:uri="http://schemas.microsoft.com/office/2006/metadata/properties"/>
    <ds:schemaRef ds:uri="cc9c437c-ae0c-4066-8d90-a0f7de786127"/>
    <ds:schemaRef ds:uri="http://purl.org/dc/elements/1.1/"/>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BD6226DE-9941-4687-A049-5E39BD535331}">
  <ds:schemaRefs>
    <ds:schemaRef ds:uri="http://schemas.microsoft.com/sharepoint/v3/contenttype/forms"/>
  </ds:schemaRefs>
</ds:datastoreItem>
</file>

<file path=customXml/itemProps3.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36120</TotalTime>
  <Words>263</Words>
  <Application>Microsoft Office PowerPoint</Application>
  <PresentationFormat>Widescreen</PresentationFormat>
  <Paragraphs>49</Paragraphs>
  <Slides>5</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Arial</vt:lpstr>
      <vt:lpstr>Calibri</vt:lpstr>
      <vt:lpstr>Times New Roman</vt:lpstr>
      <vt:lpstr>802-11 Theme</vt:lpstr>
      <vt:lpstr>Document</vt:lpstr>
      <vt:lpstr>802.19 WG May 2024 Liaison Report</vt:lpstr>
      <vt:lpstr>IEEE 802.19 Overview</vt:lpstr>
      <vt:lpstr>Coexistence Assessment documents</vt:lpstr>
      <vt:lpstr>802.19.3a Task Group</vt:lpstr>
      <vt:lpstr>May 2024</vt:lpstr>
    </vt:vector>
  </TitlesOfParts>
  <Company>Ofinno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2024 802.19 Liaison Report</dc:title>
  <dc:subject>January 2023</dc:subject>
  <dc:creator/>
  <dc:description>Tuncer Baykas (Ofinno)</dc:description>
  <cp:lastModifiedBy>Tuncer Baykas</cp:lastModifiedBy>
  <cp:revision>61</cp:revision>
  <cp:lastPrinted>1601-01-01T00:00:00Z</cp:lastPrinted>
  <dcterms:created xsi:type="dcterms:W3CDTF">2020-01-12T14:48:27Z</dcterms:created>
  <dcterms:modified xsi:type="dcterms:W3CDTF">2024-05-15T11:45:03Z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