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p:sldMasterIdLst>
    <p:sldMasterId id="2147483648" r:id="rId1"/>
  </p:sldMasterIdLst>
  <p:notesMasterIdLst>
    <p:notesMasterId r:id="rId12"/>
  </p:notesMasterIdLst>
  <p:handoutMasterIdLst>
    <p:handoutMasterId r:id="rId13"/>
  </p:handoutMasterIdLst>
  <p:sldIdLst>
    <p:sldId id="269" r:id="rId2"/>
    <p:sldId id="611" r:id="rId3"/>
    <p:sldId id="663" r:id="rId4"/>
    <p:sldId id="668" r:id="rId5"/>
    <p:sldId id="664" r:id="rId6"/>
    <p:sldId id="666" r:id="rId7"/>
    <p:sldId id="667" r:id="rId8"/>
    <p:sldId id="618" r:id="rId9"/>
    <p:sldId id="312" r:id="rId10"/>
    <p:sldId id="621" r:id="rId11"/>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53">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CB065EC2-255B-EB54-0AD7-19A576C2F3B5}" name="Chunyu Hu" initials="CH" userId="S::chunyuhu@fb.com::98f12de9-3d6a-4c20-ab50-c5ddda7fb399"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8BE1FF"/>
    <a:srgbClr val="FF6600"/>
    <a:srgbClr val="FFE38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中度样式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3296810-A885-4BE3-A3E7-6D5BEEA58F35}" styleName="中度样式 2 - 强调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D7AC3CCA-C797-4891-BE02-D94E43425B78}" styleName="中度样式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0505E3EF-67EA-436B-97B2-0124C06EBD24}" styleName="中度样式 4 - 强调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21E4AEA4-8DFA-4A89-87EB-49C32662AFE0}" styleName="中度样式 2 - 强调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345" autoAdjust="0"/>
    <p:restoredTop sz="90613" autoAdjust="0"/>
  </p:normalViewPr>
  <p:slideViewPr>
    <p:cSldViewPr>
      <p:cViewPr varScale="1">
        <p:scale>
          <a:sx n="77" d="100"/>
          <a:sy n="77" d="100"/>
        </p:scale>
        <p:origin x="1862" y="72"/>
      </p:cViewPr>
      <p:guideLst>
        <p:guide orient="horz" pos="2160"/>
        <p:guide pos="2853"/>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80" d="100"/>
        <a:sy n="80" d="100"/>
      </p:scale>
      <p:origin x="0" y="0"/>
    </p:cViewPr>
  </p:sorterViewPr>
  <p:notesViewPr>
    <p:cSldViewPr>
      <p:cViewPr>
        <p:scale>
          <a:sx n="100" d="100"/>
          <a:sy n="100" d="100"/>
        </p:scale>
        <p:origin x="2299" y="-111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microsoft.com/office/2018/10/relationships/authors" Targe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a:defRPr/>
            </a:pPr>
            <a:r>
              <a:rPr lang="en-US"/>
              <a:t>May 2015</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a:defRPr/>
            </a:pPr>
            <a:r>
              <a:rPr lang="en-US"/>
              <a:t>Edward Au (Marvell Semiconductor)</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r>
              <a:rPr lang="en-US" altLang="en-US"/>
              <a:t>Page </a:t>
            </a:r>
            <a:fld id="{33E08E1E-6EC7-4C1A-A5A7-331760B4307E}" type="slidenum">
              <a:rPr lang="en-US" altLang="en-US"/>
              <a:t>‹#›</a:t>
            </a:fld>
            <a:endParaRPr lang="en-US" altLang="en-US"/>
          </a:p>
        </p:txBody>
      </p:sp>
      <p:sp>
        <p:nvSpPr>
          <p:cNvPr id="100357"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0358"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10035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a:defRPr/>
            </a:pPr>
            <a:r>
              <a:rPr lang="en-US"/>
              <a:t>doc.: IEEE 802.11-15/0496r5</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a:defRPr/>
            </a:pPr>
            <a:r>
              <a:rPr lang="en-US"/>
              <a:t>May 2015</a:t>
            </a:r>
          </a:p>
        </p:txBody>
      </p:sp>
      <p:sp>
        <p:nvSpPr>
          <p:cNvPr id="5734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ln>
          <a:effectLst/>
        </p:spPr>
        <p:txBody>
          <a:bodyPr vert="horz" wrap="square" lIns="93662" tIns="46038" rIns="93662" bIns="46038" numCol="1" anchor="t" anchorCtr="0" compatLnSpc="1"/>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lvl="4">
              <a:defRPr/>
            </a:pPr>
            <a:r>
              <a:rPr lang="en-US"/>
              <a:t>Edward Au (Marvell Semiconductor)</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r>
              <a:rPr lang="en-US" altLang="en-US"/>
              <a:t>Page </a:t>
            </a:r>
            <a:fld id="{A4C469B6-0354-4D64-BCEB-6541BE9EF06F}" type="slidenum">
              <a:rPr lang="en-US" altLang="en-US"/>
              <a:t>‹#›</a:t>
            </a:fld>
            <a:endParaRPr lang="en-US" altLang="en-US"/>
          </a:p>
        </p:txBody>
      </p:sp>
      <p:sp>
        <p:nvSpPr>
          <p:cNvPr id="57352"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5735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5735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hdr"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a:t>doc.: IEEE 802.11-15/0496r1</a:t>
            </a:r>
          </a:p>
        </p:txBody>
      </p:sp>
      <p:sp>
        <p:nvSpPr>
          <p:cNvPr id="58371"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a:t>May 2015</a:t>
            </a:r>
          </a:p>
        </p:txBody>
      </p:sp>
      <p:sp>
        <p:nvSpPr>
          <p:cNvPr id="58372" name="Rectangle 6"/>
          <p:cNvSpPr>
            <a:spLocks noGrp="1" noChangeArrowheads="1"/>
          </p:cNvSpPr>
          <p:nvPr>
            <p:ph type="ftr" sz="quarter" idx="4"/>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4572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spcBef>
                <a:spcPct val="0"/>
              </a:spcBef>
            </a:pPr>
            <a:r>
              <a:rPr lang="en-US" altLang="en-US"/>
              <a:t>Edward Au (Marvell Semiconductor)</a:t>
            </a:r>
          </a:p>
        </p:txBody>
      </p:sp>
      <p:sp>
        <p:nvSpPr>
          <p:cNvPr id="58373"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a:t>Page </a:t>
            </a:r>
            <a:fld id="{25A8AF81-4441-4602-A932-2E89D75D88E0}" type="slidenum">
              <a:rPr lang="en-US" altLang="en-US"/>
              <a:t>1</a:t>
            </a:fld>
            <a:endParaRPr lang="en-US" altLang="en-US"/>
          </a:p>
        </p:txBody>
      </p:sp>
      <p:sp>
        <p:nvSpPr>
          <p:cNvPr id="58374" name="Rectangle 2"/>
          <p:cNvSpPr>
            <a:spLocks noGrp="1" noRot="1" noChangeAspect="1" noChangeArrowheads="1" noTextEdit="1"/>
          </p:cNvSpPr>
          <p:nvPr>
            <p:ph type="sldImg"/>
          </p:nvPr>
        </p:nvSpPr>
        <p:spPr>
          <a:xfrm>
            <a:off x="1154113" y="701675"/>
            <a:ext cx="4625975" cy="3468688"/>
          </a:xfrm>
        </p:spPr>
      </p:sp>
      <p:sp>
        <p:nvSpPr>
          <p:cNvPr id="58375"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en-US" dirty="0"/>
          </a:p>
        </p:txBody>
      </p:sp>
      <p:sp>
        <p:nvSpPr>
          <p:cNvPr id="4" name="页眉占位符 3"/>
          <p:cNvSpPr>
            <a:spLocks noGrp="1"/>
          </p:cNvSpPr>
          <p:nvPr>
            <p:ph type="hdr" sz="quarter"/>
          </p:nvPr>
        </p:nvSpPr>
        <p:spPr/>
        <p:txBody>
          <a:bodyPr/>
          <a:lstStyle/>
          <a:p>
            <a:pPr>
              <a:defRPr/>
            </a:pPr>
            <a:r>
              <a:rPr lang="en-US"/>
              <a:t>doc.: IEEE 802.11-15/0496r5</a:t>
            </a:r>
          </a:p>
        </p:txBody>
      </p:sp>
      <p:sp>
        <p:nvSpPr>
          <p:cNvPr id="5" name="日期占位符 4"/>
          <p:cNvSpPr>
            <a:spLocks noGrp="1"/>
          </p:cNvSpPr>
          <p:nvPr>
            <p:ph type="dt" idx="1"/>
          </p:nvPr>
        </p:nvSpPr>
        <p:spPr/>
        <p:txBody>
          <a:bodyPr/>
          <a:lstStyle/>
          <a:p>
            <a:pPr>
              <a:defRPr/>
            </a:pPr>
            <a:r>
              <a:rPr lang="en-US"/>
              <a:t>May 2015</a:t>
            </a:r>
          </a:p>
        </p:txBody>
      </p:sp>
      <p:sp>
        <p:nvSpPr>
          <p:cNvPr id="6" name="页脚占位符 5"/>
          <p:cNvSpPr>
            <a:spLocks noGrp="1"/>
          </p:cNvSpPr>
          <p:nvPr>
            <p:ph type="ftr" sz="quarter" idx="4"/>
          </p:nvPr>
        </p:nvSpPr>
        <p:spPr/>
        <p:txBody>
          <a:bodyPr/>
          <a:lstStyle/>
          <a:p>
            <a:pPr lvl="4">
              <a:defRPr/>
            </a:pPr>
            <a:r>
              <a:rPr lang="en-US"/>
              <a:t>Edward Au (Marvell Semiconductor)</a:t>
            </a:r>
          </a:p>
        </p:txBody>
      </p:sp>
      <p:sp>
        <p:nvSpPr>
          <p:cNvPr id="7" name="灯片编号占位符 6"/>
          <p:cNvSpPr>
            <a:spLocks noGrp="1"/>
          </p:cNvSpPr>
          <p:nvPr>
            <p:ph type="sldNum" sz="quarter" idx="5"/>
          </p:nvPr>
        </p:nvSpPr>
        <p:spPr/>
        <p:txBody>
          <a:bodyPr/>
          <a:lstStyle/>
          <a:p>
            <a:r>
              <a:rPr lang="en-US" altLang="en-US"/>
              <a:t>Page </a:t>
            </a:r>
            <a:fld id="{A4C469B6-0354-4D64-BCEB-6541BE9EF06F}" type="slidenum">
              <a:rPr lang="en-US" altLang="en-US" smtClean="0"/>
              <a:t>3</a:t>
            </a:fld>
            <a:endParaRPr lang="en-US" altLang="en-US"/>
          </a:p>
        </p:txBody>
      </p:sp>
    </p:spTree>
    <p:extLst>
      <p:ext uri="{BB962C8B-B14F-4D97-AF65-F5344CB8AC3E}">
        <p14:creationId xmlns:p14="http://schemas.microsoft.com/office/powerpoint/2010/main" val="6293364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endParaRPr lang="zh-CN" altLang="en-US" dirty="0"/>
          </a:p>
        </p:txBody>
      </p:sp>
      <p:sp>
        <p:nvSpPr>
          <p:cNvPr id="4" name="页眉占位符 3"/>
          <p:cNvSpPr>
            <a:spLocks noGrp="1"/>
          </p:cNvSpPr>
          <p:nvPr>
            <p:ph type="hdr" sz="quarter"/>
          </p:nvPr>
        </p:nvSpPr>
        <p:spPr/>
        <p:txBody>
          <a:bodyPr/>
          <a:lstStyle/>
          <a:p>
            <a:pPr>
              <a:defRPr/>
            </a:pPr>
            <a:r>
              <a:rPr lang="en-US"/>
              <a:t>doc.: IEEE 802.11-15/0496r5</a:t>
            </a:r>
          </a:p>
        </p:txBody>
      </p:sp>
      <p:sp>
        <p:nvSpPr>
          <p:cNvPr id="5" name="日期占位符 4"/>
          <p:cNvSpPr>
            <a:spLocks noGrp="1"/>
          </p:cNvSpPr>
          <p:nvPr>
            <p:ph type="dt" idx="1"/>
          </p:nvPr>
        </p:nvSpPr>
        <p:spPr/>
        <p:txBody>
          <a:bodyPr/>
          <a:lstStyle/>
          <a:p>
            <a:pPr>
              <a:defRPr/>
            </a:pPr>
            <a:r>
              <a:rPr lang="en-US"/>
              <a:t>May 2015</a:t>
            </a:r>
          </a:p>
        </p:txBody>
      </p:sp>
      <p:sp>
        <p:nvSpPr>
          <p:cNvPr id="6" name="页脚占位符 5"/>
          <p:cNvSpPr>
            <a:spLocks noGrp="1"/>
          </p:cNvSpPr>
          <p:nvPr>
            <p:ph type="ftr" sz="quarter" idx="4"/>
          </p:nvPr>
        </p:nvSpPr>
        <p:spPr/>
        <p:txBody>
          <a:bodyPr/>
          <a:lstStyle/>
          <a:p>
            <a:pPr lvl="4">
              <a:defRPr/>
            </a:pPr>
            <a:r>
              <a:rPr lang="en-US"/>
              <a:t>Edward Au (Marvell Semiconductor)</a:t>
            </a:r>
          </a:p>
        </p:txBody>
      </p:sp>
      <p:sp>
        <p:nvSpPr>
          <p:cNvPr id="7" name="灯片编号占位符 6"/>
          <p:cNvSpPr>
            <a:spLocks noGrp="1"/>
          </p:cNvSpPr>
          <p:nvPr>
            <p:ph type="sldNum" sz="quarter" idx="5"/>
          </p:nvPr>
        </p:nvSpPr>
        <p:spPr/>
        <p:txBody>
          <a:bodyPr/>
          <a:lstStyle/>
          <a:p>
            <a:r>
              <a:rPr lang="en-US" altLang="en-US"/>
              <a:t>Page </a:t>
            </a:r>
            <a:fld id="{A4C469B6-0354-4D64-BCEB-6541BE9EF06F}" type="slidenum">
              <a:rPr lang="en-US" altLang="en-US" smtClean="0"/>
              <a:t>5</a:t>
            </a:fld>
            <a:endParaRPr lang="en-US" altLang="en-US"/>
          </a:p>
        </p:txBody>
      </p:sp>
    </p:spTree>
    <p:extLst>
      <p:ext uri="{BB962C8B-B14F-4D97-AF65-F5344CB8AC3E}">
        <p14:creationId xmlns:p14="http://schemas.microsoft.com/office/powerpoint/2010/main" val="2004640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en-US" altLang="zh-CN" sz="1200" b="0" i="0" u="none" strike="noStrike" kern="1200" baseline="0" dirty="0">
              <a:solidFill>
                <a:schemeClr val="tx1"/>
              </a:solidFill>
              <a:latin typeface="Times New Roman" panose="02020603050405020304" pitchFamily="18" charset="0"/>
              <a:ea typeface="MS PGothic" panose="020B0600070205080204" pitchFamily="34" charset="-128"/>
              <a:cs typeface="MS PGothic" panose="020B0600070205080204" pitchFamily="34" charset="-128"/>
            </a:endParaRPr>
          </a:p>
        </p:txBody>
      </p:sp>
      <p:sp>
        <p:nvSpPr>
          <p:cNvPr id="4" name="页眉占位符 3"/>
          <p:cNvSpPr>
            <a:spLocks noGrp="1"/>
          </p:cNvSpPr>
          <p:nvPr>
            <p:ph type="hdr" sz="quarter"/>
          </p:nvPr>
        </p:nvSpPr>
        <p:spPr/>
        <p:txBody>
          <a:bodyPr/>
          <a:lstStyle/>
          <a:p>
            <a:pPr>
              <a:defRPr/>
            </a:pPr>
            <a:r>
              <a:rPr lang="en-US"/>
              <a:t>doc.: IEEE 802.11-15/0496r5</a:t>
            </a:r>
          </a:p>
        </p:txBody>
      </p:sp>
      <p:sp>
        <p:nvSpPr>
          <p:cNvPr id="5" name="日期占位符 4"/>
          <p:cNvSpPr>
            <a:spLocks noGrp="1"/>
          </p:cNvSpPr>
          <p:nvPr>
            <p:ph type="dt" idx="1"/>
          </p:nvPr>
        </p:nvSpPr>
        <p:spPr/>
        <p:txBody>
          <a:bodyPr/>
          <a:lstStyle/>
          <a:p>
            <a:pPr>
              <a:defRPr/>
            </a:pPr>
            <a:r>
              <a:rPr lang="en-US"/>
              <a:t>May 2015</a:t>
            </a:r>
          </a:p>
        </p:txBody>
      </p:sp>
      <p:sp>
        <p:nvSpPr>
          <p:cNvPr id="6" name="页脚占位符 5"/>
          <p:cNvSpPr>
            <a:spLocks noGrp="1"/>
          </p:cNvSpPr>
          <p:nvPr>
            <p:ph type="ftr" sz="quarter" idx="4"/>
          </p:nvPr>
        </p:nvSpPr>
        <p:spPr/>
        <p:txBody>
          <a:bodyPr/>
          <a:lstStyle/>
          <a:p>
            <a:pPr lvl="4">
              <a:defRPr/>
            </a:pPr>
            <a:r>
              <a:rPr lang="en-US"/>
              <a:t>Edward Au (Marvell Semiconductor)</a:t>
            </a:r>
          </a:p>
        </p:txBody>
      </p:sp>
      <p:sp>
        <p:nvSpPr>
          <p:cNvPr id="7" name="灯片编号占位符 6"/>
          <p:cNvSpPr>
            <a:spLocks noGrp="1"/>
          </p:cNvSpPr>
          <p:nvPr>
            <p:ph type="sldNum" sz="quarter" idx="5"/>
          </p:nvPr>
        </p:nvSpPr>
        <p:spPr/>
        <p:txBody>
          <a:bodyPr/>
          <a:lstStyle/>
          <a:p>
            <a:r>
              <a:rPr lang="en-US" altLang="en-US"/>
              <a:t>Page </a:t>
            </a:r>
            <a:fld id="{A4C469B6-0354-4D64-BCEB-6541BE9EF06F}" type="slidenum">
              <a:rPr lang="en-US" altLang="en-US" smtClean="0"/>
              <a:t>7</a:t>
            </a:fld>
            <a:endParaRPr lang="en-US" altLang="en-US"/>
          </a:p>
        </p:txBody>
      </p:sp>
    </p:spTree>
    <p:extLst>
      <p:ext uri="{BB962C8B-B14F-4D97-AF65-F5344CB8AC3E}">
        <p14:creationId xmlns:p14="http://schemas.microsoft.com/office/powerpoint/2010/main" val="8189485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B92B35B7-A9DF-4AE0-90F3-BD9FCD6361E6}" type="slidenum">
              <a:rPr lang="en-US" altLang="en-US"/>
              <a:t>‹#›</a:t>
            </a:fld>
            <a:endParaRPr lang="en-US"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54A696A0-C84D-41CA-B897-D54EDAEB7A46}" type="slidenum">
              <a:rPr lang="en-US" altLang="en-US"/>
              <a:t>‹#›</a:t>
            </a:fld>
            <a:endParaRPr lang="en-US"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0FF88134-36A3-492E-B6B5-2F4703E76746}" type="slidenum">
              <a:rPr lang="en-US" altLang="en-US"/>
              <a:t>‹#›</a:t>
            </a:fld>
            <a:endParaRPr lang="en-US"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EA943724-5DA9-4183-9894-2B800CB49223}" type="slidenum">
              <a:rPr lang="en-US" altLang="en-US"/>
              <a:t>‹#›</a:t>
            </a:fld>
            <a:endParaRPr lang="en-US"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7" name="Rectangle 6"/>
          <p:cNvSpPr>
            <a:spLocks noGrp="1" noChangeArrowheads="1"/>
          </p:cNvSpPr>
          <p:nvPr>
            <p:ph type="sldNum" sz="quarter" idx="12"/>
          </p:nvPr>
        </p:nvSpPr>
        <p:spPr/>
        <p:txBody>
          <a:bodyPr/>
          <a:lstStyle>
            <a:lvl1pPr>
              <a:defRPr/>
            </a:lvl1pPr>
          </a:lstStyle>
          <a:p>
            <a:r>
              <a:rPr lang="en-US" altLang="en-US"/>
              <a:t>Slide </a:t>
            </a:r>
            <a:fld id="{68E78D52-B4C3-4C54-8879-630EF7253A65}" type="slidenum">
              <a:rPr lang="en-US" altLang="en-US"/>
              <a:t>‹#›</a:t>
            </a:fld>
            <a:endParaRPr lang="en-US"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9" name="Rectangle 6"/>
          <p:cNvSpPr>
            <a:spLocks noGrp="1" noChangeArrowheads="1"/>
          </p:cNvSpPr>
          <p:nvPr>
            <p:ph type="sldNum" sz="quarter" idx="12"/>
          </p:nvPr>
        </p:nvSpPr>
        <p:spPr/>
        <p:txBody>
          <a:bodyPr/>
          <a:lstStyle>
            <a:lvl1pPr>
              <a:defRPr/>
            </a:lvl1pPr>
          </a:lstStyle>
          <a:p>
            <a:r>
              <a:rPr lang="en-US" altLang="en-US"/>
              <a:t>Slide </a:t>
            </a:r>
            <a:fld id="{D311B223-DD3A-4F48-9311-03A92196BF2B}" type="slidenum">
              <a:rPr lang="en-US" altLang="en-US"/>
              <a:t>‹#›</a:t>
            </a:fld>
            <a:endParaRPr lang="en-US"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Rectangle 5"/>
          <p:cNvSpPr>
            <a:spLocks noGrp="1" noChangeArrowheads="1"/>
          </p:cNvSpPr>
          <p:nvPr>
            <p:ph type="ftr" sz="quarter" idx="11"/>
          </p:nvPr>
        </p:nvSpPr>
        <p:spPr>
          <a:xfrm>
            <a:off x="5791200" y="6475413"/>
            <a:ext cx="2752725" cy="182880"/>
          </a:xfrm>
        </p:spPr>
        <p:txBody>
          <a:bodyPr/>
          <a:lstStyle>
            <a:lvl1pPr>
              <a:defRPr/>
            </a:lvl1pPr>
          </a:lstStyle>
          <a:p>
            <a:pPr>
              <a:defRPr/>
            </a:pPr>
            <a:r>
              <a:rPr lang="en-US" altLang="ko-KR" dirty="0">
                <a:sym typeface="+mn-ea"/>
              </a:rPr>
              <a:t>Liuming Lu (OPPO)</a:t>
            </a:r>
            <a:endParaRPr lang="en-US" altLang="ko-KR" dirty="0"/>
          </a:p>
        </p:txBody>
      </p:sp>
      <p:sp>
        <p:nvSpPr>
          <p:cNvPr id="5" name="Rectangle 6"/>
          <p:cNvSpPr>
            <a:spLocks noGrp="1" noChangeArrowheads="1"/>
          </p:cNvSpPr>
          <p:nvPr>
            <p:ph type="sldNum" sz="quarter" idx="12"/>
          </p:nvPr>
        </p:nvSpPr>
        <p:spPr/>
        <p:txBody>
          <a:bodyPr/>
          <a:lstStyle>
            <a:lvl1pPr>
              <a:defRPr/>
            </a:lvl1pPr>
          </a:lstStyle>
          <a:p>
            <a:r>
              <a:rPr lang="en-US" altLang="en-US"/>
              <a:t>Slide </a:t>
            </a:r>
            <a:fld id="{BAA79A68-64D1-4CCC-816B-FF3FB7B89AE4}" type="slidenum">
              <a:rPr lang="en-US" altLang="en-US"/>
              <a:t>‹#›</a:t>
            </a:fld>
            <a:endParaRPr lang="en-US"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4" name="Rectangle 6"/>
          <p:cNvSpPr>
            <a:spLocks noGrp="1" noChangeArrowheads="1"/>
          </p:cNvSpPr>
          <p:nvPr>
            <p:ph type="sldNum" sz="quarter" idx="12"/>
          </p:nvPr>
        </p:nvSpPr>
        <p:spPr/>
        <p:txBody>
          <a:bodyPr/>
          <a:lstStyle>
            <a:lvl1pPr>
              <a:defRPr/>
            </a:lvl1pPr>
          </a:lstStyle>
          <a:p>
            <a:r>
              <a:rPr lang="en-US" altLang="en-US"/>
              <a:t>Slide </a:t>
            </a:r>
            <a:fld id="{CF617D86-5CEF-4A7A-8BBC-1BE5E3A2734F}" type="slidenum">
              <a:rPr lang="en-US" altLang="en-US"/>
              <a:t>‹#›</a:t>
            </a:fld>
            <a:endParaRPr lang="en-US"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7" name="Rectangle 6"/>
          <p:cNvSpPr>
            <a:spLocks noGrp="1" noChangeArrowheads="1"/>
          </p:cNvSpPr>
          <p:nvPr>
            <p:ph type="sldNum" sz="quarter" idx="12"/>
          </p:nvPr>
        </p:nvSpPr>
        <p:spPr/>
        <p:txBody>
          <a:bodyPr/>
          <a:lstStyle>
            <a:lvl1pPr>
              <a:defRPr/>
            </a:lvl1pPr>
          </a:lstStyle>
          <a:p>
            <a:r>
              <a:rPr lang="en-US" altLang="en-US"/>
              <a:t>Slide </a:t>
            </a:r>
            <a:fld id="{5C5EEBB6-A40D-4F9D-A461-8A01C53D589C}" type="slidenum">
              <a:rPr lang="en-US" altLang="en-US"/>
              <a:t>‹#›</a:t>
            </a:fld>
            <a:endParaRPr lang="en-US"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A8312614-8984-45B0-BDA0-077279777C94}" type="slidenum">
              <a:rPr lang="en-US" altLang="en-US"/>
              <a:t>‹#›</a:t>
            </a:fld>
            <a:endParaRPr lang="en-US"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lstStyle/>
          <a:p>
            <a:pPr lvl="0"/>
            <a:r>
              <a:rPr lang="en-US" alt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9" name="Rectangle 5"/>
          <p:cNvSpPr>
            <a:spLocks noGrp="1" noChangeArrowheads="1"/>
          </p:cNvSpPr>
          <p:nvPr>
            <p:ph type="ftr" sz="quarter" idx="3"/>
          </p:nvPr>
        </p:nvSpPr>
        <p:spPr bwMode="auto">
          <a:xfrm>
            <a:off x="5791200" y="6475413"/>
            <a:ext cx="2752725" cy="182880"/>
          </a:xfrm>
          <a:prstGeom prst="rect">
            <a:avLst/>
          </a:prstGeom>
          <a:noFill/>
          <a:ln w="9525">
            <a:noFill/>
            <a:miter lim="800000"/>
          </a:ln>
          <a:effectLst/>
        </p:spPr>
        <p:txBody>
          <a:bodyPr vert="horz" wrap="square" lIns="0" tIns="0" rIns="0" bIns="0" numCol="1" anchor="t" anchorCtr="0" compatLnSpc="1">
            <a:spAutoFit/>
          </a:bodyPr>
          <a:lstStyle>
            <a:lvl1pPr algn="r" eaLnBrk="0" hangingPunct="0">
              <a:defRPr>
                <a:latin typeface="Times New Roman" panose="02020603050405020304" pitchFamily="18" charset="0"/>
                <a:ea typeface="+mn-ea"/>
                <a:cs typeface="+mn-cs"/>
              </a:defRPr>
            </a:lvl1pPr>
          </a:lstStyle>
          <a:p>
            <a:pPr>
              <a:defRPr/>
            </a:pPr>
            <a:r>
              <a:rPr lang="en-US" altLang="ko-KR" dirty="0"/>
              <a:t>Liuming Lu (OPPO)</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ln>
          <a:effectLst/>
        </p:spPr>
        <p:txBody>
          <a:bodyPr vert="horz" wrap="none" lIns="0" tIns="0" rIns="0" bIns="0" numCol="1" anchor="t" anchorCtr="0" compatLnSpc="1">
            <a:spAutoFit/>
          </a:bodyPr>
          <a:lstStyle>
            <a:lvl1pPr algn="ctr" eaLnBrk="0" hangingPunct="0">
              <a:defRPr/>
            </a:lvl1pPr>
          </a:lstStyle>
          <a:p>
            <a:r>
              <a:rPr lang="en-US" altLang="en-US"/>
              <a:t>Slide </a:t>
            </a:r>
            <a:fld id="{6F1F6262-6948-42CD-BF7B-D2CB9D8BADE4}" type="slidenum">
              <a:rPr lang="en-US" altLang="en-US"/>
              <a:t>‹#›</a:t>
            </a:fld>
            <a:endParaRPr lang="en-US" altLang="en-US"/>
          </a:p>
        </p:txBody>
      </p:sp>
      <p:sp>
        <p:nvSpPr>
          <p:cNvPr id="1031" name="Rectangle 7"/>
          <p:cNvSpPr>
            <a:spLocks noChangeArrowheads="1"/>
          </p:cNvSpPr>
          <p:nvPr userDrawn="1"/>
        </p:nvSpPr>
        <p:spPr bwMode="auto">
          <a:xfrm>
            <a:off x="7881118" y="332601"/>
            <a:ext cx="57708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r>
              <a:rPr lang="en-US" altLang="en-US" sz="1800" b="1" dirty="0"/>
              <a:t>  </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1" name="Rectangle 7"/>
          <p:cNvSpPr>
            <a:spLocks noChangeArrowheads="1"/>
          </p:cNvSpPr>
          <p:nvPr userDrawn="1"/>
        </p:nvSpPr>
        <p:spPr bwMode="auto">
          <a:xfrm>
            <a:off x="5136713" y="332601"/>
            <a:ext cx="332148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r>
              <a:rPr lang="en-US" altLang="en-US" sz="1800" b="1" dirty="0"/>
              <a:t>Doc.: IEEE 802.11-24/0</a:t>
            </a:r>
            <a:r>
              <a:rPr lang="en-US" altLang="zh-CN" sz="1800" b="1" dirty="0"/>
              <a:t>888</a:t>
            </a:r>
            <a:r>
              <a:rPr lang="en-US" altLang="en-US" sz="1800" b="1" dirty="0"/>
              <a:t>r1</a:t>
            </a:r>
          </a:p>
        </p:txBody>
      </p:sp>
      <p:sp>
        <p:nvSpPr>
          <p:cNvPr id="12" name="Rectangle 7"/>
          <p:cNvSpPr>
            <a:spLocks noChangeArrowheads="1"/>
          </p:cNvSpPr>
          <p:nvPr userDrawn="1"/>
        </p:nvSpPr>
        <p:spPr bwMode="auto">
          <a:xfrm>
            <a:off x="660875" y="304800"/>
            <a:ext cx="330152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indent="0" algn="l"/>
            <a:r>
              <a:rPr lang="en-US" altLang="en-US" sz="1800" b="1" dirty="0"/>
              <a:t>September 2024</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hdr="0"/>
  <p:txStyles>
    <p:title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svg"/><Relationship Id="rId7"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emf"/><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1/dcn/23/11-23-1387-01-0uhr-txop-sharing-extensions-for-xr-use-cases.pptx" TargetMode="External"/><Relationship Id="rId2" Type="http://schemas.openxmlformats.org/officeDocument/2006/relationships/hyperlink" Target="https://mentor.ieee.org/802.11/dcn/23/11-23-0480-01-0uhr-uhr-proposed-par.pdf" TargetMode="External"/><Relationship Id="rId1" Type="http://schemas.openxmlformats.org/officeDocument/2006/relationships/slideLayout" Target="../slideLayouts/slideLayout2.xml"/><Relationship Id="rId4" Type="http://schemas.openxmlformats.org/officeDocument/2006/relationships/hyperlink" Target="https://mentor.ieee.org/802.11/dcn/24/11-24-1389-00-00bn-coordinated-spatial-reuse-design-details.ppt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eaLnBrk="0" hangingPunct="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eaLnBrk="0" hangingPunct="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53ABCD13-380B-4CB5-B9B1-96CEC68A8A42}" type="slidenum">
              <a:rPr lang="en-US" altLang="en-US" sz="1200" b="0" dirty="0" smtClean="0"/>
              <a:t>1</a:t>
            </a:fld>
            <a:endParaRPr lang="en-US" altLang="en-US" sz="1200" b="0" dirty="0"/>
          </a:p>
        </p:txBody>
      </p:sp>
      <p:sp>
        <p:nvSpPr>
          <p:cNvPr id="13317" name="Rectangle 2"/>
          <p:cNvSpPr>
            <a:spLocks noGrp="1" noChangeArrowheads="1"/>
          </p:cNvSpPr>
          <p:nvPr>
            <p:ph type="title"/>
          </p:nvPr>
        </p:nvSpPr>
        <p:spPr>
          <a:xfrm>
            <a:off x="304800" y="838200"/>
            <a:ext cx="8686800" cy="1066800"/>
          </a:xfrm>
        </p:spPr>
        <p:txBody>
          <a:bodyPr/>
          <a:lstStyle/>
          <a:p>
            <a:r>
              <a:rPr lang="en-US" altLang="zh-CN" dirty="0">
                <a:latin typeface="Arial" panose="020B0604020202020204" pitchFamily="34" charset="0"/>
                <a:cs typeface="Arial" panose="020B0604020202020204" pitchFamily="34" charset="0"/>
              </a:rPr>
              <a:t>Trigger-based spatial reuse and P2P transmission</a:t>
            </a:r>
          </a:p>
        </p:txBody>
      </p:sp>
      <p:sp>
        <p:nvSpPr>
          <p:cNvPr id="13318" name="Rectangle 6"/>
          <p:cNvSpPr>
            <a:spLocks noGrp="1" noChangeArrowheads="1"/>
          </p:cNvSpPr>
          <p:nvPr>
            <p:ph type="body" idx="1"/>
          </p:nvPr>
        </p:nvSpPr>
        <p:spPr>
          <a:xfrm>
            <a:off x="685800" y="2133600"/>
            <a:ext cx="7772400" cy="381000"/>
          </a:xfrm>
        </p:spPr>
        <p:txBody>
          <a:bodyPr/>
          <a:lstStyle/>
          <a:p>
            <a:pPr algn="ctr">
              <a:buFontTx/>
              <a:buNone/>
            </a:pPr>
            <a:r>
              <a:rPr lang="en-US" altLang="en-US" sz="2000" dirty="0">
                <a:cs typeface="Arial" panose="020B0604020202020204" pitchFamily="34" charset="0"/>
              </a:rPr>
              <a:t>Date:</a:t>
            </a:r>
            <a:r>
              <a:rPr lang="en-US" altLang="en-US" sz="2000" b="0" dirty="0">
                <a:cs typeface="Arial" panose="020B0604020202020204" pitchFamily="34" charset="0"/>
              </a:rPr>
              <a:t> 2024-09-</a:t>
            </a:r>
            <a:r>
              <a:rPr lang="en-US" altLang="zh-CN" sz="2000" b="0" dirty="0">
                <a:cs typeface="Arial" panose="020B0604020202020204" pitchFamily="34" charset="0"/>
              </a:rPr>
              <a:t>01</a:t>
            </a:r>
            <a:endParaRPr lang="en-US" altLang="en-US" sz="2000" b="0" dirty="0">
              <a:cs typeface="Arial" panose="020B0604020202020204" pitchFamily="34" charset="0"/>
            </a:endParaRPr>
          </a:p>
        </p:txBody>
      </p:sp>
      <p:sp>
        <p:nvSpPr>
          <p:cNvPr id="13320" name="Rectangle 12"/>
          <p:cNvSpPr>
            <a:spLocks noChangeArrowheads="1"/>
          </p:cNvSpPr>
          <p:nvPr/>
        </p:nvSpPr>
        <p:spPr bwMode="auto">
          <a:xfrm>
            <a:off x="685800" y="2657158"/>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eaLnBrk="0" hangingPunct="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eaLnBrk="0" hangingPunct="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dirty="0">
                <a:latin typeface="Arial" panose="020B0604020202020204" pitchFamily="34" charset="0"/>
                <a:cs typeface="Arial" panose="020B0604020202020204" pitchFamily="34" charset="0"/>
              </a:rPr>
              <a:t> Authors:</a:t>
            </a:r>
            <a:endParaRPr lang="en-US" altLang="en-US" sz="2000" b="0" dirty="0">
              <a:latin typeface="Arial" panose="020B0604020202020204" pitchFamily="34" charset="0"/>
              <a:cs typeface="Arial" panose="020B0604020202020204" pitchFamily="34" charset="0"/>
            </a:endParaRPr>
          </a:p>
        </p:txBody>
      </p:sp>
      <p:sp>
        <p:nvSpPr>
          <p:cNvPr id="2" name="文本框 1"/>
          <p:cNvSpPr txBox="1"/>
          <p:nvPr/>
        </p:nvSpPr>
        <p:spPr>
          <a:xfrm>
            <a:off x="7174230" y="6475730"/>
            <a:ext cx="1444625" cy="274320"/>
          </a:xfrm>
          <a:prstGeom prst="rect">
            <a:avLst/>
          </a:prstGeom>
          <a:noFill/>
        </p:spPr>
        <p:txBody>
          <a:bodyPr wrap="none" rtlCol="0" anchor="t">
            <a:spAutoFit/>
          </a:bodyPr>
          <a:lstStyle/>
          <a:p>
            <a:r>
              <a:rPr lang="en-US" altLang="ko-KR" dirty="0">
                <a:sym typeface="+mn-ea"/>
              </a:rPr>
              <a:t>Liuming Lu (OPPO)</a:t>
            </a:r>
            <a:endParaRPr lang="zh-CN" altLang="en-US"/>
          </a:p>
        </p:txBody>
      </p:sp>
      <p:graphicFrame>
        <p:nvGraphicFramePr>
          <p:cNvPr id="8" name="Table 7">
            <a:extLst>
              <a:ext uri="{FF2B5EF4-FFF2-40B4-BE49-F238E27FC236}">
                <a16:creationId xmlns:a16="http://schemas.microsoft.com/office/drawing/2014/main" id="{D0D039D2-C163-484F-9CA9-D3BC5C2D63FE}"/>
              </a:ext>
            </a:extLst>
          </p:cNvPr>
          <p:cNvGraphicFramePr>
            <a:graphicFrameLocks noGrp="1"/>
          </p:cNvGraphicFramePr>
          <p:nvPr>
            <p:extLst>
              <p:ext uri="{D42A27DB-BD31-4B8C-83A1-F6EECF244321}">
                <p14:modId xmlns:p14="http://schemas.microsoft.com/office/powerpoint/2010/main" val="1807627616"/>
              </p:ext>
            </p:extLst>
          </p:nvPr>
        </p:nvGraphicFramePr>
        <p:xfrm>
          <a:off x="719138" y="3270771"/>
          <a:ext cx="7858124" cy="2091447"/>
        </p:xfrm>
        <a:graphic>
          <a:graphicData uri="http://schemas.openxmlformats.org/drawingml/2006/table">
            <a:tbl>
              <a:tblPr>
                <a:tableStyleId>{5940675A-B579-460E-94D1-54222C63F5DA}</a:tableStyleId>
              </a:tblPr>
              <a:tblGrid>
                <a:gridCol w="1676400">
                  <a:extLst>
                    <a:ext uri="{9D8B030D-6E8A-4147-A177-3AD203B41FA5}">
                      <a16:colId xmlns:a16="http://schemas.microsoft.com/office/drawing/2014/main" val="20000"/>
                    </a:ext>
                  </a:extLst>
                </a:gridCol>
                <a:gridCol w="1423593">
                  <a:extLst>
                    <a:ext uri="{9D8B030D-6E8A-4147-A177-3AD203B41FA5}">
                      <a16:colId xmlns:a16="http://schemas.microsoft.com/office/drawing/2014/main" val="20001"/>
                    </a:ext>
                  </a:extLst>
                </a:gridCol>
                <a:gridCol w="1081393">
                  <a:extLst>
                    <a:ext uri="{9D8B030D-6E8A-4147-A177-3AD203B41FA5}">
                      <a16:colId xmlns:a16="http://schemas.microsoft.com/office/drawing/2014/main" val="20002"/>
                    </a:ext>
                  </a:extLst>
                </a:gridCol>
                <a:gridCol w="974005">
                  <a:extLst>
                    <a:ext uri="{9D8B030D-6E8A-4147-A177-3AD203B41FA5}">
                      <a16:colId xmlns:a16="http://schemas.microsoft.com/office/drawing/2014/main" val="20003"/>
                    </a:ext>
                  </a:extLst>
                </a:gridCol>
                <a:gridCol w="2702733">
                  <a:extLst>
                    <a:ext uri="{9D8B030D-6E8A-4147-A177-3AD203B41FA5}">
                      <a16:colId xmlns:a16="http://schemas.microsoft.com/office/drawing/2014/main" val="20004"/>
                    </a:ext>
                  </a:extLst>
                </a:gridCol>
              </a:tblGrid>
              <a:tr h="326849">
                <a:tc>
                  <a:txBody>
                    <a:bodyPr/>
                    <a:lstStyle/>
                    <a:p>
                      <a:pPr algn="ctr"/>
                      <a:r>
                        <a:rPr lang="en-US" sz="1800" b="1" dirty="0"/>
                        <a:t>Name</a:t>
                      </a:r>
                    </a:p>
                  </a:txBody>
                  <a:tcPr/>
                </a:tc>
                <a:tc>
                  <a:txBody>
                    <a:bodyPr/>
                    <a:lstStyle/>
                    <a:p>
                      <a:pPr algn="ctr"/>
                      <a:r>
                        <a:rPr lang="en-US" sz="1800" b="1" dirty="0"/>
                        <a:t>Affiliation</a:t>
                      </a:r>
                    </a:p>
                  </a:txBody>
                  <a:tcPr/>
                </a:tc>
                <a:tc>
                  <a:txBody>
                    <a:bodyPr/>
                    <a:lstStyle/>
                    <a:p>
                      <a:pPr algn="ctr"/>
                      <a:r>
                        <a:rPr lang="en-US" sz="1800" b="1" dirty="0"/>
                        <a:t>Address</a:t>
                      </a:r>
                    </a:p>
                  </a:txBody>
                  <a:tcPr/>
                </a:tc>
                <a:tc>
                  <a:txBody>
                    <a:bodyPr/>
                    <a:lstStyle/>
                    <a:p>
                      <a:pPr algn="ctr"/>
                      <a:r>
                        <a:rPr lang="en-US" sz="1800" b="1" dirty="0"/>
                        <a:t>Phone</a:t>
                      </a:r>
                    </a:p>
                  </a:txBody>
                  <a:tcPr/>
                </a:tc>
                <a:tc>
                  <a:txBody>
                    <a:bodyPr/>
                    <a:lstStyle/>
                    <a:p>
                      <a:pPr algn="ctr"/>
                      <a:r>
                        <a:rPr lang="en-US" sz="1800" b="1" dirty="0"/>
                        <a:t>Email</a:t>
                      </a:r>
                    </a:p>
                  </a:txBody>
                  <a:tcPr/>
                </a:tc>
                <a:extLst>
                  <a:ext uri="{0D108BD9-81ED-4DB2-BD59-A6C34878D82A}">
                    <a16:rowId xmlns:a16="http://schemas.microsoft.com/office/drawing/2014/main" val="10000"/>
                  </a:ext>
                </a:extLst>
              </a:tr>
              <a:tr h="354087">
                <a:tc>
                  <a:txBody>
                    <a:bodyPr/>
                    <a:lstStyle/>
                    <a:p>
                      <a:pPr marL="0" algn="ctr" defTabSz="914400" rtl="0" eaLnBrk="1" latinLnBrk="0" hangingPunct="1">
                        <a:spcAft>
                          <a:spcPts val="0"/>
                        </a:spcAft>
                      </a:pPr>
                      <a:r>
                        <a:rPr lang="en-US" altLang="ko-KR" sz="1800" kern="0" dirty="0">
                          <a:effectLst/>
                          <a:latin typeface="Times New Roman" panose="02020603050405020304" pitchFamily="18" charset="0"/>
                          <a:sym typeface="+mn-ea"/>
                        </a:rPr>
                        <a:t>Liuming Lu</a:t>
                      </a:r>
                      <a:endParaRPr lang="ko-KR" sz="1800" b="0" kern="0" dirty="0">
                        <a:solidFill>
                          <a:schemeClr val="tx1"/>
                        </a:solidFill>
                        <a:effectLst/>
                        <a:latin typeface="Times New Roman" panose="02020603050405020304" pitchFamily="18" charset="0"/>
                        <a:ea typeface="+mn-ea"/>
                        <a:cs typeface="+mn-cs"/>
                      </a:endParaRPr>
                    </a:p>
                  </a:txBody>
                  <a:tcPr marL="68580" marR="68580" marT="0" marB="0"/>
                </a:tc>
                <a:tc rowSpan="6">
                  <a:txBody>
                    <a:bodyPr/>
                    <a:lstStyle/>
                    <a:p>
                      <a:pPr algn="ctr">
                        <a:spcAft>
                          <a:spcPts val="0"/>
                        </a:spcAft>
                      </a:pPr>
                      <a:endParaRPr lang="en-SG" altLang="ko-KR" sz="1800" b="0" dirty="0">
                        <a:effectLst/>
                        <a:latin typeface="Times New Roman" panose="02020603050405020304" pitchFamily="18" charset="0"/>
                        <a:ea typeface="Malgun Gothic" panose="020B0503020000020004" pitchFamily="50" charset="-127"/>
                      </a:endParaRPr>
                    </a:p>
                    <a:p>
                      <a:pPr algn="ctr">
                        <a:spcAft>
                          <a:spcPts val="0"/>
                        </a:spcAft>
                      </a:pPr>
                      <a:r>
                        <a:rPr lang="en-SG" altLang="ko-KR" sz="1800" b="0" dirty="0">
                          <a:effectLst/>
                          <a:latin typeface="Times New Roman" panose="02020603050405020304" pitchFamily="18" charset="0"/>
                          <a:ea typeface="Malgun Gothic" panose="020B0503020000020004" pitchFamily="50" charset="-127"/>
                        </a:rPr>
                        <a:t>OPPO</a:t>
                      </a: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r>
                        <a:rPr lang="en-US" sz="1800" b="0" dirty="0">
                          <a:effectLst/>
                          <a:latin typeface="Times New Roman" panose="02020603050405020304" pitchFamily="18" charset="0"/>
                          <a:ea typeface="Malgun Gothic" panose="020B0503020000020004" pitchFamily="50" charset="-127"/>
                        </a:rPr>
                        <a:t> </a:t>
                      </a: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r>
                        <a:rPr lang="en-US" sz="1800" b="0" dirty="0">
                          <a:effectLst/>
                          <a:latin typeface="Times New Roman" panose="02020603050405020304" pitchFamily="18" charset="0"/>
                          <a:ea typeface="Malgun Gothic" panose="020B0503020000020004" pitchFamily="50" charset="-127"/>
                        </a:rPr>
                        <a:t> </a:t>
                      </a: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r>
                        <a:rPr lang="en-US" sz="1800" b="0" dirty="0">
                          <a:effectLst/>
                          <a:latin typeface="Times New Roman" panose="02020603050405020304" pitchFamily="18" charset="0"/>
                          <a:ea typeface="Malgun Gothic" panose="020B0503020000020004" pitchFamily="50" charset="-127"/>
                        </a:rPr>
                        <a:t>luliuming@oppo.com</a:t>
                      </a:r>
                      <a:endParaRPr lang="ko-KR" sz="1800" b="0" dirty="0">
                        <a:effectLst/>
                        <a:latin typeface="Times New Roman" panose="02020603050405020304" pitchFamily="18" charset="0"/>
                        <a:ea typeface="Malgun Gothic" panose="020B0503020000020004" pitchFamily="50" charset="-127"/>
                      </a:endParaRPr>
                    </a:p>
                  </a:txBody>
                  <a:tcPr marL="68580" marR="68580" marT="0" marB="0"/>
                </a:tc>
                <a:extLst>
                  <a:ext uri="{0D108BD9-81ED-4DB2-BD59-A6C34878D82A}">
                    <a16:rowId xmlns:a16="http://schemas.microsoft.com/office/drawing/2014/main" val="10001"/>
                  </a:ext>
                </a:extLst>
              </a:tr>
              <a:tr h="258756">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en-US" altLang="ko-KR" sz="1800" b="0" kern="0" dirty="0">
                          <a:solidFill>
                            <a:schemeClr val="tx1"/>
                          </a:solidFill>
                          <a:effectLst/>
                          <a:latin typeface="Times New Roman" panose="02020603050405020304" pitchFamily="18" charset="0"/>
                          <a:ea typeface="+mn-ea"/>
                          <a:cs typeface="+mn-cs"/>
                        </a:rPr>
                        <a:t>Chaoming Luo</a:t>
                      </a:r>
                      <a:endParaRPr lang="ko-KR" sz="18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endParaRPr lang="zh-CN" altLang="en-US"/>
                    </a:p>
                  </a:txBody>
                  <a:tcPr/>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extLst>
                  <a:ext uri="{0D108BD9-81ED-4DB2-BD59-A6C34878D82A}">
                    <a16:rowId xmlns:a16="http://schemas.microsoft.com/office/drawing/2014/main" val="1494611671"/>
                  </a:ext>
                </a:extLst>
              </a:tr>
              <a:tr h="245137">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en-US" altLang="zh-CN" sz="1800" kern="1200" dirty="0">
                          <a:solidFill>
                            <a:schemeClr val="tx1"/>
                          </a:solidFill>
                          <a:effectLst/>
                          <a:latin typeface="+mn-lt"/>
                          <a:ea typeface="+mn-ea"/>
                          <a:cs typeface="+mn-cs"/>
                        </a:rPr>
                        <a:t>Dong Wei</a:t>
                      </a:r>
                      <a:endParaRPr lang="ko-KR" sz="18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endParaRPr lang="zh-CN" altLang="en-US"/>
                    </a:p>
                  </a:txBody>
                  <a:tcPr/>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extLst>
                  <a:ext uri="{0D108BD9-81ED-4DB2-BD59-A6C34878D82A}">
                    <a16:rowId xmlns:a16="http://schemas.microsoft.com/office/drawing/2014/main" val="3742429262"/>
                  </a:ext>
                </a:extLst>
              </a:tr>
              <a:tr h="24513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i="0" kern="1200" dirty="0">
                          <a:solidFill>
                            <a:schemeClr val="tx1"/>
                          </a:solidFill>
                          <a:effectLst/>
                          <a:latin typeface="+mn-lt"/>
                          <a:ea typeface="+mn-ea"/>
                          <a:cs typeface="+mn-cs"/>
                        </a:rPr>
                        <a:t>Liangxiao Xin</a:t>
                      </a:r>
                      <a:endParaRPr lang="ko-KR" sz="18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endParaRPr lang="zh-CN" altLang="en-US"/>
                    </a:p>
                  </a:txBody>
                  <a:tcPr/>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extLst>
                  <a:ext uri="{0D108BD9-81ED-4DB2-BD59-A6C34878D82A}">
                    <a16:rowId xmlns:a16="http://schemas.microsoft.com/office/drawing/2014/main" val="418120347"/>
                  </a:ext>
                </a:extLst>
              </a:tr>
              <a:tr h="27075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ko-KR" sz="1800" b="0" kern="0" dirty="0">
                          <a:solidFill>
                            <a:schemeClr val="tx1"/>
                          </a:solidFill>
                          <a:effectLst/>
                          <a:latin typeface="Times New Roman" panose="02020603050405020304" pitchFamily="18" charset="0"/>
                          <a:ea typeface="+mn-ea"/>
                          <a:cs typeface="+mn-cs"/>
                        </a:rPr>
                        <a:t>Ning Gao</a:t>
                      </a:r>
                      <a:endParaRPr lang="ko-KR" sz="18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endParaRPr lang="zh-CN" altLang="en-US"/>
                    </a:p>
                  </a:txBody>
                  <a:tcPr/>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extLst>
                  <a:ext uri="{0D108BD9-81ED-4DB2-BD59-A6C34878D82A}">
                    <a16:rowId xmlns:a16="http://schemas.microsoft.com/office/drawing/2014/main" val="1275251171"/>
                  </a:ext>
                </a:extLst>
              </a:tr>
              <a:tr h="22503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kern="1200" dirty="0">
                          <a:solidFill>
                            <a:schemeClr val="tx1"/>
                          </a:solidFill>
                          <a:effectLst/>
                          <a:latin typeface="+mn-lt"/>
                          <a:ea typeface="+mn-ea"/>
                          <a:cs typeface="+mn-cs"/>
                        </a:rPr>
                        <a:t>Yapu Li</a:t>
                      </a:r>
                      <a:endParaRPr lang="ko-KR" sz="18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endParaRPr lang="zh-CN" altLang="en-US"/>
                    </a:p>
                  </a:txBody>
                  <a:tcPr/>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extLst>
                  <a:ext uri="{0D108BD9-81ED-4DB2-BD59-A6C34878D82A}">
                    <a16:rowId xmlns:a16="http://schemas.microsoft.com/office/drawing/2014/main" val="1711706489"/>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399" cy="914400"/>
          </a:xfrm>
        </p:spPr>
        <p:txBody>
          <a:bodyPr/>
          <a:lstStyle/>
          <a:p>
            <a:r>
              <a:rPr lang="en-US" altLang="zh-CN" dirty="0">
                <a:latin typeface="Arial" panose="020B0604020202020204" pitchFamily="34" charset="0"/>
                <a:cs typeface="Arial" panose="020B0604020202020204" pitchFamily="34" charset="0"/>
              </a:rPr>
              <a:t>SP</a:t>
            </a:r>
            <a:endParaRPr lang="en-SG"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r>
              <a:rPr lang="en-US" altLang="en-US"/>
              <a:t>Slide </a:t>
            </a:r>
            <a:fld id="{BAA79A68-64D1-4CCC-816B-FF3FB7B89AE4}" type="slidenum">
              <a:rPr lang="en-US" altLang="en-US" smtClean="0"/>
              <a:t>10</a:t>
            </a:fld>
            <a:endParaRPr lang="en-US" altLang="en-US"/>
          </a:p>
        </p:txBody>
      </p:sp>
      <p:sp>
        <p:nvSpPr>
          <p:cNvPr id="10" name="TextBox 9"/>
          <p:cNvSpPr txBox="1"/>
          <p:nvPr/>
        </p:nvSpPr>
        <p:spPr>
          <a:xfrm>
            <a:off x="600074" y="1597729"/>
            <a:ext cx="8018781" cy="3293209"/>
          </a:xfrm>
          <a:prstGeom prst="rect">
            <a:avLst/>
          </a:prstGeom>
          <a:noFill/>
        </p:spPr>
        <p:txBody>
          <a:bodyPr wrap="square" rtlCol="0">
            <a:spAutoFit/>
          </a:bodyPr>
          <a:lstStyle/>
          <a:p>
            <a:pPr marL="287655" indent="-287655">
              <a:lnSpc>
                <a:spcPct val="150000"/>
              </a:lnSpc>
              <a:buFont typeface="Wingdings" panose="05000000000000000000" pitchFamily="2" charset="2"/>
              <a:buChar char="q"/>
            </a:pPr>
            <a:r>
              <a:rPr lang="en-US" altLang="zh-CN" sz="1600" b="1" dirty="0">
                <a:solidFill>
                  <a:schemeClr val="tx2"/>
                </a:solidFill>
              </a:rPr>
              <a:t>SP : Do you support to specify a new type of trigger frame for trigger-based spatial reuse in 11bn?</a:t>
            </a:r>
            <a:endParaRPr lang="zh-CN" altLang="zh-CN" sz="1600" b="1" dirty="0">
              <a:solidFill>
                <a:schemeClr val="tx2"/>
              </a:solidFill>
            </a:endParaRPr>
          </a:p>
          <a:p>
            <a:pPr marL="263525" indent="274638">
              <a:lnSpc>
                <a:spcPct val="150000"/>
              </a:lnSpc>
              <a:buFont typeface="Wingdings" panose="05000000000000000000" pitchFamily="2" charset="2"/>
              <a:buChar char="Ø"/>
            </a:pPr>
            <a:r>
              <a:rPr lang="en-US" altLang="zh-CN" sz="1600" b="1" dirty="0">
                <a:solidFill>
                  <a:schemeClr val="tx2"/>
                </a:solidFill>
              </a:rPr>
              <a:t>the trigger frame allocates resources for and solicits one or more TB PPDU.</a:t>
            </a:r>
          </a:p>
          <a:p>
            <a:pPr marL="263525" indent="274638">
              <a:lnSpc>
                <a:spcPct val="150000"/>
              </a:lnSpc>
              <a:buFont typeface="Wingdings" panose="05000000000000000000" pitchFamily="2" charset="2"/>
              <a:buChar char="Ø"/>
            </a:pPr>
            <a:r>
              <a:rPr lang="en-US" altLang="zh-CN" sz="1600" b="1" dirty="0">
                <a:solidFill>
                  <a:schemeClr val="tx2"/>
                </a:solidFill>
              </a:rPr>
              <a:t>the trigger frame allocates some of resources for one or more non-TB PPDUs simultaneously. </a:t>
            </a:r>
          </a:p>
          <a:p>
            <a:pPr marL="263525" indent="274638">
              <a:lnSpc>
                <a:spcPct val="150000"/>
              </a:lnSpc>
              <a:buFont typeface="Wingdings" panose="05000000000000000000" pitchFamily="2" charset="2"/>
              <a:buChar char="Ø"/>
            </a:pPr>
            <a:r>
              <a:rPr lang="en-US" altLang="zh-CN" sz="1600" b="1" dirty="0">
                <a:solidFill>
                  <a:schemeClr val="tx2"/>
                </a:solidFill>
              </a:rPr>
              <a:t>The format of the trigger frame is TBD</a:t>
            </a:r>
            <a:endParaRPr lang="zh-CN" altLang="en-US" sz="1600" b="1" dirty="0">
              <a:solidFill>
                <a:schemeClr val="tx2"/>
              </a:solidFill>
            </a:endParaRPr>
          </a:p>
          <a:p>
            <a:pPr marL="342900" indent="-342900">
              <a:buFont typeface="Arial" panose="020B0604020202020204" pitchFamily="34" charset="0"/>
              <a:buChar char="•"/>
            </a:pPr>
            <a:endParaRPr lang="en-US" altLang="zh-CN" sz="1600" b="1" dirty="0">
              <a:solidFill>
                <a:schemeClr val="tx2"/>
              </a:solidFill>
            </a:endParaRPr>
          </a:p>
          <a:p>
            <a:pPr marL="287655" indent="-287655">
              <a:buFont typeface="Wingdings" panose="05000000000000000000" pitchFamily="2" charset="2"/>
              <a:buChar char="q"/>
            </a:pPr>
            <a:endParaRPr lang="zh-CN" altLang="zh-CN" sz="1600" b="1" dirty="0">
              <a:solidFill>
                <a:schemeClr val="tx2"/>
              </a:solidFill>
            </a:endParaRPr>
          </a:p>
          <a:p>
            <a:r>
              <a:rPr lang="en-US" altLang="zh-CN" sz="1600" dirty="0"/>
              <a:t> </a:t>
            </a:r>
            <a:endParaRPr lang="zh-CN" altLang="zh-CN" sz="1600" dirty="0"/>
          </a:p>
          <a:p>
            <a:pPr marL="287655" indent="-287655">
              <a:buFont typeface="Wingdings" panose="05000000000000000000" pitchFamily="2" charset="2"/>
              <a:buChar char="q"/>
            </a:pPr>
            <a:endParaRPr lang="en-US" sz="1600" dirty="0">
              <a:solidFill>
                <a:schemeClr val="tx2"/>
              </a:solidFill>
            </a:endParaRPr>
          </a:p>
        </p:txBody>
      </p:sp>
      <p:sp>
        <p:nvSpPr>
          <p:cNvPr id="5" name="文本框 4"/>
          <p:cNvSpPr txBox="1"/>
          <p:nvPr/>
        </p:nvSpPr>
        <p:spPr>
          <a:xfrm>
            <a:off x="7174230" y="6475730"/>
            <a:ext cx="1444625" cy="274320"/>
          </a:xfrm>
          <a:prstGeom prst="rect">
            <a:avLst/>
          </a:prstGeom>
          <a:noFill/>
        </p:spPr>
        <p:txBody>
          <a:bodyPr wrap="none" rtlCol="0" anchor="t">
            <a:spAutoFit/>
          </a:bodyPr>
          <a:lstStyle/>
          <a:p>
            <a:r>
              <a:rPr lang="en-US" altLang="ko-KR" dirty="0">
                <a:sym typeface="+mn-ea"/>
              </a:rPr>
              <a:t>Liuming Lu (OPPO)</a:t>
            </a:r>
            <a:endParaRPr lang="zh-CN" altLang="en-US"/>
          </a:p>
        </p:txBody>
      </p:sp>
    </p:spTree>
    <p:extLst>
      <p:ext uri="{BB962C8B-B14F-4D97-AF65-F5344CB8AC3E}">
        <p14:creationId xmlns:p14="http://schemas.microsoft.com/office/powerpoint/2010/main" val="29086694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6E009AB-F195-4A7E-83AF-8BC44D804865}"/>
              </a:ext>
            </a:extLst>
          </p:cNvPr>
          <p:cNvSpPr>
            <a:spLocks noGrp="1"/>
          </p:cNvSpPr>
          <p:nvPr>
            <p:ph type="title"/>
          </p:nvPr>
        </p:nvSpPr>
        <p:spPr/>
        <p:txBody>
          <a:bodyPr/>
          <a:lstStyle/>
          <a:p>
            <a:r>
              <a:rPr lang="en-US" altLang="zh-CN" dirty="0"/>
              <a:t>Introduction</a:t>
            </a:r>
            <a:endParaRPr lang="zh-CN" altLang="en-US" dirty="0"/>
          </a:p>
        </p:txBody>
      </p:sp>
      <p:sp>
        <p:nvSpPr>
          <p:cNvPr id="3" name="内容占位符 2">
            <a:extLst>
              <a:ext uri="{FF2B5EF4-FFF2-40B4-BE49-F238E27FC236}">
                <a16:creationId xmlns:a16="http://schemas.microsoft.com/office/drawing/2014/main" id="{BFF00DFE-F453-4056-9D27-4C723CD3DC38}"/>
              </a:ext>
            </a:extLst>
          </p:cNvPr>
          <p:cNvSpPr>
            <a:spLocks noGrp="1"/>
          </p:cNvSpPr>
          <p:nvPr>
            <p:ph idx="1"/>
          </p:nvPr>
        </p:nvSpPr>
        <p:spPr>
          <a:xfrm>
            <a:off x="685800" y="1752600"/>
            <a:ext cx="8229600" cy="4114800"/>
          </a:xfrm>
        </p:spPr>
        <p:txBody>
          <a:bodyPr/>
          <a:lstStyle/>
          <a:p>
            <a:pPr>
              <a:buFont typeface="Wingdings" panose="05000000000000000000" pitchFamily="2" charset="2"/>
              <a:buChar char="p"/>
            </a:pPr>
            <a:r>
              <a:rPr lang="en-GB" altLang="zh-CN" sz="1600" dirty="0"/>
              <a:t>UHR takes </a:t>
            </a:r>
            <a:r>
              <a:rPr lang="en-US" altLang="zh-CN" sz="1600" dirty="0"/>
              <a:t>enhancement of WLAN reliability for both an isolated BSS and overlapping BSSs as a</a:t>
            </a:r>
            <a:r>
              <a:rPr lang="zh-CN" altLang="en-US" sz="1600" dirty="0"/>
              <a:t> </a:t>
            </a:r>
            <a:r>
              <a:rPr lang="en-GB" altLang="zh-CN" sz="1600" dirty="0"/>
              <a:t>main </a:t>
            </a:r>
            <a:r>
              <a:rPr lang="en-US" altLang="zh-CN" sz="1600" dirty="0"/>
              <a:t>Objective[1]</a:t>
            </a:r>
          </a:p>
          <a:p>
            <a:pPr indent="285750" algn="just">
              <a:buFont typeface="Wingdings" panose="05000000000000000000" pitchFamily="2" charset="2"/>
              <a:buChar char="Ø"/>
            </a:pPr>
            <a:r>
              <a:rPr lang="en-US" altLang="zh-CN" sz="1600" b="0" kern="1200" dirty="0"/>
              <a:t>to improve efficient use of the medium</a:t>
            </a:r>
          </a:p>
          <a:p>
            <a:pPr indent="285750" algn="just">
              <a:buFont typeface="Wingdings" panose="05000000000000000000" pitchFamily="2" charset="2"/>
              <a:buChar char="Ø"/>
            </a:pPr>
            <a:r>
              <a:rPr lang="en-US" altLang="zh-CN" sz="1600" b="0" kern="1200" dirty="0"/>
              <a:t>to increase throughput at different SINR levels (Rate-vs-Range)</a:t>
            </a:r>
          </a:p>
          <a:p>
            <a:pPr indent="285750" algn="just">
              <a:buFont typeface="Wingdings" panose="05000000000000000000" pitchFamily="2" charset="2"/>
              <a:buChar char="Ø"/>
            </a:pPr>
            <a:r>
              <a:rPr lang="en-US" altLang="zh-CN" sz="1600" b="0" kern="1200" dirty="0"/>
              <a:t>to reduce latency and jitter</a:t>
            </a:r>
          </a:p>
          <a:p>
            <a:pPr indent="285750" algn="just">
              <a:buFont typeface="Wingdings" panose="05000000000000000000" pitchFamily="2" charset="2"/>
              <a:buChar char="Ø"/>
            </a:pPr>
            <a:r>
              <a:rPr lang="en-US" altLang="zh-CN" sz="1600" b="0" kern="1200" dirty="0"/>
              <a:t>to improve Peer-to-Peer (P2P) operation</a:t>
            </a:r>
          </a:p>
          <a:p>
            <a:pPr>
              <a:buFont typeface="Wingdings" panose="05000000000000000000" pitchFamily="2" charset="2"/>
              <a:buChar char="p"/>
            </a:pPr>
            <a:endParaRPr lang="en-US" altLang="zh-TW" sz="1600" dirty="0"/>
          </a:p>
          <a:p>
            <a:pPr>
              <a:buFont typeface="Wingdings" panose="05000000000000000000" pitchFamily="2" charset="2"/>
              <a:buChar char="p"/>
            </a:pPr>
            <a:r>
              <a:rPr lang="en-US" altLang="zh-TW" sz="1600" dirty="0"/>
              <a:t>IEEE 802.11bn task group has agreed to d</a:t>
            </a:r>
            <a:r>
              <a:rPr lang="en-US" altLang="zh-CN" sz="1600" dirty="0"/>
              <a:t>efine multi-AP Coordinated Spatial Reuse (CSR) operation to improve system performance</a:t>
            </a:r>
            <a:r>
              <a:rPr lang="en-US" altLang="zh-TW" sz="1600" dirty="0"/>
              <a:t>. </a:t>
            </a:r>
            <a:endParaRPr lang="en-US" altLang="ko-KR" sz="1600" dirty="0"/>
          </a:p>
          <a:p>
            <a:pPr>
              <a:buFont typeface="Wingdings" panose="05000000000000000000" pitchFamily="2" charset="2"/>
              <a:buChar char="p"/>
            </a:pPr>
            <a:endParaRPr lang="en-US" altLang="zh-CN" sz="1600" dirty="0"/>
          </a:p>
          <a:p>
            <a:pPr>
              <a:buFont typeface="Wingdings" panose="05000000000000000000" pitchFamily="2" charset="2"/>
              <a:buChar char="p"/>
              <a:tabLst>
                <a:tab pos="360363" algn="l"/>
              </a:tabLst>
            </a:pPr>
            <a:r>
              <a:rPr lang="en-US" altLang="zh-CN" sz="1600" dirty="0"/>
              <a:t>This contribution analyzes a P2P scenario for trigger-based spatial reuse (or CSR) from the dimensions of increasing throughput and improving efficient use of the medium, and proposes candidate key functions for CSR to be considered .</a:t>
            </a:r>
          </a:p>
          <a:p>
            <a:pPr>
              <a:buFont typeface="Wingdings" panose="05000000000000000000" pitchFamily="2" charset="2"/>
              <a:buChar char="p"/>
              <a:tabLst>
                <a:tab pos="360363" algn="l"/>
              </a:tabLst>
            </a:pPr>
            <a:endParaRPr lang="zh-CN" altLang="zh-CN" sz="1600" dirty="0"/>
          </a:p>
        </p:txBody>
      </p:sp>
      <p:sp>
        <p:nvSpPr>
          <p:cNvPr id="4" name="页脚占位符 3">
            <a:extLst>
              <a:ext uri="{FF2B5EF4-FFF2-40B4-BE49-F238E27FC236}">
                <a16:creationId xmlns:a16="http://schemas.microsoft.com/office/drawing/2014/main" id="{B7429FE6-F2E6-4B35-938D-65673A7B39DB}"/>
              </a:ext>
            </a:extLst>
          </p:cNvPr>
          <p:cNvSpPr>
            <a:spLocks noGrp="1"/>
          </p:cNvSpPr>
          <p:nvPr>
            <p:ph type="ftr" sz="quarter" idx="11"/>
          </p:nvPr>
        </p:nvSpPr>
        <p:spPr/>
        <p:txBody>
          <a:bodyPr/>
          <a:lstStyle/>
          <a:p>
            <a:pPr>
              <a:defRPr/>
            </a:pPr>
            <a:r>
              <a:rPr lang="en-US" altLang="ko-KR" dirty="0">
                <a:sym typeface="+mn-ea"/>
              </a:rPr>
              <a:t>Liuming Lu (OPPO)</a:t>
            </a:r>
            <a:endParaRPr lang="en-US" dirty="0"/>
          </a:p>
        </p:txBody>
      </p:sp>
      <p:sp>
        <p:nvSpPr>
          <p:cNvPr id="5" name="灯片编号占位符 4">
            <a:extLst>
              <a:ext uri="{FF2B5EF4-FFF2-40B4-BE49-F238E27FC236}">
                <a16:creationId xmlns:a16="http://schemas.microsoft.com/office/drawing/2014/main" id="{7EE9F67D-F5D2-4B09-90CF-894F7C0FF4B9}"/>
              </a:ext>
            </a:extLst>
          </p:cNvPr>
          <p:cNvSpPr>
            <a:spLocks noGrp="1"/>
          </p:cNvSpPr>
          <p:nvPr>
            <p:ph type="sldNum" sz="quarter" idx="12"/>
          </p:nvPr>
        </p:nvSpPr>
        <p:spPr/>
        <p:txBody>
          <a:bodyPr/>
          <a:lstStyle/>
          <a:p>
            <a:r>
              <a:rPr lang="en-US" altLang="en-US"/>
              <a:t>Slide </a:t>
            </a:r>
            <a:fld id="{0FF88134-36A3-492E-B6B5-2F4703E76746}" type="slidenum">
              <a:rPr lang="en-US" altLang="en-US" smtClean="0"/>
              <a:t>2</a:t>
            </a:fld>
            <a:endParaRPr lang="en-US" altLang="en-US"/>
          </a:p>
        </p:txBody>
      </p:sp>
    </p:spTree>
    <p:extLst>
      <p:ext uri="{BB962C8B-B14F-4D97-AF65-F5344CB8AC3E}">
        <p14:creationId xmlns:p14="http://schemas.microsoft.com/office/powerpoint/2010/main" val="42842062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67DDA8D-8038-44A2-85C2-4A8FF1B2B45A}"/>
              </a:ext>
            </a:extLst>
          </p:cNvPr>
          <p:cNvSpPr>
            <a:spLocks noGrp="1"/>
          </p:cNvSpPr>
          <p:nvPr>
            <p:ph type="title"/>
          </p:nvPr>
        </p:nvSpPr>
        <p:spPr/>
        <p:txBody>
          <a:bodyPr/>
          <a:lstStyle/>
          <a:p>
            <a:r>
              <a:rPr lang="en-US" altLang="zh-CN" dirty="0"/>
              <a:t>Recap: HE/EHT SR &amp; EHT TXS</a:t>
            </a:r>
            <a:endParaRPr lang="zh-CN" altLang="en-US" dirty="0"/>
          </a:p>
        </p:txBody>
      </p:sp>
      <p:sp>
        <p:nvSpPr>
          <p:cNvPr id="3" name="内容占位符 2">
            <a:extLst>
              <a:ext uri="{FF2B5EF4-FFF2-40B4-BE49-F238E27FC236}">
                <a16:creationId xmlns:a16="http://schemas.microsoft.com/office/drawing/2014/main" id="{D5AB7482-3F15-4C2F-B925-5571FA17228A}"/>
              </a:ext>
            </a:extLst>
          </p:cNvPr>
          <p:cNvSpPr>
            <a:spLocks noGrp="1"/>
          </p:cNvSpPr>
          <p:nvPr>
            <p:ph idx="1"/>
          </p:nvPr>
        </p:nvSpPr>
        <p:spPr>
          <a:xfrm>
            <a:off x="594995" y="1571306"/>
            <a:ext cx="8413750" cy="3534095"/>
          </a:xfrm>
        </p:spPr>
        <p:txBody>
          <a:bodyPr/>
          <a:lstStyle/>
          <a:p>
            <a:pPr>
              <a:spcBef>
                <a:spcPts val="600"/>
              </a:spcBef>
              <a:spcAft>
                <a:spcPts val="600"/>
              </a:spcAft>
              <a:buFont typeface="Wingdings" panose="05000000000000000000" pitchFamily="2" charset="2"/>
              <a:buChar char="p"/>
            </a:pPr>
            <a:r>
              <a:rPr lang="en-US" altLang="zh-CN" sz="1600" dirty="0"/>
              <a:t>HE/EHT spatial reuse</a:t>
            </a:r>
          </a:p>
          <a:p>
            <a:pPr marL="0" indent="0">
              <a:spcBef>
                <a:spcPts val="600"/>
              </a:spcBef>
              <a:spcAft>
                <a:spcPts val="600"/>
              </a:spcAft>
              <a:buNone/>
            </a:pPr>
            <a:r>
              <a:rPr lang="en-US" altLang="zh-CN" sz="1400" dirty="0"/>
              <a:t>1.    Mode 1: OBSS PD-based spatial reuse</a:t>
            </a:r>
          </a:p>
          <a:p>
            <a:pPr marL="285750" indent="-285750" algn="just">
              <a:spcBef>
                <a:spcPts val="0"/>
              </a:spcBef>
              <a:spcAft>
                <a:spcPts val="0"/>
              </a:spcAft>
              <a:buFont typeface="Wingdings" panose="05000000000000000000" pitchFamily="2" charset="2"/>
              <a:buChar char="Ø"/>
            </a:pPr>
            <a:r>
              <a:rPr lang="en-US" altLang="zh-CN" sz="1200" kern="1200" dirty="0">
                <a:latin typeface="Times New Roman" panose="02020603050405020304" pitchFamily="18" charset="0"/>
                <a:cs typeface="+mn-cs"/>
              </a:rPr>
              <a:t>Type1: allows a STA to ignore inter-BSS PPDUs using a non-spatial reuse group(</a:t>
            </a:r>
            <a:r>
              <a:rPr lang="en-US" altLang="zh-CN" sz="1200" kern="1200" dirty="0">
                <a:latin typeface="Times New Roman" panose="02020603050405020304" pitchFamily="18" charset="0"/>
              </a:rPr>
              <a:t>non-SRG</a:t>
            </a:r>
            <a:r>
              <a:rPr lang="en-US" altLang="zh-CN" sz="1200" kern="1200" dirty="0">
                <a:latin typeface="Times New Roman" panose="02020603050405020304" pitchFamily="18" charset="0"/>
                <a:cs typeface="+mn-cs"/>
              </a:rPr>
              <a:t>) OBSS PD level. </a:t>
            </a:r>
          </a:p>
          <a:p>
            <a:pPr marL="285750" indent="-285750" algn="just">
              <a:spcBef>
                <a:spcPts val="0"/>
              </a:spcBef>
              <a:spcAft>
                <a:spcPts val="0"/>
              </a:spcAft>
              <a:buFont typeface="Wingdings" panose="05000000000000000000" pitchFamily="2" charset="2"/>
              <a:buChar char="Ø"/>
            </a:pPr>
            <a:r>
              <a:rPr lang="en-US" altLang="zh-CN" sz="1200" kern="1200" dirty="0">
                <a:latin typeface="Times New Roman" panose="02020603050405020304" pitchFamily="18" charset="0"/>
                <a:cs typeface="+mn-cs"/>
              </a:rPr>
              <a:t>Type2: allows a STA to ignore inter-BSS PPDUs that are identified as being SRG PPDUs, using an SRG OBSS PD level.</a:t>
            </a:r>
          </a:p>
          <a:p>
            <a:pPr marL="0" indent="0">
              <a:spcBef>
                <a:spcPts val="600"/>
              </a:spcBef>
              <a:spcAft>
                <a:spcPts val="600"/>
              </a:spcAft>
              <a:buNone/>
            </a:pPr>
            <a:r>
              <a:rPr lang="en-US" altLang="zh-CN" sz="1400" dirty="0"/>
              <a:t>2.    Mode 2: Parameterized Spatial Reuse</a:t>
            </a:r>
            <a:r>
              <a:rPr lang="zh-CN" altLang="en-US" sz="1400" dirty="0"/>
              <a:t>（</a:t>
            </a:r>
            <a:r>
              <a:rPr lang="en-US" altLang="zh-CN" sz="1400" dirty="0"/>
              <a:t>PSR</a:t>
            </a:r>
            <a:r>
              <a:rPr lang="zh-CN" altLang="en-US" sz="1400" dirty="0"/>
              <a:t>）</a:t>
            </a:r>
            <a:r>
              <a:rPr lang="en-US" altLang="zh-CN" sz="1400" dirty="0"/>
              <a:t>-based spatial reuse</a:t>
            </a:r>
          </a:p>
          <a:p>
            <a:pPr>
              <a:spcBef>
                <a:spcPts val="0"/>
              </a:spcBef>
              <a:spcAft>
                <a:spcPts val="0"/>
              </a:spcAft>
              <a:buFont typeface="Wingdings" panose="05000000000000000000" pitchFamily="2" charset="2"/>
              <a:buChar char="p"/>
            </a:pPr>
            <a:endParaRPr lang="en-US" altLang="zh-CN" sz="1400" dirty="0"/>
          </a:p>
          <a:p>
            <a:pPr>
              <a:spcBef>
                <a:spcPts val="0"/>
              </a:spcBef>
              <a:spcAft>
                <a:spcPts val="0"/>
              </a:spcAft>
              <a:buFont typeface="Wingdings" panose="05000000000000000000" pitchFamily="2" charset="2"/>
              <a:buChar char="p"/>
            </a:pPr>
            <a:endParaRPr lang="en-US" altLang="zh-CN" sz="1400" dirty="0"/>
          </a:p>
          <a:p>
            <a:pPr>
              <a:spcBef>
                <a:spcPts val="0"/>
              </a:spcBef>
              <a:spcAft>
                <a:spcPts val="0"/>
              </a:spcAft>
              <a:buFont typeface="Wingdings" panose="05000000000000000000" pitchFamily="2" charset="2"/>
              <a:buChar char="p"/>
            </a:pPr>
            <a:endParaRPr lang="en-US" altLang="zh-CN" sz="1400" dirty="0"/>
          </a:p>
          <a:p>
            <a:pPr>
              <a:spcBef>
                <a:spcPts val="0"/>
              </a:spcBef>
              <a:spcAft>
                <a:spcPts val="0"/>
              </a:spcAft>
              <a:buFont typeface="Wingdings" panose="05000000000000000000" pitchFamily="2" charset="2"/>
              <a:buChar char="p"/>
            </a:pPr>
            <a:endParaRPr lang="en-US" altLang="zh-CN" sz="1400" dirty="0"/>
          </a:p>
          <a:p>
            <a:pPr>
              <a:spcBef>
                <a:spcPts val="0"/>
              </a:spcBef>
              <a:spcAft>
                <a:spcPts val="0"/>
              </a:spcAft>
              <a:buFont typeface="Wingdings" panose="05000000000000000000" pitchFamily="2" charset="2"/>
              <a:buChar char="p"/>
            </a:pPr>
            <a:endParaRPr lang="en-US" altLang="zh-CN" sz="1400" dirty="0"/>
          </a:p>
          <a:p>
            <a:pPr>
              <a:spcBef>
                <a:spcPts val="0"/>
              </a:spcBef>
              <a:spcAft>
                <a:spcPts val="0"/>
              </a:spcAft>
              <a:buFont typeface="Wingdings" panose="05000000000000000000" pitchFamily="2" charset="2"/>
              <a:buChar char="p"/>
            </a:pPr>
            <a:endParaRPr lang="en-US" altLang="zh-CN" sz="1400" dirty="0"/>
          </a:p>
          <a:p>
            <a:pPr>
              <a:spcBef>
                <a:spcPts val="0"/>
              </a:spcBef>
              <a:spcAft>
                <a:spcPts val="0"/>
              </a:spcAft>
              <a:buFont typeface="Wingdings" panose="05000000000000000000" pitchFamily="2" charset="2"/>
              <a:buChar char="p"/>
            </a:pPr>
            <a:endParaRPr lang="en-US" altLang="zh-CN" sz="1400" dirty="0"/>
          </a:p>
          <a:p>
            <a:pPr>
              <a:spcBef>
                <a:spcPts val="0"/>
              </a:spcBef>
              <a:spcAft>
                <a:spcPts val="0"/>
              </a:spcAft>
              <a:buFont typeface="Wingdings" panose="05000000000000000000" pitchFamily="2" charset="2"/>
              <a:buChar char="p"/>
            </a:pPr>
            <a:endParaRPr lang="en-US" altLang="zh-CN" sz="1400" dirty="0"/>
          </a:p>
          <a:p>
            <a:pPr>
              <a:spcBef>
                <a:spcPts val="600"/>
              </a:spcBef>
              <a:spcAft>
                <a:spcPts val="600"/>
              </a:spcAft>
              <a:buFont typeface="Wingdings" panose="05000000000000000000" pitchFamily="2" charset="2"/>
              <a:buChar char="p"/>
            </a:pPr>
            <a:r>
              <a:rPr lang="en-US" altLang="zh-CN" sz="1600" dirty="0"/>
              <a:t>EHT TXOP Sharing (TXS) </a:t>
            </a:r>
          </a:p>
        </p:txBody>
      </p:sp>
      <p:sp>
        <p:nvSpPr>
          <p:cNvPr id="4" name="页脚占位符 3">
            <a:extLst>
              <a:ext uri="{FF2B5EF4-FFF2-40B4-BE49-F238E27FC236}">
                <a16:creationId xmlns:a16="http://schemas.microsoft.com/office/drawing/2014/main" id="{FD761986-3BC0-48A6-9F55-4A82A40B5728}"/>
              </a:ext>
            </a:extLst>
          </p:cNvPr>
          <p:cNvSpPr>
            <a:spLocks noGrp="1"/>
          </p:cNvSpPr>
          <p:nvPr>
            <p:ph type="ftr" sz="quarter" idx="11"/>
          </p:nvPr>
        </p:nvSpPr>
        <p:spPr/>
        <p:txBody>
          <a:bodyPr/>
          <a:lstStyle/>
          <a:p>
            <a:pPr>
              <a:defRPr/>
            </a:pPr>
            <a:r>
              <a:rPr lang="en-US" altLang="ko-KR">
                <a:sym typeface="+mn-ea"/>
              </a:rPr>
              <a:t>Liuming Lu (OPPO)</a:t>
            </a:r>
            <a:endParaRPr lang="en-US" dirty="0"/>
          </a:p>
        </p:txBody>
      </p:sp>
      <p:sp>
        <p:nvSpPr>
          <p:cNvPr id="5" name="灯片编号占位符 4">
            <a:extLst>
              <a:ext uri="{FF2B5EF4-FFF2-40B4-BE49-F238E27FC236}">
                <a16:creationId xmlns:a16="http://schemas.microsoft.com/office/drawing/2014/main" id="{E189C36E-37C6-478A-B353-CE5A33A99ED0}"/>
              </a:ext>
            </a:extLst>
          </p:cNvPr>
          <p:cNvSpPr>
            <a:spLocks noGrp="1"/>
          </p:cNvSpPr>
          <p:nvPr>
            <p:ph type="sldNum" sz="quarter" idx="12"/>
          </p:nvPr>
        </p:nvSpPr>
        <p:spPr>
          <a:xfrm>
            <a:off x="4344988" y="6523038"/>
            <a:ext cx="530225" cy="182562"/>
          </a:xfrm>
        </p:spPr>
        <p:txBody>
          <a:bodyPr/>
          <a:lstStyle/>
          <a:p>
            <a:r>
              <a:rPr lang="en-US" altLang="en-US" dirty="0"/>
              <a:t>Slide </a:t>
            </a:r>
            <a:fld id="{0FF88134-36A3-492E-B6B5-2F4703E76746}" type="slidenum">
              <a:rPr lang="en-US" altLang="en-US" smtClean="0"/>
              <a:t>3</a:t>
            </a:fld>
            <a:endParaRPr lang="en-US" altLang="en-US" dirty="0"/>
          </a:p>
        </p:txBody>
      </p:sp>
      <p:sp>
        <p:nvSpPr>
          <p:cNvPr id="7" name="文本框 6">
            <a:extLst>
              <a:ext uri="{FF2B5EF4-FFF2-40B4-BE49-F238E27FC236}">
                <a16:creationId xmlns:a16="http://schemas.microsoft.com/office/drawing/2014/main" id="{D3BAF93A-39F2-446D-BDEB-39A36929CF13}"/>
              </a:ext>
            </a:extLst>
          </p:cNvPr>
          <p:cNvSpPr txBox="1"/>
          <p:nvPr/>
        </p:nvSpPr>
        <p:spPr>
          <a:xfrm>
            <a:off x="613894" y="2988382"/>
            <a:ext cx="5295596" cy="1569660"/>
          </a:xfrm>
          <a:prstGeom prst="rect">
            <a:avLst/>
          </a:prstGeom>
          <a:noFill/>
        </p:spPr>
        <p:txBody>
          <a:bodyPr wrap="square" rtlCol="0">
            <a:spAutoFit/>
          </a:bodyPr>
          <a:lstStyle/>
          <a:p>
            <a:pPr marL="285750" indent="-285750" algn="just">
              <a:spcBef>
                <a:spcPts val="0"/>
              </a:spcBef>
              <a:spcAft>
                <a:spcPts val="0"/>
              </a:spcAft>
              <a:buFont typeface="Wingdings" panose="05000000000000000000" pitchFamily="2" charset="2"/>
              <a:buChar char="Ø"/>
            </a:pPr>
            <a:r>
              <a:rPr lang="en-US" altLang="zh-CN" b="1" dirty="0"/>
              <a:t>An HE STA initiates an SR transmission (i.e. transmit an PSRT PPDU) during an PSR opportunity for the duration of an ongoing PPDU (i.e. HE TB PPDU) that is triggered by the Trigger frame of the PSRR PPDU.</a:t>
            </a:r>
          </a:p>
          <a:p>
            <a:pPr marL="285750" indent="-285750" algn="just">
              <a:spcBef>
                <a:spcPts val="0"/>
              </a:spcBef>
              <a:spcAft>
                <a:spcPts val="0"/>
              </a:spcAft>
              <a:buFont typeface="Wingdings" panose="05000000000000000000" pitchFamily="2" charset="2"/>
              <a:buChar char="Ø"/>
            </a:pPr>
            <a:endParaRPr lang="en-US" altLang="zh-CN" b="1" dirty="0"/>
          </a:p>
          <a:p>
            <a:pPr marL="549275" indent="-285750" algn="just" eaLnBrk="0" hangingPunct="0">
              <a:spcBef>
                <a:spcPts val="0"/>
              </a:spcBef>
              <a:spcAft>
                <a:spcPts val="0"/>
              </a:spcAft>
              <a:buFont typeface="Wingdings" panose="05000000000000000000" pitchFamily="2" charset="2"/>
              <a:buChar char="u"/>
            </a:pPr>
            <a:r>
              <a:rPr lang="en-US" altLang="zh-CN" b="1" dirty="0">
                <a:solidFill>
                  <a:srgbClr val="FF3300"/>
                </a:solidFill>
                <a:latin typeface="+mn-lt"/>
              </a:rPr>
              <a:t>The transmit power of the PSRT PPDU is limited to avoid interfering with the reception of the ongoing PPDU at the recipient</a:t>
            </a:r>
          </a:p>
          <a:p>
            <a:pPr marL="549275" indent="-285750" algn="just" eaLnBrk="0" hangingPunct="0">
              <a:spcBef>
                <a:spcPts val="0"/>
              </a:spcBef>
              <a:spcAft>
                <a:spcPts val="0"/>
              </a:spcAft>
              <a:buFont typeface="Wingdings" panose="05000000000000000000" pitchFamily="2" charset="2"/>
              <a:buChar char="u"/>
            </a:pPr>
            <a:r>
              <a:rPr lang="en-US" altLang="zh-CN" b="1" dirty="0">
                <a:solidFill>
                  <a:srgbClr val="FF3300"/>
                </a:solidFill>
                <a:latin typeface="+mn-lt"/>
              </a:rPr>
              <a:t>The STA shall not transmit an PSRT PPDU that terminates beyond the PPDU duration of the ongoing PPDU</a:t>
            </a:r>
            <a:r>
              <a:rPr lang="en-US" altLang="zh-CN" b="1" dirty="0">
                <a:latin typeface="+mn-lt"/>
              </a:rPr>
              <a:t>.</a:t>
            </a:r>
            <a:endParaRPr lang="zh-CN" altLang="en-US" b="1" dirty="0">
              <a:latin typeface="+mn-lt"/>
            </a:endParaRPr>
          </a:p>
        </p:txBody>
      </p:sp>
      <p:pic>
        <p:nvPicPr>
          <p:cNvPr id="8" name="图片 7">
            <a:extLst>
              <a:ext uri="{FF2B5EF4-FFF2-40B4-BE49-F238E27FC236}">
                <a16:creationId xmlns:a16="http://schemas.microsoft.com/office/drawing/2014/main" id="{EA731302-ACC8-4EF5-A770-14A76970978C}"/>
              </a:ext>
            </a:extLst>
          </p:cNvPr>
          <p:cNvPicPr>
            <a:picLocks noChangeAspect="1"/>
          </p:cNvPicPr>
          <p:nvPr/>
        </p:nvPicPr>
        <p:blipFill>
          <a:blip r:embed="rId3"/>
          <a:stretch>
            <a:fillRect/>
          </a:stretch>
        </p:blipFill>
        <p:spPr>
          <a:xfrm>
            <a:off x="5882309" y="2740656"/>
            <a:ext cx="3134719" cy="1672640"/>
          </a:xfrm>
          <a:prstGeom prst="rect">
            <a:avLst/>
          </a:prstGeom>
        </p:spPr>
      </p:pic>
      <p:sp>
        <p:nvSpPr>
          <p:cNvPr id="10" name="文本框 9">
            <a:extLst>
              <a:ext uri="{FF2B5EF4-FFF2-40B4-BE49-F238E27FC236}">
                <a16:creationId xmlns:a16="http://schemas.microsoft.com/office/drawing/2014/main" id="{0686B423-C9FB-42F8-A9E3-8E1B3AD90AD7}"/>
              </a:ext>
            </a:extLst>
          </p:cNvPr>
          <p:cNvSpPr txBox="1"/>
          <p:nvPr/>
        </p:nvSpPr>
        <p:spPr>
          <a:xfrm>
            <a:off x="6248400" y="4267200"/>
            <a:ext cx="2752724" cy="276999"/>
          </a:xfrm>
          <a:prstGeom prst="rect">
            <a:avLst/>
          </a:prstGeom>
          <a:noFill/>
        </p:spPr>
        <p:txBody>
          <a:bodyPr wrap="square" rtlCol="0">
            <a:spAutoFit/>
          </a:bodyPr>
          <a:lstStyle/>
          <a:p>
            <a:r>
              <a:rPr lang="en-US" altLang="zh-CN" b="1" dirty="0"/>
              <a:t>Figure 1: PSR-based spatial reuse</a:t>
            </a:r>
            <a:endParaRPr lang="zh-CN" altLang="en-US" dirty="0"/>
          </a:p>
        </p:txBody>
      </p:sp>
      <p:sp>
        <p:nvSpPr>
          <p:cNvPr id="6" name="文本框 5">
            <a:extLst>
              <a:ext uri="{FF2B5EF4-FFF2-40B4-BE49-F238E27FC236}">
                <a16:creationId xmlns:a16="http://schemas.microsoft.com/office/drawing/2014/main" id="{859B01C7-37E4-48D0-9A84-ADD4443F3C43}"/>
              </a:ext>
            </a:extLst>
          </p:cNvPr>
          <p:cNvSpPr txBox="1"/>
          <p:nvPr/>
        </p:nvSpPr>
        <p:spPr>
          <a:xfrm>
            <a:off x="677517" y="5120263"/>
            <a:ext cx="5204792" cy="646331"/>
          </a:xfrm>
          <a:prstGeom prst="rect">
            <a:avLst/>
          </a:prstGeom>
          <a:noFill/>
        </p:spPr>
        <p:txBody>
          <a:bodyPr wrap="square" rtlCol="0">
            <a:spAutoFit/>
          </a:bodyPr>
          <a:lstStyle/>
          <a:p>
            <a:pPr marL="171450" indent="-171450">
              <a:buFont typeface="Wingdings" panose="05000000000000000000" pitchFamily="2" charset="2"/>
              <a:buChar char="Ø"/>
            </a:pPr>
            <a:r>
              <a:rPr lang="en-US" altLang="zh-CN" sz="1200" b="1" kern="1200" dirty="0">
                <a:latin typeface="Times New Roman" panose="02020603050405020304" pitchFamily="18" charset="0"/>
                <a:cs typeface="+mn-cs"/>
              </a:rPr>
              <a:t> TXOP sharing with mode2 allows a scheduled STA to transmit PPDU to the AP and to another STA by within the allocated time shared by the AP. </a:t>
            </a:r>
          </a:p>
          <a:p>
            <a:endParaRPr lang="zh-CN" altLang="en-US" dirty="0"/>
          </a:p>
        </p:txBody>
      </p:sp>
      <p:pic>
        <p:nvPicPr>
          <p:cNvPr id="11" name="图片 10">
            <a:extLst>
              <a:ext uri="{FF2B5EF4-FFF2-40B4-BE49-F238E27FC236}">
                <a16:creationId xmlns:a16="http://schemas.microsoft.com/office/drawing/2014/main" id="{F8099676-483C-4508-A91E-8B3C4F2786BE}"/>
              </a:ext>
            </a:extLst>
          </p:cNvPr>
          <p:cNvPicPr>
            <a:picLocks noChangeAspect="1"/>
          </p:cNvPicPr>
          <p:nvPr/>
        </p:nvPicPr>
        <p:blipFill>
          <a:blip r:embed="rId4"/>
          <a:stretch>
            <a:fillRect/>
          </a:stretch>
        </p:blipFill>
        <p:spPr>
          <a:xfrm>
            <a:off x="5890590" y="4744442"/>
            <a:ext cx="3134719" cy="1569660"/>
          </a:xfrm>
          <a:prstGeom prst="rect">
            <a:avLst/>
          </a:prstGeom>
        </p:spPr>
      </p:pic>
    </p:spTree>
    <p:extLst>
      <p:ext uri="{BB962C8B-B14F-4D97-AF65-F5344CB8AC3E}">
        <p14:creationId xmlns:p14="http://schemas.microsoft.com/office/powerpoint/2010/main" val="13958242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9B98783-E90F-403C-A8DC-A71ADFA5BF85}"/>
              </a:ext>
            </a:extLst>
          </p:cNvPr>
          <p:cNvSpPr>
            <a:spLocks noGrp="1"/>
          </p:cNvSpPr>
          <p:nvPr>
            <p:ph type="title"/>
          </p:nvPr>
        </p:nvSpPr>
        <p:spPr/>
        <p:txBody>
          <a:bodyPr/>
          <a:lstStyle/>
          <a:p>
            <a:r>
              <a:rPr lang="en-US" altLang="zh-CN" sz="3200" dirty="0"/>
              <a:t>Issues</a:t>
            </a:r>
            <a:endParaRPr lang="zh-CN" altLang="en-US" dirty="0"/>
          </a:p>
        </p:txBody>
      </p:sp>
      <p:sp>
        <p:nvSpPr>
          <p:cNvPr id="3" name="内容占位符 2">
            <a:extLst>
              <a:ext uri="{FF2B5EF4-FFF2-40B4-BE49-F238E27FC236}">
                <a16:creationId xmlns:a16="http://schemas.microsoft.com/office/drawing/2014/main" id="{4ECA3A73-672C-4B95-8DB2-D307E3F1681C}"/>
              </a:ext>
            </a:extLst>
          </p:cNvPr>
          <p:cNvSpPr>
            <a:spLocks noGrp="1"/>
          </p:cNvSpPr>
          <p:nvPr>
            <p:ph idx="1"/>
          </p:nvPr>
        </p:nvSpPr>
        <p:spPr>
          <a:xfrm>
            <a:off x="685800" y="1828800"/>
            <a:ext cx="8077200" cy="4114800"/>
          </a:xfrm>
        </p:spPr>
        <p:txBody>
          <a:bodyPr/>
          <a:lstStyle/>
          <a:p>
            <a:pPr>
              <a:spcBef>
                <a:spcPts val="600"/>
              </a:spcBef>
              <a:spcAft>
                <a:spcPts val="600"/>
              </a:spcAft>
              <a:buFont typeface="Wingdings" panose="05000000000000000000" pitchFamily="2" charset="2"/>
              <a:buChar char="p"/>
            </a:pPr>
            <a:r>
              <a:rPr lang="en-US" altLang="zh-CN" sz="1600" dirty="0">
                <a:solidFill>
                  <a:schemeClr val="tx2"/>
                </a:solidFill>
              </a:rPr>
              <a:t>PD/PSR-based spatial reuse </a:t>
            </a:r>
          </a:p>
          <a:p>
            <a:pPr>
              <a:spcBef>
                <a:spcPts val="0"/>
              </a:spcBef>
              <a:spcAft>
                <a:spcPts val="0"/>
              </a:spcAft>
              <a:buFont typeface="Wingdings" panose="05000000000000000000" pitchFamily="2" charset="2"/>
              <a:buChar char="Ø"/>
            </a:pPr>
            <a:r>
              <a:rPr lang="en-US" altLang="zh-CN" sz="1600" dirty="0">
                <a:solidFill>
                  <a:schemeClr val="tx2"/>
                </a:solidFill>
              </a:rPr>
              <a:t>although PD/PSR-based spatial reuse operation increases the opportunity of the STAs to access the medium,  they are not scheduled or coordinated operation. </a:t>
            </a:r>
          </a:p>
          <a:p>
            <a:pPr>
              <a:spcBef>
                <a:spcPts val="0"/>
              </a:spcBef>
              <a:spcAft>
                <a:spcPts val="0"/>
              </a:spcAft>
              <a:buFont typeface="Wingdings" panose="05000000000000000000" pitchFamily="2" charset="2"/>
              <a:buChar char="Ø"/>
            </a:pPr>
            <a:r>
              <a:rPr lang="en-US" altLang="zh-CN" sz="1600" dirty="0">
                <a:solidFill>
                  <a:schemeClr val="tx2"/>
                </a:solidFill>
              </a:rPr>
              <a:t>The tools cannot be used to schedule the transmissions among STAs by reusing the medium based on the </a:t>
            </a:r>
            <a:r>
              <a:rPr lang="en-US" altLang="zh-CN" sz="1600" dirty="0" err="1">
                <a:solidFill>
                  <a:schemeClr val="tx2"/>
                </a:solidFill>
              </a:rPr>
              <a:t>STAs’</a:t>
            </a:r>
            <a:r>
              <a:rPr lang="en-US" altLang="zh-CN" sz="1600" dirty="0">
                <a:solidFill>
                  <a:schemeClr val="tx2"/>
                </a:solidFill>
              </a:rPr>
              <a:t> requirements for the traffic to be delivered.</a:t>
            </a:r>
          </a:p>
          <a:p>
            <a:endParaRPr lang="en-US" altLang="zh-CN" sz="1600" dirty="0">
              <a:solidFill>
                <a:schemeClr val="tx2"/>
              </a:solidFill>
            </a:endParaRPr>
          </a:p>
          <a:p>
            <a:pPr>
              <a:spcBef>
                <a:spcPts val="600"/>
              </a:spcBef>
              <a:spcAft>
                <a:spcPts val="600"/>
              </a:spcAft>
              <a:buFont typeface="Wingdings" panose="05000000000000000000" pitchFamily="2" charset="2"/>
              <a:buChar char="p"/>
            </a:pPr>
            <a:r>
              <a:rPr lang="en-US" altLang="zh-CN" sz="1600" dirty="0">
                <a:solidFill>
                  <a:schemeClr val="tx2"/>
                </a:solidFill>
              </a:rPr>
              <a:t>TXOP sharing with mode2 for P2P transmission</a:t>
            </a:r>
          </a:p>
          <a:p>
            <a:pPr>
              <a:spcBef>
                <a:spcPts val="0"/>
              </a:spcBef>
              <a:spcAft>
                <a:spcPts val="0"/>
              </a:spcAft>
              <a:buFont typeface="Wingdings" panose="05000000000000000000" pitchFamily="2" charset="2"/>
              <a:buChar char="Ø"/>
            </a:pPr>
            <a:r>
              <a:rPr lang="en-US" altLang="zh-CN" sz="1600" dirty="0">
                <a:solidFill>
                  <a:schemeClr val="tx2"/>
                </a:solidFill>
              </a:rPr>
              <a:t>Hidden node issue would be serious if the distance between a non-AP STA and its P2P peer is relatively shorter than the distance between the non-AP STA and AP.</a:t>
            </a:r>
          </a:p>
          <a:p>
            <a:pPr>
              <a:spcBef>
                <a:spcPts val="0"/>
              </a:spcBef>
              <a:spcAft>
                <a:spcPts val="0"/>
              </a:spcAft>
              <a:buFont typeface="Wingdings" panose="05000000000000000000" pitchFamily="2" charset="2"/>
              <a:buChar char="Ø"/>
            </a:pPr>
            <a:r>
              <a:rPr lang="en-US" altLang="zh-CN" sz="1600" dirty="0">
                <a:solidFill>
                  <a:schemeClr val="tx2"/>
                </a:solidFill>
              </a:rPr>
              <a:t>Excessive channel protection would result in inefficient use of the medium for P2P transmission.</a:t>
            </a:r>
            <a:endParaRPr lang="zh-CN" altLang="en-US" sz="1600" dirty="0">
              <a:solidFill>
                <a:schemeClr val="tx2"/>
              </a:solidFill>
            </a:endParaRPr>
          </a:p>
        </p:txBody>
      </p:sp>
      <p:sp>
        <p:nvSpPr>
          <p:cNvPr id="4" name="页脚占位符 3">
            <a:extLst>
              <a:ext uri="{FF2B5EF4-FFF2-40B4-BE49-F238E27FC236}">
                <a16:creationId xmlns:a16="http://schemas.microsoft.com/office/drawing/2014/main" id="{88003C52-3E7D-45E9-BECC-7DFF6EB97F01}"/>
              </a:ext>
            </a:extLst>
          </p:cNvPr>
          <p:cNvSpPr>
            <a:spLocks noGrp="1"/>
          </p:cNvSpPr>
          <p:nvPr>
            <p:ph type="ftr" sz="quarter" idx="11"/>
          </p:nvPr>
        </p:nvSpPr>
        <p:spPr/>
        <p:txBody>
          <a:bodyPr/>
          <a:lstStyle/>
          <a:p>
            <a:pPr>
              <a:defRPr/>
            </a:pPr>
            <a:r>
              <a:rPr lang="en-US" altLang="ko-KR">
                <a:sym typeface="+mn-ea"/>
              </a:rPr>
              <a:t>Liuming Lu (OPPO)</a:t>
            </a:r>
            <a:endParaRPr lang="en-US" dirty="0"/>
          </a:p>
        </p:txBody>
      </p:sp>
      <p:sp>
        <p:nvSpPr>
          <p:cNvPr id="5" name="灯片编号占位符 4">
            <a:extLst>
              <a:ext uri="{FF2B5EF4-FFF2-40B4-BE49-F238E27FC236}">
                <a16:creationId xmlns:a16="http://schemas.microsoft.com/office/drawing/2014/main" id="{EE103021-3777-47B7-9691-BC58BB4AB607}"/>
              </a:ext>
            </a:extLst>
          </p:cNvPr>
          <p:cNvSpPr>
            <a:spLocks noGrp="1"/>
          </p:cNvSpPr>
          <p:nvPr>
            <p:ph type="sldNum" sz="quarter" idx="12"/>
          </p:nvPr>
        </p:nvSpPr>
        <p:spPr/>
        <p:txBody>
          <a:bodyPr/>
          <a:lstStyle/>
          <a:p>
            <a:r>
              <a:rPr lang="en-US" altLang="en-US"/>
              <a:t>Slide </a:t>
            </a:r>
            <a:fld id="{0FF88134-36A3-492E-B6B5-2F4703E76746}" type="slidenum">
              <a:rPr lang="en-US" altLang="en-US" smtClean="0"/>
              <a:t>4</a:t>
            </a:fld>
            <a:endParaRPr lang="en-US" altLang="en-US"/>
          </a:p>
        </p:txBody>
      </p:sp>
    </p:spTree>
    <p:extLst>
      <p:ext uri="{BB962C8B-B14F-4D97-AF65-F5344CB8AC3E}">
        <p14:creationId xmlns:p14="http://schemas.microsoft.com/office/powerpoint/2010/main" val="18068768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065200C-3003-4323-82B1-CAA4E1891D33}"/>
              </a:ext>
            </a:extLst>
          </p:cNvPr>
          <p:cNvSpPr>
            <a:spLocks noGrp="1"/>
          </p:cNvSpPr>
          <p:nvPr>
            <p:ph type="title"/>
          </p:nvPr>
        </p:nvSpPr>
        <p:spPr/>
        <p:txBody>
          <a:bodyPr/>
          <a:lstStyle/>
          <a:p>
            <a:r>
              <a:rPr lang="en-US" altLang="zh-CN" dirty="0"/>
              <a:t>Objectives</a:t>
            </a:r>
            <a:endParaRPr lang="zh-CN" altLang="en-US" dirty="0"/>
          </a:p>
        </p:txBody>
      </p:sp>
      <p:sp>
        <p:nvSpPr>
          <p:cNvPr id="3" name="内容占位符 2">
            <a:extLst>
              <a:ext uri="{FF2B5EF4-FFF2-40B4-BE49-F238E27FC236}">
                <a16:creationId xmlns:a16="http://schemas.microsoft.com/office/drawing/2014/main" id="{F182A9D7-4668-416A-B997-C839EC7BBCD4}"/>
              </a:ext>
            </a:extLst>
          </p:cNvPr>
          <p:cNvSpPr>
            <a:spLocks noGrp="1"/>
          </p:cNvSpPr>
          <p:nvPr>
            <p:ph idx="1"/>
          </p:nvPr>
        </p:nvSpPr>
        <p:spPr>
          <a:xfrm>
            <a:off x="684213" y="1752600"/>
            <a:ext cx="8078787" cy="4114800"/>
          </a:xfrm>
        </p:spPr>
        <p:txBody>
          <a:bodyPr/>
          <a:lstStyle/>
          <a:p>
            <a:pPr algn="just">
              <a:buFont typeface="Wingdings" panose="05000000000000000000" pitchFamily="2" charset="2"/>
              <a:buChar char="p"/>
            </a:pPr>
            <a:r>
              <a:rPr lang="en-US" altLang="zh-CN" sz="1600" dirty="0"/>
              <a:t>The coordinated spatial reuse is proposed to be introduced in P2P scenario. The main objectives are described as follows:</a:t>
            </a:r>
          </a:p>
          <a:p>
            <a:pPr algn="just">
              <a:buFont typeface="Wingdings" panose="05000000000000000000" pitchFamily="2" charset="2"/>
              <a:buChar char="p"/>
            </a:pPr>
            <a:endParaRPr lang="en-US" altLang="zh-CN" sz="800" dirty="0"/>
          </a:p>
          <a:p>
            <a:pPr algn="just">
              <a:buFont typeface="Wingdings" panose="05000000000000000000" pitchFamily="2" charset="2"/>
              <a:buChar char="Ø"/>
            </a:pPr>
            <a:r>
              <a:rPr lang="en-US" altLang="zh-CN" sz="1600" b="0" dirty="0"/>
              <a:t>The coordinated spatial reuse operation can be used as a tool to schedule the transmissions among STAs by reusing the medium based on the </a:t>
            </a:r>
            <a:r>
              <a:rPr lang="en-US" altLang="zh-CN" sz="1600" b="0" dirty="0" err="1"/>
              <a:t>STAs’</a:t>
            </a:r>
            <a:r>
              <a:rPr lang="en-US" altLang="zh-CN" sz="1600" b="0" dirty="0"/>
              <a:t> requirements for the traffic to be delivered.</a:t>
            </a:r>
          </a:p>
          <a:p>
            <a:pPr algn="just">
              <a:buFont typeface="Wingdings" panose="05000000000000000000" pitchFamily="2" charset="2"/>
              <a:buChar char="Ø"/>
            </a:pPr>
            <a:endParaRPr lang="en-US" altLang="ko-KR" sz="800" b="0" dirty="0"/>
          </a:p>
          <a:p>
            <a:pPr algn="just">
              <a:buFont typeface="Wingdings" panose="05000000000000000000" pitchFamily="2" charset="2"/>
              <a:buChar char="Ø"/>
            </a:pPr>
            <a:r>
              <a:rPr lang="en-US" altLang="ko-KR" sz="1600" b="0" dirty="0"/>
              <a:t>The SR transmission should not </a:t>
            </a:r>
            <a:r>
              <a:rPr lang="en-US" altLang="zh-CN" sz="1600" b="0" dirty="0"/>
              <a:t>interfere with the reception of the ongoing PPDU at the recipient for another transmission. The appropriate STAs for SR transmission need to be selected based on the distribution of the STAs and the intended transmit power for the STAs.</a:t>
            </a:r>
            <a:endParaRPr lang="en-US" altLang="ko-KR" sz="1600" b="0" dirty="0"/>
          </a:p>
          <a:p>
            <a:pPr algn="just">
              <a:buFont typeface="Wingdings" panose="05000000000000000000" pitchFamily="2" charset="2"/>
              <a:buChar char="Ø"/>
            </a:pPr>
            <a:endParaRPr lang="en-US" altLang="zh-CN" sz="800" b="0" kern="1200" dirty="0">
              <a:latin typeface="Times New Roman" panose="02020603050405020304" pitchFamily="18" charset="0"/>
              <a:cs typeface="+mn-cs"/>
            </a:endParaRPr>
          </a:p>
          <a:p>
            <a:pPr algn="just">
              <a:buFont typeface="Wingdings" panose="05000000000000000000" pitchFamily="2" charset="2"/>
              <a:buChar char="Ø"/>
            </a:pPr>
            <a:r>
              <a:rPr lang="en-US" altLang="zh-CN" sz="1600" b="0" dirty="0"/>
              <a:t>The coordinated spatial reuse operation should be helpful for increasing aggregate throughput of the system and/or reducing the latency and jitter for the delivery of the traffic.</a:t>
            </a:r>
          </a:p>
          <a:p>
            <a:pPr algn="just">
              <a:buFont typeface="Arial" panose="020B0604020202020204" pitchFamily="34" charset="0"/>
              <a:buChar char="•"/>
            </a:pPr>
            <a:endParaRPr lang="en-US" altLang="zh-CN" sz="1600" b="0" kern="1200" dirty="0">
              <a:latin typeface="Times New Roman" panose="02020603050405020304" pitchFamily="18" charset="0"/>
              <a:cs typeface="+mn-cs"/>
            </a:endParaRPr>
          </a:p>
        </p:txBody>
      </p:sp>
      <p:sp>
        <p:nvSpPr>
          <p:cNvPr id="4" name="页脚占位符 3">
            <a:extLst>
              <a:ext uri="{FF2B5EF4-FFF2-40B4-BE49-F238E27FC236}">
                <a16:creationId xmlns:a16="http://schemas.microsoft.com/office/drawing/2014/main" id="{C128836E-06BB-4FE3-8C26-745254646D84}"/>
              </a:ext>
            </a:extLst>
          </p:cNvPr>
          <p:cNvSpPr>
            <a:spLocks noGrp="1"/>
          </p:cNvSpPr>
          <p:nvPr>
            <p:ph type="ftr" sz="quarter" idx="11"/>
          </p:nvPr>
        </p:nvSpPr>
        <p:spPr/>
        <p:txBody>
          <a:bodyPr/>
          <a:lstStyle/>
          <a:p>
            <a:pPr>
              <a:defRPr/>
            </a:pPr>
            <a:r>
              <a:rPr lang="en-US" altLang="ko-KR">
                <a:sym typeface="+mn-ea"/>
              </a:rPr>
              <a:t>Liuming Lu (OPPO)</a:t>
            </a:r>
            <a:endParaRPr lang="en-US" dirty="0"/>
          </a:p>
        </p:txBody>
      </p:sp>
      <p:sp>
        <p:nvSpPr>
          <p:cNvPr id="5" name="灯片编号占位符 4">
            <a:extLst>
              <a:ext uri="{FF2B5EF4-FFF2-40B4-BE49-F238E27FC236}">
                <a16:creationId xmlns:a16="http://schemas.microsoft.com/office/drawing/2014/main" id="{DCF2079B-A373-4D08-B781-901C608AE91B}"/>
              </a:ext>
            </a:extLst>
          </p:cNvPr>
          <p:cNvSpPr>
            <a:spLocks noGrp="1"/>
          </p:cNvSpPr>
          <p:nvPr>
            <p:ph type="sldNum" sz="quarter" idx="12"/>
          </p:nvPr>
        </p:nvSpPr>
        <p:spPr/>
        <p:txBody>
          <a:bodyPr/>
          <a:lstStyle/>
          <a:p>
            <a:r>
              <a:rPr lang="en-US" altLang="en-US"/>
              <a:t>Slide </a:t>
            </a:r>
            <a:fld id="{0FF88134-36A3-492E-B6B5-2F4703E76746}" type="slidenum">
              <a:rPr lang="en-US" altLang="en-US" smtClean="0"/>
              <a:t>5</a:t>
            </a:fld>
            <a:endParaRPr lang="en-US" altLang="en-US"/>
          </a:p>
        </p:txBody>
      </p:sp>
    </p:spTree>
    <p:extLst>
      <p:ext uri="{BB962C8B-B14F-4D97-AF65-F5344CB8AC3E}">
        <p14:creationId xmlns:p14="http://schemas.microsoft.com/office/powerpoint/2010/main" val="38116501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084BB9F-EB20-44D7-B924-BE73316D9554}"/>
              </a:ext>
            </a:extLst>
          </p:cNvPr>
          <p:cNvSpPr>
            <a:spLocks noGrp="1"/>
          </p:cNvSpPr>
          <p:nvPr>
            <p:ph type="title"/>
          </p:nvPr>
        </p:nvSpPr>
        <p:spPr/>
        <p:txBody>
          <a:bodyPr/>
          <a:lstStyle/>
          <a:p>
            <a:r>
              <a:rPr lang="en-US" altLang="zh-CN" dirty="0"/>
              <a:t>Scenarios to be considered</a:t>
            </a:r>
            <a:endParaRPr lang="zh-CN" altLang="en-US" dirty="0"/>
          </a:p>
        </p:txBody>
      </p:sp>
      <p:sp>
        <p:nvSpPr>
          <p:cNvPr id="4" name="页脚占位符 3">
            <a:extLst>
              <a:ext uri="{FF2B5EF4-FFF2-40B4-BE49-F238E27FC236}">
                <a16:creationId xmlns:a16="http://schemas.microsoft.com/office/drawing/2014/main" id="{152C8D44-CF60-42E4-A923-625F3FE07499}"/>
              </a:ext>
            </a:extLst>
          </p:cNvPr>
          <p:cNvSpPr>
            <a:spLocks noGrp="1"/>
          </p:cNvSpPr>
          <p:nvPr>
            <p:ph type="ftr" sz="quarter" idx="11"/>
          </p:nvPr>
        </p:nvSpPr>
        <p:spPr/>
        <p:txBody>
          <a:bodyPr/>
          <a:lstStyle/>
          <a:p>
            <a:pPr>
              <a:defRPr/>
            </a:pPr>
            <a:r>
              <a:rPr lang="en-US" altLang="ko-KR">
                <a:sym typeface="+mn-ea"/>
              </a:rPr>
              <a:t>Liuming Lu (OPPO)</a:t>
            </a:r>
            <a:endParaRPr lang="en-US" dirty="0"/>
          </a:p>
        </p:txBody>
      </p:sp>
      <p:sp>
        <p:nvSpPr>
          <p:cNvPr id="5" name="灯片编号占位符 4">
            <a:extLst>
              <a:ext uri="{FF2B5EF4-FFF2-40B4-BE49-F238E27FC236}">
                <a16:creationId xmlns:a16="http://schemas.microsoft.com/office/drawing/2014/main" id="{9651E301-0CCD-464A-9CE9-9A70B7D76989}"/>
              </a:ext>
            </a:extLst>
          </p:cNvPr>
          <p:cNvSpPr>
            <a:spLocks noGrp="1"/>
          </p:cNvSpPr>
          <p:nvPr>
            <p:ph type="sldNum" sz="quarter" idx="12"/>
          </p:nvPr>
        </p:nvSpPr>
        <p:spPr/>
        <p:txBody>
          <a:bodyPr/>
          <a:lstStyle/>
          <a:p>
            <a:r>
              <a:rPr lang="en-US" altLang="en-US"/>
              <a:t>Slide </a:t>
            </a:r>
            <a:fld id="{0FF88134-36A3-492E-B6B5-2F4703E76746}" type="slidenum">
              <a:rPr lang="en-US" altLang="en-US" smtClean="0"/>
              <a:t>6</a:t>
            </a:fld>
            <a:endParaRPr lang="en-US" altLang="en-US"/>
          </a:p>
        </p:txBody>
      </p:sp>
      <p:sp>
        <p:nvSpPr>
          <p:cNvPr id="19" name="Rectangle 2">
            <a:extLst>
              <a:ext uri="{FF2B5EF4-FFF2-40B4-BE49-F238E27FC236}">
                <a16:creationId xmlns:a16="http://schemas.microsoft.com/office/drawing/2014/main" id="{7F6852AB-FE7B-438E-A4B7-915FCCC76A64}"/>
              </a:ext>
            </a:extLst>
          </p:cNvPr>
          <p:cNvSpPr txBox="1">
            <a:spLocks noChangeArrowheads="1"/>
          </p:cNvSpPr>
          <p:nvPr/>
        </p:nvSpPr>
        <p:spPr bwMode="auto">
          <a:xfrm>
            <a:off x="478476" y="1539239"/>
            <a:ext cx="8578389" cy="12039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buFont typeface="Wingdings" panose="05000000000000000000" pitchFamily="2" charset="2"/>
              <a:buChar char="p"/>
            </a:pPr>
            <a:r>
              <a:rPr lang="en-US" altLang="zh-CN" sz="1600" dirty="0"/>
              <a:t>Use of WLAN P2P communications is increasing in a wide range of deployment scenarios, which are competing with infrastructure WLAN usage for the same medium resources. This requires better coordination between neighboring APs and between P2P networks [4]</a:t>
            </a:r>
          </a:p>
          <a:p>
            <a:pPr>
              <a:buFont typeface="Wingdings" panose="05000000000000000000" pitchFamily="2" charset="2"/>
              <a:buChar char="p"/>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sz="1600" dirty="0"/>
          </a:p>
          <a:p>
            <a:pPr>
              <a:buFont typeface="Wingdings" panose="05000000000000000000" pitchFamily="2" charset="2"/>
              <a:buChar char="p"/>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sz="1600" b="0" dirty="0"/>
          </a:p>
          <a:p>
            <a:pPr marL="400050" lvl="1" indent="0">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sz="1600" kern="0" dirty="0"/>
          </a:p>
        </p:txBody>
      </p:sp>
      <p:pic>
        <p:nvPicPr>
          <p:cNvPr id="59" name="Graphic 25" descr="Cloud outline">
            <a:extLst>
              <a:ext uri="{FF2B5EF4-FFF2-40B4-BE49-F238E27FC236}">
                <a16:creationId xmlns:a16="http://schemas.microsoft.com/office/drawing/2014/main" id="{AB57AEDF-3D6A-41AB-B6FF-9B13BDC2C98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759680" y="2156459"/>
            <a:ext cx="914400" cy="914400"/>
          </a:xfrm>
          <a:prstGeom prst="rect">
            <a:avLst/>
          </a:prstGeom>
        </p:spPr>
      </p:pic>
      <p:pic>
        <p:nvPicPr>
          <p:cNvPr id="57" name="Picture 22">
            <a:extLst>
              <a:ext uri="{FF2B5EF4-FFF2-40B4-BE49-F238E27FC236}">
                <a16:creationId xmlns:a16="http://schemas.microsoft.com/office/drawing/2014/main" id="{06C9566C-6CF1-4EDB-ADC7-79C9F8C8086F}"/>
              </a:ext>
            </a:extLst>
          </p:cNvPr>
          <p:cNvPicPr>
            <a:picLocks noChangeAspect="1"/>
          </p:cNvPicPr>
          <p:nvPr/>
        </p:nvPicPr>
        <p:blipFill>
          <a:blip r:embed="rId4"/>
          <a:stretch>
            <a:fillRect/>
          </a:stretch>
        </p:blipFill>
        <p:spPr>
          <a:xfrm>
            <a:off x="6873712" y="3983910"/>
            <a:ext cx="1040564" cy="444972"/>
          </a:xfrm>
          <a:prstGeom prst="rect">
            <a:avLst/>
          </a:prstGeom>
        </p:spPr>
      </p:pic>
      <p:cxnSp>
        <p:nvCxnSpPr>
          <p:cNvPr id="60" name="Straight Arrow Connector 26">
            <a:extLst>
              <a:ext uri="{FF2B5EF4-FFF2-40B4-BE49-F238E27FC236}">
                <a16:creationId xmlns:a16="http://schemas.microsoft.com/office/drawing/2014/main" id="{D9E86A3C-1E27-4907-9E06-94FDE6B5D1D0}"/>
              </a:ext>
            </a:extLst>
          </p:cNvPr>
          <p:cNvCxnSpPr>
            <a:cxnSpLocks/>
          </p:cNvCxnSpPr>
          <p:nvPr/>
        </p:nvCxnSpPr>
        <p:spPr bwMode="auto">
          <a:xfrm>
            <a:off x="4806372" y="3126726"/>
            <a:ext cx="987561" cy="853750"/>
          </a:xfrm>
          <a:prstGeom prst="straightConnector1">
            <a:avLst/>
          </a:prstGeom>
          <a:solidFill>
            <a:srgbClr val="00B8FF"/>
          </a:solidFill>
          <a:ln w="9525" cap="flat" cmpd="sng" algn="ctr">
            <a:solidFill>
              <a:schemeClr val="tx1"/>
            </a:solidFill>
            <a:prstDash val="dashDot"/>
            <a:round/>
            <a:headEnd type="none" w="med" len="med"/>
            <a:tailEnd type="triangle"/>
          </a:ln>
          <a:effectLst/>
        </p:spPr>
      </p:cxnSp>
      <p:sp>
        <p:nvSpPr>
          <p:cNvPr id="61" name="TextBox 27">
            <a:extLst>
              <a:ext uri="{FF2B5EF4-FFF2-40B4-BE49-F238E27FC236}">
                <a16:creationId xmlns:a16="http://schemas.microsoft.com/office/drawing/2014/main" id="{D8DF2B20-F700-4440-AF63-5FB8D0095F77}"/>
              </a:ext>
            </a:extLst>
          </p:cNvPr>
          <p:cNvSpPr txBox="1"/>
          <p:nvPr/>
        </p:nvSpPr>
        <p:spPr>
          <a:xfrm rot="2553536">
            <a:off x="4769582" y="3434304"/>
            <a:ext cx="514202" cy="242963"/>
          </a:xfrm>
          <a:prstGeom prst="rect">
            <a:avLst/>
          </a:prstGeom>
          <a:noFill/>
        </p:spPr>
        <p:txBody>
          <a:bodyPr wrap="none" rtlCol="0">
            <a:spAutoFit/>
          </a:bodyPr>
          <a:lstStyle/>
          <a:p>
            <a:r>
              <a:rPr lang="en-US" sz="1200" dirty="0">
                <a:solidFill>
                  <a:schemeClr val="accent1"/>
                </a:solidFill>
              </a:rPr>
              <a:t>Pose data</a:t>
            </a:r>
          </a:p>
        </p:txBody>
      </p:sp>
      <p:sp>
        <p:nvSpPr>
          <p:cNvPr id="62" name="TextBox 28">
            <a:extLst>
              <a:ext uri="{FF2B5EF4-FFF2-40B4-BE49-F238E27FC236}">
                <a16:creationId xmlns:a16="http://schemas.microsoft.com/office/drawing/2014/main" id="{896AE8F0-2EAD-49A8-A7B0-2D50D83F33A5}"/>
              </a:ext>
            </a:extLst>
          </p:cNvPr>
          <p:cNvSpPr txBox="1"/>
          <p:nvPr/>
        </p:nvSpPr>
        <p:spPr>
          <a:xfrm rot="2435699">
            <a:off x="4906892" y="3202579"/>
            <a:ext cx="643501" cy="242963"/>
          </a:xfrm>
          <a:prstGeom prst="rect">
            <a:avLst/>
          </a:prstGeom>
          <a:noFill/>
        </p:spPr>
        <p:txBody>
          <a:bodyPr wrap="none" rtlCol="0">
            <a:spAutoFit/>
          </a:bodyPr>
          <a:lstStyle/>
          <a:p>
            <a:r>
              <a:rPr lang="en-US" sz="1200" dirty="0">
                <a:solidFill>
                  <a:schemeClr val="tx1"/>
                </a:solidFill>
              </a:rPr>
              <a:t>Render  data</a:t>
            </a:r>
          </a:p>
        </p:txBody>
      </p:sp>
      <p:cxnSp>
        <p:nvCxnSpPr>
          <p:cNvPr id="63" name="Straight Arrow Connector 29">
            <a:extLst>
              <a:ext uri="{FF2B5EF4-FFF2-40B4-BE49-F238E27FC236}">
                <a16:creationId xmlns:a16="http://schemas.microsoft.com/office/drawing/2014/main" id="{510237D0-7A29-4CBE-AC61-83A96BF8E270}"/>
              </a:ext>
            </a:extLst>
          </p:cNvPr>
          <p:cNvCxnSpPr>
            <a:cxnSpLocks/>
          </p:cNvCxnSpPr>
          <p:nvPr/>
        </p:nvCxnSpPr>
        <p:spPr bwMode="auto">
          <a:xfrm flipH="1" flipV="1">
            <a:off x="4495800" y="3273913"/>
            <a:ext cx="875722" cy="764687"/>
          </a:xfrm>
          <a:prstGeom prst="straightConnector1">
            <a:avLst/>
          </a:prstGeom>
          <a:solidFill>
            <a:srgbClr val="00B8FF"/>
          </a:solidFill>
          <a:ln w="9525" cap="flat" cmpd="sng" algn="ctr">
            <a:solidFill>
              <a:schemeClr val="accent1"/>
            </a:solidFill>
            <a:prstDash val="dash"/>
            <a:round/>
            <a:headEnd type="none" w="med" len="med"/>
            <a:tailEnd type="triangle"/>
          </a:ln>
          <a:effectLst/>
        </p:spPr>
      </p:cxnSp>
      <p:sp>
        <p:nvSpPr>
          <p:cNvPr id="66" name="TextBox 15">
            <a:extLst>
              <a:ext uri="{FF2B5EF4-FFF2-40B4-BE49-F238E27FC236}">
                <a16:creationId xmlns:a16="http://schemas.microsoft.com/office/drawing/2014/main" id="{777D6FAA-488B-491B-B0C9-B5DB0C835430}"/>
              </a:ext>
            </a:extLst>
          </p:cNvPr>
          <p:cNvSpPr txBox="1"/>
          <p:nvPr/>
        </p:nvSpPr>
        <p:spPr>
          <a:xfrm>
            <a:off x="7155081" y="4375180"/>
            <a:ext cx="626389" cy="184651"/>
          </a:xfrm>
          <a:prstGeom prst="rect">
            <a:avLst/>
          </a:prstGeom>
          <a:noFill/>
        </p:spPr>
        <p:txBody>
          <a:bodyPr wrap="square" rtlCol="0">
            <a:spAutoFit/>
          </a:bodyPr>
          <a:lstStyle/>
          <a:p>
            <a:r>
              <a:rPr lang="en-US" sz="1200">
                <a:solidFill>
                  <a:schemeClr val="tx1"/>
                </a:solidFill>
              </a:rPr>
              <a:t>HMD</a:t>
            </a:r>
          </a:p>
        </p:txBody>
      </p:sp>
      <p:sp>
        <p:nvSpPr>
          <p:cNvPr id="67" name="TextBox 2">
            <a:extLst>
              <a:ext uri="{FF2B5EF4-FFF2-40B4-BE49-F238E27FC236}">
                <a16:creationId xmlns:a16="http://schemas.microsoft.com/office/drawing/2014/main" id="{691D2A39-C2BF-46D5-8CFC-9F34AD55B6CB}"/>
              </a:ext>
            </a:extLst>
          </p:cNvPr>
          <p:cNvSpPr txBox="1"/>
          <p:nvPr/>
        </p:nvSpPr>
        <p:spPr>
          <a:xfrm>
            <a:off x="3774380" y="2525145"/>
            <a:ext cx="938222" cy="184651"/>
          </a:xfrm>
          <a:prstGeom prst="rect">
            <a:avLst/>
          </a:prstGeom>
          <a:noFill/>
        </p:spPr>
        <p:txBody>
          <a:bodyPr wrap="square" rtlCol="0">
            <a:spAutoFit/>
          </a:bodyPr>
          <a:lstStyle/>
          <a:p>
            <a:r>
              <a:rPr lang="en-US" sz="1200" dirty="0">
                <a:solidFill>
                  <a:schemeClr val="tx1"/>
                </a:solidFill>
              </a:rPr>
              <a:t>Edge server</a:t>
            </a:r>
          </a:p>
        </p:txBody>
      </p:sp>
      <p:pic>
        <p:nvPicPr>
          <p:cNvPr id="3" name="图片 2">
            <a:extLst>
              <a:ext uri="{FF2B5EF4-FFF2-40B4-BE49-F238E27FC236}">
                <a16:creationId xmlns:a16="http://schemas.microsoft.com/office/drawing/2014/main" id="{13C57610-31A3-46B2-A9EC-B3B17E3AF1F3}"/>
              </a:ext>
            </a:extLst>
          </p:cNvPr>
          <p:cNvPicPr>
            <a:picLocks noChangeAspect="1"/>
          </p:cNvPicPr>
          <p:nvPr/>
        </p:nvPicPr>
        <p:blipFill>
          <a:blip r:embed="rId5"/>
          <a:stretch>
            <a:fillRect/>
          </a:stretch>
        </p:blipFill>
        <p:spPr>
          <a:xfrm>
            <a:off x="5458158" y="4055811"/>
            <a:ext cx="405980" cy="548522"/>
          </a:xfrm>
          <a:prstGeom prst="rect">
            <a:avLst/>
          </a:prstGeom>
        </p:spPr>
      </p:pic>
      <p:cxnSp>
        <p:nvCxnSpPr>
          <p:cNvPr id="7" name="直接箭头连接符 6">
            <a:extLst>
              <a:ext uri="{FF2B5EF4-FFF2-40B4-BE49-F238E27FC236}">
                <a16:creationId xmlns:a16="http://schemas.microsoft.com/office/drawing/2014/main" id="{A39C63EE-337E-4CB2-8967-671DB2F09D0E}"/>
              </a:ext>
            </a:extLst>
          </p:cNvPr>
          <p:cNvCxnSpPr/>
          <p:nvPr/>
        </p:nvCxnSpPr>
        <p:spPr bwMode="auto">
          <a:xfrm>
            <a:off x="5999387" y="4153463"/>
            <a:ext cx="969813" cy="0"/>
          </a:xfrm>
          <a:prstGeom prst="straightConnector1">
            <a:avLst/>
          </a:prstGeom>
          <a:solidFill>
            <a:srgbClr val="00B8FF"/>
          </a:solidFill>
          <a:ln w="9525" cap="flat" cmpd="sng" algn="ctr">
            <a:solidFill>
              <a:schemeClr val="tx1"/>
            </a:solidFill>
            <a:prstDash val="dashDot"/>
            <a:round/>
            <a:headEnd type="none" w="med" len="med"/>
            <a:tailEnd type="triangle"/>
          </a:ln>
          <a:effectLst/>
        </p:spPr>
      </p:cxnSp>
      <p:cxnSp>
        <p:nvCxnSpPr>
          <p:cNvPr id="9" name="直接箭头连接符 8">
            <a:extLst>
              <a:ext uri="{FF2B5EF4-FFF2-40B4-BE49-F238E27FC236}">
                <a16:creationId xmlns:a16="http://schemas.microsoft.com/office/drawing/2014/main" id="{0CE6E91A-7DCC-43AF-8663-2F41D0697686}"/>
              </a:ext>
            </a:extLst>
          </p:cNvPr>
          <p:cNvCxnSpPr/>
          <p:nvPr/>
        </p:nvCxnSpPr>
        <p:spPr bwMode="auto">
          <a:xfrm flipH="1">
            <a:off x="5999387" y="4425975"/>
            <a:ext cx="874324" cy="0"/>
          </a:xfrm>
          <a:prstGeom prst="straightConnector1">
            <a:avLst/>
          </a:prstGeom>
          <a:solidFill>
            <a:srgbClr val="00B8FF"/>
          </a:solidFill>
          <a:ln w="9525" cap="flat" cmpd="sng" algn="ctr">
            <a:solidFill>
              <a:schemeClr val="accent1"/>
            </a:solidFill>
            <a:prstDash val="dash"/>
            <a:round/>
            <a:headEnd type="none" w="med" len="med"/>
            <a:tailEnd type="triangle"/>
          </a:ln>
          <a:effectLst/>
        </p:spPr>
      </p:cxnSp>
      <p:sp>
        <p:nvSpPr>
          <p:cNvPr id="10" name="文本框 9">
            <a:extLst>
              <a:ext uri="{FF2B5EF4-FFF2-40B4-BE49-F238E27FC236}">
                <a16:creationId xmlns:a16="http://schemas.microsoft.com/office/drawing/2014/main" id="{F5E08BF0-B2BA-4838-8E24-7E84A20571D4}"/>
              </a:ext>
            </a:extLst>
          </p:cNvPr>
          <p:cNvSpPr txBox="1"/>
          <p:nvPr/>
        </p:nvSpPr>
        <p:spPr>
          <a:xfrm>
            <a:off x="5211808" y="4619461"/>
            <a:ext cx="1143000" cy="276999"/>
          </a:xfrm>
          <a:prstGeom prst="rect">
            <a:avLst/>
          </a:prstGeom>
          <a:noFill/>
        </p:spPr>
        <p:txBody>
          <a:bodyPr wrap="square" rtlCol="0">
            <a:spAutoFit/>
          </a:bodyPr>
          <a:lstStyle/>
          <a:p>
            <a:r>
              <a:rPr lang="en-US" altLang="zh-CN" b="1" dirty="0">
                <a:solidFill>
                  <a:srgbClr val="FF0000"/>
                </a:solidFill>
              </a:rPr>
              <a:t>Mobile Device</a:t>
            </a:r>
            <a:endParaRPr lang="zh-CN" altLang="en-US" b="1" dirty="0">
              <a:solidFill>
                <a:srgbClr val="FF0000"/>
              </a:solidFill>
            </a:endParaRPr>
          </a:p>
        </p:txBody>
      </p:sp>
      <p:pic>
        <p:nvPicPr>
          <p:cNvPr id="70" name="Picture 32">
            <a:extLst>
              <a:ext uri="{FF2B5EF4-FFF2-40B4-BE49-F238E27FC236}">
                <a16:creationId xmlns:a16="http://schemas.microsoft.com/office/drawing/2014/main" id="{3BDA1363-B70D-4C38-ACDA-CA3730BFD42B}"/>
              </a:ext>
            </a:extLst>
          </p:cNvPr>
          <p:cNvPicPr>
            <a:picLocks noChangeAspect="1"/>
          </p:cNvPicPr>
          <p:nvPr/>
        </p:nvPicPr>
        <p:blipFill>
          <a:blip r:embed="rId4"/>
          <a:stretch>
            <a:fillRect/>
          </a:stretch>
        </p:blipFill>
        <p:spPr>
          <a:xfrm>
            <a:off x="965855" y="4063733"/>
            <a:ext cx="1102255" cy="487289"/>
          </a:xfrm>
          <a:prstGeom prst="rect">
            <a:avLst/>
          </a:prstGeom>
        </p:spPr>
      </p:pic>
      <p:pic>
        <p:nvPicPr>
          <p:cNvPr id="71" name="Picture 33">
            <a:extLst>
              <a:ext uri="{FF2B5EF4-FFF2-40B4-BE49-F238E27FC236}">
                <a16:creationId xmlns:a16="http://schemas.microsoft.com/office/drawing/2014/main" id="{4900D7DB-BCBF-4BA8-9FD5-D7D96F4F6935}"/>
              </a:ext>
            </a:extLst>
          </p:cNvPr>
          <p:cNvPicPr>
            <a:picLocks noChangeAspect="1"/>
          </p:cNvPicPr>
          <p:nvPr/>
        </p:nvPicPr>
        <p:blipFill>
          <a:blip r:embed="rId6"/>
          <a:stretch>
            <a:fillRect/>
          </a:stretch>
        </p:blipFill>
        <p:spPr>
          <a:xfrm>
            <a:off x="3962400" y="4191000"/>
            <a:ext cx="537390" cy="313741"/>
          </a:xfrm>
          <a:prstGeom prst="rect">
            <a:avLst/>
          </a:prstGeom>
        </p:spPr>
      </p:pic>
      <p:pic>
        <p:nvPicPr>
          <p:cNvPr id="72" name="Picture 34">
            <a:extLst>
              <a:ext uri="{FF2B5EF4-FFF2-40B4-BE49-F238E27FC236}">
                <a16:creationId xmlns:a16="http://schemas.microsoft.com/office/drawing/2014/main" id="{7831CC72-FA79-4F41-B0F3-9979BC7F047E}"/>
              </a:ext>
            </a:extLst>
          </p:cNvPr>
          <p:cNvPicPr>
            <a:picLocks noChangeAspect="1"/>
          </p:cNvPicPr>
          <p:nvPr/>
        </p:nvPicPr>
        <p:blipFill>
          <a:blip r:embed="rId7"/>
          <a:stretch>
            <a:fillRect/>
          </a:stretch>
        </p:blipFill>
        <p:spPr>
          <a:xfrm>
            <a:off x="3858589" y="2895600"/>
            <a:ext cx="716583" cy="313741"/>
          </a:xfrm>
          <a:prstGeom prst="rect">
            <a:avLst/>
          </a:prstGeom>
        </p:spPr>
      </p:pic>
      <p:cxnSp>
        <p:nvCxnSpPr>
          <p:cNvPr id="73" name="Straight Arrow Connector 36">
            <a:extLst>
              <a:ext uri="{FF2B5EF4-FFF2-40B4-BE49-F238E27FC236}">
                <a16:creationId xmlns:a16="http://schemas.microsoft.com/office/drawing/2014/main" id="{BC206670-336A-4628-9558-2A5E68A2F5FC}"/>
              </a:ext>
            </a:extLst>
          </p:cNvPr>
          <p:cNvCxnSpPr>
            <a:cxnSpLocks/>
          </p:cNvCxnSpPr>
          <p:nvPr/>
        </p:nvCxnSpPr>
        <p:spPr bwMode="auto">
          <a:xfrm flipV="1">
            <a:off x="2745419" y="3126727"/>
            <a:ext cx="948314" cy="788842"/>
          </a:xfrm>
          <a:prstGeom prst="straightConnector1">
            <a:avLst/>
          </a:prstGeom>
          <a:solidFill>
            <a:srgbClr val="00B8FF"/>
          </a:solidFill>
          <a:ln w="9525" cap="flat" cmpd="sng" algn="ctr">
            <a:solidFill>
              <a:srgbClr val="00B050"/>
            </a:solidFill>
            <a:prstDash val="solid"/>
            <a:round/>
            <a:headEnd type="none" w="med" len="med"/>
            <a:tailEnd type="triangle"/>
          </a:ln>
          <a:effectLst/>
        </p:spPr>
      </p:cxnSp>
      <p:cxnSp>
        <p:nvCxnSpPr>
          <p:cNvPr id="74" name="Straight Arrow Connector 38">
            <a:extLst>
              <a:ext uri="{FF2B5EF4-FFF2-40B4-BE49-F238E27FC236}">
                <a16:creationId xmlns:a16="http://schemas.microsoft.com/office/drawing/2014/main" id="{02A09AF4-7F09-4C6D-9234-3EBE4469E416}"/>
              </a:ext>
            </a:extLst>
          </p:cNvPr>
          <p:cNvCxnSpPr>
            <a:cxnSpLocks/>
          </p:cNvCxnSpPr>
          <p:nvPr/>
        </p:nvCxnSpPr>
        <p:spPr bwMode="auto">
          <a:xfrm>
            <a:off x="4310001" y="3282688"/>
            <a:ext cx="34987" cy="823636"/>
          </a:xfrm>
          <a:prstGeom prst="straightConnector1">
            <a:avLst/>
          </a:prstGeom>
          <a:solidFill>
            <a:srgbClr val="00B8FF"/>
          </a:solidFill>
          <a:ln w="9525" cap="flat" cmpd="sng" algn="ctr">
            <a:solidFill>
              <a:srgbClr val="00B050"/>
            </a:solidFill>
            <a:prstDash val="solid"/>
            <a:round/>
            <a:headEnd type="none" w="med" len="med"/>
            <a:tailEnd type="triangle"/>
          </a:ln>
          <a:effectLst/>
        </p:spPr>
      </p:cxnSp>
      <p:cxnSp>
        <p:nvCxnSpPr>
          <p:cNvPr id="75" name="Straight Arrow Connector 43">
            <a:extLst>
              <a:ext uri="{FF2B5EF4-FFF2-40B4-BE49-F238E27FC236}">
                <a16:creationId xmlns:a16="http://schemas.microsoft.com/office/drawing/2014/main" id="{C739C57D-A7D4-403D-A12C-3A7964C50295}"/>
              </a:ext>
            </a:extLst>
          </p:cNvPr>
          <p:cNvCxnSpPr>
            <a:cxnSpLocks/>
          </p:cNvCxnSpPr>
          <p:nvPr/>
        </p:nvCxnSpPr>
        <p:spPr bwMode="auto">
          <a:xfrm flipH="1" flipV="1">
            <a:off x="4038600" y="3282688"/>
            <a:ext cx="1" cy="73437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76" name="Straight Arrow Connector 45">
            <a:extLst>
              <a:ext uri="{FF2B5EF4-FFF2-40B4-BE49-F238E27FC236}">
                <a16:creationId xmlns:a16="http://schemas.microsoft.com/office/drawing/2014/main" id="{F7F99341-3E47-40C5-80A0-F74B6F0C08A9}"/>
              </a:ext>
            </a:extLst>
          </p:cNvPr>
          <p:cNvCxnSpPr>
            <a:cxnSpLocks/>
          </p:cNvCxnSpPr>
          <p:nvPr/>
        </p:nvCxnSpPr>
        <p:spPr bwMode="auto">
          <a:xfrm flipH="1">
            <a:off x="2901196" y="3432804"/>
            <a:ext cx="908804" cy="758196"/>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77" name="TextBox 46">
            <a:extLst>
              <a:ext uri="{FF2B5EF4-FFF2-40B4-BE49-F238E27FC236}">
                <a16:creationId xmlns:a16="http://schemas.microsoft.com/office/drawing/2014/main" id="{C74FF259-2556-449E-BBE9-A5EFB19925A7}"/>
              </a:ext>
            </a:extLst>
          </p:cNvPr>
          <p:cNvSpPr txBox="1"/>
          <p:nvPr/>
        </p:nvSpPr>
        <p:spPr>
          <a:xfrm rot="19222141">
            <a:off x="2712059" y="3386889"/>
            <a:ext cx="563102" cy="257367"/>
          </a:xfrm>
          <a:prstGeom prst="rect">
            <a:avLst/>
          </a:prstGeom>
          <a:noFill/>
        </p:spPr>
        <p:txBody>
          <a:bodyPr wrap="none" rtlCol="0">
            <a:spAutoFit/>
          </a:bodyPr>
          <a:lstStyle/>
          <a:p>
            <a:r>
              <a:rPr lang="en-US" sz="1200" dirty="0">
                <a:solidFill>
                  <a:schemeClr val="accent1"/>
                </a:solidFill>
              </a:rPr>
              <a:t>Pose data</a:t>
            </a:r>
          </a:p>
        </p:txBody>
      </p:sp>
      <p:sp>
        <p:nvSpPr>
          <p:cNvPr id="80" name="TextBox 17">
            <a:extLst>
              <a:ext uri="{FF2B5EF4-FFF2-40B4-BE49-F238E27FC236}">
                <a16:creationId xmlns:a16="http://schemas.microsoft.com/office/drawing/2014/main" id="{560A463E-15B9-4EEE-9913-C9986798F515}"/>
              </a:ext>
            </a:extLst>
          </p:cNvPr>
          <p:cNvSpPr txBox="1"/>
          <p:nvPr/>
        </p:nvSpPr>
        <p:spPr>
          <a:xfrm>
            <a:off x="1219564" y="4463215"/>
            <a:ext cx="663525" cy="202211"/>
          </a:xfrm>
          <a:prstGeom prst="rect">
            <a:avLst/>
          </a:prstGeom>
          <a:noFill/>
        </p:spPr>
        <p:txBody>
          <a:bodyPr wrap="square" rtlCol="0">
            <a:spAutoFit/>
          </a:bodyPr>
          <a:lstStyle/>
          <a:p>
            <a:r>
              <a:rPr lang="en-US" sz="1200">
                <a:solidFill>
                  <a:schemeClr val="tx1"/>
                </a:solidFill>
              </a:rPr>
              <a:t>HMD</a:t>
            </a:r>
          </a:p>
        </p:txBody>
      </p:sp>
      <p:sp>
        <p:nvSpPr>
          <p:cNvPr id="81" name="TextBox 18">
            <a:extLst>
              <a:ext uri="{FF2B5EF4-FFF2-40B4-BE49-F238E27FC236}">
                <a16:creationId xmlns:a16="http://schemas.microsoft.com/office/drawing/2014/main" id="{180CF766-F118-4382-B0B3-ECF9EDCD6222}"/>
              </a:ext>
            </a:extLst>
          </p:cNvPr>
          <p:cNvSpPr txBox="1"/>
          <p:nvPr/>
        </p:nvSpPr>
        <p:spPr>
          <a:xfrm>
            <a:off x="4109869" y="4513937"/>
            <a:ext cx="389921" cy="202211"/>
          </a:xfrm>
          <a:prstGeom prst="rect">
            <a:avLst/>
          </a:prstGeom>
          <a:noFill/>
        </p:spPr>
        <p:txBody>
          <a:bodyPr wrap="square" rtlCol="0">
            <a:spAutoFit/>
          </a:bodyPr>
          <a:lstStyle/>
          <a:p>
            <a:r>
              <a:rPr lang="en-US" sz="1200" dirty="0">
                <a:solidFill>
                  <a:schemeClr val="tx1"/>
                </a:solidFill>
              </a:rPr>
              <a:t>PC</a:t>
            </a:r>
          </a:p>
        </p:txBody>
      </p:sp>
      <p:pic>
        <p:nvPicPr>
          <p:cNvPr id="82" name="图片 81">
            <a:extLst>
              <a:ext uri="{FF2B5EF4-FFF2-40B4-BE49-F238E27FC236}">
                <a16:creationId xmlns:a16="http://schemas.microsoft.com/office/drawing/2014/main" id="{C93E0BB6-7921-4D3C-88F5-9F21947C7339}"/>
              </a:ext>
            </a:extLst>
          </p:cNvPr>
          <p:cNvPicPr>
            <a:picLocks noChangeAspect="1"/>
          </p:cNvPicPr>
          <p:nvPr/>
        </p:nvPicPr>
        <p:blipFill>
          <a:blip r:embed="rId5"/>
          <a:stretch>
            <a:fillRect/>
          </a:stretch>
        </p:blipFill>
        <p:spPr>
          <a:xfrm>
            <a:off x="2459596" y="4047729"/>
            <a:ext cx="405980" cy="548522"/>
          </a:xfrm>
          <a:prstGeom prst="rect">
            <a:avLst/>
          </a:prstGeom>
        </p:spPr>
      </p:pic>
      <p:cxnSp>
        <p:nvCxnSpPr>
          <p:cNvPr id="83" name="直接箭头连接符 82">
            <a:extLst>
              <a:ext uri="{FF2B5EF4-FFF2-40B4-BE49-F238E27FC236}">
                <a16:creationId xmlns:a16="http://schemas.microsoft.com/office/drawing/2014/main" id="{196EDEC4-FFEC-4D7F-9472-B8DDD4D2536E}"/>
              </a:ext>
            </a:extLst>
          </p:cNvPr>
          <p:cNvCxnSpPr>
            <a:cxnSpLocks/>
          </p:cNvCxnSpPr>
          <p:nvPr/>
        </p:nvCxnSpPr>
        <p:spPr bwMode="auto">
          <a:xfrm>
            <a:off x="1810267" y="4205584"/>
            <a:ext cx="601532" cy="0"/>
          </a:xfrm>
          <a:prstGeom prst="straightConnector1">
            <a:avLst/>
          </a:prstGeom>
          <a:solidFill>
            <a:srgbClr val="00B8FF"/>
          </a:solidFill>
          <a:ln w="9525" cap="flat" cmpd="sng" algn="ctr">
            <a:solidFill>
              <a:schemeClr val="tx1"/>
            </a:solidFill>
            <a:prstDash val="dashDot"/>
            <a:round/>
            <a:headEnd type="none" w="med" len="med"/>
            <a:tailEnd type="triangle"/>
          </a:ln>
          <a:effectLst/>
        </p:spPr>
      </p:cxnSp>
      <p:cxnSp>
        <p:nvCxnSpPr>
          <p:cNvPr id="84" name="直接箭头连接符 83">
            <a:extLst>
              <a:ext uri="{FF2B5EF4-FFF2-40B4-BE49-F238E27FC236}">
                <a16:creationId xmlns:a16="http://schemas.microsoft.com/office/drawing/2014/main" id="{6E4ECBB3-5BC7-40A4-928D-63DF266DC3AE}"/>
              </a:ext>
            </a:extLst>
          </p:cNvPr>
          <p:cNvCxnSpPr>
            <a:cxnSpLocks/>
          </p:cNvCxnSpPr>
          <p:nvPr/>
        </p:nvCxnSpPr>
        <p:spPr bwMode="auto">
          <a:xfrm flipH="1">
            <a:off x="1855150" y="4478096"/>
            <a:ext cx="556648" cy="0"/>
          </a:xfrm>
          <a:prstGeom prst="straightConnector1">
            <a:avLst/>
          </a:prstGeom>
          <a:solidFill>
            <a:srgbClr val="00B8FF"/>
          </a:solidFill>
          <a:ln w="9525" cap="flat" cmpd="sng" algn="ctr">
            <a:solidFill>
              <a:schemeClr val="accent1"/>
            </a:solidFill>
            <a:prstDash val="dash"/>
            <a:round/>
            <a:headEnd type="none" w="med" len="med"/>
            <a:tailEnd type="triangle"/>
          </a:ln>
          <a:effectLst/>
        </p:spPr>
      </p:cxnSp>
      <p:sp>
        <p:nvSpPr>
          <p:cNvPr id="85" name="文本框 84">
            <a:extLst>
              <a:ext uri="{FF2B5EF4-FFF2-40B4-BE49-F238E27FC236}">
                <a16:creationId xmlns:a16="http://schemas.microsoft.com/office/drawing/2014/main" id="{3318502F-D1AD-4930-B13A-32026E759577}"/>
              </a:ext>
            </a:extLst>
          </p:cNvPr>
          <p:cNvSpPr txBox="1"/>
          <p:nvPr/>
        </p:nvSpPr>
        <p:spPr>
          <a:xfrm>
            <a:off x="2137372" y="4650271"/>
            <a:ext cx="1401637" cy="276999"/>
          </a:xfrm>
          <a:prstGeom prst="rect">
            <a:avLst/>
          </a:prstGeom>
          <a:noFill/>
        </p:spPr>
        <p:txBody>
          <a:bodyPr wrap="square" rtlCol="0">
            <a:spAutoFit/>
          </a:bodyPr>
          <a:lstStyle/>
          <a:p>
            <a:r>
              <a:rPr lang="en-US" altLang="zh-CN" b="1" dirty="0">
                <a:solidFill>
                  <a:srgbClr val="FF0000"/>
                </a:solidFill>
              </a:rPr>
              <a:t>Mobile Device</a:t>
            </a:r>
            <a:endParaRPr lang="zh-CN" altLang="en-US" b="1" dirty="0">
              <a:solidFill>
                <a:srgbClr val="FF0000"/>
              </a:solidFill>
            </a:endParaRPr>
          </a:p>
        </p:txBody>
      </p:sp>
      <p:sp>
        <p:nvSpPr>
          <p:cNvPr id="37" name="TextBox 52">
            <a:extLst>
              <a:ext uri="{FF2B5EF4-FFF2-40B4-BE49-F238E27FC236}">
                <a16:creationId xmlns:a16="http://schemas.microsoft.com/office/drawing/2014/main" id="{9C8A10EB-075B-4CF5-BEB3-A5354B388311}"/>
              </a:ext>
            </a:extLst>
          </p:cNvPr>
          <p:cNvSpPr txBox="1"/>
          <p:nvPr/>
        </p:nvSpPr>
        <p:spPr>
          <a:xfrm>
            <a:off x="4525741" y="2903597"/>
            <a:ext cx="626389" cy="184651"/>
          </a:xfrm>
          <a:prstGeom prst="rect">
            <a:avLst/>
          </a:prstGeom>
          <a:noFill/>
        </p:spPr>
        <p:txBody>
          <a:bodyPr wrap="square" rtlCol="0">
            <a:spAutoFit/>
          </a:bodyPr>
          <a:lstStyle/>
          <a:p>
            <a:r>
              <a:rPr lang="en-US" sz="1200" dirty="0">
                <a:solidFill>
                  <a:schemeClr val="tx1"/>
                </a:solidFill>
              </a:rPr>
              <a:t>AP</a:t>
            </a:r>
          </a:p>
        </p:txBody>
      </p:sp>
      <p:sp>
        <p:nvSpPr>
          <p:cNvPr id="48" name="TextBox 28">
            <a:extLst>
              <a:ext uri="{FF2B5EF4-FFF2-40B4-BE49-F238E27FC236}">
                <a16:creationId xmlns:a16="http://schemas.microsoft.com/office/drawing/2014/main" id="{71145C20-6132-4083-B666-DC73ED1FEA24}"/>
              </a:ext>
            </a:extLst>
          </p:cNvPr>
          <p:cNvSpPr txBox="1"/>
          <p:nvPr/>
        </p:nvSpPr>
        <p:spPr>
          <a:xfrm rot="19075516">
            <a:off x="2891530" y="3611341"/>
            <a:ext cx="643501" cy="242963"/>
          </a:xfrm>
          <a:prstGeom prst="rect">
            <a:avLst/>
          </a:prstGeom>
          <a:noFill/>
        </p:spPr>
        <p:txBody>
          <a:bodyPr wrap="none" rtlCol="0">
            <a:spAutoFit/>
          </a:bodyPr>
          <a:lstStyle/>
          <a:p>
            <a:r>
              <a:rPr lang="en-US" sz="1200" dirty="0">
                <a:solidFill>
                  <a:schemeClr val="tx1"/>
                </a:solidFill>
              </a:rPr>
              <a:t>Render  data</a:t>
            </a:r>
          </a:p>
        </p:txBody>
      </p:sp>
      <p:sp>
        <p:nvSpPr>
          <p:cNvPr id="50" name="Rectangle 2">
            <a:extLst>
              <a:ext uri="{FF2B5EF4-FFF2-40B4-BE49-F238E27FC236}">
                <a16:creationId xmlns:a16="http://schemas.microsoft.com/office/drawing/2014/main" id="{12BD9352-0763-4770-9D93-A8B8357D9A50}"/>
              </a:ext>
            </a:extLst>
          </p:cNvPr>
          <p:cNvSpPr txBox="1">
            <a:spLocks noChangeArrowheads="1"/>
          </p:cNvSpPr>
          <p:nvPr/>
        </p:nvSpPr>
        <p:spPr bwMode="auto">
          <a:xfrm>
            <a:off x="586019" y="5075978"/>
            <a:ext cx="8329382" cy="12039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buFont typeface="Wingdings" panose="05000000000000000000" pitchFamily="2"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400" b="0" dirty="0"/>
              <a:t>The distance between the mobile device and HMD is relatively shorter than the distance between the mobile and AP  or the distance between the PC and AP.</a:t>
            </a:r>
          </a:p>
          <a:p>
            <a:pPr>
              <a:buFont typeface="Wingdings" panose="05000000000000000000" pitchFamily="2"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ko-KR" sz="1400" b="0" dirty="0"/>
              <a:t>The  transmission between the mobile and HMD have no/little </a:t>
            </a:r>
            <a:r>
              <a:rPr lang="en-US" altLang="zh-CN" sz="1400" b="0" dirty="0"/>
              <a:t>interference with the reception of the ongoing PPDU at the AP for the transmission between the PC/another mobile and AP if appropriate PC/mobiles are selected for the transmission. </a:t>
            </a:r>
            <a:endParaRPr lang="en-US" sz="1400" b="0" dirty="0"/>
          </a:p>
          <a:p>
            <a:pPr>
              <a:buFont typeface="Wingdings" panose="05000000000000000000" pitchFamily="2" charset="2"/>
              <a:buChar char="p"/>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sz="1600" b="0" dirty="0"/>
          </a:p>
          <a:p>
            <a:pPr marL="400050" lvl="1" indent="0">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sz="1600" kern="0" dirty="0"/>
          </a:p>
        </p:txBody>
      </p:sp>
    </p:spTree>
    <p:extLst>
      <p:ext uri="{BB962C8B-B14F-4D97-AF65-F5344CB8AC3E}">
        <p14:creationId xmlns:p14="http://schemas.microsoft.com/office/powerpoint/2010/main" val="9974179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B093A6A-46FC-4EDF-B4F1-19F7CAA1A9ED}"/>
              </a:ext>
            </a:extLst>
          </p:cNvPr>
          <p:cNvSpPr>
            <a:spLocks noGrp="1"/>
          </p:cNvSpPr>
          <p:nvPr>
            <p:ph type="title"/>
          </p:nvPr>
        </p:nvSpPr>
        <p:spPr/>
        <p:txBody>
          <a:bodyPr/>
          <a:lstStyle/>
          <a:p>
            <a:r>
              <a:rPr lang="en-US" altLang="zh-CN" dirty="0"/>
              <a:t>An example for trigger-based spatial reuse </a:t>
            </a:r>
            <a:endParaRPr lang="zh-CN" altLang="en-US" dirty="0"/>
          </a:p>
        </p:txBody>
      </p:sp>
      <p:sp>
        <p:nvSpPr>
          <p:cNvPr id="3" name="内容占位符 2">
            <a:extLst>
              <a:ext uri="{FF2B5EF4-FFF2-40B4-BE49-F238E27FC236}">
                <a16:creationId xmlns:a16="http://schemas.microsoft.com/office/drawing/2014/main" id="{CA6A085C-7E61-4139-A009-EB094F22A5AA}"/>
              </a:ext>
            </a:extLst>
          </p:cNvPr>
          <p:cNvSpPr>
            <a:spLocks noGrp="1"/>
          </p:cNvSpPr>
          <p:nvPr>
            <p:ph idx="1"/>
          </p:nvPr>
        </p:nvSpPr>
        <p:spPr>
          <a:xfrm>
            <a:off x="536864" y="1568611"/>
            <a:ext cx="8607136" cy="1600200"/>
          </a:xfrm>
        </p:spPr>
        <p:txBody>
          <a:bodyPr/>
          <a:lstStyle/>
          <a:p>
            <a:pPr>
              <a:buFont typeface="Wingdings" panose="05000000000000000000" pitchFamily="2" charset="2"/>
              <a:buChar char="p"/>
            </a:pPr>
            <a:r>
              <a:rPr lang="en-US" altLang="zh-CN" sz="1400" kern="1200" dirty="0"/>
              <a:t>AP obtains an TXOP and sends a trigger frame(TBD)  for CSR:</a:t>
            </a:r>
          </a:p>
          <a:p>
            <a:pPr>
              <a:buFont typeface="Wingdings" panose="05000000000000000000" pitchFamily="2" charset="2"/>
              <a:buChar char="Ø"/>
            </a:pPr>
            <a:r>
              <a:rPr lang="en-US" altLang="zh-CN" sz="1400" b="0" kern="1200" dirty="0"/>
              <a:t>The trigger frame allocates resources for and solicits one TB PPDU transmission to PC.</a:t>
            </a:r>
          </a:p>
          <a:p>
            <a:pPr>
              <a:buFont typeface="Wingdings" panose="05000000000000000000" pitchFamily="2" charset="2"/>
              <a:buChar char="Ø"/>
            </a:pPr>
            <a:r>
              <a:rPr lang="en-US" altLang="zh-CN" sz="1400" b="0" kern="1200" dirty="0"/>
              <a:t>simultaneously the trigger frame allocates/shares some of resources with the mobile device for the transmission of one or more PPDUs to HMD</a:t>
            </a:r>
          </a:p>
          <a:p>
            <a:pPr>
              <a:buFont typeface="Wingdings" panose="05000000000000000000" pitchFamily="2" charset="2"/>
              <a:buChar char="p"/>
            </a:pPr>
            <a:r>
              <a:rPr lang="en-US" altLang="zh-CN" sz="1400" kern="1200" dirty="0"/>
              <a:t>Targets: 1. t</a:t>
            </a:r>
            <a:r>
              <a:rPr lang="en-US" altLang="ko-KR" sz="1400" kern="1200" dirty="0"/>
              <a:t>he P2P transmission should not </a:t>
            </a:r>
            <a:r>
              <a:rPr lang="en-US" altLang="zh-CN" sz="1400" kern="1200" dirty="0"/>
              <a:t>interfere with the reception of ongoing TB PPDU at the recipient. 2. to increase aggregate throughput of the system and/or reduce the latency and jitter for the delivery of the traffic</a:t>
            </a:r>
          </a:p>
          <a:p>
            <a:pPr>
              <a:buFont typeface="Wingdings" panose="05000000000000000000" pitchFamily="2" charset="2"/>
              <a:buChar char="Ø"/>
            </a:pPr>
            <a:r>
              <a:rPr lang="en-US" altLang="zh-CN" sz="1400" b="0" kern="1200" dirty="0"/>
              <a:t>The transmit power of the PPDU(s) for the P2P transmission is limited to avoid interfering with the reception of the TB PPDU at the recipient (i.e. AP)</a:t>
            </a:r>
          </a:p>
          <a:p>
            <a:pPr>
              <a:buFont typeface="Wingdings" panose="05000000000000000000" pitchFamily="2" charset="2"/>
              <a:buChar char="Ø"/>
            </a:pPr>
            <a:r>
              <a:rPr lang="en-US" altLang="zh-CN" sz="1400" b="0" kern="1200" dirty="0"/>
              <a:t>The mobile device does not transmit an PPDU for the P2P transmission that terminates beyond the PPDU duration of the ongoing PPDU (i.e. TB PPDU)</a:t>
            </a:r>
          </a:p>
          <a:p>
            <a:pPr>
              <a:buFont typeface="Wingdings" panose="05000000000000000000" pitchFamily="2" charset="2"/>
              <a:buChar char="Ø"/>
            </a:pPr>
            <a:endParaRPr lang="zh-CN" altLang="en-US" sz="1400" b="0" kern="1200" dirty="0"/>
          </a:p>
        </p:txBody>
      </p:sp>
      <p:sp>
        <p:nvSpPr>
          <p:cNvPr id="4" name="页脚占位符 3">
            <a:extLst>
              <a:ext uri="{FF2B5EF4-FFF2-40B4-BE49-F238E27FC236}">
                <a16:creationId xmlns:a16="http://schemas.microsoft.com/office/drawing/2014/main" id="{8FE2B02D-978D-476F-95C3-89813ADAD380}"/>
              </a:ext>
            </a:extLst>
          </p:cNvPr>
          <p:cNvSpPr>
            <a:spLocks noGrp="1"/>
          </p:cNvSpPr>
          <p:nvPr>
            <p:ph type="ftr" sz="quarter" idx="11"/>
          </p:nvPr>
        </p:nvSpPr>
        <p:spPr/>
        <p:txBody>
          <a:bodyPr/>
          <a:lstStyle/>
          <a:p>
            <a:pPr>
              <a:defRPr/>
            </a:pPr>
            <a:r>
              <a:rPr lang="en-US" altLang="ko-KR">
                <a:sym typeface="+mn-ea"/>
              </a:rPr>
              <a:t>Liuming Lu (OPPO)</a:t>
            </a:r>
            <a:endParaRPr lang="en-US" dirty="0"/>
          </a:p>
        </p:txBody>
      </p:sp>
      <p:sp>
        <p:nvSpPr>
          <p:cNvPr id="5" name="灯片编号占位符 4">
            <a:extLst>
              <a:ext uri="{FF2B5EF4-FFF2-40B4-BE49-F238E27FC236}">
                <a16:creationId xmlns:a16="http://schemas.microsoft.com/office/drawing/2014/main" id="{FE48569C-F3E6-4505-B60B-8294156CEEA9}"/>
              </a:ext>
            </a:extLst>
          </p:cNvPr>
          <p:cNvSpPr>
            <a:spLocks noGrp="1"/>
          </p:cNvSpPr>
          <p:nvPr>
            <p:ph type="sldNum" sz="quarter" idx="12"/>
          </p:nvPr>
        </p:nvSpPr>
        <p:spPr/>
        <p:txBody>
          <a:bodyPr/>
          <a:lstStyle/>
          <a:p>
            <a:r>
              <a:rPr lang="en-US" altLang="en-US"/>
              <a:t>Slide </a:t>
            </a:r>
            <a:fld id="{0FF88134-36A3-492E-B6B5-2F4703E76746}" type="slidenum">
              <a:rPr lang="en-US" altLang="en-US" smtClean="0"/>
              <a:t>7</a:t>
            </a:fld>
            <a:endParaRPr lang="en-US" altLang="en-US"/>
          </a:p>
        </p:txBody>
      </p:sp>
      <p:sp>
        <p:nvSpPr>
          <p:cNvPr id="8" name="文本框 7">
            <a:extLst>
              <a:ext uri="{FF2B5EF4-FFF2-40B4-BE49-F238E27FC236}">
                <a16:creationId xmlns:a16="http://schemas.microsoft.com/office/drawing/2014/main" id="{C77F6C52-1C8B-4126-9956-61A06BEF8926}"/>
              </a:ext>
            </a:extLst>
          </p:cNvPr>
          <p:cNvSpPr txBox="1"/>
          <p:nvPr/>
        </p:nvSpPr>
        <p:spPr>
          <a:xfrm>
            <a:off x="3200400" y="6126108"/>
            <a:ext cx="4648200" cy="276999"/>
          </a:xfrm>
          <a:prstGeom prst="rect">
            <a:avLst/>
          </a:prstGeom>
          <a:noFill/>
        </p:spPr>
        <p:txBody>
          <a:bodyPr wrap="square" rtlCol="0">
            <a:spAutoFit/>
          </a:bodyPr>
          <a:lstStyle/>
          <a:p>
            <a:r>
              <a:rPr lang="en-US" altLang="zh-CN" b="1" dirty="0"/>
              <a:t>Figure: an example of the trigger-based spatial reuse </a:t>
            </a:r>
            <a:endParaRPr lang="zh-CN" altLang="en-US" b="1" dirty="0"/>
          </a:p>
        </p:txBody>
      </p:sp>
      <p:pic>
        <p:nvPicPr>
          <p:cNvPr id="6" name="图片 5">
            <a:extLst>
              <a:ext uri="{FF2B5EF4-FFF2-40B4-BE49-F238E27FC236}">
                <a16:creationId xmlns:a16="http://schemas.microsoft.com/office/drawing/2014/main" id="{F7863456-78CA-4E93-9678-45A9BE09A9C2}"/>
              </a:ext>
            </a:extLst>
          </p:cNvPr>
          <p:cNvPicPr>
            <a:picLocks noChangeAspect="1"/>
          </p:cNvPicPr>
          <p:nvPr/>
        </p:nvPicPr>
        <p:blipFill>
          <a:blip r:embed="rId3"/>
          <a:stretch>
            <a:fillRect/>
          </a:stretch>
        </p:blipFill>
        <p:spPr>
          <a:xfrm>
            <a:off x="685800" y="4343400"/>
            <a:ext cx="7726017" cy="1802586"/>
          </a:xfrm>
          <a:prstGeom prst="rect">
            <a:avLst/>
          </a:prstGeom>
        </p:spPr>
      </p:pic>
    </p:spTree>
    <p:extLst>
      <p:ext uri="{BB962C8B-B14F-4D97-AF65-F5344CB8AC3E}">
        <p14:creationId xmlns:p14="http://schemas.microsoft.com/office/powerpoint/2010/main" val="30505745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9CA8937-5F67-43A8-B92A-8D51005E2B17}"/>
              </a:ext>
            </a:extLst>
          </p:cNvPr>
          <p:cNvSpPr>
            <a:spLocks noGrp="1"/>
          </p:cNvSpPr>
          <p:nvPr>
            <p:ph type="title"/>
          </p:nvPr>
        </p:nvSpPr>
        <p:spPr/>
        <p:txBody>
          <a:bodyPr/>
          <a:lstStyle/>
          <a:p>
            <a:r>
              <a:rPr lang="en-US" altLang="zh-CN" dirty="0">
                <a:latin typeface="Arial" panose="020B0604020202020204" pitchFamily="34" charset="0"/>
                <a:cs typeface="Arial" panose="020B0604020202020204" pitchFamily="34" charset="0"/>
              </a:rPr>
              <a:t>Summary</a:t>
            </a:r>
            <a:endParaRPr lang="zh-CN" altLang="en-US" dirty="0"/>
          </a:p>
        </p:txBody>
      </p:sp>
      <p:sp>
        <p:nvSpPr>
          <p:cNvPr id="3" name="内容占位符 2">
            <a:extLst>
              <a:ext uri="{FF2B5EF4-FFF2-40B4-BE49-F238E27FC236}">
                <a16:creationId xmlns:a16="http://schemas.microsoft.com/office/drawing/2014/main" id="{DB27F60E-8693-475C-94F4-CEF4CBD63D77}"/>
              </a:ext>
            </a:extLst>
          </p:cNvPr>
          <p:cNvSpPr>
            <a:spLocks noGrp="1"/>
          </p:cNvSpPr>
          <p:nvPr>
            <p:ph idx="1"/>
          </p:nvPr>
        </p:nvSpPr>
        <p:spPr>
          <a:xfrm>
            <a:off x="685800" y="1752600"/>
            <a:ext cx="8305800" cy="4114800"/>
          </a:xfrm>
        </p:spPr>
        <p:txBody>
          <a:bodyPr/>
          <a:lstStyle/>
          <a:p>
            <a:pPr>
              <a:buFont typeface="Wingdings" panose="05000000000000000000" pitchFamily="2" charset="2"/>
              <a:buChar char="p"/>
              <a:tabLst>
                <a:tab pos="360363" algn="l"/>
              </a:tabLst>
            </a:pPr>
            <a:r>
              <a:rPr lang="en-US" altLang="zh-CN" sz="1600" dirty="0"/>
              <a:t>This contribution analyzes a P2P scenario for trigger-based spatial reuse (or CSR) from the dimensions of increasing throughput and improving efficient use of the medium, and proposes candidate key functions for CSR to be considered .</a:t>
            </a:r>
          </a:p>
          <a:p>
            <a:pPr>
              <a:buFont typeface="Wingdings" panose="05000000000000000000" pitchFamily="2" charset="2"/>
              <a:buChar char="p"/>
              <a:tabLst>
                <a:tab pos="360363" algn="l"/>
              </a:tabLst>
            </a:pPr>
            <a:endParaRPr lang="en-US" altLang="zh-CN" sz="1600" dirty="0"/>
          </a:p>
          <a:p>
            <a:pPr>
              <a:buFont typeface="Wingdings" panose="05000000000000000000" pitchFamily="2" charset="2"/>
              <a:buChar char="p"/>
              <a:tabLst>
                <a:tab pos="360363" algn="l"/>
              </a:tabLst>
            </a:pPr>
            <a:r>
              <a:rPr lang="en-US" altLang="zh-CN" sz="1600" dirty="0"/>
              <a:t>The trigger-based spatial reuse for</a:t>
            </a:r>
            <a:r>
              <a:rPr lang="zh-CN" altLang="en-US" sz="1600" dirty="0"/>
              <a:t> </a:t>
            </a:r>
            <a:r>
              <a:rPr lang="en-US" altLang="zh-CN" sz="1600" dirty="0"/>
              <a:t>P2P</a:t>
            </a:r>
            <a:r>
              <a:rPr lang="zh-CN" altLang="en-US" sz="1600" dirty="0"/>
              <a:t> </a:t>
            </a:r>
            <a:r>
              <a:rPr lang="en-US" altLang="zh-CN" sz="1600" dirty="0"/>
              <a:t>scenario can be regarded as an extension of multi-AP Coordinated Spatial Reuse.</a:t>
            </a:r>
          </a:p>
          <a:p>
            <a:pPr>
              <a:buFont typeface="Wingdings" panose="05000000000000000000" pitchFamily="2" charset="2"/>
              <a:buChar char="p"/>
            </a:pPr>
            <a:endParaRPr lang="en-US" altLang="zh-CN" sz="1600" b="0" dirty="0"/>
          </a:p>
          <a:p>
            <a:pPr>
              <a:buFont typeface="Wingdings" panose="05000000000000000000" pitchFamily="2" charset="2"/>
              <a:buChar char="p"/>
            </a:pPr>
            <a:endParaRPr lang="en-US" altLang="zh-CN" sz="1600" b="0" dirty="0"/>
          </a:p>
          <a:p>
            <a:endParaRPr lang="en-US" altLang="zh-CN" sz="1600" b="0" kern="1200" dirty="0">
              <a:solidFill>
                <a:schemeClr val="tx2"/>
              </a:solidFill>
            </a:endParaRPr>
          </a:p>
          <a:p>
            <a:endParaRPr lang="en-US" altLang="zh-CN" sz="1600" b="0" kern="1200" dirty="0">
              <a:solidFill>
                <a:schemeClr val="tx2"/>
              </a:solidFill>
            </a:endParaRPr>
          </a:p>
          <a:p>
            <a:endParaRPr lang="zh-CN" altLang="en-US" sz="1600" b="0" dirty="0"/>
          </a:p>
        </p:txBody>
      </p:sp>
      <p:sp>
        <p:nvSpPr>
          <p:cNvPr id="4" name="页脚占位符 3">
            <a:extLst>
              <a:ext uri="{FF2B5EF4-FFF2-40B4-BE49-F238E27FC236}">
                <a16:creationId xmlns:a16="http://schemas.microsoft.com/office/drawing/2014/main" id="{CFE04527-2AD4-4DBB-A130-88A6C5E265EA}"/>
              </a:ext>
            </a:extLst>
          </p:cNvPr>
          <p:cNvSpPr>
            <a:spLocks noGrp="1"/>
          </p:cNvSpPr>
          <p:nvPr>
            <p:ph type="ftr" sz="quarter" idx="11"/>
          </p:nvPr>
        </p:nvSpPr>
        <p:spPr/>
        <p:txBody>
          <a:bodyPr/>
          <a:lstStyle/>
          <a:p>
            <a:pPr>
              <a:defRPr/>
            </a:pPr>
            <a:r>
              <a:rPr lang="en-US" altLang="ko-KR">
                <a:sym typeface="+mn-ea"/>
              </a:rPr>
              <a:t>Liuming Lu (OPPO)</a:t>
            </a:r>
            <a:endParaRPr lang="en-US" dirty="0"/>
          </a:p>
        </p:txBody>
      </p:sp>
      <p:sp>
        <p:nvSpPr>
          <p:cNvPr id="5" name="灯片编号占位符 4">
            <a:extLst>
              <a:ext uri="{FF2B5EF4-FFF2-40B4-BE49-F238E27FC236}">
                <a16:creationId xmlns:a16="http://schemas.microsoft.com/office/drawing/2014/main" id="{D89D4FB5-6190-44A4-948A-AAE975B62C45}"/>
              </a:ext>
            </a:extLst>
          </p:cNvPr>
          <p:cNvSpPr>
            <a:spLocks noGrp="1"/>
          </p:cNvSpPr>
          <p:nvPr>
            <p:ph type="sldNum" sz="quarter" idx="12"/>
          </p:nvPr>
        </p:nvSpPr>
        <p:spPr/>
        <p:txBody>
          <a:bodyPr/>
          <a:lstStyle/>
          <a:p>
            <a:r>
              <a:rPr lang="en-US" altLang="en-US"/>
              <a:t>Slide </a:t>
            </a:r>
            <a:fld id="{0FF88134-36A3-492E-B6B5-2F4703E76746}" type="slidenum">
              <a:rPr lang="en-US" altLang="en-US" smtClean="0"/>
              <a:t>8</a:t>
            </a:fld>
            <a:endParaRPr lang="en-US" altLang="en-US"/>
          </a:p>
        </p:txBody>
      </p:sp>
    </p:spTree>
    <p:extLst>
      <p:ext uri="{BB962C8B-B14F-4D97-AF65-F5344CB8AC3E}">
        <p14:creationId xmlns:p14="http://schemas.microsoft.com/office/powerpoint/2010/main" val="28400550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85800"/>
          </a:xfrm>
        </p:spPr>
        <p:txBody>
          <a:bodyPr/>
          <a:lstStyle/>
          <a:p>
            <a:r>
              <a:rPr lang="en-US" dirty="0"/>
              <a:t>References</a:t>
            </a:r>
          </a:p>
        </p:txBody>
      </p:sp>
      <p:sp>
        <p:nvSpPr>
          <p:cNvPr id="3" name="Content Placeholder 2"/>
          <p:cNvSpPr>
            <a:spLocks noGrp="1"/>
          </p:cNvSpPr>
          <p:nvPr>
            <p:ph idx="1"/>
          </p:nvPr>
        </p:nvSpPr>
        <p:spPr>
          <a:xfrm>
            <a:off x="609600" y="1371600"/>
            <a:ext cx="8305800" cy="4267201"/>
          </a:xfrm>
        </p:spPr>
        <p:txBody>
          <a:bodyPr>
            <a:noAutofit/>
          </a:bodyPr>
          <a:lstStyle/>
          <a:p>
            <a:pPr marL="0" indent="0">
              <a:buNone/>
            </a:pPr>
            <a:r>
              <a:rPr lang="en-US" altLang="zh-CN" sz="1600" b="0" dirty="0"/>
              <a:t>[1] UHR proposed PAR, </a:t>
            </a:r>
            <a:r>
              <a:rPr lang="en-US" altLang="zh-CN" sz="1600" b="0" dirty="0">
                <a:hlinkClick r:id="rId2"/>
              </a:rPr>
              <a:t>https://mentor.ieee.org/802.11/dcn/23/11-23-0480-01-0uhr-uhr-proposed-par.pdf</a:t>
            </a:r>
            <a:endParaRPr lang="en-US" altLang="zh-CN" sz="1600" b="0" dirty="0"/>
          </a:p>
          <a:p>
            <a:pPr marL="0" indent="0">
              <a:buNone/>
            </a:pPr>
            <a:r>
              <a:rPr lang="en-US" altLang="zh-CN" sz="1600" b="0" dirty="0"/>
              <a:t>[2] Draft P802.11REVme_D7.0</a:t>
            </a:r>
          </a:p>
          <a:p>
            <a:pPr marL="0" indent="0">
              <a:buNone/>
            </a:pPr>
            <a:r>
              <a:rPr lang="en-US" altLang="zh-CN" sz="1600" b="0" dirty="0"/>
              <a:t>[3] Draft P802.11be_D7.0</a:t>
            </a:r>
          </a:p>
          <a:p>
            <a:pPr marL="0" indent="0">
              <a:buNone/>
            </a:pPr>
            <a:r>
              <a:rPr lang="en-US" altLang="zh-CN" sz="1600" b="0" dirty="0"/>
              <a:t>[4] TXOP sharing extensions for XR use-cases, </a:t>
            </a:r>
            <a:r>
              <a:rPr lang="en-US" altLang="zh-CN" sz="1600" b="0" dirty="0">
                <a:hlinkClick r:id="rId3"/>
              </a:rPr>
              <a:t>https://mentor.ieee.org/802.11/dcn/23/11-23-1387-01-0uhr-txop-sharing-extensions-for-xr-use-cases.pptx</a:t>
            </a:r>
            <a:endParaRPr lang="en-US" altLang="zh-CN" sz="1600" b="0" dirty="0"/>
          </a:p>
          <a:p>
            <a:pPr marL="0" indent="0">
              <a:buNone/>
            </a:pPr>
            <a:r>
              <a:rPr lang="en-US" altLang="zh-CN" sz="1600" b="0" dirty="0"/>
              <a:t>[5] Coordinated Spatial Reuse Design Details</a:t>
            </a:r>
            <a:r>
              <a:rPr lang="zh-CN" altLang="en-US" sz="1600" b="0" dirty="0"/>
              <a:t>，</a:t>
            </a:r>
            <a:r>
              <a:rPr lang="en-US" altLang="zh-CN" sz="1200" b="0" i="0" dirty="0">
                <a:solidFill>
                  <a:srgbClr val="000000"/>
                </a:solidFill>
                <a:effectLst/>
                <a:latin typeface="Verdana" panose="020B0604030504040204" pitchFamily="34" charset="0"/>
                <a:hlinkClick r:id="rId4"/>
              </a:rPr>
              <a:t>https://mentor.ieee.org/802.11/dcn/24/11-24-1389-00-00bn-coordinated-spatial-reuse-design-details.pptx</a:t>
            </a:r>
            <a:endParaRPr lang="en-US" altLang="zh-CN" sz="1200" b="0" i="0" dirty="0">
              <a:solidFill>
                <a:srgbClr val="000000"/>
              </a:solidFill>
              <a:effectLst/>
              <a:latin typeface="Verdana" panose="020B0604030504040204" pitchFamily="34" charset="0"/>
            </a:endParaRPr>
          </a:p>
          <a:p>
            <a:pPr marL="0" indent="0">
              <a:buNone/>
            </a:pPr>
            <a:endParaRPr lang="en-US" altLang="zh-CN" sz="1600" b="0" dirty="0"/>
          </a:p>
          <a:p>
            <a:pPr marL="0" indent="0">
              <a:buNone/>
            </a:pPr>
            <a:endParaRPr lang="en-US" altLang="zh-CN" sz="1600" b="0" dirty="0"/>
          </a:p>
          <a:p>
            <a:pPr marL="0" indent="0">
              <a:buNone/>
            </a:pPr>
            <a:endParaRPr lang="en-US" altLang="zh-CN" sz="1600" b="0" dirty="0"/>
          </a:p>
        </p:txBody>
      </p:sp>
      <p:sp>
        <p:nvSpPr>
          <p:cNvPr id="5" name="Slide Number Placeholder 4"/>
          <p:cNvSpPr>
            <a:spLocks noGrp="1"/>
          </p:cNvSpPr>
          <p:nvPr>
            <p:ph type="sldNum" sz="quarter" idx="12"/>
          </p:nvPr>
        </p:nvSpPr>
        <p:spPr/>
        <p:txBody>
          <a:bodyPr/>
          <a:lstStyle/>
          <a:p>
            <a:r>
              <a:rPr lang="en-US" altLang="en-US"/>
              <a:t>Slide </a:t>
            </a:r>
            <a:fld id="{0FF88134-36A3-492E-B6B5-2F4703E76746}" type="slidenum">
              <a:rPr lang="en-US" altLang="en-US" smtClean="0"/>
              <a:t>9</a:t>
            </a:fld>
            <a:endParaRPr lang="en-US" altLang="en-US"/>
          </a:p>
        </p:txBody>
      </p:sp>
      <p:sp>
        <p:nvSpPr>
          <p:cNvPr id="6" name="文本框 5"/>
          <p:cNvSpPr txBox="1"/>
          <p:nvPr/>
        </p:nvSpPr>
        <p:spPr>
          <a:xfrm>
            <a:off x="7174230" y="6475730"/>
            <a:ext cx="1444625" cy="274320"/>
          </a:xfrm>
          <a:prstGeom prst="rect">
            <a:avLst/>
          </a:prstGeom>
          <a:noFill/>
        </p:spPr>
        <p:txBody>
          <a:bodyPr wrap="none" rtlCol="0" anchor="t">
            <a:spAutoFit/>
          </a:bodyPr>
          <a:lstStyle/>
          <a:p>
            <a:r>
              <a:rPr lang="en-US" altLang="ko-KR" dirty="0">
                <a:sym typeface="+mn-ea"/>
              </a:rPr>
              <a:t>Liuming Lu (OPPO)</a:t>
            </a:r>
            <a:endParaRPr lang="zh-CN" altLang="en-US"/>
          </a:p>
        </p:txBody>
      </p:sp>
    </p:spTree>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10254</TotalTime>
  <Words>1250</Words>
  <Application>Microsoft Office PowerPoint</Application>
  <PresentationFormat>全屏显示(4:3)</PresentationFormat>
  <Paragraphs>148</Paragraphs>
  <Slides>10</Slides>
  <Notes>4</Notes>
  <HiddenSlides>0</HiddenSlides>
  <MMClips>0</MMClips>
  <ScaleCrop>false</ScaleCrop>
  <HeadingPairs>
    <vt:vector size="6" baseType="variant">
      <vt:variant>
        <vt:lpstr>已用的字体</vt:lpstr>
      </vt:variant>
      <vt:variant>
        <vt:i4>4</vt:i4>
      </vt:variant>
      <vt:variant>
        <vt:lpstr>主题</vt:lpstr>
      </vt:variant>
      <vt:variant>
        <vt:i4>1</vt:i4>
      </vt:variant>
      <vt:variant>
        <vt:lpstr>幻灯片标题</vt:lpstr>
      </vt:variant>
      <vt:variant>
        <vt:i4>10</vt:i4>
      </vt:variant>
    </vt:vector>
  </HeadingPairs>
  <TitlesOfParts>
    <vt:vector size="15" baseType="lpstr">
      <vt:lpstr>Arial</vt:lpstr>
      <vt:lpstr>Times New Roman</vt:lpstr>
      <vt:lpstr>Verdana</vt:lpstr>
      <vt:lpstr>Wingdings</vt:lpstr>
      <vt:lpstr>802-11-Submission</vt:lpstr>
      <vt:lpstr>Trigger-based spatial reuse and P2P transmission</vt:lpstr>
      <vt:lpstr>Introduction</vt:lpstr>
      <vt:lpstr>Recap: HE/EHT SR &amp; EHT TXS</vt:lpstr>
      <vt:lpstr>Issues</vt:lpstr>
      <vt:lpstr>Objectives</vt:lpstr>
      <vt:lpstr>Scenarios to be considered</vt:lpstr>
      <vt:lpstr>An example for trigger-based spatial reuse </vt:lpstr>
      <vt:lpstr>Summary</vt:lpstr>
      <vt:lpstr>References</vt:lpstr>
      <vt:lpstr>SP</vt:lpstr>
    </vt:vector>
  </TitlesOfParts>
  <Company>Marvell Semiconductor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15/0718r8</dc:title>
  <dc:subject>Task Group AY July 2015 Meeting Agenda</dc:subject>
  <dc:creator>卢刘明(Liuming Lu)</dc:creator>
  <cp:lastModifiedBy>luliuming@oppo.com</cp:lastModifiedBy>
  <cp:revision>3813</cp:revision>
  <cp:lastPrinted>2014-11-04T15:04:00Z</cp:lastPrinted>
  <dcterms:created xsi:type="dcterms:W3CDTF">2007-04-17T18:10:00Z</dcterms:created>
  <dcterms:modified xsi:type="dcterms:W3CDTF">2024-11-11T16:47:14Z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_NewReviewCycle">
    <vt:lpwstr/>
  </property>
  <property fmtid="{D5CDD505-2E9C-101B-9397-08002B2CF9AE}" pid="28" name="KSOProductBuildVer">
    <vt:lpwstr>2052-10.1.0.6395</vt:lpwstr>
  </property>
</Properties>
</file>