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478" r:id="rId3"/>
    <p:sldId id="2380" r:id="rId4"/>
    <p:sldId id="2383" r:id="rId5"/>
    <p:sldId id="2518" r:id="rId6"/>
    <p:sldId id="2503" r:id="rId7"/>
    <p:sldId id="2382" r:id="rId8"/>
    <p:sldId id="2409" r:id="rId9"/>
    <p:sldId id="2396" r:id="rId10"/>
    <p:sldId id="2491" r:id="rId11"/>
    <p:sldId id="2489" r:id="rId12"/>
    <p:sldId id="2492" r:id="rId13"/>
    <p:sldId id="2498" r:id="rId14"/>
    <p:sldId id="2501" r:id="rId15"/>
    <p:sldId id="2504" r:id="rId16"/>
    <p:sldId id="2505" r:id="rId17"/>
    <p:sldId id="2507" r:id="rId18"/>
    <p:sldId id="2509" r:id="rId19"/>
    <p:sldId id="2493" r:id="rId20"/>
    <p:sldId id="2517" r:id="rId21"/>
    <p:sldId id="2510" r:id="rId22"/>
    <p:sldId id="2511" r:id="rId23"/>
    <p:sldId id="2512" r:id="rId24"/>
    <p:sldId id="2513" r:id="rId25"/>
    <p:sldId id="2514" r:id="rId26"/>
    <p:sldId id="2515" r:id="rId27"/>
    <p:sldId id="2516" r:id="rId2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499EC2-6B14-DE06-65C1-B79D17B196FE}" name="Cordeiro, Carlos" initials="CC" userId="S::carlos.cordeiro@intel.com::88fae4d8-0bc4-44b0-bd3b-95ac83b12c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iou, Laurent" initials="CL" lastIdx="1" clrIdx="0">
    <p:extLst>
      <p:ext uri="{19B8F6BF-5375-455C-9EA6-DF929625EA0E}">
        <p15:presenceInfo xmlns:p15="http://schemas.microsoft.com/office/powerpoint/2012/main" userId="S::laurent.cariou@intel.com::4453f93f-2ed2-46e8-bb8c-3237fbfdd4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7F7F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41865-1F2E-409B-AD42-1B6B95ED604C}" v="13" dt="2024-05-10T17:43:39.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5" autoAdjust="0"/>
    <p:restoredTop sz="97457" autoAdjust="0"/>
  </p:normalViewPr>
  <p:slideViewPr>
    <p:cSldViewPr>
      <p:cViewPr varScale="1">
        <p:scale>
          <a:sx n="82" d="100"/>
          <a:sy n="82" d="100"/>
        </p:scale>
        <p:origin x="1541"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120" d="100"/>
          <a:sy n="120" d="100"/>
        </p:scale>
        <p:origin x="41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hmetov, Dmitry" userId="1d39d2a1-c911-49c8-99e8-36840f8b699a" providerId="ADAL" clId="{0E341865-1F2E-409B-AD42-1B6B95ED604C}"/>
    <pc:docChg chg="undo redo custSel addSld delSld modSld sldOrd modMainMaster">
      <pc:chgData name="Akhmetov, Dmitry" userId="1d39d2a1-c911-49c8-99e8-36840f8b699a" providerId="ADAL" clId="{0E341865-1F2E-409B-AD42-1B6B95ED604C}" dt="2024-05-13T06:44:02.829" v="1566" actId="1076"/>
      <pc:docMkLst>
        <pc:docMk/>
      </pc:docMkLst>
      <pc:sldChg chg="modSp mod">
        <pc:chgData name="Akhmetov, Dmitry" userId="1d39d2a1-c911-49c8-99e8-36840f8b699a" providerId="ADAL" clId="{0E341865-1F2E-409B-AD42-1B6B95ED604C}" dt="2024-05-10T17:28:19.751" v="1491" actId="20577"/>
        <pc:sldMkLst>
          <pc:docMk/>
          <pc:sldMk cId="2587737456" sldId="2382"/>
        </pc:sldMkLst>
        <pc:spChg chg="mod">
          <ac:chgData name="Akhmetov, Dmitry" userId="1d39d2a1-c911-49c8-99e8-36840f8b699a" providerId="ADAL" clId="{0E341865-1F2E-409B-AD42-1B6B95ED604C}" dt="2024-05-10T17:28:19.751" v="1491" actId="20577"/>
          <ac:spMkLst>
            <pc:docMk/>
            <pc:sldMk cId="2587737456" sldId="2382"/>
            <ac:spMk id="3" creationId="{7E461043-D032-451B-8AF0-62234CE55E83}"/>
          </ac:spMkLst>
        </pc:spChg>
      </pc:sldChg>
      <pc:sldChg chg="modSp mod">
        <pc:chgData name="Akhmetov, Dmitry" userId="1d39d2a1-c911-49c8-99e8-36840f8b699a" providerId="ADAL" clId="{0E341865-1F2E-409B-AD42-1B6B95ED604C}" dt="2024-05-10T17:15:56.460" v="1029" actId="20577"/>
        <pc:sldMkLst>
          <pc:docMk/>
          <pc:sldMk cId="150136527" sldId="2383"/>
        </pc:sldMkLst>
        <pc:spChg chg="mod">
          <ac:chgData name="Akhmetov, Dmitry" userId="1d39d2a1-c911-49c8-99e8-36840f8b699a" providerId="ADAL" clId="{0E341865-1F2E-409B-AD42-1B6B95ED604C}" dt="2024-05-10T17:15:56.460" v="1029" actId="20577"/>
          <ac:spMkLst>
            <pc:docMk/>
            <pc:sldMk cId="150136527" sldId="2383"/>
            <ac:spMk id="3" creationId="{5BFF350C-B1BC-4DB1-A6BA-66421ECEC33E}"/>
          </ac:spMkLst>
        </pc:spChg>
      </pc:sldChg>
      <pc:sldChg chg="modSp mod">
        <pc:chgData name="Akhmetov, Dmitry" userId="1d39d2a1-c911-49c8-99e8-36840f8b699a" providerId="ADAL" clId="{0E341865-1F2E-409B-AD42-1B6B95ED604C}" dt="2024-05-10T17:15:53.998" v="1027" actId="20577"/>
        <pc:sldMkLst>
          <pc:docMk/>
          <pc:sldMk cId="1352782808" sldId="2478"/>
        </pc:sldMkLst>
        <pc:spChg chg="mod">
          <ac:chgData name="Akhmetov, Dmitry" userId="1d39d2a1-c911-49c8-99e8-36840f8b699a" providerId="ADAL" clId="{0E341865-1F2E-409B-AD42-1B6B95ED604C}" dt="2024-05-10T17:15:53.998" v="1027" actId="20577"/>
          <ac:spMkLst>
            <pc:docMk/>
            <pc:sldMk cId="1352782808" sldId="2478"/>
            <ac:spMk id="3" creationId="{7E461043-D032-451B-8AF0-62234CE55E83}"/>
          </ac:spMkLst>
        </pc:spChg>
      </pc:sldChg>
      <pc:sldChg chg="del">
        <pc:chgData name="Akhmetov, Dmitry" userId="1d39d2a1-c911-49c8-99e8-36840f8b699a" providerId="ADAL" clId="{0E341865-1F2E-409B-AD42-1B6B95ED604C}" dt="2024-05-10T17:31:43.108" v="1502" actId="47"/>
        <pc:sldMkLst>
          <pc:docMk/>
          <pc:sldMk cId="3082993946" sldId="2488"/>
        </pc:sldMkLst>
      </pc:sldChg>
      <pc:sldChg chg="del">
        <pc:chgData name="Akhmetov, Dmitry" userId="1d39d2a1-c911-49c8-99e8-36840f8b699a" providerId="ADAL" clId="{0E341865-1F2E-409B-AD42-1B6B95ED604C}" dt="2024-05-10T17:31:44.231" v="1503" actId="47"/>
        <pc:sldMkLst>
          <pc:docMk/>
          <pc:sldMk cId="780335753" sldId="2490"/>
        </pc:sldMkLst>
      </pc:sldChg>
      <pc:sldChg chg="modSp add mod">
        <pc:chgData name="Akhmetov, Dmitry" userId="1d39d2a1-c911-49c8-99e8-36840f8b699a" providerId="ADAL" clId="{0E341865-1F2E-409B-AD42-1B6B95ED604C}" dt="2024-05-13T06:44:02.829" v="1566" actId="1076"/>
        <pc:sldMkLst>
          <pc:docMk/>
          <pc:sldMk cId="3418995046" sldId="2493"/>
        </pc:sldMkLst>
        <pc:spChg chg="mod">
          <ac:chgData name="Akhmetov, Dmitry" userId="1d39d2a1-c911-49c8-99e8-36840f8b699a" providerId="ADAL" clId="{0E341865-1F2E-409B-AD42-1B6B95ED604C}" dt="2024-05-13T06:44:02.829" v="1566" actId="1076"/>
          <ac:spMkLst>
            <pc:docMk/>
            <pc:sldMk cId="3418995046" sldId="2493"/>
            <ac:spMk id="3" creationId="{150278E7-6C8D-FC51-3C79-ADF76FDA2A67}"/>
          </ac:spMkLst>
        </pc:spChg>
      </pc:sldChg>
      <pc:sldChg chg="modSp del mod ord">
        <pc:chgData name="Akhmetov, Dmitry" userId="1d39d2a1-c911-49c8-99e8-36840f8b699a" providerId="ADAL" clId="{0E341865-1F2E-409B-AD42-1B6B95ED604C}" dt="2024-05-10T17:25:16.695" v="1366" actId="2696"/>
        <pc:sldMkLst>
          <pc:docMk/>
          <pc:sldMk cId="3831060269" sldId="2493"/>
        </pc:sldMkLst>
        <pc:spChg chg="mod">
          <ac:chgData name="Akhmetov, Dmitry" userId="1d39d2a1-c911-49c8-99e8-36840f8b699a" providerId="ADAL" clId="{0E341865-1F2E-409B-AD42-1B6B95ED604C}" dt="2024-05-10T17:24:19.676" v="1362" actId="6549"/>
          <ac:spMkLst>
            <pc:docMk/>
            <pc:sldMk cId="3831060269" sldId="2493"/>
            <ac:spMk id="3" creationId="{150278E7-6C8D-FC51-3C79-ADF76FDA2A67}"/>
          </ac:spMkLst>
        </pc:spChg>
      </pc:sldChg>
      <pc:sldChg chg="del">
        <pc:chgData name="Akhmetov, Dmitry" userId="1d39d2a1-c911-49c8-99e8-36840f8b699a" providerId="ADAL" clId="{0E341865-1F2E-409B-AD42-1B6B95ED604C}" dt="2024-05-10T17:33:31.824" v="1505" actId="47"/>
        <pc:sldMkLst>
          <pc:docMk/>
          <pc:sldMk cId="1053974670" sldId="2499"/>
        </pc:sldMkLst>
      </pc:sldChg>
      <pc:sldChg chg="del">
        <pc:chgData name="Akhmetov, Dmitry" userId="1d39d2a1-c911-49c8-99e8-36840f8b699a" providerId="ADAL" clId="{0E341865-1F2E-409B-AD42-1B6B95ED604C}" dt="2024-05-10T17:33:31.824" v="1505" actId="47"/>
        <pc:sldMkLst>
          <pc:docMk/>
          <pc:sldMk cId="3993019499" sldId="2500"/>
        </pc:sldMkLst>
      </pc:sldChg>
      <pc:sldChg chg="modSp mod">
        <pc:chgData name="Akhmetov, Dmitry" userId="1d39d2a1-c911-49c8-99e8-36840f8b699a" providerId="ADAL" clId="{0E341865-1F2E-409B-AD42-1B6B95ED604C}" dt="2024-05-10T17:40:03.473" v="1562" actId="20577"/>
        <pc:sldMkLst>
          <pc:docMk/>
          <pc:sldMk cId="3096111660" sldId="2503"/>
        </pc:sldMkLst>
        <pc:spChg chg="mod">
          <ac:chgData name="Akhmetov, Dmitry" userId="1d39d2a1-c911-49c8-99e8-36840f8b699a" providerId="ADAL" clId="{0E341865-1F2E-409B-AD42-1B6B95ED604C}" dt="2024-05-10T17:25:04.381" v="1363" actId="6549"/>
          <ac:spMkLst>
            <pc:docMk/>
            <pc:sldMk cId="3096111660" sldId="2503"/>
            <ac:spMk id="2" creationId="{6CD8A294-5DF2-4381-BA2B-2B16B75BE05B}"/>
          </ac:spMkLst>
        </pc:spChg>
        <pc:spChg chg="mod">
          <ac:chgData name="Akhmetov, Dmitry" userId="1d39d2a1-c911-49c8-99e8-36840f8b699a" providerId="ADAL" clId="{0E341865-1F2E-409B-AD42-1B6B95ED604C}" dt="2024-05-10T17:40:03.473" v="1562" actId="20577"/>
          <ac:spMkLst>
            <pc:docMk/>
            <pc:sldMk cId="3096111660" sldId="2503"/>
            <ac:spMk id="3" creationId="{5BFF350C-B1BC-4DB1-A6BA-66421ECEC33E}"/>
          </ac:spMkLst>
        </pc:spChg>
      </pc:sldChg>
      <pc:sldChg chg="modSp mod">
        <pc:chgData name="Akhmetov, Dmitry" userId="1d39d2a1-c911-49c8-99e8-36840f8b699a" providerId="ADAL" clId="{0E341865-1F2E-409B-AD42-1B6B95ED604C}" dt="2024-05-10T17:38:22.776" v="1544" actId="20577"/>
        <pc:sldMkLst>
          <pc:docMk/>
          <pc:sldMk cId="3833463948" sldId="2509"/>
        </pc:sldMkLst>
        <pc:spChg chg="mod">
          <ac:chgData name="Akhmetov, Dmitry" userId="1d39d2a1-c911-49c8-99e8-36840f8b699a" providerId="ADAL" clId="{0E341865-1F2E-409B-AD42-1B6B95ED604C}" dt="2024-05-10T17:38:22.776" v="1544" actId="20577"/>
          <ac:spMkLst>
            <pc:docMk/>
            <pc:sldMk cId="3833463948" sldId="2509"/>
            <ac:spMk id="3" creationId="{EB3A8266-CD11-2769-E76F-92574D267242}"/>
          </ac:spMkLst>
        </pc:spChg>
      </pc:sldChg>
      <pc:sldChg chg="add del">
        <pc:chgData name="Akhmetov, Dmitry" userId="1d39d2a1-c911-49c8-99e8-36840f8b699a" providerId="ADAL" clId="{0E341865-1F2E-409B-AD42-1B6B95ED604C}" dt="2024-05-10T17:25:56.341" v="1374"/>
        <pc:sldMkLst>
          <pc:docMk/>
          <pc:sldMk cId="1642759261" sldId="2510"/>
        </pc:sldMkLst>
      </pc:sldChg>
      <pc:sldChg chg="modSp new mod">
        <pc:chgData name="Akhmetov, Dmitry" userId="1d39d2a1-c911-49c8-99e8-36840f8b699a" providerId="ADAL" clId="{0E341865-1F2E-409B-AD42-1B6B95ED604C}" dt="2024-05-10T17:31:29.379" v="1500" actId="20577"/>
        <pc:sldMkLst>
          <pc:docMk/>
          <pc:sldMk cId="2641501995" sldId="2510"/>
        </pc:sldMkLst>
        <pc:spChg chg="mod">
          <ac:chgData name="Akhmetov, Dmitry" userId="1d39d2a1-c911-49c8-99e8-36840f8b699a" providerId="ADAL" clId="{0E341865-1F2E-409B-AD42-1B6B95ED604C}" dt="2024-05-10T17:31:29.379" v="1500" actId="20577"/>
          <ac:spMkLst>
            <pc:docMk/>
            <pc:sldMk cId="2641501995" sldId="2510"/>
            <ac:spMk id="2" creationId="{67A06084-1393-96C2-A85C-A62CFBD27A2E}"/>
          </ac:spMkLst>
        </pc:spChg>
      </pc:sldChg>
      <pc:sldChg chg="add">
        <pc:chgData name="Akhmetov, Dmitry" userId="1d39d2a1-c911-49c8-99e8-36840f8b699a" providerId="ADAL" clId="{0E341865-1F2E-409B-AD42-1B6B95ED604C}" dt="2024-05-10T17:31:31.850" v="1501"/>
        <pc:sldMkLst>
          <pc:docMk/>
          <pc:sldMk cId="2900640113" sldId="2511"/>
        </pc:sldMkLst>
      </pc:sldChg>
      <pc:sldChg chg="add">
        <pc:chgData name="Akhmetov, Dmitry" userId="1d39d2a1-c911-49c8-99e8-36840f8b699a" providerId="ADAL" clId="{0E341865-1F2E-409B-AD42-1B6B95ED604C}" dt="2024-05-10T17:31:31.850" v="1501"/>
        <pc:sldMkLst>
          <pc:docMk/>
          <pc:sldMk cId="4293368147" sldId="2512"/>
        </pc:sldMkLst>
      </pc:sldChg>
      <pc:sldChg chg="add">
        <pc:chgData name="Akhmetov, Dmitry" userId="1d39d2a1-c911-49c8-99e8-36840f8b699a" providerId="ADAL" clId="{0E341865-1F2E-409B-AD42-1B6B95ED604C}" dt="2024-05-10T17:31:31.850" v="1501"/>
        <pc:sldMkLst>
          <pc:docMk/>
          <pc:sldMk cId="4041282689" sldId="2513"/>
        </pc:sldMkLst>
      </pc:sldChg>
      <pc:sldChg chg="add">
        <pc:chgData name="Akhmetov, Dmitry" userId="1d39d2a1-c911-49c8-99e8-36840f8b699a" providerId="ADAL" clId="{0E341865-1F2E-409B-AD42-1B6B95ED604C}" dt="2024-05-10T17:32:56.544" v="1504"/>
        <pc:sldMkLst>
          <pc:docMk/>
          <pc:sldMk cId="155800043" sldId="2514"/>
        </pc:sldMkLst>
      </pc:sldChg>
      <pc:sldChg chg="add">
        <pc:chgData name="Akhmetov, Dmitry" userId="1d39d2a1-c911-49c8-99e8-36840f8b699a" providerId="ADAL" clId="{0E341865-1F2E-409B-AD42-1B6B95ED604C}" dt="2024-05-10T17:32:56.544" v="1504"/>
        <pc:sldMkLst>
          <pc:docMk/>
          <pc:sldMk cId="1587712049" sldId="2515"/>
        </pc:sldMkLst>
      </pc:sldChg>
      <pc:sldChg chg="add">
        <pc:chgData name="Akhmetov, Dmitry" userId="1d39d2a1-c911-49c8-99e8-36840f8b699a" providerId="ADAL" clId="{0E341865-1F2E-409B-AD42-1B6B95ED604C}" dt="2024-05-10T17:32:56.544" v="1504"/>
        <pc:sldMkLst>
          <pc:docMk/>
          <pc:sldMk cId="1414705057" sldId="2516"/>
        </pc:sldMkLst>
      </pc:sldChg>
      <pc:sldChg chg="modSp new mod">
        <pc:chgData name="Akhmetov, Dmitry" userId="1d39d2a1-c911-49c8-99e8-36840f8b699a" providerId="ADAL" clId="{0E341865-1F2E-409B-AD42-1B6B95ED604C}" dt="2024-05-10T17:37:18.264" v="1542" actId="15"/>
        <pc:sldMkLst>
          <pc:docMk/>
          <pc:sldMk cId="3352411035" sldId="2517"/>
        </pc:sldMkLst>
        <pc:spChg chg="mod">
          <ac:chgData name="Akhmetov, Dmitry" userId="1d39d2a1-c911-49c8-99e8-36840f8b699a" providerId="ADAL" clId="{0E341865-1F2E-409B-AD42-1B6B95ED604C}" dt="2024-05-10T17:34:31.781" v="1516" actId="20577"/>
          <ac:spMkLst>
            <pc:docMk/>
            <pc:sldMk cId="3352411035" sldId="2517"/>
            <ac:spMk id="2" creationId="{1EDFAB76-CF04-4740-656F-3D6FC770792E}"/>
          </ac:spMkLst>
        </pc:spChg>
        <pc:spChg chg="mod">
          <ac:chgData name="Akhmetov, Dmitry" userId="1d39d2a1-c911-49c8-99e8-36840f8b699a" providerId="ADAL" clId="{0E341865-1F2E-409B-AD42-1B6B95ED604C}" dt="2024-05-10T17:37:18.264" v="1542" actId="15"/>
          <ac:spMkLst>
            <pc:docMk/>
            <pc:sldMk cId="3352411035" sldId="2517"/>
            <ac:spMk id="3" creationId="{3CD7A14A-47B3-E664-D58E-3AB010E25088}"/>
          </ac:spMkLst>
        </pc:spChg>
      </pc:sldChg>
      <pc:sldChg chg="modSp add del mod">
        <pc:chgData name="Akhmetov, Dmitry" userId="1d39d2a1-c911-49c8-99e8-36840f8b699a" providerId="ADAL" clId="{0E341865-1F2E-409B-AD42-1B6B95ED604C}" dt="2024-05-10T17:37:00.838" v="1537" actId="47"/>
        <pc:sldMkLst>
          <pc:docMk/>
          <pc:sldMk cId="1835304577" sldId="2518"/>
        </pc:sldMkLst>
        <pc:spChg chg="mod">
          <ac:chgData name="Akhmetov, Dmitry" userId="1d39d2a1-c911-49c8-99e8-36840f8b699a" providerId="ADAL" clId="{0E341865-1F2E-409B-AD42-1B6B95ED604C}" dt="2024-05-10T17:36:52.268" v="1535"/>
          <ac:spMkLst>
            <pc:docMk/>
            <pc:sldMk cId="1835304577" sldId="2518"/>
            <ac:spMk id="3" creationId="{150278E7-6C8D-FC51-3C79-ADF76FDA2A67}"/>
          </ac:spMkLst>
        </pc:spChg>
      </pc:sldChg>
      <pc:sldChg chg="modSp add mod">
        <pc:chgData name="Akhmetov, Dmitry" userId="1d39d2a1-c911-49c8-99e8-36840f8b699a" providerId="ADAL" clId="{0E341865-1F2E-409B-AD42-1B6B95ED604C}" dt="2024-05-10T17:43:55.980" v="1564" actId="20577"/>
        <pc:sldMkLst>
          <pc:docMk/>
          <pc:sldMk cId="4216420750" sldId="2518"/>
        </pc:sldMkLst>
        <pc:spChg chg="mod">
          <ac:chgData name="Akhmetov, Dmitry" userId="1d39d2a1-c911-49c8-99e8-36840f8b699a" providerId="ADAL" clId="{0E341865-1F2E-409B-AD42-1B6B95ED604C}" dt="2024-05-10T17:43:55.980" v="1564" actId="20577"/>
          <ac:spMkLst>
            <pc:docMk/>
            <pc:sldMk cId="4216420750" sldId="2518"/>
            <ac:spMk id="3" creationId="{150278E7-6C8D-FC51-3C79-ADF76FDA2A67}"/>
          </ac:spMkLst>
        </pc:spChg>
      </pc:sldChg>
      <pc:sldMasterChg chg="modSp mod">
        <pc:chgData name="Akhmetov, Dmitry" userId="1d39d2a1-c911-49c8-99e8-36840f8b699a" providerId="ADAL" clId="{0E341865-1F2E-409B-AD42-1B6B95ED604C}" dt="2024-05-10T16:49:43.515" v="2" actId="20577"/>
        <pc:sldMasterMkLst>
          <pc:docMk/>
          <pc:sldMasterMk cId="0" sldId="2147483648"/>
        </pc:sldMasterMkLst>
        <pc:spChg chg="mod">
          <ac:chgData name="Akhmetov, Dmitry" userId="1d39d2a1-c911-49c8-99e8-36840f8b699a" providerId="ADAL" clId="{0E341865-1F2E-409B-AD42-1B6B95ED604C}" dt="2024-05-10T16:49:43.515" v="2"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5/12/2024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May 2024</a:t>
            </a:r>
            <a:endParaRPr lang="en-GB" dirty="0"/>
          </a:p>
        </p:txBody>
      </p:sp>
      <p:sp>
        <p:nvSpPr>
          <p:cNvPr id="5" name="Footer Placeholder 4"/>
          <p:cNvSpPr>
            <a:spLocks noGrp="1"/>
          </p:cNvSpPr>
          <p:nvPr>
            <p:ph type="ftr" idx="11"/>
          </p:nvPr>
        </p:nvSpPr>
        <p:spPr/>
        <p:txBody>
          <a:bodyPr/>
          <a:lstStyle>
            <a:lvl1pPr>
              <a:defRPr/>
            </a:lvl1pPr>
          </a:lstStyle>
          <a:p>
            <a:r>
              <a:rPr lang="en-GB" dirty="0"/>
              <a:t>Dmitry Akhmetov et. al.,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Dmitry Akhmetov et. al., Intel</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May 2024</a:t>
            </a:r>
            <a:endParaRPr lang="en-GB" dirty="0"/>
          </a:p>
        </p:txBody>
      </p:sp>
      <p:sp>
        <p:nvSpPr>
          <p:cNvPr id="5" name="Footer Placeholder 4"/>
          <p:cNvSpPr>
            <a:spLocks noGrp="1"/>
          </p:cNvSpPr>
          <p:nvPr>
            <p:ph type="ftr" idx="11"/>
          </p:nvPr>
        </p:nvSpPr>
        <p:spPr/>
        <p:txBody>
          <a:bodyPr/>
          <a:lstStyle>
            <a:lvl1pPr>
              <a:defRPr/>
            </a:lvl1pPr>
          </a:lstStyle>
          <a:p>
            <a:r>
              <a:rPr lang="en-GB" dirty="0"/>
              <a:t>Dmitry Akhmetov et. al.,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May 2024</a:t>
            </a:r>
            <a:endParaRPr lang="en-GB" dirty="0"/>
          </a:p>
        </p:txBody>
      </p:sp>
      <p:sp>
        <p:nvSpPr>
          <p:cNvPr id="6" name="Footer Placeholder 5"/>
          <p:cNvSpPr>
            <a:spLocks noGrp="1"/>
          </p:cNvSpPr>
          <p:nvPr>
            <p:ph type="ftr" idx="11"/>
          </p:nvPr>
        </p:nvSpPr>
        <p:spPr/>
        <p:txBody>
          <a:bodyPr/>
          <a:lstStyle>
            <a:lvl1pPr>
              <a:defRPr/>
            </a:lvl1pPr>
          </a:lstStyle>
          <a:p>
            <a:r>
              <a:rPr lang="en-GB" dirty="0"/>
              <a:t>Dmitry Akhmetov et. al.,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May 2024</a:t>
            </a:r>
            <a:endParaRPr lang="en-GB" dirty="0"/>
          </a:p>
        </p:txBody>
      </p:sp>
      <p:sp>
        <p:nvSpPr>
          <p:cNvPr id="4" name="Footer Placeholder 3"/>
          <p:cNvSpPr>
            <a:spLocks noGrp="1"/>
          </p:cNvSpPr>
          <p:nvPr>
            <p:ph type="ftr" idx="11"/>
          </p:nvPr>
        </p:nvSpPr>
        <p:spPr/>
        <p:txBody>
          <a:bodyPr/>
          <a:lstStyle>
            <a:lvl1pPr>
              <a:defRPr/>
            </a:lvl1pPr>
          </a:lstStyle>
          <a:p>
            <a:r>
              <a:rPr lang="en-GB" dirty="0"/>
              <a:t>Dmitry Akhmetov et. al.,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May 2024</a:t>
            </a:r>
            <a:endParaRPr lang="en-GB" dirty="0"/>
          </a:p>
        </p:txBody>
      </p:sp>
      <p:sp>
        <p:nvSpPr>
          <p:cNvPr id="3" name="Footer Placeholder 2"/>
          <p:cNvSpPr>
            <a:spLocks noGrp="1"/>
          </p:cNvSpPr>
          <p:nvPr>
            <p:ph type="ftr" idx="11"/>
          </p:nvPr>
        </p:nvSpPr>
        <p:spPr/>
        <p:txBody>
          <a:bodyPr/>
          <a:lstStyle>
            <a:lvl1pPr>
              <a:defRPr/>
            </a:lvl1pPr>
          </a:lstStyle>
          <a:p>
            <a:r>
              <a:rPr lang="en-GB" dirty="0"/>
              <a:t>Dmitry Akhmetov et. al.,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May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Dmitry Akhmetov et. al., Intel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802.11-24/0840r0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May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Dmitry Akhmetov et. al., Intel</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Low latency channel access</a:t>
            </a:r>
            <a:br>
              <a:rPr lang="en-US" altLang="en-US" dirty="0"/>
            </a:br>
            <a:endParaRPr lang="en-GB" dirty="0"/>
          </a:p>
        </p:txBody>
      </p:sp>
      <p:sp>
        <p:nvSpPr>
          <p:cNvPr id="3074" name="Rectangle 2"/>
          <p:cNvSpPr>
            <a:spLocks noGrp="1" noChangeArrowheads="1"/>
          </p:cNvSpPr>
          <p:nvPr>
            <p:ph type="body" idx="1"/>
          </p:nvPr>
        </p:nvSpPr>
        <p:spPr>
          <a:xfrm>
            <a:off x="685800" y="17526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2024-05-06</a:t>
            </a:r>
          </a:p>
        </p:txBody>
      </p:sp>
      <p:graphicFrame>
        <p:nvGraphicFramePr>
          <p:cNvPr id="3075" name="Object 3"/>
          <p:cNvGraphicFramePr>
            <a:graphicFrameLocks noChangeAspect="1"/>
          </p:cNvGraphicFramePr>
          <p:nvPr>
            <p:extLst>
              <p:ext uri="{D42A27DB-BD31-4B8C-83A1-F6EECF244321}">
                <p14:modId xmlns:p14="http://schemas.microsoft.com/office/powerpoint/2010/main" val="4198959995"/>
              </p:ext>
            </p:extLst>
          </p:nvPr>
        </p:nvGraphicFramePr>
        <p:xfrm>
          <a:off x="463550" y="2968625"/>
          <a:ext cx="8294688" cy="2452688"/>
        </p:xfrm>
        <a:graphic>
          <a:graphicData uri="http://schemas.openxmlformats.org/presentationml/2006/ole">
            <mc:AlternateContent xmlns:mc="http://schemas.openxmlformats.org/markup-compatibility/2006">
              <mc:Choice xmlns:v="urn:schemas-microsoft-com:vml" Requires="v">
                <p:oleObj name="Document" r:id="rId3" imgW="8569266" imgH="2537535" progId="Word.Document.8">
                  <p:embed/>
                </p:oleObj>
              </mc:Choice>
              <mc:Fallback>
                <p:oleObj name="Document" r:id="rId3" imgW="8569266" imgH="2537535" progId="Word.Document.8">
                  <p:embed/>
                  <p:pic>
                    <p:nvPicPr>
                      <p:cNvPr id="3075" name="Object 3"/>
                      <p:cNvPicPr>
                        <a:picLocks noChangeAspect="1" noChangeArrowheads="1"/>
                      </p:cNvPicPr>
                      <p:nvPr/>
                    </p:nvPicPr>
                    <p:blipFill>
                      <a:blip r:embed="rId4"/>
                      <a:srcRect/>
                      <a:stretch>
                        <a:fillRect/>
                      </a:stretch>
                    </p:blipFill>
                    <p:spPr bwMode="auto">
                      <a:xfrm>
                        <a:off x="463550" y="2968625"/>
                        <a:ext cx="8294688" cy="2452688"/>
                      </a:xfrm>
                      <a:prstGeom prst="rect">
                        <a:avLst/>
                      </a:prstGeom>
                      <a:noFill/>
                    </p:spPr>
                  </p:pic>
                </p:oleObj>
              </mc:Fallback>
            </mc:AlternateContent>
          </a:graphicData>
        </a:graphic>
      </p:graphicFrame>
      <p:sp>
        <p:nvSpPr>
          <p:cNvPr id="3076" name="Rectangle 4"/>
          <p:cNvSpPr>
            <a:spLocks noChangeArrowheads="1"/>
          </p:cNvSpPr>
          <p:nvPr/>
        </p:nvSpPr>
        <p:spPr bwMode="auto">
          <a:xfrm>
            <a:off x="533400" y="2133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 :</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EC7D-1999-BDDE-7E88-4019B560CEB1}"/>
              </a:ext>
            </a:extLst>
          </p:cNvPr>
          <p:cNvSpPr>
            <a:spLocks noGrp="1"/>
          </p:cNvSpPr>
          <p:nvPr>
            <p:ph type="title"/>
          </p:nvPr>
        </p:nvSpPr>
        <p:spPr/>
        <p:txBody>
          <a:bodyPr/>
          <a:lstStyle/>
          <a:p>
            <a:r>
              <a:rPr lang="en-US" dirty="0"/>
              <a:t>Impact on unsuccessful reception of DS signal</a:t>
            </a:r>
          </a:p>
        </p:txBody>
      </p:sp>
      <p:sp>
        <p:nvSpPr>
          <p:cNvPr id="3" name="Content Placeholder 2">
            <a:extLst>
              <a:ext uri="{FF2B5EF4-FFF2-40B4-BE49-F238E27FC236}">
                <a16:creationId xmlns:a16="http://schemas.microsoft.com/office/drawing/2014/main" id="{70BEE5FA-064B-E078-7597-EB2FCC0EF100}"/>
              </a:ext>
            </a:extLst>
          </p:cNvPr>
          <p:cNvSpPr>
            <a:spLocks noGrp="1"/>
          </p:cNvSpPr>
          <p:nvPr>
            <p:ph idx="1"/>
          </p:nvPr>
        </p:nvSpPr>
        <p:spPr/>
        <p:txBody>
          <a:bodyPr/>
          <a:lstStyle/>
          <a:p>
            <a:pPr>
              <a:buFont typeface="Arial" panose="020B0604020202020204" pitchFamily="34" charset="0"/>
              <a:buChar char="•"/>
            </a:pPr>
            <a:r>
              <a:rPr lang="en-US" sz="2000" dirty="0"/>
              <a:t>It is different from the previous set of results in the following way:</a:t>
            </a:r>
          </a:p>
          <a:p>
            <a:pPr lvl="1">
              <a:buFont typeface="Arial" panose="020B0604020202020204" pitchFamily="34" charset="0"/>
              <a:buChar char="•"/>
            </a:pPr>
            <a:r>
              <a:rPr lang="en-US" sz="1600" dirty="0"/>
              <a:t>In previous set the assumption was that DS that are aligned in time with difference no more than  1us will be treated at the receiver as _one_ frame (i.e. as </a:t>
            </a:r>
            <a:r>
              <a:rPr lang="en-US" sz="1600" dirty="0" err="1"/>
              <a:t>MuCTS</a:t>
            </a:r>
            <a:r>
              <a:rPr lang="en-US" sz="1600" dirty="0"/>
              <a:t> response to an MuRTS)</a:t>
            </a:r>
          </a:p>
          <a:p>
            <a:pPr lvl="1">
              <a:buFont typeface="Arial" panose="020B0604020202020204" pitchFamily="34" charset="0"/>
              <a:buChar char="•"/>
            </a:pPr>
            <a:r>
              <a:rPr lang="en-US" sz="1600" dirty="0"/>
              <a:t>New results assume that when  2 or more </a:t>
            </a:r>
            <a:r>
              <a:rPr lang="en-US" sz="1600" dirty="0" err="1"/>
              <a:t>DSes</a:t>
            </a:r>
            <a:r>
              <a:rPr lang="en-US" sz="1600" dirty="0"/>
              <a:t> arrive to the receiver, even if perfectly aligned in time, the received will lock onto the first arriving DS and will treat the second one as interference. At the end of preamble of first DS  SNIR will be calculated, and decision will be made if preamble of first DS is received or not. If not, an </a:t>
            </a:r>
            <a:r>
              <a:rPr lang="en-US" sz="1600" dirty="0" err="1"/>
              <a:t>RxAbort</a:t>
            </a:r>
            <a:r>
              <a:rPr lang="en-US" sz="1600" dirty="0"/>
              <a:t> is issued and no EIFS scheduled at the end of that DS. Receiver will start contending as soon as it determines medium to become idle. If preamble of OK  -&gt; EIFS will be scheduled</a:t>
            </a:r>
          </a:p>
        </p:txBody>
      </p:sp>
      <p:sp>
        <p:nvSpPr>
          <p:cNvPr id="4" name="Slide Number Placeholder 3">
            <a:extLst>
              <a:ext uri="{FF2B5EF4-FFF2-40B4-BE49-F238E27FC236}">
                <a16:creationId xmlns:a16="http://schemas.microsoft.com/office/drawing/2014/main" id="{099F0F4B-000B-B75E-0CC7-5F22463E29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A480575A-3E4C-2BEB-2AE3-720B858DC5FE}"/>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ABCEA985-E7C2-B4A3-78AF-E9D5B68B471C}"/>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209265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7CAED-B295-2216-B549-34838484E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FFD03-F34C-9AE4-E1A7-00205DE2267F}"/>
              </a:ext>
            </a:extLst>
          </p:cNvPr>
          <p:cNvSpPr>
            <a:spLocks noGrp="1"/>
          </p:cNvSpPr>
          <p:nvPr>
            <p:ph type="title"/>
          </p:nvPr>
        </p:nvSpPr>
        <p:spPr>
          <a:xfrm>
            <a:off x="685800" y="685800"/>
            <a:ext cx="7770813" cy="838200"/>
          </a:xfrm>
        </p:spPr>
        <p:txBody>
          <a:bodyPr/>
          <a:lstStyle/>
          <a:p>
            <a:r>
              <a:rPr lang="en-US" dirty="0"/>
              <a:t>2 BSS case, variable LL packet size</a:t>
            </a:r>
          </a:p>
        </p:txBody>
      </p:sp>
      <p:sp>
        <p:nvSpPr>
          <p:cNvPr id="4" name="Slide Number Placeholder 3">
            <a:extLst>
              <a:ext uri="{FF2B5EF4-FFF2-40B4-BE49-F238E27FC236}">
                <a16:creationId xmlns:a16="http://schemas.microsoft.com/office/drawing/2014/main" id="{BCF5CE7E-E614-AC86-067E-63BDD08EF39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BCFA1F3A-D1F7-80BD-DE4C-9F24B6F9B10A}"/>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F9E5A446-BA66-92D4-00C2-438702349367}"/>
              </a:ext>
            </a:extLst>
          </p:cNvPr>
          <p:cNvSpPr>
            <a:spLocks noGrp="1"/>
          </p:cNvSpPr>
          <p:nvPr>
            <p:ph type="dt" idx="15"/>
          </p:nvPr>
        </p:nvSpPr>
        <p:spPr/>
        <p:txBody>
          <a:bodyPr/>
          <a:lstStyle/>
          <a:p>
            <a:r>
              <a:rPr lang="en-US" dirty="0"/>
              <a:t>May 2024</a:t>
            </a:r>
            <a:endParaRPr lang="en-GB" dirty="0"/>
          </a:p>
        </p:txBody>
      </p:sp>
      <p:sp>
        <p:nvSpPr>
          <p:cNvPr id="19" name="Content Placeholder 2">
            <a:extLst>
              <a:ext uri="{FF2B5EF4-FFF2-40B4-BE49-F238E27FC236}">
                <a16:creationId xmlns:a16="http://schemas.microsoft.com/office/drawing/2014/main" id="{4D502EA8-DDBF-625D-7F44-4B93A4B1D416}"/>
              </a:ext>
            </a:extLst>
          </p:cNvPr>
          <p:cNvSpPr>
            <a:spLocks noGrp="1"/>
          </p:cNvSpPr>
          <p:nvPr>
            <p:ph idx="1"/>
          </p:nvPr>
        </p:nvSpPr>
        <p:spPr>
          <a:xfrm>
            <a:off x="304800" y="5737370"/>
            <a:ext cx="8610600" cy="687388"/>
          </a:xfrm>
        </p:spPr>
        <p:txBody>
          <a:bodyPr/>
          <a:lstStyle/>
          <a:p>
            <a:pPr>
              <a:buFont typeface="Arial" panose="020B0604020202020204" pitchFamily="34" charset="0"/>
              <a:buChar char="•"/>
            </a:pPr>
            <a:r>
              <a:rPr lang="en-US" sz="1200" dirty="0">
                <a:highlight>
                  <a:srgbClr val="FFFF00"/>
                </a:highlight>
              </a:rPr>
              <a:t>VO</a:t>
            </a:r>
            <a:r>
              <a:rPr lang="en-US" sz="1200" dirty="0"/>
              <a:t> – all ULL use legacy EDCA		</a:t>
            </a:r>
            <a:r>
              <a:rPr lang="en-US" sz="1200" dirty="0">
                <a:highlight>
                  <a:srgbClr val="FFFF00"/>
                </a:highlight>
              </a:rPr>
              <a:t>Half VO</a:t>
            </a:r>
            <a:r>
              <a:rPr lang="en-US" sz="1200" dirty="0"/>
              <a:t> – half of ULL in a BSS use VO 		</a:t>
            </a:r>
            <a:r>
              <a:rPr lang="en-US" sz="1200" dirty="0">
                <a:highlight>
                  <a:srgbClr val="FFFF00"/>
                </a:highlight>
              </a:rPr>
              <a:t>BSS VO </a:t>
            </a:r>
            <a:r>
              <a:rPr lang="en-US" sz="1200" dirty="0"/>
              <a:t>– half of BSSes use VO</a:t>
            </a:r>
          </a:p>
          <a:p>
            <a:pPr>
              <a:buFont typeface="Arial" panose="020B0604020202020204" pitchFamily="34" charset="0"/>
              <a:buChar char="•"/>
            </a:pPr>
            <a:r>
              <a:rPr lang="en-US" sz="1200" dirty="0">
                <a:highlight>
                  <a:srgbClr val="FFFF00"/>
                </a:highlight>
              </a:rPr>
              <a:t>DS</a:t>
            </a:r>
            <a:r>
              <a:rPr lang="en-US" sz="1200" dirty="0"/>
              <a:t> – all ULL use DS				</a:t>
            </a:r>
            <a:r>
              <a:rPr lang="en-US" sz="1200" dirty="0">
                <a:highlight>
                  <a:srgbClr val="FFFF00"/>
                </a:highlight>
              </a:rPr>
              <a:t>Half DS </a:t>
            </a:r>
            <a:r>
              <a:rPr lang="en-US" sz="1200" dirty="0"/>
              <a:t>– half of ULL in a BSS use DS		</a:t>
            </a:r>
            <a:r>
              <a:rPr lang="en-US" sz="1200" dirty="0">
                <a:highlight>
                  <a:srgbClr val="FFFF00"/>
                </a:highlight>
              </a:rPr>
              <a:t>BSS DS </a:t>
            </a:r>
            <a:r>
              <a:rPr lang="en-US" sz="1200" dirty="0"/>
              <a:t>– half of BSSes use DS</a:t>
            </a:r>
          </a:p>
          <a:p>
            <a:pPr>
              <a:buFont typeface="Arial" panose="020B0604020202020204" pitchFamily="34" charset="0"/>
              <a:buChar char="•"/>
            </a:pPr>
            <a:endParaRPr lang="en-US" sz="1200" dirty="0"/>
          </a:p>
        </p:txBody>
      </p:sp>
      <p:sp>
        <p:nvSpPr>
          <p:cNvPr id="22" name="Content Placeholder 2">
            <a:extLst>
              <a:ext uri="{FF2B5EF4-FFF2-40B4-BE49-F238E27FC236}">
                <a16:creationId xmlns:a16="http://schemas.microsoft.com/office/drawing/2014/main" id="{E2DAC757-45F4-895A-88FC-3B91784DA48B}"/>
              </a:ext>
            </a:extLst>
          </p:cNvPr>
          <p:cNvSpPr txBox="1">
            <a:spLocks/>
          </p:cNvSpPr>
          <p:nvPr/>
        </p:nvSpPr>
        <p:spPr bwMode="auto">
          <a:xfrm>
            <a:off x="830026" y="1632950"/>
            <a:ext cx="7932738" cy="2190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600" kern="0" dirty="0"/>
              <a:t>LL size = 1600					LL size = 16000				LL size = 32000</a:t>
            </a:r>
          </a:p>
        </p:txBody>
      </p:sp>
      <p:pic>
        <p:nvPicPr>
          <p:cNvPr id="7" name="Picture 6">
            <a:extLst>
              <a:ext uri="{FF2B5EF4-FFF2-40B4-BE49-F238E27FC236}">
                <a16:creationId xmlns:a16="http://schemas.microsoft.com/office/drawing/2014/main" id="{B1A1A68A-2756-FA51-AA73-654E1CBFA544}"/>
              </a:ext>
            </a:extLst>
          </p:cNvPr>
          <p:cNvPicPr>
            <a:picLocks noChangeAspect="1"/>
          </p:cNvPicPr>
          <p:nvPr/>
        </p:nvPicPr>
        <p:blipFill>
          <a:blip r:embed="rId2"/>
          <a:stretch>
            <a:fillRect/>
          </a:stretch>
        </p:blipFill>
        <p:spPr>
          <a:xfrm>
            <a:off x="152400" y="2000198"/>
            <a:ext cx="2886097" cy="1839932"/>
          </a:xfrm>
          <a:prstGeom prst="rect">
            <a:avLst/>
          </a:prstGeom>
        </p:spPr>
      </p:pic>
      <p:pic>
        <p:nvPicPr>
          <p:cNvPr id="8" name="Picture 7">
            <a:extLst>
              <a:ext uri="{FF2B5EF4-FFF2-40B4-BE49-F238E27FC236}">
                <a16:creationId xmlns:a16="http://schemas.microsoft.com/office/drawing/2014/main" id="{E9FA9258-7392-2DDB-3ACF-3C3318BDF55E}"/>
              </a:ext>
            </a:extLst>
          </p:cNvPr>
          <p:cNvPicPr>
            <a:picLocks noChangeAspect="1"/>
          </p:cNvPicPr>
          <p:nvPr/>
        </p:nvPicPr>
        <p:blipFill>
          <a:blip r:embed="rId3"/>
          <a:stretch>
            <a:fillRect/>
          </a:stretch>
        </p:blipFill>
        <p:spPr>
          <a:xfrm>
            <a:off x="152400" y="3897438"/>
            <a:ext cx="2886097" cy="1839932"/>
          </a:xfrm>
          <a:prstGeom prst="rect">
            <a:avLst/>
          </a:prstGeom>
        </p:spPr>
      </p:pic>
      <p:pic>
        <p:nvPicPr>
          <p:cNvPr id="9" name="Picture 8">
            <a:extLst>
              <a:ext uri="{FF2B5EF4-FFF2-40B4-BE49-F238E27FC236}">
                <a16:creationId xmlns:a16="http://schemas.microsoft.com/office/drawing/2014/main" id="{61406528-071D-72A8-02E1-38CDCBB8370A}"/>
              </a:ext>
            </a:extLst>
          </p:cNvPr>
          <p:cNvPicPr>
            <a:picLocks noChangeAspect="1"/>
          </p:cNvPicPr>
          <p:nvPr/>
        </p:nvPicPr>
        <p:blipFill>
          <a:blip r:embed="rId4"/>
          <a:stretch>
            <a:fillRect/>
          </a:stretch>
        </p:blipFill>
        <p:spPr>
          <a:xfrm>
            <a:off x="3090851" y="2032179"/>
            <a:ext cx="2886097" cy="1839932"/>
          </a:xfrm>
          <a:prstGeom prst="rect">
            <a:avLst/>
          </a:prstGeom>
        </p:spPr>
      </p:pic>
      <p:pic>
        <p:nvPicPr>
          <p:cNvPr id="10" name="Picture 9">
            <a:extLst>
              <a:ext uri="{FF2B5EF4-FFF2-40B4-BE49-F238E27FC236}">
                <a16:creationId xmlns:a16="http://schemas.microsoft.com/office/drawing/2014/main" id="{2DD93754-0DCD-BE68-81AB-9B655B041A54}"/>
              </a:ext>
            </a:extLst>
          </p:cNvPr>
          <p:cNvPicPr>
            <a:picLocks noChangeAspect="1"/>
          </p:cNvPicPr>
          <p:nvPr/>
        </p:nvPicPr>
        <p:blipFill>
          <a:blip r:embed="rId5"/>
          <a:stretch>
            <a:fillRect/>
          </a:stretch>
        </p:blipFill>
        <p:spPr>
          <a:xfrm>
            <a:off x="3090851" y="3897438"/>
            <a:ext cx="2886097" cy="1839932"/>
          </a:xfrm>
          <a:prstGeom prst="rect">
            <a:avLst/>
          </a:prstGeom>
        </p:spPr>
      </p:pic>
      <p:pic>
        <p:nvPicPr>
          <p:cNvPr id="11" name="Picture 10">
            <a:extLst>
              <a:ext uri="{FF2B5EF4-FFF2-40B4-BE49-F238E27FC236}">
                <a16:creationId xmlns:a16="http://schemas.microsoft.com/office/drawing/2014/main" id="{EAEE83F2-5AE0-2B51-B300-95E22AF7AAA2}"/>
              </a:ext>
            </a:extLst>
          </p:cNvPr>
          <p:cNvPicPr>
            <a:picLocks noChangeAspect="1"/>
          </p:cNvPicPr>
          <p:nvPr/>
        </p:nvPicPr>
        <p:blipFill>
          <a:blip r:embed="rId6"/>
          <a:stretch>
            <a:fillRect/>
          </a:stretch>
        </p:blipFill>
        <p:spPr>
          <a:xfrm>
            <a:off x="6068957" y="2000198"/>
            <a:ext cx="2886097" cy="1839932"/>
          </a:xfrm>
          <a:prstGeom prst="rect">
            <a:avLst/>
          </a:prstGeom>
        </p:spPr>
      </p:pic>
      <p:pic>
        <p:nvPicPr>
          <p:cNvPr id="17" name="Picture 16">
            <a:extLst>
              <a:ext uri="{FF2B5EF4-FFF2-40B4-BE49-F238E27FC236}">
                <a16:creationId xmlns:a16="http://schemas.microsoft.com/office/drawing/2014/main" id="{95F074D8-EB69-12C2-2CA0-6AE90267AAC1}"/>
              </a:ext>
            </a:extLst>
          </p:cNvPr>
          <p:cNvPicPr>
            <a:picLocks noChangeAspect="1"/>
          </p:cNvPicPr>
          <p:nvPr/>
        </p:nvPicPr>
        <p:blipFill>
          <a:blip r:embed="rId7"/>
          <a:stretch>
            <a:fillRect/>
          </a:stretch>
        </p:blipFill>
        <p:spPr>
          <a:xfrm>
            <a:off x="6068957" y="3890785"/>
            <a:ext cx="2886097" cy="1843590"/>
          </a:xfrm>
          <a:prstGeom prst="rect">
            <a:avLst/>
          </a:prstGeom>
        </p:spPr>
      </p:pic>
    </p:spTree>
    <p:extLst>
      <p:ext uri="{BB962C8B-B14F-4D97-AF65-F5344CB8AC3E}">
        <p14:creationId xmlns:p14="http://schemas.microsoft.com/office/powerpoint/2010/main" val="354075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C82-6178-DEE9-DA3A-ABDE055DB338}"/>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EB3A8266-CD11-2769-E76F-92574D267242}"/>
              </a:ext>
            </a:extLst>
          </p:cNvPr>
          <p:cNvSpPr>
            <a:spLocks noGrp="1"/>
          </p:cNvSpPr>
          <p:nvPr>
            <p:ph idx="1"/>
          </p:nvPr>
        </p:nvSpPr>
        <p:spPr/>
        <p:txBody>
          <a:bodyPr/>
          <a:lstStyle/>
          <a:p>
            <a:pPr>
              <a:buFont typeface="Arial" panose="020B0604020202020204" pitchFamily="34" charset="0"/>
              <a:buChar char="•"/>
            </a:pPr>
            <a:r>
              <a:rPr lang="en-US" dirty="0"/>
              <a:t>In extreme case (every simultaneous transmission of DS is treated as unsynchronized) we do observe an impact on overall ETE delay KPI</a:t>
            </a:r>
          </a:p>
          <a:p>
            <a:pPr lvl="1">
              <a:buFont typeface="Arial" panose="020B0604020202020204" pitchFamily="34" charset="0"/>
              <a:buChar char="•"/>
            </a:pPr>
            <a:r>
              <a:rPr lang="en-US" dirty="0"/>
              <a:t>Note: the situation when almost every DS going to collide is not typical, it practice we expect 3</a:t>
            </a:r>
            <a:r>
              <a:rPr lang="en-US" baseline="30000" dirty="0"/>
              <a:t>rd</a:t>
            </a:r>
            <a:r>
              <a:rPr lang="en-US" dirty="0"/>
              <a:t> party receiver to successfully lock and receive multiple </a:t>
            </a:r>
            <a:r>
              <a:rPr lang="en-US" dirty="0" err="1"/>
              <a:t>DSes</a:t>
            </a:r>
            <a:r>
              <a:rPr lang="en-US" dirty="0"/>
              <a:t> and set NAV or to have regular erroneous reception EIFS assertion</a:t>
            </a:r>
          </a:p>
          <a:p>
            <a:pPr>
              <a:buFont typeface="Arial" panose="020B0604020202020204" pitchFamily="34" charset="0"/>
              <a:buChar char="•"/>
            </a:pPr>
            <a:r>
              <a:rPr lang="en-US" dirty="0"/>
              <a:t>The impact does not disrupt gains provided by HiP EDCA.</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D9497C0-EB86-3ED4-B859-9DF9702E945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DA6A26DD-0884-2E60-87C2-A7554FC5ABD6}"/>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02B90306-F01A-BB11-BB4D-A77BC4D4E82A}"/>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422082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1B08-4FFC-5CA8-0CBF-5C212195C5E0}"/>
              </a:ext>
            </a:extLst>
          </p:cNvPr>
          <p:cNvSpPr>
            <a:spLocks noGrp="1"/>
          </p:cNvSpPr>
          <p:nvPr>
            <p:ph type="title"/>
          </p:nvPr>
        </p:nvSpPr>
        <p:spPr/>
        <p:txBody>
          <a:bodyPr/>
          <a:lstStyle/>
          <a:p>
            <a:r>
              <a:rPr lang="en-US" dirty="0"/>
              <a:t>How DL access might be affected?</a:t>
            </a:r>
          </a:p>
        </p:txBody>
      </p:sp>
      <p:sp>
        <p:nvSpPr>
          <p:cNvPr id="4" name="Slide Number Placeholder 3">
            <a:extLst>
              <a:ext uri="{FF2B5EF4-FFF2-40B4-BE49-F238E27FC236}">
                <a16:creationId xmlns:a16="http://schemas.microsoft.com/office/drawing/2014/main" id="{F87AC01F-723D-B631-0DC9-7DC129B9C981}"/>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B07B2BCF-1DD1-97E1-4431-9985579A04F9}"/>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2834E8EB-1BB6-9B36-8454-E3FE4C423BC6}"/>
              </a:ext>
            </a:extLst>
          </p:cNvPr>
          <p:cNvSpPr>
            <a:spLocks noGrp="1"/>
          </p:cNvSpPr>
          <p:nvPr>
            <p:ph type="dt" idx="15"/>
          </p:nvPr>
        </p:nvSpPr>
        <p:spPr/>
        <p:txBody>
          <a:bodyPr/>
          <a:lstStyle/>
          <a:p>
            <a:r>
              <a:rPr lang="en-US" dirty="0"/>
              <a:t>May 2024</a:t>
            </a:r>
            <a:endParaRPr lang="en-GB" dirty="0"/>
          </a:p>
        </p:txBody>
      </p:sp>
      <p:sp>
        <p:nvSpPr>
          <p:cNvPr id="7" name="Content Placeholder 2">
            <a:extLst>
              <a:ext uri="{FF2B5EF4-FFF2-40B4-BE49-F238E27FC236}">
                <a16:creationId xmlns:a16="http://schemas.microsoft.com/office/drawing/2014/main" id="{93618931-6125-A07A-B580-26D75264E818}"/>
              </a:ext>
            </a:extLst>
          </p:cNvPr>
          <p:cNvSpPr>
            <a:spLocks noGrp="1"/>
          </p:cNvSpPr>
          <p:nvPr>
            <p:ph idx="1"/>
          </p:nvPr>
        </p:nvSpPr>
        <p:spPr>
          <a:xfrm>
            <a:off x="685800" y="1981200"/>
            <a:ext cx="7770813" cy="4113213"/>
          </a:xfrm>
        </p:spPr>
        <p:txBody>
          <a:bodyPr/>
          <a:lstStyle/>
          <a:p>
            <a:pPr>
              <a:buFont typeface="Arial" panose="020B0604020202020204" pitchFamily="34" charset="0"/>
              <a:buChar char="•"/>
            </a:pPr>
            <a:r>
              <a:rPr lang="en-US" sz="2000" dirty="0"/>
              <a:t>Same scenarios as before, but now AP also has LL streams in AC_VO, i.e. LL streams are now bi-directional</a:t>
            </a:r>
          </a:p>
          <a:p>
            <a:pPr>
              <a:buFont typeface="Arial" panose="020B0604020202020204" pitchFamily="34" charset="0"/>
              <a:buChar char="•"/>
            </a:pPr>
            <a:r>
              <a:rPr lang="en-US" sz="2000" dirty="0"/>
              <a:t>DS is sent after first retry</a:t>
            </a:r>
          </a:p>
          <a:p>
            <a:pPr>
              <a:buFont typeface="Arial" panose="020B0604020202020204" pitchFamily="34" charset="0"/>
              <a:buChar char="•"/>
            </a:pPr>
            <a:r>
              <a:rPr lang="en-US" sz="2000" dirty="0"/>
              <a:t>Case 1: legacy EDCA</a:t>
            </a:r>
          </a:p>
          <a:p>
            <a:pPr>
              <a:buFont typeface="Arial" panose="020B0604020202020204" pitchFamily="34" charset="0"/>
              <a:buChar char="•"/>
            </a:pPr>
            <a:r>
              <a:rPr lang="en-US" sz="2000" dirty="0"/>
              <a:t>Case 2: AP DOES NOT send DS (i.e. DS is only for UL traffic)</a:t>
            </a:r>
          </a:p>
          <a:p>
            <a:pPr>
              <a:buFont typeface="Arial" panose="020B0604020202020204" pitchFamily="34" charset="0"/>
              <a:buChar char="•"/>
            </a:pPr>
            <a:r>
              <a:rPr lang="en-US" sz="2000" dirty="0"/>
              <a:t>Case 3: AP SEND DS, i.e. both AP and STAs send DS</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47172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F607-8EEF-E736-9C15-7CA5FEA1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3451B-5AC7-0C53-74F2-618419767AC1}"/>
              </a:ext>
            </a:extLst>
          </p:cNvPr>
          <p:cNvSpPr>
            <a:spLocks noGrp="1"/>
          </p:cNvSpPr>
          <p:nvPr>
            <p:ph type="title"/>
          </p:nvPr>
        </p:nvSpPr>
        <p:spPr>
          <a:xfrm>
            <a:off x="685800" y="685800"/>
            <a:ext cx="7770813" cy="838200"/>
          </a:xfrm>
        </p:spPr>
        <p:txBody>
          <a:bodyPr/>
          <a:lstStyle/>
          <a:p>
            <a:r>
              <a:rPr lang="en-US" dirty="0"/>
              <a:t>4 BSS case, LL packet size = 1600</a:t>
            </a:r>
          </a:p>
        </p:txBody>
      </p:sp>
      <p:sp>
        <p:nvSpPr>
          <p:cNvPr id="4" name="Slide Number Placeholder 3">
            <a:extLst>
              <a:ext uri="{FF2B5EF4-FFF2-40B4-BE49-F238E27FC236}">
                <a16:creationId xmlns:a16="http://schemas.microsoft.com/office/drawing/2014/main" id="{7325593E-858C-00C0-6B0E-8015E1EB030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546DC1F8-DBBE-1E3C-6054-88231ED6DC06}"/>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2285AF3B-7CA8-3375-8694-2142B3BAC11E}"/>
              </a:ext>
            </a:extLst>
          </p:cNvPr>
          <p:cNvSpPr>
            <a:spLocks noGrp="1"/>
          </p:cNvSpPr>
          <p:nvPr>
            <p:ph type="dt" idx="15"/>
          </p:nvPr>
        </p:nvSpPr>
        <p:spPr/>
        <p:txBody>
          <a:bodyPr/>
          <a:lstStyle/>
          <a:p>
            <a:r>
              <a:rPr lang="en-US" dirty="0"/>
              <a:t>May 2024</a:t>
            </a:r>
            <a:endParaRPr lang="en-GB" dirty="0"/>
          </a:p>
        </p:txBody>
      </p:sp>
      <p:sp>
        <p:nvSpPr>
          <p:cNvPr id="23" name="Content Placeholder 2">
            <a:extLst>
              <a:ext uri="{FF2B5EF4-FFF2-40B4-BE49-F238E27FC236}">
                <a16:creationId xmlns:a16="http://schemas.microsoft.com/office/drawing/2014/main" id="{06466329-BB6D-1947-084C-E070448595B8}"/>
              </a:ext>
            </a:extLst>
          </p:cNvPr>
          <p:cNvSpPr>
            <a:spLocks noGrp="1"/>
          </p:cNvSpPr>
          <p:nvPr>
            <p:ph idx="1"/>
          </p:nvPr>
        </p:nvSpPr>
        <p:spPr>
          <a:xfrm>
            <a:off x="0" y="5943600"/>
            <a:ext cx="9144000" cy="481158"/>
          </a:xfrm>
        </p:spPr>
        <p:txBody>
          <a:bodyPr/>
          <a:lstStyle/>
          <a:p>
            <a:pPr>
              <a:buFont typeface="Arial" panose="020B0604020202020204" pitchFamily="34" charset="0"/>
              <a:buChar char="•"/>
            </a:pPr>
            <a:r>
              <a:rPr lang="en-US" sz="1100" dirty="0">
                <a:highlight>
                  <a:srgbClr val="FFFF00"/>
                </a:highlight>
              </a:rPr>
              <a:t>VO UL – delay for Legacy UL</a:t>
            </a:r>
            <a:r>
              <a:rPr lang="en-US" sz="1100" dirty="0"/>
              <a:t>	</a:t>
            </a:r>
            <a:r>
              <a:rPr lang="en-US" sz="1100" dirty="0">
                <a:highlight>
                  <a:srgbClr val="00FF00"/>
                </a:highlight>
              </a:rPr>
              <a:t>DS AP UL – delay for UL when AP send DS</a:t>
            </a:r>
            <a:r>
              <a:rPr lang="en-US" sz="1100" dirty="0"/>
              <a:t>	</a:t>
            </a:r>
            <a:r>
              <a:rPr lang="en-US" sz="1100" dirty="0">
                <a:highlight>
                  <a:srgbClr val="C0C0C0"/>
                </a:highlight>
              </a:rPr>
              <a:t>DS no AP UL - delay for UL when AP NOT sending DS</a:t>
            </a:r>
          </a:p>
          <a:p>
            <a:pPr>
              <a:buFont typeface="Arial" panose="020B0604020202020204" pitchFamily="34" charset="0"/>
              <a:buChar char="•"/>
            </a:pPr>
            <a:r>
              <a:rPr lang="en-US" sz="1100" dirty="0">
                <a:highlight>
                  <a:srgbClr val="FFFF00"/>
                </a:highlight>
              </a:rPr>
              <a:t>VO DL – delay for Legacy DL</a:t>
            </a:r>
            <a:r>
              <a:rPr lang="en-US" sz="1100" dirty="0"/>
              <a:t>	</a:t>
            </a:r>
            <a:r>
              <a:rPr lang="en-US" sz="1100" dirty="0">
                <a:highlight>
                  <a:srgbClr val="00FF00"/>
                </a:highlight>
              </a:rPr>
              <a:t>DS AP DL – delay for DL when AP send DS</a:t>
            </a:r>
            <a:r>
              <a:rPr lang="en-US" sz="1100" dirty="0"/>
              <a:t>	</a:t>
            </a:r>
            <a:r>
              <a:rPr lang="en-US" sz="1100" dirty="0">
                <a:highlight>
                  <a:srgbClr val="C0C0C0"/>
                </a:highlight>
              </a:rPr>
              <a:t>DS no AP DL – delay for DL when AP NOT sending DS</a:t>
            </a:r>
          </a:p>
        </p:txBody>
      </p:sp>
      <p:pic>
        <p:nvPicPr>
          <p:cNvPr id="3" name="Picture 2">
            <a:extLst>
              <a:ext uri="{FF2B5EF4-FFF2-40B4-BE49-F238E27FC236}">
                <a16:creationId xmlns:a16="http://schemas.microsoft.com/office/drawing/2014/main" id="{57937FB6-6398-F037-D063-DDA66087674F}"/>
              </a:ext>
            </a:extLst>
          </p:cNvPr>
          <p:cNvPicPr>
            <a:picLocks noChangeAspect="1"/>
          </p:cNvPicPr>
          <p:nvPr/>
        </p:nvPicPr>
        <p:blipFill>
          <a:blip r:embed="rId2"/>
          <a:stretch>
            <a:fillRect/>
          </a:stretch>
        </p:blipFill>
        <p:spPr>
          <a:xfrm>
            <a:off x="374903" y="2020600"/>
            <a:ext cx="2822693" cy="1877731"/>
          </a:xfrm>
          <a:prstGeom prst="rect">
            <a:avLst/>
          </a:prstGeom>
        </p:spPr>
      </p:pic>
      <p:pic>
        <p:nvPicPr>
          <p:cNvPr id="7" name="Picture 6">
            <a:extLst>
              <a:ext uri="{FF2B5EF4-FFF2-40B4-BE49-F238E27FC236}">
                <a16:creationId xmlns:a16="http://schemas.microsoft.com/office/drawing/2014/main" id="{3E622A03-B907-BD85-A1EB-E4207FA5E962}"/>
              </a:ext>
            </a:extLst>
          </p:cNvPr>
          <p:cNvPicPr>
            <a:picLocks noChangeAspect="1"/>
          </p:cNvPicPr>
          <p:nvPr/>
        </p:nvPicPr>
        <p:blipFill>
          <a:blip r:embed="rId3"/>
          <a:stretch>
            <a:fillRect/>
          </a:stretch>
        </p:blipFill>
        <p:spPr>
          <a:xfrm>
            <a:off x="381000" y="3962129"/>
            <a:ext cx="2816596" cy="1883828"/>
          </a:xfrm>
          <a:prstGeom prst="rect">
            <a:avLst/>
          </a:prstGeom>
        </p:spPr>
      </p:pic>
      <p:pic>
        <p:nvPicPr>
          <p:cNvPr id="8" name="Picture 7">
            <a:extLst>
              <a:ext uri="{FF2B5EF4-FFF2-40B4-BE49-F238E27FC236}">
                <a16:creationId xmlns:a16="http://schemas.microsoft.com/office/drawing/2014/main" id="{E05588D8-3CD2-9D6F-33F1-360320144DC3}"/>
              </a:ext>
            </a:extLst>
          </p:cNvPr>
          <p:cNvPicPr>
            <a:picLocks noChangeAspect="1"/>
          </p:cNvPicPr>
          <p:nvPr/>
        </p:nvPicPr>
        <p:blipFill>
          <a:blip r:embed="rId4"/>
          <a:stretch>
            <a:fillRect/>
          </a:stretch>
        </p:blipFill>
        <p:spPr>
          <a:xfrm>
            <a:off x="3270503" y="2029170"/>
            <a:ext cx="2822693" cy="1886876"/>
          </a:xfrm>
          <a:prstGeom prst="rect">
            <a:avLst/>
          </a:prstGeom>
        </p:spPr>
      </p:pic>
      <p:pic>
        <p:nvPicPr>
          <p:cNvPr id="9" name="Picture 8">
            <a:extLst>
              <a:ext uri="{FF2B5EF4-FFF2-40B4-BE49-F238E27FC236}">
                <a16:creationId xmlns:a16="http://schemas.microsoft.com/office/drawing/2014/main" id="{4657AC3D-BAFE-CC91-0A00-3A4886107B33}"/>
              </a:ext>
            </a:extLst>
          </p:cNvPr>
          <p:cNvPicPr>
            <a:picLocks noChangeAspect="1"/>
          </p:cNvPicPr>
          <p:nvPr/>
        </p:nvPicPr>
        <p:blipFill>
          <a:blip r:embed="rId5"/>
          <a:stretch>
            <a:fillRect/>
          </a:stretch>
        </p:blipFill>
        <p:spPr>
          <a:xfrm>
            <a:off x="3276600" y="3962129"/>
            <a:ext cx="2816596" cy="1902117"/>
          </a:xfrm>
          <a:prstGeom prst="rect">
            <a:avLst/>
          </a:prstGeom>
        </p:spPr>
      </p:pic>
      <p:pic>
        <p:nvPicPr>
          <p:cNvPr id="10" name="Picture 9">
            <a:extLst>
              <a:ext uri="{FF2B5EF4-FFF2-40B4-BE49-F238E27FC236}">
                <a16:creationId xmlns:a16="http://schemas.microsoft.com/office/drawing/2014/main" id="{D059460F-7161-812B-7100-C1BFF926C48E}"/>
              </a:ext>
            </a:extLst>
          </p:cNvPr>
          <p:cNvPicPr>
            <a:picLocks noChangeAspect="1"/>
          </p:cNvPicPr>
          <p:nvPr/>
        </p:nvPicPr>
        <p:blipFill>
          <a:blip r:embed="rId6"/>
          <a:stretch>
            <a:fillRect/>
          </a:stretch>
        </p:blipFill>
        <p:spPr>
          <a:xfrm>
            <a:off x="6178297" y="2030694"/>
            <a:ext cx="2816596" cy="1883828"/>
          </a:xfrm>
          <a:prstGeom prst="rect">
            <a:avLst/>
          </a:prstGeom>
        </p:spPr>
      </p:pic>
      <p:pic>
        <p:nvPicPr>
          <p:cNvPr id="11" name="Picture 10">
            <a:extLst>
              <a:ext uri="{FF2B5EF4-FFF2-40B4-BE49-F238E27FC236}">
                <a16:creationId xmlns:a16="http://schemas.microsoft.com/office/drawing/2014/main" id="{5E4A971E-F369-3DFA-09AD-8C4B27FB89BB}"/>
              </a:ext>
            </a:extLst>
          </p:cNvPr>
          <p:cNvPicPr>
            <a:picLocks noChangeAspect="1"/>
          </p:cNvPicPr>
          <p:nvPr/>
        </p:nvPicPr>
        <p:blipFill>
          <a:blip r:embed="rId7"/>
          <a:stretch>
            <a:fillRect/>
          </a:stretch>
        </p:blipFill>
        <p:spPr>
          <a:xfrm>
            <a:off x="6172200" y="3965177"/>
            <a:ext cx="2822693" cy="1899069"/>
          </a:xfrm>
          <a:prstGeom prst="rect">
            <a:avLst/>
          </a:prstGeom>
        </p:spPr>
      </p:pic>
    </p:spTree>
    <p:extLst>
      <p:ext uri="{BB962C8B-B14F-4D97-AF65-F5344CB8AC3E}">
        <p14:creationId xmlns:p14="http://schemas.microsoft.com/office/powerpoint/2010/main" val="335770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C82-6178-DEE9-DA3A-ABDE055DB338}"/>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EB3A8266-CD11-2769-E76F-92574D267242}"/>
              </a:ext>
            </a:extLst>
          </p:cNvPr>
          <p:cNvSpPr>
            <a:spLocks noGrp="1"/>
          </p:cNvSpPr>
          <p:nvPr>
            <p:ph idx="1"/>
          </p:nvPr>
        </p:nvSpPr>
        <p:spPr/>
        <p:txBody>
          <a:bodyPr/>
          <a:lstStyle/>
          <a:p>
            <a:pPr>
              <a:buFont typeface="Arial" panose="020B0604020202020204" pitchFamily="34" charset="0"/>
              <a:buChar char="•"/>
            </a:pPr>
            <a:r>
              <a:rPr lang="en-US" dirty="0"/>
              <a:t>We observe no substantial impact on DL channel access performance </a:t>
            </a:r>
          </a:p>
          <a:p>
            <a:pPr>
              <a:buFont typeface="Arial" panose="020B0604020202020204" pitchFamily="34" charset="0"/>
              <a:buChar char="•"/>
            </a:pPr>
            <a:r>
              <a:rPr lang="en-US" dirty="0"/>
              <a:t>There seems to be a minor gain for an AP if DS transmission/HiP EDCA announcement is enabled on AP side as well</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D9497C0-EB86-3ED4-B859-9DF9702E945F}"/>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DA6A26DD-0884-2E60-87C2-A7554FC5ABD6}"/>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02B90306-F01A-BB11-BB4D-A77BC4D4E82A}"/>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273541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1B08-4FFC-5CA8-0CBF-5C212195C5E0}"/>
              </a:ext>
            </a:extLst>
          </p:cNvPr>
          <p:cNvSpPr>
            <a:spLocks noGrp="1"/>
          </p:cNvSpPr>
          <p:nvPr>
            <p:ph type="title"/>
          </p:nvPr>
        </p:nvSpPr>
        <p:spPr/>
        <p:txBody>
          <a:bodyPr/>
          <a:lstStyle/>
          <a:p>
            <a:r>
              <a:rPr lang="en-US" dirty="0"/>
              <a:t>Whether DS should be @ DIFS or randomized?</a:t>
            </a:r>
          </a:p>
        </p:txBody>
      </p:sp>
      <p:sp>
        <p:nvSpPr>
          <p:cNvPr id="4" name="Slide Number Placeholder 3">
            <a:extLst>
              <a:ext uri="{FF2B5EF4-FFF2-40B4-BE49-F238E27FC236}">
                <a16:creationId xmlns:a16="http://schemas.microsoft.com/office/drawing/2014/main" id="{F87AC01F-723D-B631-0DC9-7DC129B9C98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B07B2BCF-1DD1-97E1-4431-9985579A04F9}"/>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2834E8EB-1BB6-9B36-8454-E3FE4C423BC6}"/>
              </a:ext>
            </a:extLst>
          </p:cNvPr>
          <p:cNvSpPr>
            <a:spLocks noGrp="1"/>
          </p:cNvSpPr>
          <p:nvPr>
            <p:ph type="dt" idx="15"/>
          </p:nvPr>
        </p:nvSpPr>
        <p:spPr/>
        <p:txBody>
          <a:bodyPr/>
          <a:lstStyle/>
          <a:p>
            <a:r>
              <a:rPr lang="en-US" dirty="0"/>
              <a:t>May 2024</a:t>
            </a:r>
            <a:endParaRPr lang="en-GB" dirty="0"/>
          </a:p>
        </p:txBody>
      </p:sp>
      <p:sp>
        <p:nvSpPr>
          <p:cNvPr id="7" name="Content Placeholder 2">
            <a:extLst>
              <a:ext uri="{FF2B5EF4-FFF2-40B4-BE49-F238E27FC236}">
                <a16:creationId xmlns:a16="http://schemas.microsoft.com/office/drawing/2014/main" id="{93618931-6125-A07A-B580-26D75264E818}"/>
              </a:ext>
            </a:extLst>
          </p:cNvPr>
          <p:cNvSpPr>
            <a:spLocks noGrp="1"/>
          </p:cNvSpPr>
          <p:nvPr>
            <p:ph idx="1"/>
          </p:nvPr>
        </p:nvSpPr>
        <p:spPr>
          <a:xfrm>
            <a:off x="685800" y="1981200"/>
            <a:ext cx="7770813" cy="4113213"/>
          </a:xfrm>
        </p:spPr>
        <p:txBody>
          <a:bodyPr/>
          <a:lstStyle/>
          <a:p>
            <a:pPr>
              <a:buFont typeface="Arial" panose="020B0604020202020204" pitchFamily="34" charset="0"/>
              <a:buChar char="•"/>
            </a:pPr>
            <a:r>
              <a:rPr lang="en-US" sz="2000" dirty="0"/>
              <a:t>Initial design propose to use AIFSN = 2 = DIFS boundary for DS transmission</a:t>
            </a:r>
          </a:p>
          <a:p>
            <a:pPr>
              <a:buFont typeface="Arial" panose="020B0604020202020204" pitchFamily="34" charset="0"/>
              <a:buChar char="•"/>
            </a:pPr>
            <a:r>
              <a:rPr lang="en-US" sz="2000" dirty="0"/>
              <a:t>What if boundary is randomized?</a:t>
            </a:r>
          </a:p>
          <a:p>
            <a:pPr lvl="1">
              <a:buFont typeface="Arial" panose="020B0604020202020204" pitchFamily="34" charset="0"/>
              <a:buChar char="•"/>
            </a:pPr>
            <a:r>
              <a:rPr lang="en-US" sz="1600" dirty="0"/>
              <a:t>DS boundary randomly selected between 2 and 4</a:t>
            </a:r>
          </a:p>
          <a:p>
            <a:pPr>
              <a:buFont typeface="Arial" panose="020B0604020202020204" pitchFamily="34" charset="0"/>
              <a:buChar char="•"/>
            </a:pPr>
            <a:endParaRPr lang="en-US"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74176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6247-F2C4-E2DF-51C8-F554A8D61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E2869-D564-7396-C9DC-104BC183A7EF}"/>
              </a:ext>
            </a:extLst>
          </p:cNvPr>
          <p:cNvSpPr>
            <a:spLocks noGrp="1"/>
          </p:cNvSpPr>
          <p:nvPr>
            <p:ph type="title"/>
          </p:nvPr>
        </p:nvSpPr>
        <p:spPr>
          <a:xfrm>
            <a:off x="685800" y="685800"/>
            <a:ext cx="7770813" cy="838200"/>
          </a:xfrm>
        </p:spPr>
        <p:txBody>
          <a:bodyPr/>
          <a:lstStyle/>
          <a:p>
            <a:r>
              <a:rPr lang="en-US" dirty="0"/>
              <a:t>2 BSS case, LL packet size 1600 bytes</a:t>
            </a:r>
          </a:p>
        </p:txBody>
      </p:sp>
      <p:sp>
        <p:nvSpPr>
          <p:cNvPr id="4" name="Slide Number Placeholder 3">
            <a:extLst>
              <a:ext uri="{FF2B5EF4-FFF2-40B4-BE49-F238E27FC236}">
                <a16:creationId xmlns:a16="http://schemas.microsoft.com/office/drawing/2014/main" id="{D9690C85-55BF-871F-2C2C-63688C4AD59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14F71C8B-FEC0-FE8A-C3FB-6951059CC401}"/>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09408A26-FDC5-6128-0937-4755865EB45C}"/>
              </a:ext>
            </a:extLst>
          </p:cNvPr>
          <p:cNvSpPr>
            <a:spLocks noGrp="1"/>
          </p:cNvSpPr>
          <p:nvPr>
            <p:ph type="dt" idx="15"/>
          </p:nvPr>
        </p:nvSpPr>
        <p:spPr/>
        <p:txBody>
          <a:bodyPr/>
          <a:lstStyle/>
          <a:p>
            <a:r>
              <a:rPr lang="en-US" dirty="0"/>
              <a:t>May 2024</a:t>
            </a:r>
            <a:endParaRPr lang="en-GB" dirty="0"/>
          </a:p>
        </p:txBody>
      </p:sp>
      <p:pic>
        <p:nvPicPr>
          <p:cNvPr id="7" name="Picture 6">
            <a:extLst>
              <a:ext uri="{FF2B5EF4-FFF2-40B4-BE49-F238E27FC236}">
                <a16:creationId xmlns:a16="http://schemas.microsoft.com/office/drawing/2014/main" id="{F1242E59-CC46-B9C6-838B-DA228ED7CD4B}"/>
              </a:ext>
            </a:extLst>
          </p:cNvPr>
          <p:cNvPicPr>
            <a:picLocks noChangeAspect="1"/>
          </p:cNvPicPr>
          <p:nvPr/>
        </p:nvPicPr>
        <p:blipFill>
          <a:blip r:embed="rId2"/>
          <a:stretch>
            <a:fillRect/>
          </a:stretch>
        </p:blipFill>
        <p:spPr>
          <a:xfrm>
            <a:off x="586481" y="1644612"/>
            <a:ext cx="2680278" cy="2100376"/>
          </a:xfrm>
          <a:prstGeom prst="rect">
            <a:avLst/>
          </a:prstGeom>
        </p:spPr>
      </p:pic>
      <p:pic>
        <p:nvPicPr>
          <p:cNvPr id="8" name="Picture 7">
            <a:extLst>
              <a:ext uri="{FF2B5EF4-FFF2-40B4-BE49-F238E27FC236}">
                <a16:creationId xmlns:a16="http://schemas.microsoft.com/office/drawing/2014/main" id="{C7036787-7A5E-3C08-8B6F-44BB8FC928DD}"/>
              </a:ext>
            </a:extLst>
          </p:cNvPr>
          <p:cNvPicPr>
            <a:picLocks noChangeAspect="1"/>
          </p:cNvPicPr>
          <p:nvPr/>
        </p:nvPicPr>
        <p:blipFill>
          <a:blip r:embed="rId3"/>
          <a:stretch>
            <a:fillRect/>
          </a:stretch>
        </p:blipFill>
        <p:spPr>
          <a:xfrm>
            <a:off x="543822" y="3820517"/>
            <a:ext cx="2712101" cy="2040264"/>
          </a:xfrm>
          <a:prstGeom prst="rect">
            <a:avLst/>
          </a:prstGeom>
        </p:spPr>
      </p:pic>
      <p:pic>
        <p:nvPicPr>
          <p:cNvPr id="9" name="Picture 8">
            <a:extLst>
              <a:ext uri="{FF2B5EF4-FFF2-40B4-BE49-F238E27FC236}">
                <a16:creationId xmlns:a16="http://schemas.microsoft.com/office/drawing/2014/main" id="{680B07EB-423B-1696-C4C9-B5463D158D5B}"/>
              </a:ext>
            </a:extLst>
          </p:cNvPr>
          <p:cNvPicPr>
            <a:picLocks noChangeAspect="1"/>
          </p:cNvPicPr>
          <p:nvPr/>
        </p:nvPicPr>
        <p:blipFill>
          <a:blip r:embed="rId4"/>
          <a:stretch>
            <a:fillRect/>
          </a:stretch>
        </p:blipFill>
        <p:spPr>
          <a:xfrm>
            <a:off x="3310088" y="1708345"/>
            <a:ext cx="2712101" cy="2040264"/>
          </a:xfrm>
          <a:prstGeom prst="rect">
            <a:avLst/>
          </a:prstGeom>
        </p:spPr>
      </p:pic>
      <p:pic>
        <p:nvPicPr>
          <p:cNvPr id="10" name="Picture 9">
            <a:extLst>
              <a:ext uri="{FF2B5EF4-FFF2-40B4-BE49-F238E27FC236}">
                <a16:creationId xmlns:a16="http://schemas.microsoft.com/office/drawing/2014/main" id="{BB237891-2E1B-ABA0-138D-BEF795F6A901}"/>
              </a:ext>
            </a:extLst>
          </p:cNvPr>
          <p:cNvPicPr>
            <a:picLocks noChangeAspect="1"/>
          </p:cNvPicPr>
          <p:nvPr/>
        </p:nvPicPr>
        <p:blipFill>
          <a:blip r:embed="rId5"/>
          <a:stretch>
            <a:fillRect/>
          </a:stretch>
        </p:blipFill>
        <p:spPr>
          <a:xfrm>
            <a:off x="3298582" y="3809909"/>
            <a:ext cx="2712101" cy="2040264"/>
          </a:xfrm>
          <a:prstGeom prst="rect">
            <a:avLst/>
          </a:prstGeom>
        </p:spPr>
      </p:pic>
      <p:pic>
        <p:nvPicPr>
          <p:cNvPr id="13" name="Picture 12">
            <a:extLst>
              <a:ext uri="{FF2B5EF4-FFF2-40B4-BE49-F238E27FC236}">
                <a16:creationId xmlns:a16="http://schemas.microsoft.com/office/drawing/2014/main" id="{9FA1247D-142E-C0D2-61AF-EB3CA57B637A}"/>
              </a:ext>
            </a:extLst>
          </p:cNvPr>
          <p:cNvPicPr>
            <a:picLocks noChangeAspect="1"/>
          </p:cNvPicPr>
          <p:nvPr/>
        </p:nvPicPr>
        <p:blipFill>
          <a:blip r:embed="rId6"/>
          <a:stretch>
            <a:fillRect/>
          </a:stretch>
        </p:blipFill>
        <p:spPr>
          <a:xfrm>
            <a:off x="6096000" y="1716002"/>
            <a:ext cx="2712101" cy="2050872"/>
          </a:xfrm>
          <a:prstGeom prst="rect">
            <a:avLst/>
          </a:prstGeom>
        </p:spPr>
      </p:pic>
      <p:pic>
        <p:nvPicPr>
          <p:cNvPr id="14" name="Picture 13">
            <a:extLst>
              <a:ext uri="{FF2B5EF4-FFF2-40B4-BE49-F238E27FC236}">
                <a16:creationId xmlns:a16="http://schemas.microsoft.com/office/drawing/2014/main" id="{BA418591-0F50-252B-C7A2-6AA913B658A0}"/>
              </a:ext>
            </a:extLst>
          </p:cNvPr>
          <p:cNvPicPr>
            <a:picLocks noChangeAspect="1"/>
          </p:cNvPicPr>
          <p:nvPr/>
        </p:nvPicPr>
        <p:blipFill>
          <a:blip r:embed="rId7"/>
          <a:stretch>
            <a:fillRect/>
          </a:stretch>
        </p:blipFill>
        <p:spPr>
          <a:xfrm>
            <a:off x="6096000" y="3809909"/>
            <a:ext cx="2712101" cy="2050872"/>
          </a:xfrm>
          <a:prstGeom prst="rect">
            <a:avLst/>
          </a:prstGeom>
        </p:spPr>
      </p:pic>
      <p:sp>
        <p:nvSpPr>
          <p:cNvPr id="3" name="Content Placeholder 2">
            <a:extLst>
              <a:ext uri="{FF2B5EF4-FFF2-40B4-BE49-F238E27FC236}">
                <a16:creationId xmlns:a16="http://schemas.microsoft.com/office/drawing/2014/main" id="{12042DE0-0E96-3255-69E4-7A0CBD111C9B}"/>
              </a:ext>
            </a:extLst>
          </p:cNvPr>
          <p:cNvSpPr>
            <a:spLocks noGrp="1"/>
          </p:cNvSpPr>
          <p:nvPr>
            <p:ph idx="1"/>
          </p:nvPr>
        </p:nvSpPr>
        <p:spPr>
          <a:xfrm>
            <a:off x="304800" y="5936310"/>
            <a:ext cx="8610600" cy="488448"/>
          </a:xfrm>
        </p:spPr>
        <p:txBody>
          <a:bodyPr/>
          <a:lstStyle/>
          <a:p>
            <a:pPr>
              <a:buFont typeface="Arial" panose="020B0604020202020204" pitchFamily="34" charset="0"/>
              <a:buChar char="•"/>
            </a:pPr>
            <a:r>
              <a:rPr lang="en-US" sz="1000" dirty="0">
                <a:highlight>
                  <a:srgbClr val="FFFF00"/>
                </a:highlight>
              </a:rPr>
              <a:t>VO</a:t>
            </a:r>
            <a:r>
              <a:rPr lang="en-US" sz="1000" dirty="0"/>
              <a:t> – all ULL use legacy EDCA	</a:t>
            </a:r>
            <a:r>
              <a:rPr lang="en-US" sz="1000"/>
              <a:t>		</a:t>
            </a:r>
            <a:r>
              <a:rPr lang="en-US" sz="1000">
                <a:highlight>
                  <a:srgbClr val="FFFF00"/>
                </a:highlight>
              </a:rPr>
              <a:t>Half </a:t>
            </a:r>
            <a:r>
              <a:rPr lang="en-US" sz="1000" dirty="0">
                <a:highlight>
                  <a:srgbClr val="FFFF00"/>
                </a:highlight>
              </a:rPr>
              <a:t>VO</a:t>
            </a:r>
            <a:r>
              <a:rPr lang="en-US" sz="1000" dirty="0"/>
              <a:t> – half of ULL in a BSS use VO 		</a:t>
            </a:r>
            <a:r>
              <a:rPr lang="en-US" sz="1000" dirty="0">
                <a:highlight>
                  <a:srgbClr val="FFFF00"/>
                </a:highlight>
              </a:rPr>
              <a:t>BSS VO </a:t>
            </a:r>
            <a:r>
              <a:rPr lang="en-US" sz="1000" dirty="0"/>
              <a:t>– half of BSSes use VO</a:t>
            </a:r>
          </a:p>
          <a:p>
            <a:pPr>
              <a:buFont typeface="Arial" panose="020B0604020202020204" pitchFamily="34" charset="0"/>
              <a:buChar char="•"/>
            </a:pPr>
            <a:r>
              <a:rPr lang="en-US" sz="1000" dirty="0">
                <a:highlight>
                  <a:srgbClr val="FFFF00"/>
                </a:highlight>
              </a:rPr>
              <a:t>DS</a:t>
            </a:r>
            <a:r>
              <a:rPr lang="en-US" sz="1000" dirty="0"/>
              <a:t> – all ULL use DS				</a:t>
            </a:r>
            <a:r>
              <a:rPr lang="en-US" sz="1000" dirty="0">
                <a:highlight>
                  <a:srgbClr val="FFFF00"/>
                </a:highlight>
              </a:rPr>
              <a:t>Half DS </a:t>
            </a:r>
            <a:r>
              <a:rPr lang="en-US" sz="1000" dirty="0"/>
              <a:t>– half of ULL in a BSS use DS		</a:t>
            </a:r>
            <a:r>
              <a:rPr lang="en-US" sz="1000" dirty="0">
                <a:highlight>
                  <a:srgbClr val="FFFF00"/>
                </a:highlight>
              </a:rPr>
              <a:t>BSS DS </a:t>
            </a:r>
            <a:r>
              <a:rPr lang="en-US" sz="1000" dirty="0"/>
              <a:t>– half of BSSes use DS</a:t>
            </a:r>
          </a:p>
          <a:p>
            <a:pPr>
              <a:buFont typeface="Arial" panose="020B0604020202020204" pitchFamily="34" charset="0"/>
              <a:buChar char="•"/>
            </a:pPr>
            <a:endParaRPr lang="en-US" sz="1000" dirty="0"/>
          </a:p>
        </p:txBody>
      </p:sp>
    </p:spTree>
    <p:extLst>
      <p:ext uri="{BB962C8B-B14F-4D97-AF65-F5344CB8AC3E}">
        <p14:creationId xmlns:p14="http://schemas.microsoft.com/office/powerpoint/2010/main" val="130989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C82-6178-DEE9-DA3A-ABDE055DB338}"/>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EB3A8266-CD11-2769-E76F-92574D267242}"/>
              </a:ext>
            </a:extLst>
          </p:cNvPr>
          <p:cNvSpPr>
            <a:spLocks noGrp="1"/>
          </p:cNvSpPr>
          <p:nvPr>
            <p:ph idx="1"/>
          </p:nvPr>
        </p:nvSpPr>
        <p:spPr/>
        <p:txBody>
          <a:bodyPr/>
          <a:lstStyle/>
          <a:p>
            <a:pPr>
              <a:buFont typeface="Arial" panose="020B0604020202020204" pitchFamily="34" charset="0"/>
              <a:buChar char="•"/>
            </a:pPr>
            <a:r>
              <a:rPr lang="en-US" dirty="0"/>
              <a:t>Randomization of DS transmission time within limited interval decrease performance vs DS sent at fixed DIFS interval</a:t>
            </a:r>
          </a:p>
          <a:p>
            <a:pPr>
              <a:buFont typeface="Arial" panose="020B0604020202020204" pitchFamily="34" charset="0"/>
              <a:buChar char="•"/>
            </a:pPr>
            <a:r>
              <a:rPr lang="en-US" dirty="0"/>
              <a:t>We still observe improvements in comparison vs legacy EDCA mode of operation</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0000"/>
                </a:solidFill>
              </a:rPr>
              <a:t>This set of results is still in progress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D9497C0-EB86-3ED4-B859-9DF9702E945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DA6A26DD-0884-2E60-87C2-A7554FC5ABD6}"/>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02B90306-F01A-BB11-BB4D-A77BC4D4E82A}"/>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3833463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826F-8818-6EA2-257C-A539C5DD7C35}"/>
              </a:ext>
            </a:extLst>
          </p:cNvPr>
          <p:cNvSpPr>
            <a:spLocks noGrp="1"/>
          </p:cNvSpPr>
          <p:nvPr>
            <p:ph type="title"/>
          </p:nvPr>
        </p:nvSpPr>
        <p:spPr>
          <a:xfrm>
            <a:off x="685800" y="685801"/>
            <a:ext cx="7770813" cy="457200"/>
          </a:xfrm>
        </p:spPr>
        <p:txBody>
          <a:bodyPr/>
          <a:lstStyle/>
          <a:p>
            <a:r>
              <a:rPr lang="en-US" dirty="0"/>
              <a:t>Current proposal</a:t>
            </a:r>
          </a:p>
        </p:txBody>
      </p:sp>
      <p:sp>
        <p:nvSpPr>
          <p:cNvPr id="3" name="Content Placeholder 2">
            <a:extLst>
              <a:ext uri="{FF2B5EF4-FFF2-40B4-BE49-F238E27FC236}">
                <a16:creationId xmlns:a16="http://schemas.microsoft.com/office/drawing/2014/main" id="{150278E7-6C8D-FC51-3C79-ADF76FDA2A67}"/>
              </a:ext>
            </a:extLst>
          </p:cNvPr>
          <p:cNvSpPr>
            <a:spLocks noGrp="1"/>
          </p:cNvSpPr>
          <p:nvPr>
            <p:ph idx="1"/>
          </p:nvPr>
        </p:nvSpPr>
        <p:spPr>
          <a:xfrm>
            <a:off x="265906" y="1143001"/>
            <a:ext cx="8686800" cy="4872036"/>
          </a:xfrm>
        </p:spPr>
        <p:txBody>
          <a:bodyPr/>
          <a:lstStyle/>
          <a:p>
            <a:pPr marL="400050" indent="-285750">
              <a:buFont typeface="Arial" panose="020B0604020202020204" pitchFamily="34" charset="0"/>
              <a:buChar char="•"/>
            </a:pPr>
            <a:r>
              <a:rPr lang="en-US" sz="1600" b="0" dirty="0"/>
              <a:t>Focus only on using HIP EDCA on AC_VO and possibly extend it to AC_VI for some SCS-negotiated traffic (that get authorization to use HIP EDCA if requested in SCS request and accepted by AP)</a:t>
            </a:r>
            <a:endParaRPr lang="en-US" sz="1200" b="0" dirty="0"/>
          </a:p>
          <a:p>
            <a:pPr marL="800100" lvl="1">
              <a:spcBef>
                <a:spcPts val="600"/>
              </a:spcBef>
              <a:buFont typeface="Arial" panose="020B0604020202020204" pitchFamily="34" charset="0"/>
              <a:buChar char="•"/>
            </a:pPr>
            <a:r>
              <a:rPr lang="en-US" sz="1400" b="0" dirty="0"/>
              <a:t>AC_VO with </a:t>
            </a:r>
            <a:r>
              <a:rPr lang="en-US" sz="1400" dirty="0"/>
              <a:t>its bounded </a:t>
            </a:r>
            <a:r>
              <a:rPr lang="en-US" sz="1400" dirty="0" err="1"/>
              <a:t>Cw</a:t>
            </a:r>
            <a:r>
              <a:rPr lang="en-US" sz="1400" dirty="0"/>
              <a:t> values may/will saturate quickly in a presence of multiple LL clients </a:t>
            </a:r>
          </a:p>
          <a:p>
            <a:pPr marL="800100" lvl="1">
              <a:spcBef>
                <a:spcPts val="600"/>
              </a:spcBef>
              <a:buFont typeface="Arial" panose="020B0604020202020204" pitchFamily="34" charset="0"/>
              <a:buChar char="•"/>
            </a:pPr>
            <a:r>
              <a:rPr lang="en-US" sz="1400" dirty="0"/>
              <a:t>AC_VO may struggle to obtain the medium in contention with multiple BE contenders. We observe from multiple simulations that a </a:t>
            </a:r>
            <a:r>
              <a:rPr lang="en-US" sz="1400" dirty="0">
                <a:solidFill>
                  <a:srgbClr val="FF0000"/>
                </a:solidFill>
              </a:rPr>
              <a:t>single failure for AC_VO lead to increased chance of consecutive second failure</a:t>
            </a:r>
            <a:r>
              <a:rPr lang="en-US" sz="1400" dirty="0"/>
              <a:t>. HiP EDCA help to control that as well as withstand saturation for longer</a:t>
            </a:r>
            <a:endParaRPr lang="en-US" sz="1400" b="0" dirty="0"/>
          </a:p>
          <a:p>
            <a:pPr marL="800100" lvl="1">
              <a:spcBef>
                <a:spcPts val="600"/>
              </a:spcBef>
              <a:buFont typeface="Arial" panose="020B0604020202020204" pitchFamily="34" charset="0"/>
              <a:buChar char="•"/>
            </a:pPr>
            <a:r>
              <a:rPr lang="en-US" sz="1400" dirty="0"/>
              <a:t>Focusing on only AC_VO/LL streams will help to control number of clients eligible to use HiP EDCA</a:t>
            </a:r>
            <a:endParaRPr lang="en-US" sz="1200" b="0" dirty="0"/>
          </a:p>
          <a:p>
            <a:pPr marL="400050" indent="-285750">
              <a:buFont typeface="Arial" panose="020B0604020202020204" pitchFamily="34" charset="0"/>
              <a:buChar char="•"/>
            </a:pPr>
            <a:r>
              <a:rPr lang="en-US" sz="1600" b="0" dirty="0"/>
              <a:t>STA always use regular EDCA and can only send DS for the first retransmission</a:t>
            </a:r>
          </a:p>
          <a:p>
            <a:pPr marL="800100" lvl="1">
              <a:buFont typeface="Arial" panose="020B0604020202020204" pitchFamily="34" charset="0"/>
              <a:buChar char="•"/>
            </a:pPr>
            <a:r>
              <a:rPr lang="en-US" sz="1400" b="0" dirty="0"/>
              <a:t>we can also make it 2 retransmissions if we see that the gains are still good</a:t>
            </a:r>
          </a:p>
          <a:p>
            <a:pPr marL="400050" indent="-285750">
              <a:buFont typeface="Arial" panose="020B0604020202020204" pitchFamily="34" charset="0"/>
              <a:buChar char="•"/>
            </a:pPr>
            <a:r>
              <a:rPr lang="en-US" sz="1600" b="0" dirty="0"/>
              <a:t>Make DS a generic CTS frame that sets NAV for just the needed duration to protect HiP EDCA contention </a:t>
            </a:r>
          </a:p>
          <a:p>
            <a:pPr marL="800100" lvl="1">
              <a:spcBef>
                <a:spcPts val="600"/>
              </a:spcBef>
              <a:buFont typeface="Arial" panose="020B0604020202020204" pitchFamily="34" charset="0"/>
              <a:buChar char="•"/>
            </a:pPr>
            <a:r>
              <a:rPr lang="en-US" sz="1400" b="0" dirty="0"/>
              <a:t>if necessary, we may add rules for further regulation, such as a minimum delay to wait before being allowed to send DS again, once a STA gains a </a:t>
            </a:r>
            <a:r>
              <a:rPr lang="en-US" sz="1400" b="0" dirty="0" err="1"/>
              <a:t>TxOP</a:t>
            </a:r>
            <a:r>
              <a:rPr lang="en-US" sz="1400" b="0" dirty="0"/>
              <a:t> with HIP EDCA or limit a number of attempts to announce HiP EDCA</a:t>
            </a:r>
          </a:p>
          <a:p>
            <a:pPr marL="400050" indent="-285750">
              <a:buFont typeface="Arial" panose="020B0604020202020204" pitchFamily="34" charset="0"/>
              <a:buChar char="•"/>
            </a:pPr>
            <a:r>
              <a:rPr lang="en-US" sz="1600" b="0" dirty="0"/>
              <a:t>If we see that we need to compensate AP access (currently we see not such need with AC_VO restrictions)</a:t>
            </a:r>
          </a:p>
          <a:p>
            <a:pPr marL="800100" lvl="1">
              <a:buFont typeface="Arial" panose="020B0604020202020204" pitchFamily="34" charset="0"/>
              <a:buChar char="•"/>
            </a:pPr>
            <a:r>
              <a:rPr lang="en-US" sz="1400" b="0" dirty="0"/>
              <a:t>a range of solutions exist, for example - reverse direction in </a:t>
            </a:r>
            <a:r>
              <a:rPr lang="en-US" sz="1400" b="0" dirty="0" err="1"/>
              <a:t>TxOP</a:t>
            </a:r>
            <a:r>
              <a:rPr lang="en-US" sz="1400" b="0" dirty="0"/>
              <a:t> gained by DS can be one of them</a:t>
            </a:r>
          </a:p>
          <a:p>
            <a:pPr marL="400050" indent="-285750">
              <a:buFont typeface="Arial" panose="020B0604020202020204" pitchFamily="34" charset="0"/>
              <a:buChar char="•"/>
            </a:pPr>
            <a:r>
              <a:rPr lang="en-US" sz="1600" b="0" dirty="0"/>
              <a:t>If we see that we need to ensure sync on overlapping DS, we can impose that DS is sent only when the STA detected the last PPDU from the previous </a:t>
            </a:r>
            <a:r>
              <a:rPr lang="en-US" sz="1600" b="0" dirty="0" err="1"/>
              <a:t>TxOP</a:t>
            </a:r>
            <a:endParaRPr lang="en-US" sz="1600" b="0" dirty="0"/>
          </a:p>
          <a:p>
            <a:pPr marL="114300" indent="0">
              <a:spcBef>
                <a:spcPts val="0"/>
              </a:spcBef>
            </a:pPr>
            <a:endParaRPr lang="en-US" sz="1400" dirty="0">
              <a:effectLst/>
              <a:latin typeface="Calibri" panose="020F0502020204030204" pitchFamily="34" charset="0"/>
              <a:ea typeface="Times New Roman" panose="02020603050405020304" pitchFamily="18" charset="0"/>
            </a:endParaRPr>
          </a:p>
          <a:p>
            <a:endParaRPr lang="en-US" sz="2000" dirty="0"/>
          </a:p>
        </p:txBody>
      </p:sp>
      <p:sp>
        <p:nvSpPr>
          <p:cNvPr id="4" name="Slide Number Placeholder 3">
            <a:extLst>
              <a:ext uri="{FF2B5EF4-FFF2-40B4-BE49-F238E27FC236}">
                <a16:creationId xmlns:a16="http://schemas.microsoft.com/office/drawing/2014/main" id="{01283B4C-69D1-A460-E8D2-4FD532B9E0D3}"/>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908E9A0-480A-BA12-A839-E8162B950304}"/>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B283607A-7EF2-C29B-284C-FEBB8FFB6C40}"/>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341899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9680-9EA6-42D0-BFC3-D14507DC79A8}"/>
              </a:ext>
            </a:extLst>
          </p:cNvPr>
          <p:cNvSpPr>
            <a:spLocks noGrp="1"/>
          </p:cNvSpPr>
          <p:nvPr>
            <p:ph type="title"/>
          </p:nvPr>
        </p:nvSpPr>
        <p:spPr>
          <a:xfrm>
            <a:off x="685800" y="685801"/>
            <a:ext cx="7770813" cy="609599"/>
          </a:xfrm>
        </p:spPr>
        <p:txBody>
          <a:bodyPr/>
          <a:lstStyle/>
          <a:p>
            <a:r>
              <a:rPr lang="en-US" dirty="0"/>
              <a:t>Problem statement and solution</a:t>
            </a:r>
          </a:p>
        </p:txBody>
      </p:sp>
      <p:sp>
        <p:nvSpPr>
          <p:cNvPr id="3" name="Content Placeholder 2">
            <a:extLst>
              <a:ext uri="{FF2B5EF4-FFF2-40B4-BE49-F238E27FC236}">
                <a16:creationId xmlns:a16="http://schemas.microsoft.com/office/drawing/2014/main" id="{7E461043-D032-451B-8AF0-62234CE55E83}"/>
              </a:ext>
            </a:extLst>
          </p:cNvPr>
          <p:cNvSpPr>
            <a:spLocks noGrp="1"/>
          </p:cNvSpPr>
          <p:nvPr>
            <p:ph idx="1"/>
          </p:nvPr>
        </p:nvSpPr>
        <p:spPr>
          <a:xfrm>
            <a:off x="609599" y="1447801"/>
            <a:ext cx="7932739" cy="4724400"/>
          </a:xfrm>
        </p:spPr>
        <p:txBody>
          <a:bodyPr/>
          <a:lstStyle/>
          <a:p>
            <a:pPr>
              <a:buFont typeface="Arial" panose="020B0604020202020204" pitchFamily="34" charset="0"/>
              <a:buChar char="•"/>
            </a:pPr>
            <a:r>
              <a:rPr lang="en-US" sz="1600" dirty="0"/>
              <a:t>EDCA is the main channel access mechanism of today (and future) WiFi standards</a:t>
            </a:r>
          </a:p>
          <a:p>
            <a:pPr>
              <a:buFont typeface="Arial" panose="020B0604020202020204" pitchFamily="34" charset="0"/>
              <a:buChar char="•"/>
            </a:pPr>
            <a:endParaRPr lang="en-US" sz="1600" dirty="0"/>
          </a:p>
          <a:p>
            <a:pPr>
              <a:buFont typeface="Arial" panose="020B0604020202020204" pitchFamily="34" charset="0"/>
              <a:buChar char="•"/>
            </a:pPr>
            <a:r>
              <a:rPr lang="en-US" sz="1600" dirty="0"/>
              <a:t>Provide channel access opportunities to any traffic type, which defines its weakness</a:t>
            </a:r>
            <a:endParaRPr lang="en-US" sz="1200" dirty="0"/>
          </a:p>
          <a:p>
            <a:pPr lvl="1">
              <a:buFont typeface="Arial" panose="020B0604020202020204" pitchFamily="34" charset="0"/>
              <a:buChar char="•"/>
            </a:pPr>
            <a:r>
              <a:rPr lang="en-US" sz="1400" dirty="0"/>
              <a:t>Cannot guarantee channel access. Even high priority access category may have difficulty obtaining TXOP in a competition among EDCAFs of a lower priority</a:t>
            </a:r>
          </a:p>
          <a:p>
            <a:pPr lvl="1">
              <a:buFont typeface="Arial" panose="020B0604020202020204" pitchFamily="34" charset="0"/>
              <a:buChar char="•"/>
            </a:pPr>
            <a:r>
              <a:rPr lang="en-US" sz="1400" dirty="0"/>
              <a:t>Existing EDCA parameters may not provide sufficient traffic separation </a:t>
            </a:r>
          </a:p>
          <a:p>
            <a:pPr lvl="1">
              <a:buFont typeface="Arial" panose="020B0604020202020204" pitchFamily="34" charset="0"/>
              <a:buChar char="•"/>
            </a:pPr>
            <a:r>
              <a:rPr lang="en-US" sz="1400" dirty="0"/>
              <a:t>AC_VO by design does scale to support sufficient number of LL streams</a:t>
            </a:r>
          </a:p>
          <a:p>
            <a:pPr lvl="1">
              <a:buFont typeface="Arial" panose="020B0604020202020204" pitchFamily="34" charset="0"/>
              <a:buChar char="•"/>
            </a:pPr>
            <a:r>
              <a:rPr lang="en-US" sz="1400" dirty="0"/>
              <a:t>All the above is a reason for the latency spikes</a:t>
            </a:r>
            <a:endParaRPr lang="en-US" sz="12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Idea:</a:t>
            </a:r>
          </a:p>
          <a:p>
            <a:pPr lvl="1">
              <a:buFont typeface="Arial" panose="020B0604020202020204" pitchFamily="34" charset="0"/>
              <a:buChar char="•"/>
            </a:pPr>
            <a:r>
              <a:rPr lang="en-US" sz="1400" dirty="0"/>
              <a:t>Separate STA(s) with traffic streams that require bounded latency/stringent ETE bounds from the rest of the contention crowd</a:t>
            </a:r>
          </a:p>
          <a:p>
            <a:pPr lvl="1">
              <a:buFont typeface="Arial" panose="020B0604020202020204" pitchFamily="34" charset="0"/>
              <a:buChar char="•"/>
            </a:pPr>
            <a:r>
              <a:rPr lang="en-US" sz="1400" dirty="0"/>
              <a:t>Allow such STA(s) to send special signal or MAC frame to announce (Hi)</a:t>
            </a:r>
            <a:r>
              <a:rPr lang="en-US" sz="1400" dirty="0" err="1"/>
              <a:t>gh</a:t>
            </a:r>
            <a:r>
              <a:rPr lang="en-US" sz="1400" dirty="0"/>
              <a:t> (P)</a:t>
            </a:r>
            <a:r>
              <a:rPr lang="en-US" sz="1400" dirty="0" err="1"/>
              <a:t>riority</a:t>
            </a:r>
            <a:r>
              <a:rPr lang="en-US" sz="1400" dirty="0"/>
              <a:t> EDCA contention PRIOR to regular contention start </a:t>
            </a:r>
          </a:p>
          <a:p>
            <a:pPr lvl="1">
              <a:buFont typeface="Arial" panose="020B0604020202020204" pitchFamily="34" charset="0"/>
              <a:buChar char="•"/>
            </a:pPr>
            <a:r>
              <a:rPr lang="en-US" sz="1400" dirty="0"/>
              <a:t>Allow such STA(s) to contend only among themselves during the immediately following HiP EDCA period</a:t>
            </a:r>
            <a:endParaRPr lang="en-US" sz="1600" dirty="0"/>
          </a:p>
        </p:txBody>
      </p:sp>
      <p:sp>
        <p:nvSpPr>
          <p:cNvPr id="4" name="Slide Number Placeholder 3">
            <a:extLst>
              <a:ext uri="{FF2B5EF4-FFF2-40B4-BE49-F238E27FC236}">
                <a16:creationId xmlns:a16="http://schemas.microsoft.com/office/drawing/2014/main" id="{42CFFA5D-CBB2-4453-9025-9A85824C17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90D01AAC-A76A-4077-9970-F6B052AA0EEE}"/>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91AF9057-F45A-4B69-A6EE-DA7FCE055945}"/>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135278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AB76-CF04-4740-656F-3D6FC770792E}"/>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3CD7A14A-47B3-E664-D58E-3AB010E25088}"/>
              </a:ext>
            </a:extLst>
          </p:cNvPr>
          <p:cNvSpPr>
            <a:spLocks noGrp="1"/>
          </p:cNvSpPr>
          <p:nvPr>
            <p:ph idx="1"/>
          </p:nvPr>
        </p:nvSpPr>
        <p:spPr/>
        <p:txBody>
          <a:bodyPr/>
          <a:lstStyle/>
          <a:p>
            <a:r>
              <a:rPr lang="en-US" sz="1800" dirty="0"/>
              <a:t>Do you agree to improve EDCA to reduce tail access delay of Low Latency traffic in multi-BSS dense scenarios in presence of best effort traffic?</a:t>
            </a:r>
          </a:p>
          <a:p>
            <a:pPr lvl="1"/>
            <a:r>
              <a:rPr lang="en-US" sz="1400" b="0" dirty="0"/>
              <a:t>•	The solution to improve EDCA is distributed</a:t>
            </a:r>
          </a:p>
          <a:p>
            <a:pPr lvl="1"/>
            <a:r>
              <a:rPr lang="en-US" sz="1400" b="0" dirty="0"/>
              <a:t>•	The impact on legacy device has to be balanced</a:t>
            </a:r>
          </a:p>
          <a:p>
            <a:pPr lvl="1"/>
            <a:r>
              <a:rPr lang="en-US" sz="1400" b="0" dirty="0"/>
              <a:t>•	Low Latency traffic is treated as AC_VO traffic. Other cases are TBD</a:t>
            </a:r>
            <a:endParaRPr lang="en-US" b="0" dirty="0"/>
          </a:p>
        </p:txBody>
      </p:sp>
      <p:sp>
        <p:nvSpPr>
          <p:cNvPr id="4" name="Slide Number Placeholder 3">
            <a:extLst>
              <a:ext uri="{FF2B5EF4-FFF2-40B4-BE49-F238E27FC236}">
                <a16:creationId xmlns:a16="http://schemas.microsoft.com/office/drawing/2014/main" id="{0FE81D42-E5C9-1656-0A9B-21D869946502}"/>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59374342-C604-F418-AA3C-27FFDF77D126}"/>
              </a:ext>
            </a:extLst>
          </p:cNvPr>
          <p:cNvSpPr>
            <a:spLocks noGrp="1"/>
          </p:cNvSpPr>
          <p:nvPr>
            <p:ph type="ftr" idx="14"/>
          </p:nvPr>
        </p:nvSpPr>
        <p:spPr/>
        <p:txBody>
          <a:bodyPr/>
          <a:lstStyle/>
          <a:p>
            <a:r>
              <a:rPr lang="en-GB"/>
              <a:t>Dmitry Akhmetov et. al., Intel</a:t>
            </a:r>
            <a:endParaRPr lang="en-GB" dirty="0"/>
          </a:p>
        </p:txBody>
      </p:sp>
      <p:sp>
        <p:nvSpPr>
          <p:cNvPr id="6" name="Date Placeholder 5">
            <a:extLst>
              <a:ext uri="{FF2B5EF4-FFF2-40B4-BE49-F238E27FC236}">
                <a16:creationId xmlns:a16="http://schemas.microsoft.com/office/drawing/2014/main" id="{C4CB0056-D323-B38A-F018-9232F1DAD46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5241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6084-1393-96C2-A85C-A62CFBD27A2E}"/>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96F640FA-722C-80DA-7C82-611B8E8B3DB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98B5AB6-75BE-463A-DA04-326FACF6EEE9}"/>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CF5F7FA2-6B91-06B1-17FD-931993798D4A}"/>
              </a:ext>
            </a:extLst>
          </p:cNvPr>
          <p:cNvSpPr>
            <a:spLocks noGrp="1"/>
          </p:cNvSpPr>
          <p:nvPr>
            <p:ph type="ftr" idx="14"/>
          </p:nvPr>
        </p:nvSpPr>
        <p:spPr/>
        <p:txBody>
          <a:bodyPr/>
          <a:lstStyle/>
          <a:p>
            <a:r>
              <a:rPr lang="en-GB"/>
              <a:t>Dmitry Akhmetov et. al., Intel</a:t>
            </a:r>
            <a:endParaRPr lang="en-GB" dirty="0"/>
          </a:p>
        </p:txBody>
      </p:sp>
      <p:sp>
        <p:nvSpPr>
          <p:cNvPr id="6" name="Date Placeholder 5">
            <a:extLst>
              <a:ext uri="{FF2B5EF4-FFF2-40B4-BE49-F238E27FC236}">
                <a16:creationId xmlns:a16="http://schemas.microsoft.com/office/drawing/2014/main" id="{54D11104-D4DA-8B05-160C-56C0E309E31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64150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EC7D-1999-BDDE-7E88-4019B560CEB1}"/>
              </a:ext>
            </a:extLst>
          </p:cNvPr>
          <p:cNvSpPr>
            <a:spLocks noGrp="1"/>
          </p:cNvSpPr>
          <p:nvPr>
            <p:ph type="title"/>
          </p:nvPr>
        </p:nvSpPr>
        <p:spPr/>
        <p:txBody>
          <a:bodyPr/>
          <a:lstStyle/>
          <a:p>
            <a:r>
              <a:rPr lang="en-US" dirty="0"/>
              <a:t>Impact on unsuccessful reception of DS signal</a:t>
            </a:r>
          </a:p>
        </p:txBody>
      </p:sp>
      <p:sp>
        <p:nvSpPr>
          <p:cNvPr id="3" name="Content Placeholder 2">
            <a:extLst>
              <a:ext uri="{FF2B5EF4-FFF2-40B4-BE49-F238E27FC236}">
                <a16:creationId xmlns:a16="http://schemas.microsoft.com/office/drawing/2014/main" id="{70BEE5FA-064B-E078-7597-EB2FCC0EF100}"/>
              </a:ext>
            </a:extLst>
          </p:cNvPr>
          <p:cNvSpPr>
            <a:spLocks noGrp="1"/>
          </p:cNvSpPr>
          <p:nvPr>
            <p:ph idx="1"/>
          </p:nvPr>
        </p:nvSpPr>
        <p:spPr/>
        <p:txBody>
          <a:bodyPr/>
          <a:lstStyle/>
          <a:p>
            <a:pPr>
              <a:buFont typeface="Arial" panose="020B0604020202020204" pitchFamily="34" charset="0"/>
              <a:buChar char="•"/>
            </a:pPr>
            <a:r>
              <a:rPr lang="en-US" sz="2000" dirty="0"/>
              <a:t>It is different from the previous set of results in the following way:</a:t>
            </a:r>
          </a:p>
          <a:p>
            <a:pPr lvl="1">
              <a:buFont typeface="Arial" panose="020B0604020202020204" pitchFamily="34" charset="0"/>
              <a:buChar char="•"/>
            </a:pPr>
            <a:r>
              <a:rPr lang="en-US" sz="1600" dirty="0"/>
              <a:t>In previous set the assumption was that DS that are aligned in time with difference no more than  1us will be treated at the receiver as _one_ frame (i.e. as </a:t>
            </a:r>
            <a:r>
              <a:rPr lang="en-US" sz="1600" dirty="0" err="1"/>
              <a:t>MuCTS</a:t>
            </a:r>
            <a:r>
              <a:rPr lang="en-US" sz="1600" dirty="0"/>
              <a:t> response to an MuRTS)</a:t>
            </a:r>
          </a:p>
          <a:p>
            <a:pPr lvl="1">
              <a:buFont typeface="Arial" panose="020B0604020202020204" pitchFamily="34" charset="0"/>
              <a:buChar char="•"/>
            </a:pPr>
            <a:r>
              <a:rPr lang="en-US" sz="1600" dirty="0"/>
              <a:t>New results assume that when  2 or more </a:t>
            </a:r>
            <a:r>
              <a:rPr lang="en-US" sz="1600" dirty="0" err="1"/>
              <a:t>DSes</a:t>
            </a:r>
            <a:r>
              <a:rPr lang="en-US" sz="1600" dirty="0"/>
              <a:t> arrive to the receiver, even if perfectly aligned in time, the received will lock onto the first arriving DS and will treat the second one as interference. At the end of preamble of first DS  SNIR will be calculated, and decision will be made if preamble of first DS is received or not. If not, an </a:t>
            </a:r>
            <a:r>
              <a:rPr lang="en-US" sz="1600" dirty="0" err="1"/>
              <a:t>RxAbort</a:t>
            </a:r>
            <a:r>
              <a:rPr lang="en-US" sz="1600" dirty="0"/>
              <a:t> is issued and no EIFS scheduled at the end of that DS. Receiver will start contending as soon as it determines medium to become idle. If preamble of OK  -&gt; EIFS will be scheduled</a:t>
            </a:r>
          </a:p>
        </p:txBody>
      </p:sp>
      <p:sp>
        <p:nvSpPr>
          <p:cNvPr id="4" name="Slide Number Placeholder 3">
            <a:extLst>
              <a:ext uri="{FF2B5EF4-FFF2-40B4-BE49-F238E27FC236}">
                <a16:creationId xmlns:a16="http://schemas.microsoft.com/office/drawing/2014/main" id="{099F0F4B-000B-B75E-0CC7-5F22463E29F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A480575A-3E4C-2BEB-2AE3-720B858DC5FE}"/>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ABCEA985-E7C2-B4A3-78AF-E9D5B68B471C}"/>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290064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BAFA-E8D8-3FE2-D8DF-46A71C030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A879F-00C1-F3DD-C4C7-23C612801BC0}"/>
              </a:ext>
            </a:extLst>
          </p:cNvPr>
          <p:cNvSpPr>
            <a:spLocks noGrp="1"/>
          </p:cNvSpPr>
          <p:nvPr>
            <p:ph type="title"/>
          </p:nvPr>
        </p:nvSpPr>
        <p:spPr>
          <a:xfrm>
            <a:off x="685800" y="685800"/>
            <a:ext cx="7770813" cy="838200"/>
          </a:xfrm>
        </p:spPr>
        <p:txBody>
          <a:bodyPr/>
          <a:lstStyle/>
          <a:p>
            <a:r>
              <a:rPr lang="en-US" dirty="0"/>
              <a:t>1 BSS case, various LL packet size</a:t>
            </a:r>
          </a:p>
        </p:txBody>
      </p:sp>
      <p:sp>
        <p:nvSpPr>
          <p:cNvPr id="4" name="Slide Number Placeholder 3">
            <a:extLst>
              <a:ext uri="{FF2B5EF4-FFF2-40B4-BE49-F238E27FC236}">
                <a16:creationId xmlns:a16="http://schemas.microsoft.com/office/drawing/2014/main" id="{DE35C1CE-323E-F2D8-D41C-725DB4408EB4}"/>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06E2904A-9D39-6A67-1AB2-250BBDD170C7}"/>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FDE9B084-DB9F-F7E2-E73F-A3CBB8294801}"/>
              </a:ext>
            </a:extLst>
          </p:cNvPr>
          <p:cNvSpPr>
            <a:spLocks noGrp="1"/>
          </p:cNvSpPr>
          <p:nvPr>
            <p:ph type="dt" idx="15"/>
          </p:nvPr>
        </p:nvSpPr>
        <p:spPr/>
        <p:txBody>
          <a:bodyPr/>
          <a:lstStyle/>
          <a:p>
            <a:r>
              <a:rPr lang="en-US" dirty="0"/>
              <a:t>May 2024</a:t>
            </a:r>
            <a:endParaRPr lang="en-GB" dirty="0"/>
          </a:p>
        </p:txBody>
      </p:sp>
      <p:sp>
        <p:nvSpPr>
          <p:cNvPr id="19" name="Content Placeholder 2">
            <a:extLst>
              <a:ext uri="{FF2B5EF4-FFF2-40B4-BE49-F238E27FC236}">
                <a16:creationId xmlns:a16="http://schemas.microsoft.com/office/drawing/2014/main" id="{ADFA6722-F895-9D15-A8E1-EFAA2B5A7B62}"/>
              </a:ext>
            </a:extLst>
          </p:cNvPr>
          <p:cNvSpPr>
            <a:spLocks noGrp="1"/>
          </p:cNvSpPr>
          <p:nvPr>
            <p:ph idx="1"/>
          </p:nvPr>
        </p:nvSpPr>
        <p:spPr>
          <a:xfrm>
            <a:off x="696912" y="5943600"/>
            <a:ext cx="7932738" cy="481158"/>
          </a:xfrm>
        </p:spPr>
        <p:txBody>
          <a:bodyPr/>
          <a:lstStyle/>
          <a:p>
            <a:pPr>
              <a:buFont typeface="Arial" panose="020B0604020202020204" pitchFamily="34" charset="0"/>
              <a:buChar char="•"/>
            </a:pPr>
            <a:r>
              <a:rPr lang="en-US" sz="1200" dirty="0"/>
              <a:t>VO – all ULL use legacy EDCA		Half VO – half of ULL use VO </a:t>
            </a:r>
          </a:p>
          <a:p>
            <a:pPr>
              <a:buFont typeface="Arial" panose="020B0604020202020204" pitchFamily="34" charset="0"/>
              <a:buChar char="•"/>
            </a:pPr>
            <a:r>
              <a:rPr lang="en-US" sz="1200" dirty="0"/>
              <a:t>DS – all ULL use DS				 Half DS – half of ULL use DS</a:t>
            </a:r>
          </a:p>
        </p:txBody>
      </p:sp>
      <p:sp>
        <p:nvSpPr>
          <p:cNvPr id="31" name="Content Placeholder 2">
            <a:extLst>
              <a:ext uri="{FF2B5EF4-FFF2-40B4-BE49-F238E27FC236}">
                <a16:creationId xmlns:a16="http://schemas.microsoft.com/office/drawing/2014/main" id="{39284BC8-E428-F3FE-8F72-F815A7594699}"/>
              </a:ext>
            </a:extLst>
          </p:cNvPr>
          <p:cNvSpPr txBox="1">
            <a:spLocks/>
          </p:cNvSpPr>
          <p:nvPr/>
        </p:nvSpPr>
        <p:spPr bwMode="auto">
          <a:xfrm>
            <a:off x="971776" y="1571480"/>
            <a:ext cx="7932738" cy="2190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200" kern="0" dirty="0"/>
              <a:t>LL size = 1600					LL size = 16000				LL size = 32000</a:t>
            </a:r>
          </a:p>
        </p:txBody>
      </p:sp>
      <p:pic>
        <p:nvPicPr>
          <p:cNvPr id="3" name="Picture 2">
            <a:extLst>
              <a:ext uri="{FF2B5EF4-FFF2-40B4-BE49-F238E27FC236}">
                <a16:creationId xmlns:a16="http://schemas.microsoft.com/office/drawing/2014/main" id="{1FDFFC1B-C016-185C-B25B-D54B7A58A783}"/>
              </a:ext>
            </a:extLst>
          </p:cNvPr>
          <p:cNvPicPr>
            <a:picLocks noChangeAspect="1"/>
          </p:cNvPicPr>
          <p:nvPr/>
        </p:nvPicPr>
        <p:blipFill>
          <a:blip r:embed="rId2"/>
          <a:stretch>
            <a:fillRect/>
          </a:stretch>
        </p:blipFill>
        <p:spPr>
          <a:xfrm>
            <a:off x="142295" y="1996787"/>
            <a:ext cx="2886097" cy="1839932"/>
          </a:xfrm>
          <a:prstGeom prst="rect">
            <a:avLst/>
          </a:prstGeom>
        </p:spPr>
      </p:pic>
      <p:pic>
        <p:nvPicPr>
          <p:cNvPr id="9" name="Picture 8">
            <a:extLst>
              <a:ext uri="{FF2B5EF4-FFF2-40B4-BE49-F238E27FC236}">
                <a16:creationId xmlns:a16="http://schemas.microsoft.com/office/drawing/2014/main" id="{177A119D-2FA8-15AF-EE0C-2133D3C3323C}"/>
              </a:ext>
            </a:extLst>
          </p:cNvPr>
          <p:cNvPicPr>
            <a:picLocks noChangeAspect="1"/>
          </p:cNvPicPr>
          <p:nvPr/>
        </p:nvPicPr>
        <p:blipFill>
          <a:blip r:embed="rId3"/>
          <a:stretch>
            <a:fillRect/>
          </a:stretch>
        </p:blipFill>
        <p:spPr>
          <a:xfrm>
            <a:off x="142295" y="3973636"/>
            <a:ext cx="2886097" cy="1839932"/>
          </a:xfrm>
          <a:prstGeom prst="rect">
            <a:avLst/>
          </a:prstGeom>
        </p:spPr>
      </p:pic>
      <p:pic>
        <p:nvPicPr>
          <p:cNvPr id="10" name="Picture 9">
            <a:extLst>
              <a:ext uri="{FF2B5EF4-FFF2-40B4-BE49-F238E27FC236}">
                <a16:creationId xmlns:a16="http://schemas.microsoft.com/office/drawing/2014/main" id="{7F2B1B6C-26C0-8EA2-A932-666EC59F706B}"/>
              </a:ext>
            </a:extLst>
          </p:cNvPr>
          <p:cNvPicPr>
            <a:picLocks noChangeAspect="1"/>
          </p:cNvPicPr>
          <p:nvPr/>
        </p:nvPicPr>
        <p:blipFill>
          <a:blip r:embed="rId4"/>
          <a:stretch>
            <a:fillRect/>
          </a:stretch>
        </p:blipFill>
        <p:spPr>
          <a:xfrm>
            <a:off x="3114095" y="2007775"/>
            <a:ext cx="2886097" cy="1839932"/>
          </a:xfrm>
          <a:prstGeom prst="rect">
            <a:avLst/>
          </a:prstGeom>
        </p:spPr>
      </p:pic>
      <p:pic>
        <p:nvPicPr>
          <p:cNvPr id="11" name="Picture 10">
            <a:extLst>
              <a:ext uri="{FF2B5EF4-FFF2-40B4-BE49-F238E27FC236}">
                <a16:creationId xmlns:a16="http://schemas.microsoft.com/office/drawing/2014/main" id="{4EA1E9BF-6988-E027-2420-FD240882C474}"/>
              </a:ext>
            </a:extLst>
          </p:cNvPr>
          <p:cNvPicPr>
            <a:picLocks noChangeAspect="1"/>
          </p:cNvPicPr>
          <p:nvPr/>
        </p:nvPicPr>
        <p:blipFill>
          <a:blip r:embed="rId5"/>
          <a:stretch>
            <a:fillRect/>
          </a:stretch>
        </p:blipFill>
        <p:spPr>
          <a:xfrm>
            <a:off x="3114096" y="3973636"/>
            <a:ext cx="2886097" cy="1839932"/>
          </a:xfrm>
          <a:prstGeom prst="rect">
            <a:avLst/>
          </a:prstGeom>
        </p:spPr>
      </p:pic>
      <p:pic>
        <p:nvPicPr>
          <p:cNvPr id="12" name="Picture 11">
            <a:extLst>
              <a:ext uri="{FF2B5EF4-FFF2-40B4-BE49-F238E27FC236}">
                <a16:creationId xmlns:a16="http://schemas.microsoft.com/office/drawing/2014/main" id="{0E78C8AE-D947-3F76-1276-E097E77F5A84}"/>
              </a:ext>
            </a:extLst>
          </p:cNvPr>
          <p:cNvPicPr>
            <a:picLocks noChangeAspect="1"/>
          </p:cNvPicPr>
          <p:nvPr/>
        </p:nvPicPr>
        <p:blipFill>
          <a:blip r:embed="rId6"/>
          <a:stretch>
            <a:fillRect/>
          </a:stretch>
        </p:blipFill>
        <p:spPr>
          <a:xfrm>
            <a:off x="6096000" y="2014269"/>
            <a:ext cx="2886097" cy="1839932"/>
          </a:xfrm>
          <a:prstGeom prst="rect">
            <a:avLst/>
          </a:prstGeom>
        </p:spPr>
      </p:pic>
      <p:pic>
        <p:nvPicPr>
          <p:cNvPr id="13" name="Picture 12">
            <a:extLst>
              <a:ext uri="{FF2B5EF4-FFF2-40B4-BE49-F238E27FC236}">
                <a16:creationId xmlns:a16="http://schemas.microsoft.com/office/drawing/2014/main" id="{04189C3C-989D-7DEB-F7F6-E90C6C132CE2}"/>
              </a:ext>
            </a:extLst>
          </p:cNvPr>
          <p:cNvPicPr>
            <a:picLocks noChangeAspect="1"/>
          </p:cNvPicPr>
          <p:nvPr/>
        </p:nvPicPr>
        <p:blipFill>
          <a:blip r:embed="rId7"/>
          <a:stretch>
            <a:fillRect/>
          </a:stretch>
        </p:blipFill>
        <p:spPr>
          <a:xfrm>
            <a:off x="6095999" y="3957761"/>
            <a:ext cx="2886097" cy="1839932"/>
          </a:xfrm>
          <a:prstGeom prst="rect">
            <a:avLst/>
          </a:prstGeom>
        </p:spPr>
      </p:pic>
    </p:spTree>
    <p:extLst>
      <p:ext uri="{BB962C8B-B14F-4D97-AF65-F5344CB8AC3E}">
        <p14:creationId xmlns:p14="http://schemas.microsoft.com/office/powerpoint/2010/main" val="429336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D0596-6D58-25B8-1F1D-E21E7CDEF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608C8-90F3-BCF4-2D1A-3D7FD731DCCB}"/>
              </a:ext>
            </a:extLst>
          </p:cNvPr>
          <p:cNvSpPr>
            <a:spLocks noGrp="1"/>
          </p:cNvSpPr>
          <p:nvPr>
            <p:ph type="title"/>
          </p:nvPr>
        </p:nvSpPr>
        <p:spPr>
          <a:xfrm>
            <a:off x="685800" y="685800"/>
            <a:ext cx="7770813" cy="838200"/>
          </a:xfrm>
        </p:spPr>
        <p:txBody>
          <a:bodyPr/>
          <a:lstStyle/>
          <a:p>
            <a:r>
              <a:rPr lang="en-US" dirty="0"/>
              <a:t>4 BSS case</a:t>
            </a:r>
          </a:p>
        </p:txBody>
      </p:sp>
      <p:sp>
        <p:nvSpPr>
          <p:cNvPr id="4" name="Slide Number Placeholder 3">
            <a:extLst>
              <a:ext uri="{FF2B5EF4-FFF2-40B4-BE49-F238E27FC236}">
                <a16:creationId xmlns:a16="http://schemas.microsoft.com/office/drawing/2014/main" id="{B5100691-89AA-5FA4-99A2-665045AE79B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FE4F21CD-57B9-EE15-44F2-01A7B011AC4E}"/>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B371EE13-26B9-BA41-14FE-D9DCEDCA7ED7}"/>
              </a:ext>
            </a:extLst>
          </p:cNvPr>
          <p:cNvSpPr>
            <a:spLocks noGrp="1"/>
          </p:cNvSpPr>
          <p:nvPr>
            <p:ph type="dt" idx="15"/>
          </p:nvPr>
        </p:nvSpPr>
        <p:spPr/>
        <p:txBody>
          <a:bodyPr/>
          <a:lstStyle/>
          <a:p>
            <a:r>
              <a:rPr lang="en-US" dirty="0"/>
              <a:t>May 2024</a:t>
            </a:r>
            <a:endParaRPr lang="en-GB" dirty="0"/>
          </a:p>
        </p:txBody>
      </p:sp>
      <p:sp>
        <p:nvSpPr>
          <p:cNvPr id="8" name="Content Placeholder 2">
            <a:extLst>
              <a:ext uri="{FF2B5EF4-FFF2-40B4-BE49-F238E27FC236}">
                <a16:creationId xmlns:a16="http://schemas.microsoft.com/office/drawing/2014/main" id="{EDAA3D32-256F-2D13-2A91-F4B5C5BE6A25}"/>
              </a:ext>
            </a:extLst>
          </p:cNvPr>
          <p:cNvSpPr txBox="1">
            <a:spLocks/>
          </p:cNvSpPr>
          <p:nvPr/>
        </p:nvSpPr>
        <p:spPr bwMode="auto">
          <a:xfrm>
            <a:off x="304800" y="5737370"/>
            <a:ext cx="8610600" cy="68738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200" kern="0">
                <a:highlight>
                  <a:srgbClr val="FFFF00"/>
                </a:highlight>
              </a:rPr>
              <a:t>VO</a:t>
            </a:r>
            <a:r>
              <a:rPr lang="en-US" sz="1200" kern="0"/>
              <a:t> – all ULL use legacy EDCA		</a:t>
            </a:r>
            <a:r>
              <a:rPr lang="en-US" sz="1200" kern="0">
                <a:highlight>
                  <a:srgbClr val="FFFF00"/>
                </a:highlight>
              </a:rPr>
              <a:t>Half VO</a:t>
            </a:r>
            <a:r>
              <a:rPr lang="en-US" sz="1200" kern="0"/>
              <a:t> – half of ULL in a BSS use VO 		</a:t>
            </a:r>
            <a:r>
              <a:rPr lang="en-US" sz="1200" kern="0">
                <a:highlight>
                  <a:srgbClr val="FFFF00"/>
                </a:highlight>
              </a:rPr>
              <a:t>BSS VO </a:t>
            </a:r>
            <a:r>
              <a:rPr lang="en-US" sz="1200" kern="0"/>
              <a:t>– half of BSSes use VO</a:t>
            </a:r>
          </a:p>
          <a:p>
            <a:pPr>
              <a:buFont typeface="Arial" panose="020B0604020202020204" pitchFamily="34" charset="0"/>
              <a:buChar char="•"/>
            </a:pPr>
            <a:r>
              <a:rPr lang="en-US" sz="1200" kern="0">
                <a:highlight>
                  <a:srgbClr val="FFFF00"/>
                </a:highlight>
              </a:rPr>
              <a:t>DS</a:t>
            </a:r>
            <a:r>
              <a:rPr lang="en-US" sz="1200" kern="0"/>
              <a:t> – all ULL use DS				</a:t>
            </a:r>
            <a:r>
              <a:rPr lang="en-US" sz="1200" kern="0">
                <a:highlight>
                  <a:srgbClr val="FFFF00"/>
                </a:highlight>
              </a:rPr>
              <a:t>Half DS </a:t>
            </a:r>
            <a:r>
              <a:rPr lang="en-US" sz="1200" kern="0"/>
              <a:t>– half of ULL in a BSS use DS		</a:t>
            </a:r>
            <a:r>
              <a:rPr lang="en-US" sz="1200" kern="0">
                <a:highlight>
                  <a:srgbClr val="FFFF00"/>
                </a:highlight>
              </a:rPr>
              <a:t>BSS DS </a:t>
            </a:r>
            <a:r>
              <a:rPr lang="en-US" sz="1200" kern="0"/>
              <a:t>– half of BSSes use DS</a:t>
            </a:r>
          </a:p>
          <a:p>
            <a:pPr>
              <a:buFont typeface="Arial" panose="020B0604020202020204" pitchFamily="34" charset="0"/>
              <a:buChar char="•"/>
            </a:pPr>
            <a:endParaRPr lang="en-US" sz="1200" kern="0" dirty="0"/>
          </a:p>
        </p:txBody>
      </p:sp>
      <p:sp>
        <p:nvSpPr>
          <p:cNvPr id="11" name="Content Placeholder 2">
            <a:extLst>
              <a:ext uri="{FF2B5EF4-FFF2-40B4-BE49-F238E27FC236}">
                <a16:creationId xmlns:a16="http://schemas.microsoft.com/office/drawing/2014/main" id="{051035FA-C7C1-06CB-4D76-BB59CB47EB8A}"/>
              </a:ext>
            </a:extLst>
          </p:cNvPr>
          <p:cNvSpPr txBox="1">
            <a:spLocks/>
          </p:cNvSpPr>
          <p:nvPr/>
        </p:nvSpPr>
        <p:spPr bwMode="auto">
          <a:xfrm>
            <a:off x="914400" y="1570515"/>
            <a:ext cx="7932738" cy="2190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600" kern="0" dirty="0"/>
              <a:t>LL size = 1600								LL size = 16000</a:t>
            </a:r>
          </a:p>
        </p:txBody>
      </p:sp>
      <p:pic>
        <p:nvPicPr>
          <p:cNvPr id="12" name="Picture 11">
            <a:extLst>
              <a:ext uri="{FF2B5EF4-FFF2-40B4-BE49-F238E27FC236}">
                <a16:creationId xmlns:a16="http://schemas.microsoft.com/office/drawing/2014/main" id="{5A3E1DD4-A631-3CBE-91BF-46FF20771BFB}"/>
              </a:ext>
            </a:extLst>
          </p:cNvPr>
          <p:cNvPicPr>
            <a:picLocks noChangeAspect="1"/>
          </p:cNvPicPr>
          <p:nvPr/>
        </p:nvPicPr>
        <p:blipFill>
          <a:blip r:embed="rId2"/>
          <a:stretch>
            <a:fillRect/>
          </a:stretch>
        </p:blipFill>
        <p:spPr>
          <a:xfrm>
            <a:off x="609600" y="1925362"/>
            <a:ext cx="2886097" cy="1839932"/>
          </a:xfrm>
          <a:prstGeom prst="rect">
            <a:avLst/>
          </a:prstGeom>
        </p:spPr>
      </p:pic>
      <p:pic>
        <p:nvPicPr>
          <p:cNvPr id="13" name="Picture 12">
            <a:extLst>
              <a:ext uri="{FF2B5EF4-FFF2-40B4-BE49-F238E27FC236}">
                <a16:creationId xmlns:a16="http://schemas.microsoft.com/office/drawing/2014/main" id="{EFAB49AB-57A3-2147-3486-9996FDC5E160}"/>
              </a:ext>
            </a:extLst>
          </p:cNvPr>
          <p:cNvPicPr>
            <a:picLocks noChangeAspect="1"/>
          </p:cNvPicPr>
          <p:nvPr/>
        </p:nvPicPr>
        <p:blipFill>
          <a:blip r:embed="rId3"/>
          <a:stretch>
            <a:fillRect/>
          </a:stretch>
        </p:blipFill>
        <p:spPr>
          <a:xfrm>
            <a:off x="609600" y="3831366"/>
            <a:ext cx="2886097" cy="1839932"/>
          </a:xfrm>
          <a:prstGeom prst="rect">
            <a:avLst/>
          </a:prstGeom>
        </p:spPr>
      </p:pic>
      <p:pic>
        <p:nvPicPr>
          <p:cNvPr id="14" name="Picture 13">
            <a:extLst>
              <a:ext uri="{FF2B5EF4-FFF2-40B4-BE49-F238E27FC236}">
                <a16:creationId xmlns:a16="http://schemas.microsoft.com/office/drawing/2014/main" id="{85A272CF-0C7D-9005-817E-0C6AE2D6DDE8}"/>
              </a:ext>
            </a:extLst>
          </p:cNvPr>
          <p:cNvPicPr>
            <a:picLocks noChangeAspect="1"/>
          </p:cNvPicPr>
          <p:nvPr/>
        </p:nvPicPr>
        <p:blipFill>
          <a:blip r:embed="rId4"/>
          <a:stretch>
            <a:fillRect/>
          </a:stretch>
        </p:blipFill>
        <p:spPr>
          <a:xfrm>
            <a:off x="5508858" y="1923548"/>
            <a:ext cx="2886097" cy="1839932"/>
          </a:xfrm>
          <a:prstGeom prst="rect">
            <a:avLst/>
          </a:prstGeom>
        </p:spPr>
      </p:pic>
      <p:pic>
        <p:nvPicPr>
          <p:cNvPr id="15" name="Picture 14">
            <a:extLst>
              <a:ext uri="{FF2B5EF4-FFF2-40B4-BE49-F238E27FC236}">
                <a16:creationId xmlns:a16="http://schemas.microsoft.com/office/drawing/2014/main" id="{B731C49F-E0D6-F9E7-8D6A-CE4369B78581}"/>
              </a:ext>
            </a:extLst>
          </p:cNvPr>
          <p:cNvPicPr>
            <a:picLocks noChangeAspect="1"/>
          </p:cNvPicPr>
          <p:nvPr/>
        </p:nvPicPr>
        <p:blipFill>
          <a:blip r:embed="rId5"/>
          <a:stretch>
            <a:fillRect/>
          </a:stretch>
        </p:blipFill>
        <p:spPr>
          <a:xfrm>
            <a:off x="5505201" y="3801733"/>
            <a:ext cx="2889754" cy="1843590"/>
          </a:xfrm>
          <a:prstGeom prst="rect">
            <a:avLst/>
          </a:prstGeom>
        </p:spPr>
      </p:pic>
    </p:spTree>
    <p:extLst>
      <p:ext uri="{BB962C8B-B14F-4D97-AF65-F5344CB8AC3E}">
        <p14:creationId xmlns:p14="http://schemas.microsoft.com/office/powerpoint/2010/main" val="404128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1B08-4FFC-5CA8-0CBF-5C212195C5E0}"/>
              </a:ext>
            </a:extLst>
          </p:cNvPr>
          <p:cNvSpPr>
            <a:spLocks noGrp="1"/>
          </p:cNvSpPr>
          <p:nvPr>
            <p:ph type="title"/>
          </p:nvPr>
        </p:nvSpPr>
        <p:spPr/>
        <p:txBody>
          <a:bodyPr/>
          <a:lstStyle/>
          <a:p>
            <a:r>
              <a:rPr lang="en-US" dirty="0"/>
              <a:t>How DL access might be affected?</a:t>
            </a:r>
          </a:p>
        </p:txBody>
      </p:sp>
      <p:sp>
        <p:nvSpPr>
          <p:cNvPr id="4" name="Slide Number Placeholder 3">
            <a:extLst>
              <a:ext uri="{FF2B5EF4-FFF2-40B4-BE49-F238E27FC236}">
                <a16:creationId xmlns:a16="http://schemas.microsoft.com/office/drawing/2014/main" id="{F87AC01F-723D-B631-0DC9-7DC129B9C981}"/>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B07B2BCF-1DD1-97E1-4431-9985579A04F9}"/>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2834E8EB-1BB6-9B36-8454-E3FE4C423BC6}"/>
              </a:ext>
            </a:extLst>
          </p:cNvPr>
          <p:cNvSpPr>
            <a:spLocks noGrp="1"/>
          </p:cNvSpPr>
          <p:nvPr>
            <p:ph type="dt" idx="15"/>
          </p:nvPr>
        </p:nvSpPr>
        <p:spPr/>
        <p:txBody>
          <a:bodyPr/>
          <a:lstStyle/>
          <a:p>
            <a:r>
              <a:rPr lang="en-US" dirty="0"/>
              <a:t>May 2024</a:t>
            </a:r>
            <a:endParaRPr lang="en-GB" dirty="0"/>
          </a:p>
        </p:txBody>
      </p:sp>
      <p:sp>
        <p:nvSpPr>
          <p:cNvPr id="7" name="Content Placeholder 2">
            <a:extLst>
              <a:ext uri="{FF2B5EF4-FFF2-40B4-BE49-F238E27FC236}">
                <a16:creationId xmlns:a16="http://schemas.microsoft.com/office/drawing/2014/main" id="{93618931-6125-A07A-B580-26D75264E818}"/>
              </a:ext>
            </a:extLst>
          </p:cNvPr>
          <p:cNvSpPr>
            <a:spLocks noGrp="1"/>
          </p:cNvSpPr>
          <p:nvPr>
            <p:ph idx="1"/>
          </p:nvPr>
        </p:nvSpPr>
        <p:spPr>
          <a:xfrm>
            <a:off x="685800" y="1981200"/>
            <a:ext cx="7770813" cy="4113213"/>
          </a:xfrm>
        </p:spPr>
        <p:txBody>
          <a:bodyPr/>
          <a:lstStyle/>
          <a:p>
            <a:pPr>
              <a:buFont typeface="Arial" panose="020B0604020202020204" pitchFamily="34" charset="0"/>
              <a:buChar char="•"/>
            </a:pPr>
            <a:r>
              <a:rPr lang="en-US" sz="2000" dirty="0"/>
              <a:t>Same scenarios as before, but now AP also has LL streams in AC_VO, i.e. LL streams are now bi-directional</a:t>
            </a:r>
          </a:p>
          <a:p>
            <a:pPr>
              <a:buFont typeface="Arial" panose="020B0604020202020204" pitchFamily="34" charset="0"/>
              <a:buChar char="•"/>
            </a:pPr>
            <a:r>
              <a:rPr lang="en-US" sz="2000" dirty="0"/>
              <a:t>DS is sent after first retry</a:t>
            </a:r>
          </a:p>
          <a:p>
            <a:pPr>
              <a:buFont typeface="Arial" panose="020B0604020202020204" pitchFamily="34" charset="0"/>
              <a:buChar char="•"/>
            </a:pPr>
            <a:r>
              <a:rPr lang="en-US" sz="2000" dirty="0"/>
              <a:t>Case 1: legacy EDCA</a:t>
            </a:r>
          </a:p>
          <a:p>
            <a:pPr>
              <a:buFont typeface="Arial" panose="020B0604020202020204" pitchFamily="34" charset="0"/>
              <a:buChar char="•"/>
            </a:pPr>
            <a:r>
              <a:rPr lang="en-US" sz="2000" dirty="0"/>
              <a:t>Case 2: AP DOES NOT send DS (i.e. DS is only for UL traffic)</a:t>
            </a:r>
          </a:p>
          <a:p>
            <a:pPr>
              <a:buFont typeface="Arial" panose="020B0604020202020204" pitchFamily="34" charset="0"/>
              <a:buChar char="•"/>
            </a:pPr>
            <a:r>
              <a:rPr lang="en-US" sz="2000" dirty="0"/>
              <a:t>Case 3: AP SEND DS, i.e. both AP and STAs send DS</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5580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7F50-A96F-7A68-910E-545F2DF8A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987A1-A427-BF72-4EF3-99F0D52CFB42}"/>
              </a:ext>
            </a:extLst>
          </p:cNvPr>
          <p:cNvSpPr>
            <a:spLocks noGrp="1"/>
          </p:cNvSpPr>
          <p:nvPr>
            <p:ph type="title"/>
          </p:nvPr>
        </p:nvSpPr>
        <p:spPr>
          <a:xfrm>
            <a:off x="685800" y="685800"/>
            <a:ext cx="7770813" cy="838200"/>
          </a:xfrm>
        </p:spPr>
        <p:txBody>
          <a:bodyPr/>
          <a:lstStyle/>
          <a:p>
            <a:r>
              <a:rPr lang="en-US" dirty="0"/>
              <a:t>1 BSS case, LL packet size = 1600</a:t>
            </a:r>
          </a:p>
        </p:txBody>
      </p:sp>
      <p:sp>
        <p:nvSpPr>
          <p:cNvPr id="4" name="Slide Number Placeholder 3">
            <a:extLst>
              <a:ext uri="{FF2B5EF4-FFF2-40B4-BE49-F238E27FC236}">
                <a16:creationId xmlns:a16="http://schemas.microsoft.com/office/drawing/2014/main" id="{17A60D5A-693D-8840-69BE-D07C3990241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00B702EE-81FB-E8AB-F174-76E56111B6D1}"/>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821F54BB-5221-53B3-2E83-186FB718C5D5}"/>
              </a:ext>
            </a:extLst>
          </p:cNvPr>
          <p:cNvSpPr>
            <a:spLocks noGrp="1"/>
          </p:cNvSpPr>
          <p:nvPr>
            <p:ph type="dt" idx="15"/>
          </p:nvPr>
        </p:nvSpPr>
        <p:spPr/>
        <p:txBody>
          <a:bodyPr/>
          <a:lstStyle/>
          <a:p>
            <a:r>
              <a:rPr lang="en-US" dirty="0"/>
              <a:t>May 2024</a:t>
            </a:r>
            <a:endParaRPr lang="en-GB" dirty="0"/>
          </a:p>
        </p:txBody>
      </p:sp>
      <p:sp>
        <p:nvSpPr>
          <p:cNvPr id="19" name="Content Placeholder 2">
            <a:extLst>
              <a:ext uri="{FF2B5EF4-FFF2-40B4-BE49-F238E27FC236}">
                <a16:creationId xmlns:a16="http://schemas.microsoft.com/office/drawing/2014/main" id="{22E0A198-58A0-6AA5-1DD5-D0027E2E0233}"/>
              </a:ext>
            </a:extLst>
          </p:cNvPr>
          <p:cNvSpPr>
            <a:spLocks noGrp="1"/>
          </p:cNvSpPr>
          <p:nvPr>
            <p:ph idx="1"/>
          </p:nvPr>
        </p:nvSpPr>
        <p:spPr>
          <a:xfrm>
            <a:off x="0" y="5943600"/>
            <a:ext cx="9144000" cy="481158"/>
          </a:xfrm>
        </p:spPr>
        <p:txBody>
          <a:bodyPr/>
          <a:lstStyle/>
          <a:p>
            <a:pPr>
              <a:buFont typeface="Arial" panose="020B0604020202020204" pitchFamily="34" charset="0"/>
              <a:buChar char="•"/>
            </a:pPr>
            <a:r>
              <a:rPr lang="en-US" sz="1100" dirty="0">
                <a:highlight>
                  <a:srgbClr val="FFFF00"/>
                </a:highlight>
              </a:rPr>
              <a:t>VO UL – delay for Legacy UL</a:t>
            </a:r>
            <a:r>
              <a:rPr lang="en-US" sz="1100" dirty="0"/>
              <a:t>	</a:t>
            </a:r>
            <a:r>
              <a:rPr lang="en-US" sz="1100" dirty="0">
                <a:highlight>
                  <a:srgbClr val="00FF00"/>
                </a:highlight>
              </a:rPr>
              <a:t>DS AP UL – delay for UL when AP send DS</a:t>
            </a:r>
            <a:r>
              <a:rPr lang="en-US" sz="1100" dirty="0"/>
              <a:t>	</a:t>
            </a:r>
            <a:r>
              <a:rPr lang="en-US" sz="1100" dirty="0">
                <a:highlight>
                  <a:srgbClr val="C0C0C0"/>
                </a:highlight>
              </a:rPr>
              <a:t>DS no AP UL - delay for UL when AP NOT sending DS</a:t>
            </a:r>
          </a:p>
          <a:p>
            <a:pPr>
              <a:buFont typeface="Arial" panose="020B0604020202020204" pitchFamily="34" charset="0"/>
              <a:buChar char="•"/>
            </a:pPr>
            <a:r>
              <a:rPr lang="en-US" sz="1100" dirty="0">
                <a:highlight>
                  <a:srgbClr val="FFFF00"/>
                </a:highlight>
              </a:rPr>
              <a:t>VO DL – delay for Legacy DL</a:t>
            </a:r>
            <a:r>
              <a:rPr lang="en-US" sz="1100" dirty="0"/>
              <a:t>	</a:t>
            </a:r>
            <a:r>
              <a:rPr lang="en-US" sz="1100" dirty="0">
                <a:highlight>
                  <a:srgbClr val="00FF00"/>
                </a:highlight>
              </a:rPr>
              <a:t>DS AP DL – delay for DL when AP send DS</a:t>
            </a:r>
            <a:r>
              <a:rPr lang="en-US" sz="1100" dirty="0"/>
              <a:t>	</a:t>
            </a:r>
            <a:r>
              <a:rPr lang="en-US" sz="1100" dirty="0">
                <a:highlight>
                  <a:srgbClr val="C0C0C0"/>
                </a:highlight>
              </a:rPr>
              <a:t>DS no AP DL – delay for DL when AP NOT sending DS</a:t>
            </a:r>
          </a:p>
        </p:txBody>
      </p:sp>
      <p:pic>
        <p:nvPicPr>
          <p:cNvPr id="3" name="Picture 2">
            <a:extLst>
              <a:ext uri="{FF2B5EF4-FFF2-40B4-BE49-F238E27FC236}">
                <a16:creationId xmlns:a16="http://schemas.microsoft.com/office/drawing/2014/main" id="{ED0F893C-3BB5-7103-0CB7-0DDE9914D7FC}"/>
              </a:ext>
            </a:extLst>
          </p:cNvPr>
          <p:cNvPicPr>
            <a:picLocks noChangeAspect="1"/>
          </p:cNvPicPr>
          <p:nvPr/>
        </p:nvPicPr>
        <p:blipFill>
          <a:blip r:embed="rId2"/>
          <a:stretch>
            <a:fillRect/>
          </a:stretch>
        </p:blipFill>
        <p:spPr>
          <a:xfrm>
            <a:off x="210067" y="1644958"/>
            <a:ext cx="2837934" cy="1896021"/>
          </a:xfrm>
          <a:prstGeom prst="rect">
            <a:avLst/>
          </a:prstGeom>
        </p:spPr>
      </p:pic>
      <p:pic>
        <p:nvPicPr>
          <p:cNvPr id="9" name="Picture 8">
            <a:extLst>
              <a:ext uri="{FF2B5EF4-FFF2-40B4-BE49-F238E27FC236}">
                <a16:creationId xmlns:a16="http://schemas.microsoft.com/office/drawing/2014/main" id="{5E1B4231-7DA4-A2AA-9EE2-BA90DD1E9095}"/>
              </a:ext>
            </a:extLst>
          </p:cNvPr>
          <p:cNvPicPr>
            <a:picLocks noChangeAspect="1"/>
          </p:cNvPicPr>
          <p:nvPr/>
        </p:nvPicPr>
        <p:blipFill>
          <a:blip r:embed="rId3"/>
          <a:stretch>
            <a:fillRect/>
          </a:stretch>
        </p:blipFill>
        <p:spPr>
          <a:xfrm>
            <a:off x="210067" y="3730751"/>
            <a:ext cx="2834886" cy="1896021"/>
          </a:xfrm>
          <a:prstGeom prst="rect">
            <a:avLst/>
          </a:prstGeom>
        </p:spPr>
      </p:pic>
      <p:pic>
        <p:nvPicPr>
          <p:cNvPr id="10" name="Picture 9">
            <a:extLst>
              <a:ext uri="{FF2B5EF4-FFF2-40B4-BE49-F238E27FC236}">
                <a16:creationId xmlns:a16="http://schemas.microsoft.com/office/drawing/2014/main" id="{4EE1922F-1D41-8B62-9481-AF2CAF892536}"/>
              </a:ext>
            </a:extLst>
          </p:cNvPr>
          <p:cNvPicPr>
            <a:picLocks noChangeAspect="1"/>
          </p:cNvPicPr>
          <p:nvPr/>
        </p:nvPicPr>
        <p:blipFill>
          <a:blip r:embed="rId4"/>
          <a:stretch>
            <a:fillRect/>
          </a:stretch>
        </p:blipFill>
        <p:spPr>
          <a:xfrm>
            <a:off x="3161939" y="1648007"/>
            <a:ext cx="2837934" cy="1892972"/>
          </a:xfrm>
          <a:prstGeom prst="rect">
            <a:avLst/>
          </a:prstGeom>
        </p:spPr>
      </p:pic>
      <p:pic>
        <p:nvPicPr>
          <p:cNvPr id="11" name="Picture 10">
            <a:extLst>
              <a:ext uri="{FF2B5EF4-FFF2-40B4-BE49-F238E27FC236}">
                <a16:creationId xmlns:a16="http://schemas.microsoft.com/office/drawing/2014/main" id="{21AE906E-1279-647D-161F-D3FA44F9158B}"/>
              </a:ext>
            </a:extLst>
          </p:cNvPr>
          <p:cNvPicPr>
            <a:picLocks noChangeAspect="1"/>
          </p:cNvPicPr>
          <p:nvPr/>
        </p:nvPicPr>
        <p:blipFill>
          <a:blip r:embed="rId5"/>
          <a:stretch>
            <a:fillRect/>
          </a:stretch>
        </p:blipFill>
        <p:spPr>
          <a:xfrm>
            <a:off x="6096000" y="1672514"/>
            <a:ext cx="2834886" cy="1896021"/>
          </a:xfrm>
          <a:prstGeom prst="rect">
            <a:avLst/>
          </a:prstGeom>
        </p:spPr>
      </p:pic>
      <p:pic>
        <p:nvPicPr>
          <p:cNvPr id="12" name="Picture 11">
            <a:extLst>
              <a:ext uri="{FF2B5EF4-FFF2-40B4-BE49-F238E27FC236}">
                <a16:creationId xmlns:a16="http://schemas.microsoft.com/office/drawing/2014/main" id="{7A657342-A4DE-1731-C9D2-85A9A8CB434B}"/>
              </a:ext>
            </a:extLst>
          </p:cNvPr>
          <p:cNvPicPr>
            <a:picLocks noChangeAspect="1"/>
          </p:cNvPicPr>
          <p:nvPr/>
        </p:nvPicPr>
        <p:blipFill>
          <a:blip r:embed="rId6"/>
          <a:stretch>
            <a:fillRect/>
          </a:stretch>
        </p:blipFill>
        <p:spPr>
          <a:xfrm>
            <a:off x="6092042" y="3733800"/>
            <a:ext cx="2840982" cy="1892972"/>
          </a:xfrm>
          <a:prstGeom prst="rect">
            <a:avLst/>
          </a:prstGeom>
        </p:spPr>
      </p:pic>
      <p:pic>
        <p:nvPicPr>
          <p:cNvPr id="13" name="Picture 12">
            <a:extLst>
              <a:ext uri="{FF2B5EF4-FFF2-40B4-BE49-F238E27FC236}">
                <a16:creationId xmlns:a16="http://schemas.microsoft.com/office/drawing/2014/main" id="{F33D7FEC-2D6C-DC1D-A8E0-A46B0CFBBDE6}"/>
              </a:ext>
            </a:extLst>
          </p:cNvPr>
          <p:cNvPicPr>
            <a:picLocks noChangeAspect="1"/>
          </p:cNvPicPr>
          <p:nvPr/>
        </p:nvPicPr>
        <p:blipFill>
          <a:blip r:embed="rId7"/>
          <a:stretch>
            <a:fillRect/>
          </a:stretch>
        </p:blipFill>
        <p:spPr>
          <a:xfrm>
            <a:off x="3162722" y="3730751"/>
            <a:ext cx="2837151" cy="1892972"/>
          </a:xfrm>
          <a:prstGeom prst="rect">
            <a:avLst/>
          </a:prstGeom>
        </p:spPr>
      </p:pic>
    </p:spTree>
    <p:extLst>
      <p:ext uri="{BB962C8B-B14F-4D97-AF65-F5344CB8AC3E}">
        <p14:creationId xmlns:p14="http://schemas.microsoft.com/office/powerpoint/2010/main" val="1587712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6247-F2C4-E2DF-51C8-F554A8D61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E2869-D564-7396-C9DC-104BC183A7EF}"/>
              </a:ext>
            </a:extLst>
          </p:cNvPr>
          <p:cNvSpPr>
            <a:spLocks noGrp="1"/>
          </p:cNvSpPr>
          <p:nvPr>
            <p:ph type="title"/>
          </p:nvPr>
        </p:nvSpPr>
        <p:spPr>
          <a:xfrm>
            <a:off x="685800" y="685800"/>
            <a:ext cx="7770813" cy="838200"/>
          </a:xfrm>
        </p:spPr>
        <p:txBody>
          <a:bodyPr/>
          <a:lstStyle/>
          <a:p>
            <a:r>
              <a:rPr lang="en-US" dirty="0"/>
              <a:t>2 BSS case, LL packet size 1600 bytes</a:t>
            </a:r>
          </a:p>
        </p:txBody>
      </p:sp>
      <p:sp>
        <p:nvSpPr>
          <p:cNvPr id="4" name="Slide Number Placeholder 3">
            <a:extLst>
              <a:ext uri="{FF2B5EF4-FFF2-40B4-BE49-F238E27FC236}">
                <a16:creationId xmlns:a16="http://schemas.microsoft.com/office/drawing/2014/main" id="{D9690C85-55BF-871F-2C2C-63688C4AD59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14F71C8B-FEC0-FE8A-C3FB-6951059CC401}"/>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09408A26-FDC5-6128-0937-4755865EB45C}"/>
              </a:ext>
            </a:extLst>
          </p:cNvPr>
          <p:cNvSpPr>
            <a:spLocks noGrp="1"/>
          </p:cNvSpPr>
          <p:nvPr>
            <p:ph type="dt" idx="15"/>
          </p:nvPr>
        </p:nvSpPr>
        <p:spPr/>
        <p:txBody>
          <a:bodyPr/>
          <a:lstStyle/>
          <a:p>
            <a:r>
              <a:rPr lang="en-US" dirty="0"/>
              <a:t>May 2024</a:t>
            </a:r>
            <a:endParaRPr lang="en-GB" dirty="0"/>
          </a:p>
        </p:txBody>
      </p:sp>
      <p:sp>
        <p:nvSpPr>
          <p:cNvPr id="21" name="Content Placeholder 2">
            <a:extLst>
              <a:ext uri="{FF2B5EF4-FFF2-40B4-BE49-F238E27FC236}">
                <a16:creationId xmlns:a16="http://schemas.microsoft.com/office/drawing/2014/main" id="{01BBC71B-4386-16BE-FE01-BBB8F47D9120}"/>
              </a:ext>
            </a:extLst>
          </p:cNvPr>
          <p:cNvSpPr txBox="1">
            <a:spLocks/>
          </p:cNvSpPr>
          <p:nvPr/>
        </p:nvSpPr>
        <p:spPr bwMode="auto">
          <a:xfrm>
            <a:off x="0" y="5943600"/>
            <a:ext cx="9144000" cy="48115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100" kern="0">
                <a:highlight>
                  <a:srgbClr val="FFFF00"/>
                </a:highlight>
              </a:rPr>
              <a:t>VO UL – delay for Legacy UL</a:t>
            </a:r>
            <a:r>
              <a:rPr lang="en-US" sz="1100" kern="0"/>
              <a:t>	</a:t>
            </a:r>
            <a:r>
              <a:rPr lang="en-US" sz="1100" kern="0">
                <a:highlight>
                  <a:srgbClr val="00FF00"/>
                </a:highlight>
              </a:rPr>
              <a:t>DS AP UL – delay for UL when AP send DS</a:t>
            </a:r>
            <a:r>
              <a:rPr lang="en-US" sz="1100" kern="0"/>
              <a:t>	</a:t>
            </a:r>
            <a:r>
              <a:rPr lang="en-US" sz="1100" kern="0">
                <a:highlight>
                  <a:srgbClr val="C0C0C0"/>
                </a:highlight>
              </a:rPr>
              <a:t>DS no AP UL - delay for UL when AP NOT sending DS</a:t>
            </a:r>
          </a:p>
          <a:p>
            <a:pPr>
              <a:buFont typeface="Arial" panose="020B0604020202020204" pitchFamily="34" charset="0"/>
              <a:buChar char="•"/>
            </a:pPr>
            <a:r>
              <a:rPr lang="en-US" sz="1100" kern="0">
                <a:highlight>
                  <a:srgbClr val="FFFF00"/>
                </a:highlight>
              </a:rPr>
              <a:t>VO DL – delay for Legacy DL</a:t>
            </a:r>
            <a:r>
              <a:rPr lang="en-US" sz="1100" kern="0"/>
              <a:t>	</a:t>
            </a:r>
            <a:r>
              <a:rPr lang="en-US" sz="1100" kern="0">
                <a:highlight>
                  <a:srgbClr val="00FF00"/>
                </a:highlight>
              </a:rPr>
              <a:t>DS AP DL – delay for DL when AP send DS</a:t>
            </a:r>
            <a:r>
              <a:rPr lang="en-US" sz="1100" kern="0"/>
              <a:t>	</a:t>
            </a:r>
            <a:r>
              <a:rPr lang="en-US" sz="1100" kern="0">
                <a:highlight>
                  <a:srgbClr val="C0C0C0"/>
                </a:highlight>
              </a:rPr>
              <a:t>DS no AP DL – delay for DL when AP NOT sending DS</a:t>
            </a:r>
            <a:endParaRPr lang="en-US" sz="1100" kern="0" dirty="0">
              <a:highlight>
                <a:srgbClr val="C0C0C0"/>
              </a:highlight>
            </a:endParaRPr>
          </a:p>
        </p:txBody>
      </p:sp>
      <p:pic>
        <p:nvPicPr>
          <p:cNvPr id="7" name="Picture 6">
            <a:extLst>
              <a:ext uri="{FF2B5EF4-FFF2-40B4-BE49-F238E27FC236}">
                <a16:creationId xmlns:a16="http://schemas.microsoft.com/office/drawing/2014/main" id="{8D16BFF1-3008-D7DD-09BF-DDAD44D46C79}"/>
              </a:ext>
            </a:extLst>
          </p:cNvPr>
          <p:cNvPicPr>
            <a:picLocks noChangeAspect="1"/>
          </p:cNvPicPr>
          <p:nvPr/>
        </p:nvPicPr>
        <p:blipFill>
          <a:blip r:embed="rId2"/>
          <a:stretch>
            <a:fillRect/>
          </a:stretch>
        </p:blipFill>
        <p:spPr>
          <a:xfrm>
            <a:off x="453242" y="2078018"/>
            <a:ext cx="2834886" cy="1807621"/>
          </a:xfrm>
          <a:prstGeom prst="rect">
            <a:avLst/>
          </a:prstGeom>
        </p:spPr>
      </p:pic>
      <p:pic>
        <p:nvPicPr>
          <p:cNvPr id="8" name="Picture 7">
            <a:extLst>
              <a:ext uri="{FF2B5EF4-FFF2-40B4-BE49-F238E27FC236}">
                <a16:creationId xmlns:a16="http://schemas.microsoft.com/office/drawing/2014/main" id="{81FA8301-18A8-369E-7327-376F01627BA9}"/>
              </a:ext>
            </a:extLst>
          </p:cNvPr>
          <p:cNvPicPr>
            <a:picLocks noChangeAspect="1"/>
          </p:cNvPicPr>
          <p:nvPr/>
        </p:nvPicPr>
        <p:blipFill>
          <a:blip r:embed="rId3"/>
          <a:stretch>
            <a:fillRect/>
          </a:stretch>
        </p:blipFill>
        <p:spPr>
          <a:xfrm>
            <a:off x="453242" y="4001872"/>
            <a:ext cx="2834886" cy="1896021"/>
          </a:xfrm>
          <a:prstGeom prst="rect">
            <a:avLst/>
          </a:prstGeom>
        </p:spPr>
      </p:pic>
      <p:pic>
        <p:nvPicPr>
          <p:cNvPr id="9" name="Picture 8">
            <a:extLst>
              <a:ext uri="{FF2B5EF4-FFF2-40B4-BE49-F238E27FC236}">
                <a16:creationId xmlns:a16="http://schemas.microsoft.com/office/drawing/2014/main" id="{7258A224-97F0-698E-545D-C512F0C79FF9}"/>
              </a:ext>
            </a:extLst>
          </p:cNvPr>
          <p:cNvPicPr>
            <a:picLocks noChangeAspect="1"/>
          </p:cNvPicPr>
          <p:nvPr/>
        </p:nvPicPr>
        <p:blipFill>
          <a:blip r:embed="rId4"/>
          <a:stretch>
            <a:fillRect/>
          </a:stretch>
        </p:blipFill>
        <p:spPr>
          <a:xfrm>
            <a:off x="3361706" y="2007492"/>
            <a:ext cx="2834886" cy="1896021"/>
          </a:xfrm>
          <a:prstGeom prst="rect">
            <a:avLst/>
          </a:prstGeom>
        </p:spPr>
      </p:pic>
      <p:pic>
        <p:nvPicPr>
          <p:cNvPr id="10" name="Picture 9">
            <a:extLst>
              <a:ext uri="{FF2B5EF4-FFF2-40B4-BE49-F238E27FC236}">
                <a16:creationId xmlns:a16="http://schemas.microsoft.com/office/drawing/2014/main" id="{4546994F-BEA4-18B5-9782-607033482C00}"/>
              </a:ext>
            </a:extLst>
          </p:cNvPr>
          <p:cNvPicPr>
            <a:picLocks noChangeAspect="1"/>
          </p:cNvPicPr>
          <p:nvPr/>
        </p:nvPicPr>
        <p:blipFill>
          <a:blip r:embed="rId5"/>
          <a:stretch>
            <a:fillRect/>
          </a:stretch>
        </p:blipFill>
        <p:spPr>
          <a:xfrm>
            <a:off x="3352800" y="3998824"/>
            <a:ext cx="2834886" cy="1899069"/>
          </a:xfrm>
          <a:prstGeom prst="rect">
            <a:avLst/>
          </a:prstGeom>
        </p:spPr>
      </p:pic>
      <p:pic>
        <p:nvPicPr>
          <p:cNvPr id="11" name="Picture 10">
            <a:extLst>
              <a:ext uri="{FF2B5EF4-FFF2-40B4-BE49-F238E27FC236}">
                <a16:creationId xmlns:a16="http://schemas.microsoft.com/office/drawing/2014/main" id="{170490B6-43F2-CB85-B202-F19D8A0A8150}"/>
              </a:ext>
            </a:extLst>
          </p:cNvPr>
          <p:cNvPicPr>
            <a:picLocks noChangeAspect="1"/>
          </p:cNvPicPr>
          <p:nvPr/>
        </p:nvPicPr>
        <p:blipFill>
          <a:blip r:embed="rId6"/>
          <a:stretch>
            <a:fillRect/>
          </a:stretch>
        </p:blipFill>
        <p:spPr>
          <a:xfrm>
            <a:off x="6246100" y="2007493"/>
            <a:ext cx="2831838" cy="1896021"/>
          </a:xfrm>
          <a:prstGeom prst="rect">
            <a:avLst/>
          </a:prstGeom>
        </p:spPr>
      </p:pic>
      <p:pic>
        <p:nvPicPr>
          <p:cNvPr id="17" name="Picture 16">
            <a:extLst>
              <a:ext uri="{FF2B5EF4-FFF2-40B4-BE49-F238E27FC236}">
                <a16:creationId xmlns:a16="http://schemas.microsoft.com/office/drawing/2014/main" id="{8F80EEB6-B7C3-C9D3-C922-F325764D028F}"/>
              </a:ext>
            </a:extLst>
          </p:cNvPr>
          <p:cNvPicPr>
            <a:picLocks noChangeAspect="1"/>
          </p:cNvPicPr>
          <p:nvPr/>
        </p:nvPicPr>
        <p:blipFill>
          <a:blip r:embed="rId7"/>
          <a:stretch>
            <a:fillRect/>
          </a:stretch>
        </p:blipFill>
        <p:spPr>
          <a:xfrm>
            <a:off x="6248400" y="3993955"/>
            <a:ext cx="2831838" cy="1896021"/>
          </a:xfrm>
          <a:prstGeom prst="rect">
            <a:avLst/>
          </a:prstGeom>
        </p:spPr>
      </p:pic>
    </p:spTree>
    <p:extLst>
      <p:ext uri="{BB962C8B-B14F-4D97-AF65-F5344CB8AC3E}">
        <p14:creationId xmlns:p14="http://schemas.microsoft.com/office/powerpoint/2010/main" val="141470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4C4C8-7C22-6F4E-84B1-9C65C2854D09}"/>
              </a:ext>
            </a:extLst>
          </p:cNvPr>
          <p:cNvSpPr/>
          <p:nvPr/>
        </p:nvSpPr>
        <p:spPr bwMode="auto">
          <a:xfrm>
            <a:off x="2286000" y="1601787"/>
            <a:ext cx="2438400" cy="4341813"/>
          </a:xfrm>
          <a:prstGeom prst="rect">
            <a:avLst/>
          </a:prstGeom>
          <a:solidFill>
            <a:srgbClr val="F7F7F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Rectangle 2">
            <a:extLst>
              <a:ext uri="{FF2B5EF4-FFF2-40B4-BE49-F238E27FC236}">
                <a16:creationId xmlns:a16="http://schemas.microsoft.com/office/drawing/2014/main" id="{9EB1F15F-DDE1-559B-1F60-9611EF295CE1}"/>
              </a:ext>
            </a:extLst>
          </p:cNvPr>
          <p:cNvSpPr/>
          <p:nvPr/>
        </p:nvSpPr>
        <p:spPr bwMode="auto">
          <a:xfrm>
            <a:off x="4725550" y="1601787"/>
            <a:ext cx="3808850" cy="43418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2" name="Title 1">
            <a:extLst>
              <a:ext uri="{FF2B5EF4-FFF2-40B4-BE49-F238E27FC236}">
                <a16:creationId xmlns:a16="http://schemas.microsoft.com/office/drawing/2014/main" id="{5A6E1E5B-6E00-8079-1B77-27A3769A6691}"/>
              </a:ext>
            </a:extLst>
          </p:cNvPr>
          <p:cNvSpPr>
            <a:spLocks noGrp="1"/>
          </p:cNvSpPr>
          <p:nvPr>
            <p:ph type="title"/>
          </p:nvPr>
        </p:nvSpPr>
        <p:spPr/>
        <p:txBody>
          <a:bodyPr/>
          <a:lstStyle/>
          <a:p>
            <a:r>
              <a:rPr lang="en-US" dirty="0"/>
              <a:t>Illustration</a:t>
            </a:r>
          </a:p>
        </p:txBody>
      </p:sp>
      <p:sp>
        <p:nvSpPr>
          <p:cNvPr id="4" name="Slide Number Placeholder 3">
            <a:extLst>
              <a:ext uri="{FF2B5EF4-FFF2-40B4-BE49-F238E27FC236}">
                <a16:creationId xmlns:a16="http://schemas.microsoft.com/office/drawing/2014/main" id="{4E5BAA63-D0EE-4866-78D1-9D81D2ED7AE2}"/>
              </a:ext>
            </a:extLst>
          </p:cNvPr>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2EFD19AB-0F0B-652B-D24E-4556950D1D8E}"/>
              </a:ext>
            </a:extLst>
          </p:cNvPr>
          <p:cNvSpPr>
            <a:spLocks noGrp="1"/>
          </p:cNvSpPr>
          <p:nvPr>
            <p:ph type="ftr" idx="14"/>
          </p:nvPr>
        </p:nvSpPr>
        <p:spPr/>
        <p:txBody>
          <a:bodyPr/>
          <a:lstStyle/>
          <a:p>
            <a:r>
              <a:rPr lang="en-GB" dirty="0"/>
              <a:t>Dmitry Akhmetov et. al., Intel</a:t>
            </a:r>
          </a:p>
        </p:txBody>
      </p:sp>
      <p:sp>
        <p:nvSpPr>
          <p:cNvPr id="12" name="Rectangle 11">
            <a:extLst>
              <a:ext uri="{FF2B5EF4-FFF2-40B4-BE49-F238E27FC236}">
                <a16:creationId xmlns:a16="http://schemas.microsoft.com/office/drawing/2014/main" id="{AAD8D57B-A399-3F30-73F6-4F7978784D91}"/>
              </a:ext>
            </a:extLst>
          </p:cNvPr>
          <p:cNvSpPr/>
          <p:nvPr/>
        </p:nvSpPr>
        <p:spPr bwMode="auto">
          <a:xfrm>
            <a:off x="1447800" y="1601787"/>
            <a:ext cx="838200" cy="43418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9" name="TextBox 8">
            <a:extLst>
              <a:ext uri="{FF2B5EF4-FFF2-40B4-BE49-F238E27FC236}">
                <a16:creationId xmlns:a16="http://schemas.microsoft.com/office/drawing/2014/main" id="{9A75C116-35C9-CC69-D58E-C8A451DB2662}"/>
              </a:ext>
            </a:extLst>
          </p:cNvPr>
          <p:cNvSpPr txBox="1"/>
          <p:nvPr/>
        </p:nvSpPr>
        <p:spPr>
          <a:xfrm>
            <a:off x="2561351" y="1566446"/>
            <a:ext cx="1970155" cy="307777"/>
          </a:xfrm>
          <a:prstGeom prst="rect">
            <a:avLst/>
          </a:prstGeom>
          <a:noFill/>
        </p:spPr>
        <p:txBody>
          <a:bodyPr wrap="none" rtlCol="0">
            <a:spAutoFit/>
          </a:bodyPr>
          <a:lstStyle/>
          <a:p>
            <a:r>
              <a:rPr lang="en-US" sz="1400" dirty="0">
                <a:solidFill>
                  <a:schemeClr val="tx1"/>
                </a:solidFill>
              </a:rPr>
              <a:t>EDCA contention period</a:t>
            </a:r>
          </a:p>
        </p:txBody>
      </p:sp>
      <p:sp>
        <p:nvSpPr>
          <p:cNvPr id="10" name="TextBox 9">
            <a:extLst>
              <a:ext uri="{FF2B5EF4-FFF2-40B4-BE49-F238E27FC236}">
                <a16:creationId xmlns:a16="http://schemas.microsoft.com/office/drawing/2014/main" id="{19DECEAC-7DB7-19BA-0596-EFC3B9FA48A8}"/>
              </a:ext>
            </a:extLst>
          </p:cNvPr>
          <p:cNvSpPr txBox="1"/>
          <p:nvPr/>
        </p:nvSpPr>
        <p:spPr>
          <a:xfrm>
            <a:off x="1455965" y="1594722"/>
            <a:ext cx="849311" cy="523220"/>
          </a:xfrm>
          <a:prstGeom prst="rect">
            <a:avLst/>
          </a:prstGeom>
          <a:noFill/>
        </p:spPr>
        <p:txBody>
          <a:bodyPr wrap="square" rtlCol="0">
            <a:spAutoFit/>
          </a:bodyPr>
          <a:lstStyle/>
          <a:p>
            <a:r>
              <a:rPr lang="en-US" sz="1400" dirty="0">
                <a:solidFill>
                  <a:schemeClr val="tx1"/>
                </a:solidFill>
              </a:rPr>
              <a:t>Previous TXOP</a:t>
            </a:r>
          </a:p>
        </p:txBody>
      </p:sp>
      <p:sp>
        <p:nvSpPr>
          <p:cNvPr id="11" name="TextBox 10">
            <a:extLst>
              <a:ext uri="{FF2B5EF4-FFF2-40B4-BE49-F238E27FC236}">
                <a16:creationId xmlns:a16="http://schemas.microsoft.com/office/drawing/2014/main" id="{6DB8EEAA-E221-9EFF-DA81-8BE5E02E29B5}"/>
              </a:ext>
            </a:extLst>
          </p:cNvPr>
          <p:cNvSpPr txBox="1"/>
          <p:nvPr/>
        </p:nvSpPr>
        <p:spPr>
          <a:xfrm>
            <a:off x="4942638" y="1597223"/>
            <a:ext cx="1915362" cy="307777"/>
          </a:xfrm>
          <a:prstGeom prst="rect">
            <a:avLst/>
          </a:prstGeom>
          <a:noFill/>
        </p:spPr>
        <p:txBody>
          <a:bodyPr wrap="square" rtlCol="0">
            <a:spAutoFit/>
          </a:bodyPr>
          <a:lstStyle/>
          <a:p>
            <a:r>
              <a:rPr lang="en-US" sz="1400" dirty="0" err="1">
                <a:solidFill>
                  <a:schemeClr val="tx1"/>
                </a:solidFill>
              </a:rPr>
              <a:t>TxOP</a:t>
            </a:r>
            <a:r>
              <a:rPr lang="en-US" sz="1400" dirty="0">
                <a:solidFill>
                  <a:schemeClr val="tx1"/>
                </a:solidFill>
              </a:rPr>
              <a:t> gained by STA3</a:t>
            </a:r>
          </a:p>
        </p:txBody>
      </p:sp>
      <p:sp>
        <p:nvSpPr>
          <p:cNvPr id="6" name="Date Placeholder 5">
            <a:extLst>
              <a:ext uri="{FF2B5EF4-FFF2-40B4-BE49-F238E27FC236}">
                <a16:creationId xmlns:a16="http://schemas.microsoft.com/office/drawing/2014/main" id="{CEA73747-B141-17DA-43E0-FF71798D64DA}"/>
              </a:ext>
            </a:extLst>
          </p:cNvPr>
          <p:cNvSpPr>
            <a:spLocks noGrp="1"/>
          </p:cNvSpPr>
          <p:nvPr>
            <p:ph type="dt" idx="15"/>
          </p:nvPr>
        </p:nvSpPr>
        <p:spPr/>
        <p:txBody>
          <a:bodyPr/>
          <a:lstStyle/>
          <a:p>
            <a:r>
              <a:rPr lang="en-US" dirty="0"/>
              <a:t>November 2023</a:t>
            </a:r>
            <a:endParaRPr lang="en-GB" dirty="0"/>
          </a:p>
        </p:txBody>
      </p:sp>
      <p:sp>
        <p:nvSpPr>
          <p:cNvPr id="15" name="Line 5">
            <a:extLst>
              <a:ext uri="{FF2B5EF4-FFF2-40B4-BE49-F238E27FC236}">
                <a16:creationId xmlns:a16="http://schemas.microsoft.com/office/drawing/2014/main" id="{1E1E5EE0-7EB6-01B1-25D6-2BA65783381B}"/>
              </a:ext>
            </a:extLst>
          </p:cNvPr>
          <p:cNvSpPr>
            <a:spLocks noChangeShapeType="1"/>
          </p:cNvSpPr>
          <p:nvPr/>
        </p:nvSpPr>
        <p:spPr bwMode="auto">
          <a:xfrm>
            <a:off x="1609725" y="3014663"/>
            <a:ext cx="6889750" cy="0"/>
          </a:xfrm>
          <a:prstGeom prst="line">
            <a:avLst/>
          </a:prstGeom>
          <a:noFill/>
          <a:ln w="17463"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6">
            <a:extLst>
              <a:ext uri="{FF2B5EF4-FFF2-40B4-BE49-F238E27FC236}">
                <a16:creationId xmlns:a16="http://schemas.microsoft.com/office/drawing/2014/main" id="{BEEBDA92-1BE2-F98B-A9F0-E9B84E50FA73}"/>
              </a:ext>
            </a:extLst>
          </p:cNvPr>
          <p:cNvSpPr>
            <a:spLocks noChangeShapeType="1"/>
          </p:cNvSpPr>
          <p:nvPr/>
        </p:nvSpPr>
        <p:spPr bwMode="auto">
          <a:xfrm>
            <a:off x="1584325" y="3779837"/>
            <a:ext cx="6926262" cy="0"/>
          </a:xfrm>
          <a:prstGeom prst="line">
            <a:avLst/>
          </a:prstGeom>
          <a:noFill/>
          <a:ln w="17463"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7">
            <a:extLst>
              <a:ext uri="{FF2B5EF4-FFF2-40B4-BE49-F238E27FC236}">
                <a16:creationId xmlns:a16="http://schemas.microsoft.com/office/drawing/2014/main" id="{BF8B77C3-B393-31B4-C69A-969DF47A0316}"/>
              </a:ext>
            </a:extLst>
          </p:cNvPr>
          <p:cNvSpPr>
            <a:spLocks noChangeShapeType="1"/>
          </p:cNvSpPr>
          <p:nvPr/>
        </p:nvSpPr>
        <p:spPr bwMode="auto">
          <a:xfrm>
            <a:off x="1584325" y="4621212"/>
            <a:ext cx="6889750" cy="0"/>
          </a:xfrm>
          <a:prstGeom prst="line">
            <a:avLst/>
          </a:prstGeom>
          <a:noFill/>
          <a:ln w="17463"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8">
            <a:extLst>
              <a:ext uri="{FF2B5EF4-FFF2-40B4-BE49-F238E27FC236}">
                <a16:creationId xmlns:a16="http://schemas.microsoft.com/office/drawing/2014/main" id="{866CDF9E-CF50-B56F-8D28-17441135211B}"/>
              </a:ext>
            </a:extLst>
          </p:cNvPr>
          <p:cNvSpPr>
            <a:spLocks noChangeShapeType="1"/>
          </p:cNvSpPr>
          <p:nvPr/>
        </p:nvSpPr>
        <p:spPr bwMode="auto">
          <a:xfrm>
            <a:off x="1558925" y="5386387"/>
            <a:ext cx="6926262" cy="0"/>
          </a:xfrm>
          <a:prstGeom prst="line">
            <a:avLst/>
          </a:prstGeom>
          <a:noFill/>
          <a:ln w="17463"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9">
            <a:extLst>
              <a:ext uri="{FF2B5EF4-FFF2-40B4-BE49-F238E27FC236}">
                <a16:creationId xmlns:a16="http://schemas.microsoft.com/office/drawing/2014/main" id="{FECAF046-C70D-C4B2-5480-8D8776E730EB}"/>
              </a:ext>
            </a:extLst>
          </p:cNvPr>
          <p:cNvSpPr>
            <a:spLocks noChangeArrowheads="1"/>
          </p:cNvSpPr>
          <p:nvPr/>
        </p:nvSpPr>
        <p:spPr bwMode="auto">
          <a:xfrm>
            <a:off x="889000" y="5237162"/>
            <a:ext cx="520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672C4"/>
                </a:solidFill>
                <a:effectLst/>
                <a:latin typeface="Calibri" panose="020F0502020204030204" pitchFamily="34" charset="0"/>
              </a:rPr>
              <a:t>STA4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0">
            <a:extLst>
              <a:ext uri="{FF2B5EF4-FFF2-40B4-BE49-F238E27FC236}">
                <a16:creationId xmlns:a16="http://schemas.microsoft.com/office/drawing/2014/main" id="{79FC7F1F-1146-5531-AE84-ABF458B6E9DC}"/>
              </a:ext>
            </a:extLst>
          </p:cNvPr>
          <p:cNvSpPr>
            <a:spLocks noChangeArrowheads="1"/>
          </p:cNvSpPr>
          <p:nvPr/>
        </p:nvSpPr>
        <p:spPr bwMode="auto">
          <a:xfrm>
            <a:off x="889000" y="4433887"/>
            <a:ext cx="520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672C4"/>
                </a:solidFill>
                <a:effectLst/>
                <a:latin typeface="Calibri" panose="020F0502020204030204" pitchFamily="34" charset="0"/>
              </a:rPr>
              <a:t>STA3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1">
            <a:extLst>
              <a:ext uri="{FF2B5EF4-FFF2-40B4-BE49-F238E27FC236}">
                <a16:creationId xmlns:a16="http://schemas.microsoft.com/office/drawing/2014/main" id="{5ECA34C6-DE4A-D955-2A02-90949CE94DEF}"/>
              </a:ext>
            </a:extLst>
          </p:cNvPr>
          <p:cNvSpPr>
            <a:spLocks noChangeArrowheads="1"/>
          </p:cNvSpPr>
          <p:nvPr/>
        </p:nvSpPr>
        <p:spPr bwMode="auto">
          <a:xfrm>
            <a:off x="889000" y="3494087"/>
            <a:ext cx="520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672C4"/>
                </a:solidFill>
                <a:effectLst/>
                <a:latin typeface="Calibri" panose="020F0502020204030204" pitchFamily="34" charset="0"/>
              </a:rPr>
              <a:t>STA2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2">
            <a:extLst>
              <a:ext uri="{FF2B5EF4-FFF2-40B4-BE49-F238E27FC236}">
                <a16:creationId xmlns:a16="http://schemas.microsoft.com/office/drawing/2014/main" id="{D583DA20-C7A8-FF80-5573-22DDE7384302}"/>
              </a:ext>
            </a:extLst>
          </p:cNvPr>
          <p:cNvSpPr>
            <a:spLocks noChangeArrowheads="1"/>
          </p:cNvSpPr>
          <p:nvPr/>
        </p:nvSpPr>
        <p:spPr bwMode="auto">
          <a:xfrm>
            <a:off x="909637" y="3746500"/>
            <a:ext cx="4587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672C4"/>
                </a:solidFill>
                <a:effectLst/>
                <a:latin typeface="Calibri" panose="020F0502020204030204" pitchFamily="34" charset="0"/>
              </a:rPr>
              <a:t>Legacy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3">
            <a:extLst>
              <a:ext uri="{FF2B5EF4-FFF2-40B4-BE49-F238E27FC236}">
                <a16:creationId xmlns:a16="http://schemas.microsoft.com/office/drawing/2014/main" id="{3AB3D901-51B1-20B4-A560-35FEB120C985}"/>
              </a:ext>
            </a:extLst>
          </p:cNvPr>
          <p:cNvSpPr>
            <a:spLocks noChangeArrowheads="1"/>
          </p:cNvSpPr>
          <p:nvPr/>
        </p:nvSpPr>
        <p:spPr bwMode="auto">
          <a:xfrm>
            <a:off x="889000" y="2728913"/>
            <a:ext cx="5508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672C4"/>
                </a:solidFill>
                <a:effectLst/>
                <a:latin typeface="Calibri" panose="020F0502020204030204" pitchFamily="34" charset="0"/>
              </a:rPr>
              <a:t>STA1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4">
            <a:extLst>
              <a:ext uri="{FF2B5EF4-FFF2-40B4-BE49-F238E27FC236}">
                <a16:creationId xmlns:a16="http://schemas.microsoft.com/office/drawing/2014/main" id="{63D904F8-BB9A-4B6A-D57D-C965DEA52081}"/>
              </a:ext>
            </a:extLst>
          </p:cNvPr>
          <p:cNvSpPr>
            <a:spLocks noChangeArrowheads="1"/>
          </p:cNvSpPr>
          <p:nvPr/>
        </p:nvSpPr>
        <p:spPr bwMode="auto">
          <a:xfrm>
            <a:off x="909637" y="2984500"/>
            <a:ext cx="4587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672C4"/>
                </a:solidFill>
                <a:effectLst/>
                <a:latin typeface="Calibri" panose="020F0502020204030204" pitchFamily="34" charset="0"/>
              </a:rPr>
              <a:t>Legacy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9E06C61E-ADC2-6926-EA54-8E778FA17863}"/>
              </a:ext>
            </a:extLst>
          </p:cNvPr>
          <p:cNvSpPr>
            <a:spLocks noChangeArrowheads="1"/>
          </p:cNvSpPr>
          <p:nvPr/>
        </p:nvSpPr>
        <p:spPr bwMode="auto">
          <a:xfrm>
            <a:off x="1532762" y="2404755"/>
            <a:ext cx="744537" cy="458787"/>
          </a:xfrm>
          <a:prstGeom prst="rect">
            <a:avLst/>
          </a:prstGeom>
          <a:solidFill>
            <a:srgbClr val="46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000" dirty="0"/>
              <a:t>Last frame of TXOP</a:t>
            </a:r>
          </a:p>
        </p:txBody>
      </p:sp>
      <p:sp>
        <p:nvSpPr>
          <p:cNvPr id="28" name="Freeform 18">
            <a:extLst>
              <a:ext uri="{FF2B5EF4-FFF2-40B4-BE49-F238E27FC236}">
                <a16:creationId xmlns:a16="http://schemas.microsoft.com/office/drawing/2014/main" id="{703CBD8B-341F-910F-B7DB-63E1DFD4A589}"/>
              </a:ext>
            </a:extLst>
          </p:cNvPr>
          <p:cNvSpPr>
            <a:spLocks noEditPoints="1"/>
          </p:cNvSpPr>
          <p:nvPr/>
        </p:nvSpPr>
        <p:spPr bwMode="auto">
          <a:xfrm>
            <a:off x="2773362" y="2241550"/>
            <a:ext cx="15875"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B2EC99F3-6F7E-CD05-54BC-7D2091227B5D}"/>
              </a:ext>
            </a:extLst>
          </p:cNvPr>
          <p:cNvSpPr>
            <a:spLocks noEditPoints="1"/>
          </p:cNvSpPr>
          <p:nvPr/>
        </p:nvSpPr>
        <p:spPr bwMode="auto">
          <a:xfrm>
            <a:off x="3001962" y="2241550"/>
            <a:ext cx="15875"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134C9126-A9E6-37CD-BE6D-F2A8A97F3AC1}"/>
              </a:ext>
            </a:extLst>
          </p:cNvPr>
          <p:cNvSpPr>
            <a:spLocks noEditPoints="1"/>
          </p:cNvSpPr>
          <p:nvPr/>
        </p:nvSpPr>
        <p:spPr bwMode="auto">
          <a:xfrm>
            <a:off x="3230562" y="2241550"/>
            <a:ext cx="17462"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C2766101-5F6E-B95B-209F-C3C9C2758769}"/>
              </a:ext>
            </a:extLst>
          </p:cNvPr>
          <p:cNvSpPr>
            <a:spLocks noEditPoints="1"/>
          </p:cNvSpPr>
          <p:nvPr/>
        </p:nvSpPr>
        <p:spPr bwMode="auto">
          <a:xfrm>
            <a:off x="3460750" y="2241550"/>
            <a:ext cx="15875"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D51E7EA-CD86-0F0D-2A6F-A4CA410DB557}"/>
              </a:ext>
            </a:extLst>
          </p:cNvPr>
          <p:cNvSpPr>
            <a:spLocks noEditPoints="1"/>
          </p:cNvSpPr>
          <p:nvPr/>
        </p:nvSpPr>
        <p:spPr bwMode="auto">
          <a:xfrm>
            <a:off x="3798887" y="2241550"/>
            <a:ext cx="15875"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15FEB90-5CC7-1D2D-8713-7C6AB135B044}"/>
              </a:ext>
            </a:extLst>
          </p:cNvPr>
          <p:cNvSpPr>
            <a:spLocks noEditPoints="1"/>
          </p:cNvSpPr>
          <p:nvPr/>
        </p:nvSpPr>
        <p:spPr bwMode="auto">
          <a:xfrm>
            <a:off x="4027487" y="2241550"/>
            <a:ext cx="17462"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0DE5E6FC-634C-7936-ADAB-EA22A103F731}"/>
              </a:ext>
            </a:extLst>
          </p:cNvPr>
          <p:cNvSpPr>
            <a:spLocks noEditPoints="1"/>
          </p:cNvSpPr>
          <p:nvPr/>
        </p:nvSpPr>
        <p:spPr bwMode="auto">
          <a:xfrm>
            <a:off x="4257674" y="2241550"/>
            <a:ext cx="15875"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25">
            <a:extLst>
              <a:ext uri="{FF2B5EF4-FFF2-40B4-BE49-F238E27FC236}">
                <a16:creationId xmlns:a16="http://schemas.microsoft.com/office/drawing/2014/main" id="{C2E157F3-BA4F-CF28-527E-80CFC3452D66}"/>
              </a:ext>
            </a:extLst>
          </p:cNvPr>
          <p:cNvSpPr>
            <a:spLocks noChangeShapeType="1"/>
          </p:cNvSpPr>
          <p:nvPr/>
        </p:nvSpPr>
        <p:spPr bwMode="auto">
          <a:xfrm>
            <a:off x="2278886" y="1941513"/>
            <a:ext cx="0" cy="917575"/>
          </a:xfrm>
          <a:prstGeom prst="line">
            <a:avLst/>
          </a:prstGeom>
          <a:noFill/>
          <a:ln w="17463"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6">
            <a:extLst>
              <a:ext uri="{FF2B5EF4-FFF2-40B4-BE49-F238E27FC236}">
                <a16:creationId xmlns:a16="http://schemas.microsoft.com/office/drawing/2014/main" id="{1B0B5805-0645-6119-40A4-8DF9FFCA4D7D}"/>
              </a:ext>
            </a:extLst>
          </p:cNvPr>
          <p:cNvSpPr>
            <a:spLocks noChangeShapeType="1"/>
          </p:cNvSpPr>
          <p:nvPr/>
        </p:nvSpPr>
        <p:spPr bwMode="auto">
          <a:xfrm flipV="1">
            <a:off x="2271773" y="2211388"/>
            <a:ext cx="469839" cy="4762"/>
          </a:xfrm>
          <a:prstGeom prst="line">
            <a:avLst/>
          </a:prstGeom>
          <a:noFill/>
          <a:ln w="17463"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27">
            <a:extLst>
              <a:ext uri="{FF2B5EF4-FFF2-40B4-BE49-F238E27FC236}">
                <a16:creationId xmlns:a16="http://schemas.microsoft.com/office/drawing/2014/main" id="{A0D19299-84F7-DF22-DF8A-09377A127692}"/>
              </a:ext>
            </a:extLst>
          </p:cNvPr>
          <p:cNvSpPr>
            <a:spLocks noChangeArrowheads="1"/>
          </p:cNvSpPr>
          <p:nvPr/>
        </p:nvSpPr>
        <p:spPr bwMode="auto">
          <a:xfrm>
            <a:off x="2233366" y="2170330"/>
            <a:ext cx="88900" cy="88900"/>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28">
            <a:extLst>
              <a:ext uri="{FF2B5EF4-FFF2-40B4-BE49-F238E27FC236}">
                <a16:creationId xmlns:a16="http://schemas.microsoft.com/office/drawing/2014/main" id="{0C9A6111-65AE-4491-1935-D0D13FB63E49}"/>
              </a:ext>
            </a:extLst>
          </p:cNvPr>
          <p:cNvSpPr>
            <a:spLocks noChangeArrowheads="1"/>
          </p:cNvSpPr>
          <p:nvPr/>
        </p:nvSpPr>
        <p:spPr bwMode="auto">
          <a:xfrm>
            <a:off x="2695575" y="2166938"/>
            <a:ext cx="90487" cy="88900"/>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29">
            <a:extLst>
              <a:ext uri="{FF2B5EF4-FFF2-40B4-BE49-F238E27FC236}">
                <a16:creationId xmlns:a16="http://schemas.microsoft.com/office/drawing/2014/main" id="{359952C7-2865-2FF8-D778-63AEEA07F594}"/>
              </a:ext>
            </a:extLst>
          </p:cNvPr>
          <p:cNvSpPr>
            <a:spLocks noChangeArrowheads="1"/>
          </p:cNvSpPr>
          <p:nvPr/>
        </p:nvSpPr>
        <p:spPr bwMode="auto">
          <a:xfrm>
            <a:off x="2457450" y="2151063"/>
            <a:ext cx="166687"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0">
            <a:extLst>
              <a:ext uri="{FF2B5EF4-FFF2-40B4-BE49-F238E27FC236}">
                <a16:creationId xmlns:a16="http://schemas.microsoft.com/office/drawing/2014/main" id="{5A6011F2-1267-7FDA-66FD-86A77D80F27C}"/>
              </a:ext>
            </a:extLst>
          </p:cNvPr>
          <p:cNvSpPr>
            <a:spLocks noChangeArrowheads="1"/>
          </p:cNvSpPr>
          <p:nvPr/>
        </p:nvSpPr>
        <p:spPr bwMode="auto">
          <a:xfrm>
            <a:off x="2462212" y="2157413"/>
            <a:ext cx="2143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3D64AC"/>
                </a:solidFill>
                <a:effectLst/>
                <a:latin typeface="Calibri" panose="020F0502020204030204" pitchFamily="34" charset="0"/>
              </a:rPr>
              <a:t>SIFS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1">
            <a:extLst>
              <a:ext uri="{FF2B5EF4-FFF2-40B4-BE49-F238E27FC236}">
                <a16:creationId xmlns:a16="http://schemas.microsoft.com/office/drawing/2014/main" id="{EA4DE3B8-4A30-3D59-9F6D-B4BEAC9267D8}"/>
              </a:ext>
            </a:extLst>
          </p:cNvPr>
          <p:cNvSpPr>
            <a:spLocks noChangeShapeType="1"/>
          </p:cNvSpPr>
          <p:nvPr/>
        </p:nvSpPr>
        <p:spPr bwMode="auto">
          <a:xfrm>
            <a:off x="2286001" y="2095500"/>
            <a:ext cx="952500" cy="1588"/>
          </a:xfrm>
          <a:prstGeom prst="line">
            <a:avLst/>
          </a:prstGeom>
          <a:noFill/>
          <a:ln w="17463"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32">
            <a:extLst>
              <a:ext uri="{FF2B5EF4-FFF2-40B4-BE49-F238E27FC236}">
                <a16:creationId xmlns:a16="http://schemas.microsoft.com/office/drawing/2014/main" id="{CA4473A3-7A9E-A190-37F8-2F7346AE48FA}"/>
              </a:ext>
            </a:extLst>
          </p:cNvPr>
          <p:cNvSpPr>
            <a:spLocks noChangeArrowheads="1"/>
          </p:cNvSpPr>
          <p:nvPr/>
        </p:nvSpPr>
        <p:spPr bwMode="auto">
          <a:xfrm>
            <a:off x="2225675" y="2041526"/>
            <a:ext cx="90487" cy="88900"/>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33">
            <a:extLst>
              <a:ext uri="{FF2B5EF4-FFF2-40B4-BE49-F238E27FC236}">
                <a16:creationId xmlns:a16="http://schemas.microsoft.com/office/drawing/2014/main" id="{0507218F-BE07-2770-7634-0B107BCE0DC2}"/>
              </a:ext>
            </a:extLst>
          </p:cNvPr>
          <p:cNvSpPr>
            <a:spLocks noChangeArrowheads="1"/>
          </p:cNvSpPr>
          <p:nvPr/>
        </p:nvSpPr>
        <p:spPr bwMode="auto">
          <a:xfrm>
            <a:off x="3194050" y="2052638"/>
            <a:ext cx="90487" cy="88900"/>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4">
            <a:extLst>
              <a:ext uri="{FF2B5EF4-FFF2-40B4-BE49-F238E27FC236}">
                <a16:creationId xmlns:a16="http://schemas.microsoft.com/office/drawing/2014/main" id="{105EA2A1-A942-6D33-83AA-1F1EDCEBE1D4}"/>
              </a:ext>
            </a:extLst>
          </p:cNvPr>
          <p:cNvSpPr>
            <a:spLocks noChangeArrowheads="1"/>
          </p:cNvSpPr>
          <p:nvPr/>
        </p:nvSpPr>
        <p:spPr bwMode="auto">
          <a:xfrm>
            <a:off x="2701925" y="2036763"/>
            <a:ext cx="180975"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5">
            <a:extLst>
              <a:ext uri="{FF2B5EF4-FFF2-40B4-BE49-F238E27FC236}">
                <a16:creationId xmlns:a16="http://schemas.microsoft.com/office/drawing/2014/main" id="{3461EBD1-1DA7-B060-AE5F-249B9086C2E0}"/>
              </a:ext>
            </a:extLst>
          </p:cNvPr>
          <p:cNvSpPr>
            <a:spLocks noChangeArrowheads="1"/>
          </p:cNvSpPr>
          <p:nvPr/>
        </p:nvSpPr>
        <p:spPr bwMode="auto">
          <a:xfrm>
            <a:off x="2700337" y="2030415"/>
            <a:ext cx="2540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3D64AC"/>
                </a:solidFill>
                <a:effectLst/>
                <a:latin typeface="Calibri" panose="020F0502020204030204" pitchFamily="34" charset="0"/>
              </a:rPr>
              <a:t>DIFS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36">
            <a:extLst>
              <a:ext uri="{FF2B5EF4-FFF2-40B4-BE49-F238E27FC236}">
                <a16:creationId xmlns:a16="http://schemas.microsoft.com/office/drawing/2014/main" id="{A71A7CF4-A940-ACCF-EB3F-A2F802044D0D}"/>
              </a:ext>
            </a:extLst>
          </p:cNvPr>
          <p:cNvSpPr>
            <a:spLocks noChangeArrowheads="1"/>
          </p:cNvSpPr>
          <p:nvPr/>
        </p:nvSpPr>
        <p:spPr bwMode="auto">
          <a:xfrm>
            <a:off x="3238500" y="4162425"/>
            <a:ext cx="573087" cy="458787"/>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7">
            <a:extLst>
              <a:ext uri="{FF2B5EF4-FFF2-40B4-BE49-F238E27FC236}">
                <a16:creationId xmlns:a16="http://schemas.microsoft.com/office/drawing/2014/main" id="{AB619A9A-0394-1DCB-D806-D1B6B5FDFD54}"/>
              </a:ext>
            </a:extLst>
          </p:cNvPr>
          <p:cNvSpPr>
            <a:spLocks noChangeArrowheads="1"/>
          </p:cNvSpPr>
          <p:nvPr/>
        </p:nvSpPr>
        <p:spPr bwMode="auto">
          <a:xfrm>
            <a:off x="3238500" y="4162425"/>
            <a:ext cx="573087" cy="458787"/>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39">
            <a:extLst>
              <a:ext uri="{FF2B5EF4-FFF2-40B4-BE49-F238E27FC236}">
                <a16:creationId xmlns:a16="http://schemas.microsoft.com/office/drawing/2014/main" id="{DCE190B1-48ED-C9EA-4622-771055B9DC3F}"/>
              </a:ext>
            </a:extLst>
          </p:cNvPr>
          <p:cNvSpPr>
            <a:spLocks noChangeArrowheads="1"/>
          </p:cNvSpPr>
          <p:nvPr/>
        </p:nvSpPr>
        <p:spPr bwMode="auto">
          <a:xfrm>
            <a:off x="3294062" y="4169092"/>
            <a:ext cx="45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Calibri" panose="020F0502020204030204" pitchFamily="34" charset="0"/>
              </a:rPr>
              <a:t>DS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rPr>
              <a:t>or</a:t>
            </a:r>
            <a:endParaRPr kumimoji="0" lang="en-US" altLang="en-US" sz="1000" b="0" i="0" u="none"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panose="020B0604020202020204" pitchFamily="34" charset="0"/>
              </a:rPr>
              <a:t>frame</a:t>
            </a:r>
          </a:p>
        </p:txBody>
      </p:sp>
      <p:pic>
        <p:nvPicPr>
          <p:cNvPr id="1066" name="Picture 42">
            <a:extLst>
              <a:ext uri="{FF2B5EF4-FFF2-40B4-BE49-F238E27FC236}">
                <a16:creationId xmlns:a16="http://schemas.microsoft.com/office/drawing/2014/main" id="{FFC6586C-C5E2-014C-6F09-69E28E3B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950" y="2836862"/>
            <a:ext cx="793749"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43">
            <a:extLst>
              <a:ext uri="{FF2B5EF4-FFF2-40B4-BE49-F238E27FC236}">
                <a16:creationId xmlns:a16="http://schemas.microsoft.com/office/drawing/2014/main" id="{5F99761E-59B4-FE00-B0B7-43CF8CCCDB07}"/>
              </a:ext>
            </a:extLst>
          </p:cNvPr>
          <p:cNvSpPr>
            <a:spLocks noChangeArrowheads="1"/>
          </p:cNvSpPr>
          <p:nvPr/>
        </p:nvSpPr>
        <p:spPr bwMode="auto">
          <a:xfrm>
            <a:off x="2781301" y="2836863"/>
            <a:ext cx="793750" cy="177800"/>
          </a:xfrm>
          <a:prstGeom prst="rect">
            <a:avLst/>
          </a:prstGeom>
          <a:noFill/>
          <a:ln w="12700" cap="sq">
            <a:solidFill>
              <a:srgbClr val="62983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4">
            <a:extLst>
              <a:ext uri="{FF2B5EF4-FFF2-40B4-BE49-F238E27FC236}">
                <a16:creationId xmlns:a16="http://schemas.microsoft.com/office/drawing/2014/main" id="{3C802FB3-FC47-9CCB-DDCA-FA77CD92E9BE}"/>
              </a:ext>
            </a:extLst>
          </p:cNvPr>
          <p:cNvSpPr>
            <a:spLocks noChangeArrowheads="1"/>
          </p:cNvSpPr>
          <p:nvPr/>
        </p:nvSpPr>
        <p:spPr bwMode="auto">
          <a:xfrm>
            <a:off x="3122612" y="2881313"/>
            <a:ext cx="2952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2983D"/>
                </a:solidFill>
                <a:effectLst/>
                <a:latin typeface="Calibri" panose="020F0502020204030204" pitchFamily="34" charset="0"/>
              </a:rPr>
              <a:t>AIFSN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69" name="Picture 45">
            <a:extLst>
              <a:ext uri="{FF2B5EF4-FFF2-40B4-BE49-F238E27FC236}">
                <a16:creationId xmlns:a16="http://schemas.microsoft.com/office/drawing/2014/main" id="{4B9440F9-6D8E-0B4C-59DD-C2BAD6190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950" y="3609974"/>
            <a:ext cx="793749"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46">
            <a:extLst>
              <a:ext uri="{FF2B5EF4-FFF2-40B4-BE49-F238E27FC236}">
                <a16:creationId xmlns:a16="http://schemas.microsoft.com/office/drawing/2014/main" id="{B48F7040-F11E-10DA-9849-A0F1DBFAFB29}"/>
              </a:ext>
            </a:extLst>
          </p:cNvPr>
          <p:cNvSpPr>
            <a:spLocks noChangeArrowheads="1"/>
          </p:cNvSpPr>
          <p:nvPr/>
        </p:nvSpPr>
        <p:spPr bwMode="auto">
          <a:xfrm>
            <a:off x="2781301" y="3616325"/>
            <a:ext cx="787400" cy="163512"/>
          </a:xfrm>
          <a:prstGeom prst="rect">
            <a:avLst/>
          </a:prstGeom>
          <a:noFill/>
          <a:ln w="12700" cap="sq">
            <a:solidFill>
              <a:srgbClr val="62983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47">
            <a:extLst>
              <a:ext uri="{FF2B5EF4-FFF2-40B4-BE49-F238E27FC236}">
                <a16:creationId xmlns:a16="http://schemas.microsoft.com/office/drawing/2014/main" id="{A1E9DD69-1DCD-B498-8FAF-B35135A4C96F}"/>
              </a:ext>
            </a:extLst>
          </p:cNvPr>
          <p:cNvSpPr>
            <a:spLocks noChangeArrowheads="1"/>
          </p:cNvSpPr>
          <p:nvPr/>
        </p:nvSpPr>
        <p:spPr bwMode="auto">
          <a:xfrm>
            <a:off x="3122612" y="3646487"/>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62983D"/>
                </a:solidFill>
                <a:effectLst/>
                <a:latin typeface="Calibri" panose="020F0502020204030204" pitchFamily="34" charset="0"/>
              </a:rPr>
              <a:t>AIFSN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48">
            <a:extLst>
              <a:ext uri="{FF2B5EF4-FFF2-40B4-BE49-F238E27FC236}">
                <a16:creationId xmlns:a16="http://schemas.microsoft.com/office/drawing/2014/main" id="{531C4D23-3E0D-664C-8760-F8FC9FE56DF7}"/>
              </a:ext>
            </a:extLst>
          </p:cNvPr>
          <p:cNvSpPr>
            <a:spLocks noChangeArrowheads="1"/>
          </p:cNvSpPr>
          <p:nvPr/>
        </p:nvSpPr>
        <p:spPr bwMode="auto">
          <a:xfrm>
            <a:off x="3238500" y="4927599"/>
            <a:ext cx="573087" cy="458787"/>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9">
            <a:extLst>
              <a:ext uri="{FF2B5EF4-FFF2-40B4-BE49-F238E27FC236}">
                <a16:creationId xmlns:a16="http://schemas.microsoft.com/office/drawing/2014/main" id="{FDA38D18-CD75-D235-35A8-EA251999F006}"/>
              </a:ext>
            </a:extLst>
          </p:cNvPr>
          <p:cNvSpPr>
            <a:spLocks noChangeArrowheads="1"/>
          </p:cNvSpPr>
          <p:nvPr/>
        </p:nvSpPr>
        <p:spPr bwMode="auto">
          <a:xfrm>
            <a:off x="3238500" y="4927599"/>
            <a:ext cx="573087" cy="458787"/>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4">
            <a:extLst>
              <a:ext uri="{FF2B5EF4-FFF2-40B4-BE49-F238E27FC236}">
                <a16:creationId xmlns:a16="http://schemas.microsoft.com/office/drawing/2014/main" id="{6FF6D807-CB09-6930-E6C3-1EABB0D8E8DA}"/>
              </a:ext>
            </a:extLst>
          </p:cNvPr>
          <p:cNvSpPr>
            <a:spLocks noChangeShapeType="1"/>
          </p:cNvSpPr>
          <p:nvPr/>
        </p:nvSpPr>
        <p:spPr bwMode="auto">
          <a:xfrm>
            <a:off x="2305050" y="3090863"/>
            <a:ext cx="933450" cy="0"/>
          </a:xfrm>
          <a:prstGeom prst="line">
            <a:avLst/>
          </a:prstGeom>
          <a:noFill/>
          <a:ln w="34925" cap="rnd">
            <a:solidFill>
              <a:srgbClr val="70AD4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55">
            <a:extLst>
              <a:ext uri="{FF2B5EF4-FFF2-40B4-BE49-F238E27FC236}">
                <a16:creationId xmlns:a16="http://schemas.microsoft.com/office/drawing/2014/main" id="{3CF79DEF-AC21-7D3C-5EBA-CA70C5854EC4}"/>
              </a:ext>
            </a:extLst>
          </p:cNvPr>
          <p:cNvSpPr>
            <a:spLocks noChangeArrowheads="1"/>
          </p:cNvSpPr>
          <p:nvPr/>
        </p:nvSpPr>
        <p:spPr bwMode="auto">
          <a:xfrm>
            <a:off x="2695575" y="3030538"/>
            <a:ext cx="153987"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56">
            <a:extLst>
              <a:ext uri="{FF2B5EF4-FFF2-40B4-BE49-F238E27FC236}">
                <a16:creationId xmlns:a16="http://schemas.microsoft.com/office/drawing/2014/main" id="{6828599D-2A77-461E-65F6-1ABF58FAEFFD}"/>
              </a:ext>
            </a:extLst>
          </p:cNvPr>
          <p:cNvSpPr>
            <a:spLocks noChangeArrowheads="1"/>
          </p:cNvSpPr>
          <p:nvPr/>
        </p:nvSpPr>
        <p:spPr bwMode="auto">
          <a:xfrm>
            <a:off x="2700337" y="3036888"/>
            <a:ext cx="20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Idle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Line 57">
            <a:extLst>
              <a:ext uri="{FF2B5EF4-FFF2-40B4-BE49-F238E27FC236}">
                <a16:creationId xmlns:a16="http://schemas.microsoft.com/office/drawing/2014/main" id="{52574965-F0A5-6652-2D23-FC019630A096}"/>
              </a:ext>
            </a:extLst>
          </p:cNvPr>
          <p:cNvSpPr>
            <a:spLocks noChangeShapeType="1"/>
          </p:cNvSpPr>
          <p:nvPr/>
        </p:nvSpPr>
        <p:spPr bwMode="auto">
          <a:xfrm>
            <a:off x="3238500" y="3090863"/>
            <a:ext cx="534987"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58">
            <a:extLst>
              <a:ext uri="{FF2B5EF4-FFF2-40B4-BE49-F238E27FC236}">
                <a16:creationId xmlns:a16="http://schemas.microsoft.com/office/drawing/2014/main" id="{9E121B66-95E4-F7B3-120D-FA892C976F16}"/>
              </a:ext>
            </a:extLst>
          </p:cNvPr>
          <p:cNvSpPr>
            <a:spLocks noChangeArrowheads="1"/>
          </p:cNvSpPr>
          <p:nvPr/>
        </p:nvSpPr>
        <p:spPr bwMode="auto">
          <a:xfrm>
            <a:off x="3409950" y="3030538"/>
            <a:ext cx="193675"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59">
            <a:extLst>
              <a:ext uri="{FF2B5EF4-FFF2-40B4-BE49-F238E27FC236}">
                <a16:creationId xmlns:a16="http://schemas.microsoft.com/office/drawing/2014/main" id="{1BFC3D1E-317A-8010-E5DE-BDCB54F9B623}"/>
              </a:ext>
            </a:extLst>
          </p:cNvPr>
          <p:cNvSpPr>
            <a:spLocks noChangeArrowheads="1"/>
          </p:cNvSpPr>
          <p:nvPr/>
        </p:nvSpPr>
        <p:spPr bwMode="auto">
          <a:xfrm>
            <a:off x="3414712" y="3036888"/>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Line 60">
            <a:extLst>
              <a:ext uri="{FF2B5EF4-FFF2-40B4-BE49-F238E27FC236}">
                <a16:creationId xmlns:a16="http://schemas.microsoft.com/office/drawing/2014/main" id="{5260BED8-0702-6A07-A9CE-231127404C67}"/>
              </a:ext>
            </a:extLst>
          </p:cNvPr>
          <p:cNvSpPr>
            <a:spLocks noChangeShapeType="1"/>
          </p:cNvSpPr>
          <p:nvPr/>
        </p:nvSpPr>
        <p:spPr bwMode="auto">
          <a:xfrm>
            <a:off x="3773487" y="3090863"/>
            <a:ext cx="944562" cy="0"/>
          </a:xfrm>
          <a:prstGeom prst="line">
            <a:avLst/>
          </a:prstGeom>
          <a:noFill/>
          <a:ln w="34925" cap="rnd">
            <a:solidFill>
              <a:srgbClr val="FE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61">
            <a:extLst>
              <a:ext uri="{FF2B5EF4-FFF2-40B4-BE49-F238E27FC236}">
                <a16:creationId xmlns:a16="http://schemas.microsoft.com/office/drawing/2014/main" id="{A4C969B0-2FC5-FF1C-D04C-171159109B15}"/>
              </a:ext>
            </a:extLst>
          </p:cNvPr>
          <p:cNvSpPr>
            <a:spLocks noChangeArrowheads="1"/>
          </p:cNvSpPr>
          <p:nvPr/>
        </p:nvSpPr>
        <p:spPr bwMode="auto">
          <a:xfrm>
            <a:off x="4030662" y="3030538"/>
            <a:ext cx="431800"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62">
            <a:extLst>
              <a:ext uri="{FF2B5EF4-FFF2-40B4-BE49-F238E27FC236}">
                <a16:creationId xmlns:a16="http://schemas.microsoft.com/office/drawing/2014/main" id="{B3DD08DD-DF79-3689-2610-921EC0975F80}"/>
              </a:ext>
            </a:extLst>
          </p:cNvPr>
          <p:cNvSpPr>
            <a:spLocks noChangeArrowheads="1"/>
          </p:cNvSpPr>
          <p:nvPr/>
        </p:nvSpPr>
        <p:spPr bwMode="auto">
          <a:xfrm>
            <a:off x="3924299" y="3029887"/>
            <a:ext cx="7614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EIFS mode/NAV</a:t>
            </a:r>
            <a:endParaRPr kumimoji="0" lang="en-US" altLang="en-US" sz="2000" b="1" i="0" u="none" strike="noStrike" cap="none" normalizeH="0" baseline="0" dirty="0">
              <a:ln>
                <a:noFill/>
              </a:ln>
              <a:effectLst/>
            </a:endParaRPr>
          </a:p>
        </p:txBody>
      </p:sp>
      <p:sp>
        <p:nvSpPr>
          <p:cNvPr id="1031" name="Line 63">
            <a:extLst>
              <a:ext uri="{FF2B5EF4-FFF2-40B4-BE49-F238E27FC236}">
                <a16:creationId xmlns:a16="http://schemas.microsoft.com/office/drawing/2014/main" id="{4034C5E3-A5C8-EBDD-BD9D-8DA6D610385E}"/>
              </a:ext>
            </a:extLst>
          </p:cNvPr>
          <p:cNvSpPr>
            <a:spLocks noChangeShapeType="1"/>
          </p:cNvSpPr>
          <p:nvPr/>
        </p:nvSpPr>
        <p:spPr bwMode="auto">
          <a:xfrm>
            <a:off x="2312987" y="3856037"/>
            <a:ext cx="935037" cy="0"/>
          </a:xfrm>
          <a:prstGeom prst="line">
            <a:avLst/>
          </a:prstGeom>
          <a:noFill/>
          <a:ln w="34925" cap="rnd">
            <a:solidFill>
              <a:srgbClr val="70AD4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64">
            <a:extLst>
              <a:ext uri="{FF2B5EF4-FFF2-40B4-BE49-F238E27FC236}">
                <a16:creationId xmlns:a16="http://schemas.microsoft.com/office/drawing/2014/main" id="{CA1460FB-2BA1-47C1-82AD-9AA9D8C6768B}"/>
              </a:ext>
            </a:extLst>
          </p:cNvPr>
          <p:cNvSpPr>
            <a:spLocks noChangeArrowheads="1"/>
          </p:cNvSpPr>
          <p:nvPr/>
        </p:nvSpPr>
        <p:spPr bwMode="auto">
          <a:xfrm>
            <a:off x="2705100" y="3795712"/>
            <a:ext cx="152400"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65">
            <a:extLst>
              <a:ext uri="{FF2B5EF4-FFF2-40B4-BE49-F238E27FC236}">
                <a16:creationId xmlns:a16="http://schemas.microsoft.com/office/drawing/2014/main" id="{2091A7BF-9978-4BE0-D91B-25AE49AC6744}"/>
              </a:ext>
            </a:extLst>
          </p:cNvPr>
          <p:cNvSpPr>
            <a:spLocks noChangeArrowheads="1"/>
          </p:cNvSpPr>
          <p:nvPr/>
        </p:nvSpPr>
        <p:spPr bwMode="auto">
          <a:xfrm>
            <a:off x="2708275" y="3798887"/>
            <a:ext cx="2349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Idle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Line 66">
            <a:extLst>
              <a:ext uri="{FF2B5EF4-FFF2-40B4-BE49-F238E27FC236}">
                <a16:creationId xmlns:a16="http://schemas.microsoft.com/office/drawing/2014/main" id="{BF3510B3-E448-8D48-6FC0-1D954B5D9099}"/>
              </a:ext>
            </a:extLst>
          </p:cNvPr>
          <p:cNvSpPr>
            <a:spLocks noChangeShapeType="1"/>
          </p:cNvSpPr>
          <p:nvPr/>
        </p:nvSpPr>
        <p:spPr bwMode="auto">
          <a:xfrm>
            <a:off x="3248025" y="3856037"/>
            <a:ext cx="534987"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67">
            <a:extLst>
              <a:ext uri="{FF2B5EF4-FFF2-40B4-BE49-F238E27FC236}">
                <a16:creationId xmlns:a16="http://schemas.microsoft.com/office/drawing/2014/main" id="{C904724A-B5EA-DCE2-5D72-66194E75C8E5}"/>
              </a:ext>
            </a:extLst>
          </p:cNvPr>
          <p:cNvSpPr>
            <a:spLocks noChangeArrowheads="1"/>
          </p:cNvSpPr>
          <p:nvPr/>
        </p:nvSpPr>
        <p:spPr bwMode="auto">
          <a:xfrm>
            <a:off x="3417887" y="3795712"/>
            <a:ext cx="195262"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68">
            <a:extLst>
              <a:ext uri="{FF2B5EF4-FFF2-40B4-BE49-F238E27FC236}">
                <a16:creationId xmlns:a16="http://schemas.microsoft.com/office/drawing/2014/main" id="{57731DA1-22CF-2BA7-6D19-8A9F82027319}"/>
              </a:ext>
            </a:extLst>
          </p:cNvPr>
          <p:cNvSpPr>
            <a:spLocks noChangeArrowheads="1"/>
          </p:cNvSpPr>
          <p:nvPr/>
        </p:nvSpPr>
        <p:spPr bwMode="auto">
          <a:xfrm>
            <a:off x="3422650" y="3798887"/>
            <a:ext cx="2746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Line 69">
            <a:extLst>
              <a:ext uri="{FF2B5EF4-FFF2-40B4-BE49-F238E27FC236}">
                <a16:creationId xmlns:a16="http://schemas.microsoft.com/office/drawing/2014/main" id="{219D0BB6-D05A-557E-4301-490B2C4BB84F}"/>
              </a:ext>
            </a:extLst>
          </p:cNvPr>
          <p:cNvSpPr>
            <a:spLocks noChangeShapeType="1"/>
          </p:cNvSpPr>
          <p:nvPr/>
        </p:nvSpPr>
        <p:spPr bwMode="auto">
          <a:xfrm>
            <a:off x="3783012" y="3856037"/>
            <a:ext cx="955675" cy="0"/>
          </a:xfrm>
          <a:prstGeom prst="line">
            <a:avLst/>
          </a:prstGeom>
          <a:noFill/>
          <a:ln w="34925" cap="rnd">
            <a:solidFill>
              <a:srgbClr val="FE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70">
            <a:extLst>
              <a:ext uri="{FF2B5EF4-FFF2-40B4-BE49-F238E27FC236}">
                <a16:creationId xmlns:a16="http://schemas.microsoft.com/office/drawing/2014/main" id="{D0C767C3-481D-29E1-6680-B3BBF6DCCF68}"/>
              </a:ext>
            </a:extLst>
          </p:cNvPr>
          <p:cNvSpPr>
            <a:spLocks noChangeArrowheads="1"/>
          </p:cNvSpPr>
          <p:nvPr/>
        </p:nvSpPr>
        <p:spPr bwMode="auto">
          <a:xfrm>
            <a:off x="4044950" y="3795712"/>
            <a:ext cx="431800"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Line 72">
            <a:extLst>
              <a:ext uri="{FF2B5EF4-FFF2-40B4-BE49-F238E27FC236}">
                <a16:creationId xmlns:a16="http://schemas.microsoft.com/office/drawing/2014/main" id="{D376437E-8E29-20EF-41FB-E8D003177D32}"/>
              </a:ext>
            </a:extLst>
          </p:cNvPr>
          <p:cNvSpPr>
            <a:spLocks noChangeShapeType="1"/>
          </p:cNvSpPr>
          <p:nvPr/>
        </p:nvSpPr>
        <p:spPr bwMode="auto">
          <a:xfrm>
            <a:off x="2305050" y="4697412"/>
            <a:ext cx="933450" cy="0"/>
          </a:xfrm>
          <a:prstGeom prst="line">
            <a:avLst/>
          </a:prstGeom>
          <a:noFill/>
          <a:ln w="34925" cap="rnd">
            <a:solidFill>
              <a:srgbClr val="70AD4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73">
            <a:extLst>
              <a:ext uri="{FF2B5EF4-FFF2-40B4-BE49-F238E27FC236}">
                <a16:creationId xmlns:a16="http://schemas.microsoft.com/office/drawing/2014/main" id="{7686FDFA-0CCC-CAD7-962A-EC362BF7025A}"/>
              </a:ext>
            </a:extLst>
          </p:cNvPr>
          <p:cNvSpPr>
            <a:spLocks noChangeArrowheads="1"/>
          </p:cNvSpPr>
          <p:nvPr/>
        </p:nvSpPr>
        <p:spPr bwMode="auto">
          <a:xfrm>
            <a:off x="2695575" y="4637087"/>
            <a:ext cx="153987"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74">
            <a:extLst>
              <a:ext uri="{FF2B5EF4-FFF2-40B4-BE49-F238E27FC236}">
                <a16:creationId xmlns:a16="http://schemas.microsoft.com/office/drawing/2014/main" id="{4F3CC793-0061-A732-DB89-D14979F8264D}"/>
              </a:ext>
            </a:extLst>
          </p:cNvPr>
          <p:cNvSpPr>
            <a:spLocks noChangeArrowheads="1"/>
          </p:cNvSpPr>
          <p:nvPr/>
        </p:nvSpPr>
        <p:spPr bwMode="auto">
          <a:xfrm>
            <a:off x="2700337" y="4640262"/>
            <a:ext cx="2349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Idle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3" name="Line 75">
            <a:extLst>
              <a:ext uri="{FF2B5EF4-FFF2-40B4-BE49-F238E27FC236}">
                <a16:creationId xmlns:a16="http://schemas.microsoft.com/office/drawing/2014/main" id="{1E41F8F6-4297-0BFD-19C0-B5FBC31DA7C4}"/>
              </a:ext>
            </a:extLst>
          </p:cNvPr>
          <p:cNvSpPr>
            <a:spLocks noChangeShapeType="1"/>
          </p:cNvSpPr>
          <p:nvPr/>
        </p:nvSpPr>
        <p:spPr bwMode="auto">
          <a:xfrm>
            <a:off x="2305050" y="5462587"/>
            <a:ext cx="933450" cy="0"/>
          </a:xfrm>
          <a:prstGeom prst="line">
            <a:avLst/>
          </a:prstGeom>
          <a:noFill/>
          <a:ln w="34925" cap="rnd">
            <a:solidFill>
              <a:srgbClr val="70AD4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76">
            <a:extLst>
              <a:ext uri="{FF2B5EF4-FFF2-40B4-BE49-F238E27FC236}">
                <a16:creationId xmlns:a16="http://schemas.microsoft.com/office/drawing/2014/main" id="{F46FF9B8-6D2C-6741-F05B-37053523DDDD}"/>
              </a:ext>
            </a:extLst>
          </p:cNvPr>
          <p:cNvSpPr>
            <a:spLocks noChangeArrowheads="1"/>
          </p:cNvSpPr>
          <p:nvPr/>
        </p:nvSpPr>
        <p:spPr bwMode="auto">
          <a:xfrm>
            <a:off x="2695575" y="5400674"/>
            <a:ext cx="153987"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77">
            <a:extLst>
              <a:ext uri="{FF2B5EF4-FFF2-40B4-BE49-F238E27FC236}">
                <a16:creationId xmlns:a16="http://schemas.microsoft.com/office/drawing/2014/main" id="{BA3A7F9A-45FE-74CB-0DDA-396481A92B82}"/>
              </a:ext>
            </a:extLst>
          </p:cNvPr>
          <p:cNvSpPr>
            <a:spLocks noChangeArrowheads="1"/>
          </p:cNvSpPr>
          <p:nvPr/>
        </p:nvSpPr>
        <p:spPr bwMode="auto">
          <a:xfrm>
            <a:off x="2700337" y="5405437"/>
            <a:ext cx="20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Idle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02" name="Picture 78">
            <a:extLst>
              <a:ext uri="{FF2B5EF4-FFF2-40B4-BE49-F238E27FC236}">
                <a16:creationId xmlns:a16="http://schemas.microsoft.com/office/drawing/2014/main" id="{7BB452AF-BAC3-9E55-BC5D-E60C01979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4460875"/>
            <a:ext cx="917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79">
            <a:extLst>
              <a:ext uri="{FF2B5EF4-FFF2-40B4-BE49-F238E27FC236}">
                <a16:creationId xmlns:a16="http://schemas.microsoft.com/office/drawing/2014/main" id="{60CC609E-6667-48FC-3A99-37AC6EBA629D}"/>
              </a:ext>
            </a:extLst>
          </p:cNvPr>
          <p:cNvSpPr>
            <a:spLocks noChangeArrowheads="1"/>
          </p:cNvSpPr>
          <p:nvPr/>
        </p:nvSpPr>
        <p:spPr bwMode="auto">
          <a:xfrm>
            <a:off x="3811587" y="4468812"/>
            <a:ext cx="917575" cy="152400"/>
          </a:xfrm>
          <a:prstGeom prst="rect">
            <a:avLst/>
          </a:prstGeom>
          <a:noFill/>
          <a:ln w="12700" cap="sq">
            <a:solidFill>
              <a:srgbClr val="62983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80">
            <a:extLst>
              <a:ext uri="{FF2B5EF4-FFF2-40B4-BE49-F238E27FC236}">
                <a16:creationId xmlns:a16="http://schemas.microsoft.com/office/drawing/2014/main" id="{FF2786DD-0F20-EB6C-921C-E6D1D617078B}"/>
              </a:ext>
            </a:extLst>
          </p:cNvPr>
          <p:cNvSpPr>
            <a:spLocks noChangeArrowheads="1"/>
          </p:cNvSpPr>
          <p:nvPr/>
        </p:nvSpPr>
        <p:spPr bwMode="auto">
          <a:xfrm>
            <a:off x="3946525" y="4487862"/>
            <a:ext cx="712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BO: rand(0,7)=4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8" name="Freeform 81">
            <a:extLst>
              <a:ext uri="{FF2B5EF4-FFF2-40B4-BE49-F238E27FC236}">
                <a16:creationId xmlns:a16="http://schemas.microsoft.com/office/drawing/2014/main" id="{D48E9480-C03F-6148-E8CA-47E50EB1F4C2}"/>
              </a:ext>
            </a:extLst>
          </p:cNvPr>
          <p:cNvSpPr>
            <a:spLocks noEditPoints="1"/>
          </p:cNvSpPr>
          <p:nvPr/>
        </p:nvSpPr>
        <p:spPr bwMode="auto">
          <a:xfrm>
            <a:off x="4486274" y="2241550"/>
            <a:ext cx="15875"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82">
            <a:extLst>
              <a:ext uri="{FF2B5EF4-FFF2-40B4-BE49-F238E27FC236}">
                <a16:creationId xmlns:a16="http://schemas.microsoft.com/office/drawing/2014/main" id="{3514DE27-F370-BF8F-5B4D-18A7E278AF3E}"/>
              </a:ext>
            </a:extLst>
          </p:cNvPr>
          <p:cNvSpPr>
            <a:spLocks noEditPoints="1"/>
          </p:cNvSpPr>
          <p:nvPr/>
        </p:nvSpPr>
        <p:spPr bwMode="auto">
          <a:xfrm>
            <a:off x="4714874" y="2241550"/>
            <a:ext cx="17462" cy="3603624"/>
          </a:xfrm>
          <a:custGeom>
            <a:avLst/>
            <a:gdLst>
              <a:gd name="T0" fmla="*/ 26 w 26"/>
              <a:gd name="T1" fmla="*/ 200 h 5654"/>
              <a:gd name="T2" fmla="*/ 0 w 26"/>
              <a:gd name="T3" fmla="*/ 200 h 5654"/>
              <a:gd name="T4" fmla="*/ 13 w 26"/>
              <a:gd name="T5" fmla="*/ 0 h 5654"/>
              <a:gd name="T6" fmla="*/ 26 w 26"/>
              <a:gd name="T7" fmla="*/ 334 h 5654"/>
              <a:gd name="T8" fmla="*/ 13 w 26"/>
              <a:gd name="T9" fmla="*/ 534 h 5654"/>
              <a:gd name="T10" fmla="*/ 0 w 26"/>
              <a:gd name="T11" fmla="*/ 334 h 5654"/>
              <a:gd name="T12" fmla="*/ 26 w 26"/>
              <a:gd name="T13" fmla="*/ 334 h 5654"/>
              <a:gd name="T14" fmla="*/ 26 w 26"/>
              <a:gd name="T15" fmla="*/ 840 h 5654"/>
              <a:gd name="T16" fmla="*/ 0 w 26"/>
              <a:gd name="T17" fmla="*/ 840 h 5654"/>
              <a:gd name="T18" fmla="*/ 13 w 26"/>
              <a:gd name="T19" fmla="*/ 640 h 5654"/>
              <a:gd name="T20" fmla="*/ 26 w 26"/>
              <a:gd name="T21" fmla="*/ 974 h 5654"/>
              <a:gd name="T22" fmla="*/ 13 w 26"/>
              <a:gd name="T23" fmla="*/ 1174 h 5654"/>
              <a:gd name="T24" fmla="*/ 0 w 26"/>
              <a:gd name="T25" fmla="*/ 974 h 5654"/>
              <a:gd name="T26" fmla="*/ 26 w 26"/>
              <a:gd name="T27" fmla="*/ 974 h 5654"/>
              <a:gd name="T28" fmla="*/ 26 w 26"/>
              <a:gd name="T29" fmla="*/ 1480 h 5654"/>
              <a:gd name="T30" fmla="*/ 0 w 26"/>
              <a:gd name="T31" fmla="*/ 1480 h 5654"/>
              <a:gd name="T32" fmla="*/ 13 w 26"/>
              <a:gd name="T33" fmla="*/ 1280 h 5654"/>
              <a:gd name="T34" fmla="*/ 26 w 26"/>
              <a:gd name="T35" fmla="*/ 1614 h 5654"/>
              <a:gd name="T36" fmla="*/ 13 w 26"/>
              <a:gd name="T37" fmla="*/ 1814 h 5654"/>
              <a:gd name="T38" fmla="*/ 0 w 26"/>
              <a:gd name="T39" fmla="*/ 1614 h 5654"/>
              <a:gd name="T40" fmla="*/ 26 w 26"/>
              <a:gd name="T41" fmla="*/ 1614 h 5654"/>
              <a:gd name="T42" fmla="*/ 26 w 26"/>
              <a:gd name="T43" fmla="*/ 2120 h 5654"/>
              <a:gd name="T44" fmla="*/ 0 w 26"/>
              <a:gd name="T45" fmla="*/ 2120 h 5654"/>
              <a:gd name="T46" fmla="*/ 13 w 26"/>
              <a:gd name="T47" fmla="*/ 1920 h 5654"/>
              <a:gd name="T48" fmla="*/ 26 w 26"/>
              <a:gd name="T49" fmla="*/ 2254 h 5654"/>
              <a:gd name="T50" fmla="*/ 13 w 26"/>
              <a:gd name="T51" fmla="*/ 2454 h 5654"/>
              <a:gd name="T52" fmla="*/ 0 w 26"/>
              <a:gd name="T53" fmla="*/ 2254 h 5654"/>
              <a:gd name="T54" fmla="*/ 26 w 26"/>
              <a:gd name="T55" fmla="*/ 2254 h 5654"/>
              <a:gd name="T56" fmla="*/ 26 w 26"/>
              <a:gd name="T57" fmla="*/ 2760 h 5654"/>
              <a:gd name="T58" fmla="*/ 0 w 26"/>
              <a:gd name="T59" fmla="*/ 2760 h 5654"/>
              <a:gd name="T60" fmla="*/ 13 w 26"/>
              <a:gd name="T61" fmla="*/ 2560 h 5654"/>
              <a:gd name="T62" fmla="*/ 26 w 26"/>
              <a:gd name="T63" fmla="*/ 2894 h 5654"/>
              <a:gd name="T64" fmla="*/ 13 w 26"/>
              <a:gd name="T65" fmla="*/ 3094 h 5654"/>
              <a:gd name="T66" fmla="*/ 0 w 26"/>
              <a:gd name="T67" fmla="*/ 2894 h 5654"/>
              <a:gd name="T68" fmla="*/ 26 w 26"/>
              <a:gd name="T69" fmla="*/ 2894 h 5654"/>
              <a:gd name="T70" fmla="*/ 26 w 26"/>
              <a:gd name="T71" fmla="*/ 3400 h 5654"/>
              <a:gd name="T72" fmla="*/ 0 w 26"/>
              <a:gd name="T73" fmla="*/ 3400 h 5654"/>
              <a:gd name="T74" fmla="*/ 13 w 26"/>
              <a:gd name="T75" fmla="*/ 3200 h 5654"/>
              <a:gd name="T76" fmla="*/ 26 w 26"/>
              <a:gd name="T77" fmla="*/ 3534 h 5654"/>
              <a:gd name="T78" fmla="*/ 13 w 26"/>
              <a:gd name="T79" fmla="*/ 3734 h 5654"/>
              <a:gd name="T80" fmla="*/ 0 w 26"/>
              <a:gd name="T81" fmla="*/ 3534 h 5654"/>
              <a:gd name="T82" fmla="*/ 26 w 26"/>
              <a:gd name="T83" fmla="*/ 3534 h 5654"/>
              <a:gd name="T84" fmla="*/ 26 w 26"/>
              <a:gd name="T85" fmla="*/ 4040 h 5654"/>
              <a:gd name="T86" fmla="*/ 0 w 26"/>
              <a:gd name="T87" fmla="*/ 4040 h 5654"/>
              <a:gd name="T88" fmla="*/ 13 w 26"/>
              <a:gd name="T89" fmla="*/ 3840 h 5654"/>
              <a:gd name="T90" fmla="*/ 26 w 26"/>
              <a:gd name="T91" fmla="*/ 4174 h 5654"/>
              <a:gd name="T92" fmla="*/ 13 w 26"/>
              <a:gd name="T93" fmla="*/ 4374 h 5654"/>
              <a:gd name="T94" fmla="*/ 0 w 26"/>
              <a:gd name="T95" fmla="*/ 4174 h 5654"/>
              <a:gd name="T96" fmla="*/ 26 w 26"/>
              <a:gd name="T97" fmla="*/ 4174 h 5654"/>
              <a:gd name="T98" fmla="*/ 26 w 26"/>
              <a:gd name="T99" fmla="*/ 4680 h 5654"/>
              <a:gd name="T100" fmla="*/ 0 w 26"/>
              <a:gd name="T101" fmla="*/ 4680 h 5654"/>
              <a:gd name="T102" fmla="*/ 13 w 26"/>
              <a:gd name="T103" fmla="*/ 4480 h 5654"/>
              <a:gd name="T104" fmla="*/ 26 w 26"/>
              <a:gd name="T105" fmla="*/ 4814 h 5654"/>
              <a:gd name="T106" fmla="*/ 13 w 26"/>
              <a:gd name="T107" fmla="*/ 5014 h 5654"/>
              <a:gd name="T108" fmla="*/ 0 w 26"/>
              <a:gd name="T109" fmla="*/ 4814 h 5654"/>
              <a:gd name="T110" fmla="*/ 26 w 26"/>
              <a:gd name="T111" fmla="*/ 4814 h 5654"/>
              <a:gd name="T112" fmla="*/ 26 w 26"/>
              <a:gd name="T113" fmla="*/ 5320 h 5654"/>
              <a:gd name="T114" fmla="*/ 0 w 26"/>
              <a:gd name="T115" fmla="*/ 5320 h 5654"/>
              <a:gd name="T116" fmla="*/ 13 w 26"/>
              <a:gd name="T117" fmla="*/ 5120 h 5654"/>
              <a:gd name="T118" fmla="*/ 26 w 26"/>
              <a:gd name="T119" fmla="*/ 5454 h 5654"/>
              <a:gd name="T120" fmla="*/ 13 w 26"/>
              <a:gd name="T121" fmla="*/ 5654 h 5654"/>
              <a:gd name="T122" fmla="*/ 0 w 26"/>
              <a:gd name="T123" fmla="*/ 5454 h 5654"/>
              <a:gd name="T124" fmla="*/ 26 w 26"/>
              <a:gd name="T125" fmla="*/ 5454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5654">
                <a:moveTo>
                  <a:pt x="26" y="14"/>
                </a:moveTo>
                <a:lnTo>
                  <a:pt x="26" y="200"/>
                </a:lnTo>
                <a:cubicBezTo>
                  <a:pt x="26" y="208"/>
                  <a:pt x="20" y="214"/>
                  <a:pt x="13" y="214"/>
                </a:cubicBezTo>
                <a:cubicBezTo>
                  <a:pt x="6" y="214"/>
                  <a:pt x="0" y="208"/>
                  <a:pt x="0" y="200"/>
                </a:cubicBezTo>
                <a:lnTo>
                  <a:pt x="0" y="14"/>
                </a:lnTo>
                <a:cubicBezTo>
                  <a:pt x="0" y="6"/>
                  <a:pt x="6" y="0"/>
                  <a:pt x="13" y="0"/>
                </a:cubicBezTo>
                <a:cubicBezTo>
                  <a:pt x="20" y="0"/>
                  <a:pt x="26" y="6"/>
                  <a:pt x="26" y="14"/>
                </a:cubicBezTo>
                <a:close/>
                <a:moveTo>
                  <a:pt x="26" y="334"/>
                </a:moveTo>
                <a:lnTo>
                  <a:pt x="26" y="520"/>
                </a:lnTo>
                <a:cubicBezTo>
                  <a:pt x="26" y="528"/>
                  <a:pt x="20" y="534"/>
                  <a:pt x="13" y="534"/>
                </a:cubicBezTo>
                <a:cubicBezTo>
                  <a:pt x="6" y="534"/>
                  <a:pt x="0" y="528"/>
                  <a:pt x="0" y="520"/>
                </a:cubicBezTo>
                <a:lnTo>
                  <a:pt x="0" y="334"/>
                </a:lnTo>
                <a:cubicBezTo>
                  <a:pt x="0" y="326"/>
                  <a:pt x="6" y="320"/>
                  <a:pt x="13" y="320"/>
                </a:cubicBezTo>
                <a:cubicBezTo>
                  <a:pt x="20" y="320"/>
                  <a:pt x="26" y="326"/>
                  <a:pt x="26" y="334"/>
                </a:cubicBezTo>
                <a:close/>
                <a:moveTo>
                  <a:pt x="26" y="654"/>
                </a:moveTo>
                <a:lnTo>
                  <a:pt x="26" y="840"/>
                </a:lnTo>
                <a:cubicBezTo>
                  <a:pt x="26" y="848"/>
                  <a:pt x="20" y="854"/>
                  <a:pt x="13" y="854"/>
                </a:cubicBezTo>
                <a:cubicBezTo>
                  <a:pt x="6" y="854"/>
                  <a:pt x="0" y="848"/>
                  <a:pt x="0" y="840"/>
                </a:cubicBezTo>
                <a:lnTo>
                  <a:pt x="0" y="654"/>
                </a:lnTo>
                <a:cubicBezTo>
                  <a:pt x="0" y="646"/>
                  <a:pt x="6" y="640"/>
                  <a:pt x="13" y="640"/>
                </a:cubicBezTo>
                <a:cubicBezTo>
                  <a:pt x="20" y="640"/>
                  <a:pt x="26" y="646"/>
                  <a:pt x="26" y="654"/>
                </a:cubicBezTo>
                <a:close/>
                <a:moveTo>
                  <a:pt x="26" y="974"/>
                </a:moveTo>
                <a:lnTo>
                  <a:pt x="26" y="1160"/>
                </a:lnTo>
                <a:cubicBezTo>
                  <a:pt x="26" y="1168"/>
                  <a:pt x="20" y="1174"/>
                  <a:pt x="13" y="1174"/>
                </a:cubicBezTo>
                <a:cubicBezTo>
                  <a:pt x="6" y="1174"/>
                  <a:pt x="0" y="1168"/>
                  <a:pt x="0" y="1160"/>
                </a:cubicBezTo>
                <a:lnTo>
                  <a:pt x="0" y="974"/>
                </a:lnTo>
                <a:cubicBezTo>
                  <a:pt x="0" y="966"/>
                  <a:pt x="6" y="960"/>
                  <a:pt x="13" y="960"/>
                </a:cubicBezTo>
                <a:cubicBezTo>
                  <a:pt x="20" y="960"/>
                  <a:pt x="26" y="966"/>
                  <a:pt x="26" y="974"/>
                </a:cubicBezTo>
                <a:close/>
                <a:moveTo>
                  <a:pt x="26" y="1294"/>
                </a:moveTo>
                <a:lnTo>
                  <a:pt x="26" y="1480"/>
                </a:lnTo>
                <a:cubicBezTo>
                  <a:pt x="26" y="1488"/>
                  <a:pt x="20" y="1494"/>
                  <a:pt x="13" y="1494"/>
                </a:cubicBezTo>
                <a:cubicBezTo>
                  <a:pt x="6" y="1494"/>
                  <a:pt x="0" y="1488"/>
                  <a:pt x="0" y="1480"/>
                </a:cubicBezTo>
                <a:lnTo>
                  <a:pt x="0" y="1294"/>
                </a:lnTo>
                <a:cubicBezTo>
                  <a:pt x="0" y="1286"/>
                  <a:pt x="6" y="1280"/>
                  <a:pt x="13" y="1280"/>
                </a:cubicBezTo>
                <a:cubicBezTo>
                  <a:pt x="20" y="1280"/>
                  <a:pt x="26" y="1286"/>
                  <a:pt x="26" y="1294"/>
                </a:cubicBezTo>
                <a:close/>
                <a:moveTo>
                  <a:pt x="26" y="1614"/>
                </a:moveTo>
                <a:lnTo>
                  <a:pt x="26" y="1800"/>
                </a:lnTo>
                <a:cubicBezTo>
                  <a:pt x="26" y="1808"/>
                  <a:pt x="20" y="1814"/>
                  <a:pt x="13" y="1814"/>
                </a:cubicBezTo>
                <a:cubicBezTo>
                  <a:pt x="6" y="1814"/>
                  <a:pt x="0" y="1808"/>
                  <a:pt x="0" y="1800"/>
                </a:cubicBezTo>
                <a:lnTo>
                  <a:pt x="0" y="1614"/>
                </a:lnTo>
                <a:cubicBezTo>
                  <a:pt x="0" y="1606"/>
                  <a:pt x="6" y="1600"/>
                  <a:pt x="13" y="1600"/>
                </a:cubicBezTo>
                <a:cubicBezTo>
                  <a:pt x="20" y="1600"/>
                  <a:pt x="26" y="1606"/>
                  <a:pt x="26" y="1614"/>
                </a:cubicBezTo>
                <a:close/>
                <a:moveTo>
                  <a:pt x="26" y="1934"/>
                </a:moveTo>
                <a:lnTo>
                  <a:pt x="26" y="2120"/>
                </a:lnTo>
                <a:cubicBezTo>
                  <a:pt x="26" y="2128"/>
                  <a:pt x="20" y="2134"/>
                  <a:pt x="13" y="2134"/>
                </a:cubicBezTo>
                <a:cubicBezTo>
                  <a:pt x="6" y="2134"/>
                  <a:pt x="0" y="2128"/>
                  <a:pt x="0" y="2120"/>
                </a:cubicBezTo>
                <a:lnTo>
                  <a:pt x="0" y="1934"/>
                </a:lnTo>
                <a:cubicBezTo>
                  <a:pt x="0" y="1926"/>
                  <a:pt x="6" y="1920"/>
                  <a:pt x="13" y="1920"/>
                </a:cubicBezTo>
                <a:cubicBezTo>
                  <a:pt x="20" y="1920"/>
                  <a:pt x="26" y="1926"/>
                  <a:pt x="26" y="1934"/>
                </a:cubicBezTo>
                <a:close/>
                <a:moveTo>
                  <a:pt x="26" y="2254"/>
                </a:moveTo>
                <a:lnTo>
                  <a:pt x="26" y="2440"/>
                </a:lnTo>
                <a:cubicBezTo>
                  <a:pt x="26" y="2448"/>
                  <a:pt x="20" y="2454"/>
                  <a:pt x="13" y="2454"/>
                </a:cubicBezTo>
                <a:cubicBezTo>
                  <a:pt x="6" y="2454"/>
                  <a:pt x="0" y="2448"/>
                  <a:pt x="0" y="2440"/>
                </a:cubicBezTo>
                <a:lnTo>
                  <a:pt x="0" y="2254"/>
                </a:lnTo>
                <a:cubicBezTo>
                  <a:pt x="0" y="2246"/>
                  <a:pt x="6" y="2240"/>
                  <a:pt x="13" y="2240"/>
                </a:cubicBezTo>
                <a:cubicBezTo>
                  <a:pt x="20" y="2240"/>
                  <a:pt x="26" y="2246"/>
                  <a:pt x="26" y="2254"/>
                </a:cubicBezTo>
                <a:close/>
                <a:moveTo>
                  <a:pt x="26" y="2574"/>
                </a:moveTo>
                <a:lnTo>
                  <a:pt x="26" y="2760"/>
                </a:lnTo>
                <a:cubicBezTo>
                  <a:pt x="26" y="2768"/>
                  <a:pt x="20" y="2774"/>
                  <a:pt x="13" y="2774"/>
                </a:cubicBezTo>
                <a:cubicBezTo>
                  <a:pt x="6" y="2774"/>
                  <a:pt x="0" y="2768"/>
                  <a:pt x="0" y="2760"/>
                </a:cubicBezTo>
                <a:lnTo>
                  <a:pt x="0" y="2574"/>
                </a:lnTo>
                <a:cubicBezTo>
                  <a:pt x="0" y="2566"/>
                  <a:pt x="6" y="2560"/>
                  <a:pt x="13" y="2560"/>
                </a:cubicBezTo>
                <a:cubicBezTo>
                  <a:pt x="20" y="2560"/>
                  <a:pt x="26" y="2566"/>
                  <a:pt x="26" y="2574"/>
                </a:cubicBezTo>
                <a:close/>
                <a:moveTo>
                  <a:pt x="26" y="2894"/>
                </a:moveTo>
                <a:lnTo>
                  <a:pt x="26" y="3080"/>
                </a:lnTo>
                <a:cubicBezTo>
                  <a:pt x="26" y="3088"/>
                  <a:pt x="20" y="3094"/>
                  <a:pt x="13" y="3094"/>
                </a:cubicBezTo>
                <a:cubicBezTo>
                  <a:pt x="6" y="3094"/>
                  <a:pt x="0" y="3088"/>
                  <a:pt x="0" y="3080"/>
                </a:cubicBezTo>
                <a:lnTo>
                  <a:pt x="0" y="2894"/>
                </a:lnTo>
                <a:cubicBezTo>
                  <a:pt x="0" y="2886"/>
                  <a:pt x="6" y="2880"/>
                  <a:pt x="13" y="2880"/>
                </a:cubicBezTo>
                <a:cubicBezTo>
                  <a:pt x="20" y="2880"/>
                  <a:pt x="26" y="2886"/>
                  <a:pt x="26" y="2894"/>
                </a:cubicBezTo>
                <a:close/>
                <a:moveTo>
                  <a:pt x="26" y="3214"/>
                </a:moveTo>
                <a:lnTo>
                  <a:pt x="26" y="3400"/>
                </a:lnTo>
                <a:cubicBezTo>
                  <a:pt x="26" y="3408"/>
                  <a:pt x="20" y="3414"/>
                  <a:pt x="13" y="3414"/>
                </a:cubicBezTo>
                <a:cubicBezTo>
                  <a:pt x="6" y="3414"/>
                  <a:pt x="0" y="3408"/>
                  <a:pt x="0" y="3400"/>
                </a:cubicBezTo>
                <a:lnTo>
                  <a:pt x="0" y="3214"/>
                </a:lnTo>
                <a:cubicBezTo>
                  <a:pt x="0" y="3206"/>
                  <a:pt x="6" y="3200"/>
                  <a:pt x="13" y="3200"/>
                </a:cubicBezTo>
                <a:cubicBezTo>
                  <a:pt x="20" y="3200"/>
                  <a:pt x="26" y="3206"/>
                  <a:pt x="26" y="3214"/>
                </a:cubicBezTo>
                <a:close/>
                <a:moveTo>
                  <a:pt x="26" y="3534"/>
                </a:moveTo>
                <a:lnTo>
                  <a:pt x="26" y="3720"/>
                </a:lnTo>
                <a:cubicBezTo>
                  <a:pt x="26" y="3728"/>
                  <a:pt x="20" y="3734"/>
                  <a:pt x="13" y="3734"/>
                </a:cubicBezTo>
                <a:cubicBezTo>
                  <a:pt x="6" y="3734"/>
                  <a:pt x="0" y="3728"/>
                  <a:pt x="0" y="3720"/>
                </a:cubicBezTo>
                <a:lnTo>
                  <a:pt x="0" y="3534"/>
                </a:lnTo>
                <a:cubicBezTo>
                  <a:pt x="0" y="3526"/>
                  <a:pt x="6" y="3520"/>
                  <a:pt x="13" y="3520"/>
                </a:cubicBezTo>
                <a:cubicBezTo>
                  <a:pt x="20" y="3520"/>
                  <a:pt x="26" y="3526"/>
                  <a:pt x="26" y="3534"/>
                </a:cubicBezTo>
                <a:close/>
                <a:moveTo>
                  <a:pt x="26" y="3854"/>
                </a:moveTo>
                <a:lnTo>
                  <a:pt x="26" y="4040"/>
                </a:lnTo>
                <a:cubicBezTo>
                  <a:pt x="26" y="4048"/>
                  <a:pt x="20" y="4054"/>
                  <a:pt x="13" y="4054"/>
                </a:cubicBezTo>
                <a:cubicBezTo>
                  <a:pt x="6" y="4054"/>
                  <a:pt x="0" y="4048"/>
                  <a:pt x="0" y="4040"/>
                </a:cubicBezTo>
                <a:lnTo>
                  <a:pt x="0" y="3854"/>
                </a:lnTo>
                <a:cubicBezTo>
                  <a:pt x="0" y="3846"/>
                  <a:pt x="6" y="3840"/>
                  <a:pt x="13" y="3840"/>
                </a:cubicBezTo>
                <a:cubicBezTo>
                  <a:pt x="20" y="3840"/>
                  <a:pt x="26" y="3846"/>
                  <a:pt x="26" y="3854"/>
                </a:cubicBezTo>
                <a:close/>
                <a:moveTo>
                  <a:pt x="26" y="4174"/>
                </a:moveTo>
                <a:lnTo>
                  <a:pt x="26" y="4360"/>
                </a:lnTo>
                <a:cubicBezTo>
                  <a:pt x="26" y="4368"/>
                  <a:pt x="20" y="4374"/>
                  <a:pt x="13" y="4374"/>
                </a:cubicBezTo>
                <a:cubicBezTo>
                  <a:pt x="6" y="4374"/>
                  <a:pt x="0" y="4368"/>
                  <a:pt x="0" y="4360"/>
                </a:cubicBezTo>
                <a:lnTo>
                  <a:pt x="0" y="4174"/>
                </a:lnTo>
                <a:cubicBezTo>
                  <a:pt x="0" y="4166"/>
                  <a:pt x="6" y="4160"/>
                  <a:pt x="13" y="4160"/>
                </a:cubicBezTo>
                <a:cubicBezTo>
                  <a:pt x="20" y="4160"/>
                  <a:pt x="26" y="4166"/>
                  <a:pt x="26" y="4174"/>
                </a:cubicBezTo>
                <a:close/>
                <a:moveTo>
                  <a:pt x="26" y="4494"/>
                </a:moveTo>
                <a:lnTo>
                  <a:pt x="26" y="4680"/>
                </a:lnTo>
                <a:cubicBezTo>
                  <a:pt x="26" y="4688"/>
                  <a:pt x="20" y="4694"/>
                  <a:pt x="13" y="4694"/>
                </a:cubicBezTo>
                <a:cubicBezTo>
                  <a:pt x="6" y="4694"/>
                  <a:pt x="0" y="4688"/>
                  <a:pt x="0" y="4680"/>
                </a:cubicBezTo>
                <a:lnTo>
                  <a:pt x="0" y="4494"/>
                </a:lnTo>
                <a:cubicBezTo>
                  <a:pt x="0" y="4486"/>
                  <a:pt x="6" y="4480"/>
                  <a:pt x="13" y="4480"/>
                </a:cubicBezTo>
                <a:cubicBezTo>
                  <a:pt x="20" y="4480"/>
                  <a:pt x="26" y="4486"/>
                  <a:pt x="26" y="4494"/>
                </a:cubicBezTo>
                <a:close/>
                <a:moveTo>
                  <a:pt x="26" y="4814"/>
                </a:moveTo>
                <a:lnTo>
                  <a:pt x="26" y="5000"/>
                </a:lnTo>
                <a:cubicBezTo>
                  <a:pt x="26" y="5008"/>
                  <a:pt x="20" y="5014"/>
                  <a:pt x="13" y="5014"/>
                </a:cubicBezTo>
                <a:cubicBezTo>
                  <a:pt x="6" y="5014"/>
                  <a:pt x="0" y="5008"/>
                  <a:pt x="0" y="5000"/>
                </a:cubicBezTo>
                <a:lnTo>
                  <a:pt x="0" y="4814"/>
                </a:lnTo>
                <a:cubicBezTo>
                  <a:pt x="0" y="4806"/>
                  <a:pt x="6" y="4800"/>
                  <a:pt x="13" y="4800"/>
                </a:cubicBezTo>
                <a:cubicBezTo>
                  <a:pt x="20" y="4800"/>
                  <a:pt x="26" y="4806"/>
                  <a:pt x="26" y="4814"/>
                </a:cubicBezTo>
                <a:close/>
                <a:moveTo>
                  <a:pt x="26" y="5134"/>
                </a:moveTo>
                <a:lnTo>
                  <a:pt x="26" y="5320"/>
                </a:lnTo>
                <a:cubicBezTo>
                  <a:pt x="26" y="5328"/>
                  <a:pt x="20" y="5334"/>
                  <a:pt x="13" y="5334"/>
                </a:cubicBezTo>
                <a:cubicBezTo>
                  <a:pt x="6" y="5334"/>
                  <a:pt x="0" y="5328"/>
                  <a:pt x="0" y="5320"/>
                </a:cubicBezTo>
                <a:lnTo>
                  <a:pt x="0" y="5134"/>
                </a:lnTo>
                <a:cubicBezTo>
                  <a:pt x="0" y="5126"/>
                  <a:pt x="6" y="5120"/>
                  <a:pt x="13" y="5120"/>
                </a:cubicBezTo>
                <a:cubicBezTo>
                  <a:pt x="20" y="5120"/>
                  <a:pt x="26" y="5126"/>
                  <a:pt x="26" y="5134"/>
                </a:cubicBezTo>
                <a:close/>
                <a:moveTo>
                  <a:pt x="26" y="5454"/>
                </a:moveTo>
                <a:lnTo>
                  <a:pt x="26" y="5640"/>
                </a:lnTo>
                <a:cubicBezTo>
                  <a:pt x="26" y="5648"/>
                  <a:pt x="20" y="5654"/>
                  <a:pt x="13" y="5654"/>
                </a:cubicBezTo>
                <a:cubicBezTo>
                  <a:pt x="6" y="5654"/>
                  <a:pt x="0" y="5648"/>
                  <a:pt x="0" y="5640"/>
                </a:cubicBezTo>
                <a:lnTo>
                  <a:pt x="0" y="5454"/>
                </a:lnTo>
                <a:cubicBezTo>
                  <a:pt x="0" y="5446"/>
                  <a:pt x="6" y="5440"/>
                  <a:pt x="13" y="5440"/>
                </a:cubicBezTo>
                <a:cubicBezTo>
                  <a:pt x="20" y="5440"/>
                  <a:pt x="26" y="5446"/>
                  <a:pt x="26" y="5454"/>
                </a:cubicBezTo>
                <a:close/>
              </a:path>
            </a:pathLst>
          </a:custGeom>
          <a:solidFill>
            <a:srgbClr val="7F7F7F"/>
          </a:solidFill>
          <a:ln w="1588"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09" name="Picture 85">
            <a:extLst>
              <a:ext uri="{FF2B5EF4-FFF2-40B4-BE49-F238E27FC236}">
                <a16:creationId xmlns:a16="http://schemas.microsoft.com/office/drawing/2014/main" id="{227D2F10-9D3B-58C0-8387-D9C3ACF09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5224462"/>
            <a:ext cx="11509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86">
            <a:extLst>
              <a:ext uri="{FF2B5EF4-FFF2-40B4-BE49-F238E27FC236}">
                <a16:creationId xmlns:a16="http://schemas.microsoft.com/office/drawing/2014/main" id="{7781A6C2-CB25-298A-B875-1985622CE42E}"/>
              </a:ext>
            </a:extLst>
          </p:cNvPr>
          <p:cNvSpPr>
            <a:spLocks noChangeArrowheads="1"/>
          </p:cNvSpPr>
          <p:nvPr/>
        </p:nvSpPr>
        <p:spPr bwMode="auto">
          <a:xfrm>
            <a:off x="3811587" y="5232399"/>
            <a:ext cx="1146175" cy="153987"/>
          </a:xfrm>
          <a:prstGeom prst="rect">
            <a:avLst/>
          </a:prstGeom>
          <a:noFill/>
          <a:ln w="12700" cap="sq">
            <a:solidFill>
              <a:srgbClr val="62983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87">
            <a:extLst>
              <a:ext uri="{FF2B5EF4-FFF2-40B4-BE49-F238E27FC236}">
                <a16:creationId xmlns:a16="http://schemas.microsoft.com/office/drawing/2014/main" id="{5AEFB7B1-7E5B-9807-F9E5-B039D54A38E0}"/>
              </a:ext>
            </a:extLst>
          </p:cNvPr>
          <p:cNvSpPr>
            <a:spLocks noChangeArrowheads="1"/>
          </p:cNvSpPr>
          <p:nvPr/>
        </p:nvSpPr>
        <p:spPr bwMode="auto">
          <a:xfrm>
            <a:off x="4060825" y="5253037"/>
            <a:ext cx="712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BO: rand(0,7)=5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4" name="Rectangle 88">
            <a:extLst>
              <a:ext uri="{FF2B5EF4-FFF2-40B4-BE49-F238E27FC236}">
                <a16:creationId xmlns:a16="http://schemas.microsoft.com/office/drawing/2014/main" id="{97625D10-949C-D1CC-6DF2-7842EE247900}"/>
              </a:ext>
            </a:extLst>
          </p:cNvPr>
          <p:cNvSpPr>
            <a:spLocks noChangeArrowheads="1"/>
          </p:cNvSpPr>
          <p:nvPr/>
        </p:nvSpPr>
        <p:spPr bwMode="auto">
          <a:xfrm>
            <a:off x="4729162" y="4162425"/>
            <a:ext cx="3551237" cy="4587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89">
            <a:extLst>
              <a:ext uri="{FF2B5EF4-FFF2-40B4-BE49-F238E27FC236}">
                <a16:creationId xmlns:a16="http://schemas.microsoft.com/office/drawing/2014/main" id="{D26AA3F6-35EC-A0B7-BAC3-2B3842CFFD4E}"/>
              </a:ext>
            </a:extLst>
          </p:cNvPr>
          <p:cNvSpPr>
            <a:spLocks noChangeArrowheads="1"/>
          </p:cNvSpPr>
          <p:nvPr/>
        </p:nvSpPr>
        <p:spPr bwMode="auto">
          <a:xfrm>
            <a:off x="4729162" y="4162425"/>
            <a:ext cx="3551237" cy="458787"/>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90">
            <a:extLst>
              <a:ext uri="{FF2B5EF4-FFF2-40B4-BE49-F238E27FC236}">
                <a16:creationId xmlns:a16="http://schemas.microsoft.com/office/drawing/2014/main" id="{9F968197-A88D-AB45-C78E-4B22C14790F1}"/>
              </a:ext>
            </a:extLst>
          </p:cNvPr>
          <p:cNvSpPr>
            <a:spLocks noChangeArrowheads="1"/>
          </p:cNvSpPr>
          <p:nvPr/>
        </p:nvSpPr>
        <p:spPr bwMode="auto">
          <a:xfrm>
            <a:off x="5988050" y="4314825"/>
            <a:ext cx="11604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EFFFF"/>
                </a:solidFill>
                <a:effectLst/>
                <a:latin typeface="Calibri" panose="020F0502020204030204" pitchFamily="34" charset="0"/>
              </a:rPr>
              <a:t>PPDU transmission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Line 91">
            <a:extLst>
              <a:ext uri="{FF2B5EF4-FFF2-40B4-BE49-F238E27FC236}">
                <a16:creationId xmlns:a16="http://schemas.microsoft.com/office/drawing/2014/main" id="{999DFFEF-4AE2-1CD9-914E-6452357D1EB3}"/>
              </a:ext>
            </a:extLst>
          </p:cNvPr>
          <p:cNvSpPr>
            <a:spLocks noChangeShapeType="1"/>
          </p:cNvSpPr>
          <p:nvPr/>
        </p:nvSpPr>
        <p:spPr bwMode="auto">
          <a:xfrm>
            <a:off x="3833812" y="4697412"/>
            <a:ext cx="857250" cy="0"/>
          </a:xfrm>
          <a:prstGeom prst="line">
            <a:avLst/>
          </a:prstGeom>
          <a:noFill/>
          <a:ln w="34925" cap="rnd">
            <a:solidFill>
              <a:srgbClr val="70AD4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92">
            <a:extLst>
              <a:ext uri="{FF2B5EF4-FFF2-40B4-BE49-F238E27FC236}">
                <a16:creationId xmlns:a16="http://schemas.microsoft.com/office/drawing/2014/main" id="{5E677AC7-626A-BE1C-AB46-660B56DAAAD6}"/>
              </a:ext>
            </a:extLst>
          </p:cNvPr>
          <p:cNvSpPr>
            <a:spLocks noChangeArrowheads="1"/>
          </p:cNvSpPr>
          <p:nvPr/>
        </p:nvSpPr>
        <p:spPr bwMode="auto">
          <a:xfrm>
            <a:off x="4184650" y="4637087"/>
            <a:ext cx="153987"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93">
            <a:extLst>
              <a:ext uri="{FF2B5EF4-FFF2-40B4-BE49-F238E27FC236}">
                <a16:creationId xmlns:a16="http://schemas.microsoft.com/office/drawing/2014/main" id="{14166D69-93F7-C889-1876-09053BC3D71F}"/>
              </a:ext>
            </a:extLst>
          </p:cNvPr>
          <p:cNvSpPr>
            <a:spLocks noChangeArrowheads="1"/>
          </p:cNvSpPr>
          <p:nvPr/>
        </p:nvSpPr>
        <p:spPr bwMode="auto">
          <a:xfrm>
            <a:off x="4189412" y="4640262"/>
            <a:ext cx="2349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Idle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Line 94">
            <a:extLst>
              <a:ext uri="{FF2B5EF4-FFF2-40B4-BE49-F238E27FC236}">
                <a16:creationId xmlns:a16="http://schemas.microsoft.com/office/drawing/2014/main" id="{F195C83F-48F6-BF65-8B5C-EFEDEF21B81D}"/>
              </a:ext>
            </a:extLst>
          </p:cNvPr>
          <p:cNvSpPr>
            <a:spLocks noChangeShapeType="1"/>
          </p:cNvSpPr>
          <p:nvPr/>
        </p:nvSpPr>
        <p:spPr bwMode="auto">
          <a:xfrm>
            <a:off x="3833812" y="5462587"/>
            <a:ext cx="857250" cy="0"/>
          </a:xfrm>
          <a:prstGeom prst="line">
            <a:avLst/>
          </a:prstGeom>
          <a:noFill/>
          <a:ln w="34925" cap="rnd">
            <a:solidFill>
              <a:srgbClr val="70AD4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95">
            <a:extLst>
              <a:ext uri="{FF2B5EF4-FFF2-40B4-BE49-F238E27FC236}">
                <a16:creationId xmlns:a16="http://schemas.microsoft.com/office/drawing/2014/main" id="{B8EBDBEC-A2FF-C61A-65BE-E544FFCDA008}"/>
              </a:ext>
            </a:extLst>
          </p:cNvPr>
          <p:cNvSpPr>
            <a:spLocks noChangeArrowheads="1"/>
          </p:cNvSpPr>
          <p:nvPr/>
        </p:nvSpPr>
        <p:spPr bwMode="auto">
          <a:xfrm>
            <a:off x="4184650" y="5400674"/>
            <a:ext cx="153987"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96">
            <a:extLst>
              <a:ext uri="{FF2B5EF4-FFF2-40B4-BE49-F238E27FC236}">
                <a16:creationId xmlns:a16="http://schemas.microsoft.com/office/drawing/2014/main" id="{A015BA3F-45B2-18C0-582D-14A0671EABF1}"/>
              </a:ext>
            </a:extLst>
          </p:cNvPr>
          <p:cNvSpPr>
            <a:spLocks noChangeArrowheads="1"/>
          </p:cNvSpPr>
          <p:nvPr/>
        </p:nvSpPr>
        <p:spPr bwMode="auto">
          <a:xfrm>
            <a:off x="4189412" y="5405437"/>
            <a:ext cx="204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2983D"/>
                </a:solidFill>
                <a:effectLst/>
                <a:latin typeface="Calibri" panose="020F0502020204030204" pitchFamily="34" charset="0"/>
              </a:rPr>
              <a:t>Idle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Line 97">
            <a:extLst>
              <a:ext uri="{FF2B5EF4-FFF2-40B4-BE49-F238E27FC236}">
                <a16:creationId xmlns:a16="http://schemas.microsoft.com/office/drawing/2014/main" id="{24F93B46-EAB9-BCFC-9748-8B985DC44524}"/>
              </a:ext>
            </a:extLst>
          </p:cNvPr>
          <p:cNvSpPr>
            <a:spLocks noChangeShapeType="1"/>
          </p:cNvSpPr>
          <p:nvPr/>
        </p:nvSpPr>
        <p:spPr bwMode="auto">
          <a:xfrm>
            <a:off x="4691062" y="5462587"/>
            <a:ext cx="3575050"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98">
            <a:extLst>
              <a:ext uri="{FF2B5EF4-FFF2-40B4-BE49-F238E27FC236}">
                <a16:creationId xmlns:a16="http://schemas.microsoft.com/office/drawing/2014/main" id="{72F83291-F269-9E2C-9FB3-1B1BCF9C08E1}"/>
              </a:ext>
            </a:extLst>
          </p:cNvPr>
          <p:cNvSpPr>
            <a:spLocks noChangeArrowheads="1"/>
          </p:cNvSpPr>
          <p:nvPr/>
        </p:nvSpPr>
        <p:spPr bwMode="auto">
          <a:xfrm>
            <a:off x="6380162" y="5400674"/>
            <a:ext cx="195262"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99">
            <a:extLst>
              <a:ext uri="{FF2B5EF4-FFF2-40B4-BE49-F238E27FC236}">
                <a16:creationId xmlns:a16="http://schemas.microsoft.com/office/drawing/2014/main" id="{5F435279-667E-1F74-6844-93F552D8F9A7}"/>
              </a:ext>
            </a:extLst>
          </p:cNvPr>
          <p:cNvSpPr>
            <a:spLocks noChangeArrowheads="1"/>
          </p:cNvSpPr>
          <p:nvPr/>
        </p:nvSpPr>
        <p:spPr bwMode="auto">
          <a:xfrm>
            <a:off x="6384925" y="5405437"/>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7" name="Line 100">
            <a:extLst>
              <a:ext uri="{FF2B5EF4-FFF2-40B4-BE49-F238E27FC236}">
                <a16:creationId xmlns:a16="http://schemas.microsoft.com/office/drawing/2014/main" id="{A1448986-F569-167E-63F4-9D3273EF0AEC}"/>
              </a:ext>
            </a:extLst>
          </p:cNvPr>
          <p:cNvSpPr>
            <a:spLocks noChangeShapeType="1"/>
          </p:cNvSpPr>
          <p:nvPr/>
        </p:nvSpPr>
        <p:spPr bwMode="auto">
          <a:xfrm>
            <a:off x="4729162" y="3090863"/>
            <a:ext cx="3551237"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101">
            <a:extLst>
              <a:ext uri="{FF2B5EF4-FFF2-40B4-BE49-F238E27FC236}">
                <a16:creationId xmlns:a16="http://schemas.microsoft.com/office/drawing/2014/main" id="{A3A6DBEE-4597-E231-1892-9125F0CF0732}"/>
              </a:ext>
            </a:extLst>
          </p:cNvPr>
          <p:cNvSpPr>
            <a:spLocks noChangeArrowheads="1"/>
          </p:cNvSpPr>
          <p:nvPr/>
        </p:nvSpPr>
        <p:spPr bwMode="auto">
          <a:xfrm>
            <a:off x="6407150" y="3030538"/>
            <a:ext cx="195262"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102">
            <a:extLst>
              <a:ext uri="{FF2B5EF4-FFF2-40B4-BE49-F238E27FC236}">
                <a16:creationId xmlns:a16="http://schemas.microsoft.com/office/drawing/2014/main" id="{96C64AF9-252F-A2BA-3445-474B33F14896}"/>
              </a:ext>
            </a:extLst>
          </p:cNvPr>
          <p:cNvSpPr>
            <a:spLocks noChangeArrowheads="1"/>
          </p:cNvSpPr>
          <p:nvPr/>
        </p:nvSpPr>
        <p:spPr bwMode="auto">
          <a:xfrm>
            <a:off x="6411912" y="3036888"/>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1" name="Line 103">
            <a:extLst>
              <a:ext uri="{FF2B5EF4-FFF2-40B4-BE49-F238E27FC236}">
                <a16:creationId xmlns:a16="http://schemas.microsoft.com/office/drawing/2014/main" id="{61164A06-C009-60E2-E154-6CAF33888516}"/>
              </a:ext>
            </a:extLst>
          </p:cNvPr>
          <p:cNvSpPr>
            <a:spLocks noChangeShapeType="1"/>
          </p:cNvSpPr>
          <p:nvPr/>
        </p:nvSpPr>
        <p:spPr bwMode="auto">
          <a:xfrm>
            <a:off x="4738687" y="3856037"/>
            <a:ext cx="3552825"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104">
            <a:extLst>
              <a:ext uri="{FF2B5EF4-FFF2-40B4-BE49-F238E27FC236}">
                <a16:creationId xmlns:a16="http://schemas.microsoft.com/office/drawing/2014/main" id="{14773C91-6968-5CAE-6940-AAA4F48716CA}"/>
              </a:ext>
            </a:extLst>
          </p:cNvPr>
          <p:cNvSpPr>
            <a:spLocks noChangeArrowheads="1"/>
          </p:cNvSpPr>
          <p:nvPr/>
        </p:nvSpPr>
        <p:spPr bwMode="auto">
          <a:xfrm>
            <a:off x="6418262" y="3795712"/>
            <a:ext cx="193675"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105">
            <a:extLst>
              <a:ext uri="{FF2B5EF4-FFF2-40B4-BE49-F238E27FC236}">
                <a16:creationId xmlns:a16="http://schemas.microsoft.com/office/drawing/2014/main" id="{7B63C160-8DDA-6B33-93CD-0C20FB26042B}"/>
              </a:ext>
            </a:extLst>
          </p:cNvPr>
          <p:cNvSpPr>
            <a:spLocks noChangeArrowheads="1"/>
          </p:cNvSpPr>
          <p:nvPr/>
        </p:nvSpPr>
        <p:spPr bwMode="auto">
          <a:xfrm>
            <a:off x="6423025" y="3798887"/>
            <a:ext cx="2746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4" name="Line 106">
            <a:extLst>
              <a:ext uri="{FF2B5EF4-FFF2-40B4-BE49-F238E27FC236}">
                <a16:creationId xmlns:a16="http://schemas.microsoft.com/office/drawing/2014/main" id="{5890B4EE-8DD1-6CB7-BABF-16343C458DF2}"/>
              </a:ext>
            </a:extLst>
          </p:cNvPr>
          <p:cNvSpPr>
            <a:spLocks noChangeShapeType="1"/>
          </p:cNvSpPr>
          <p:nvPr/>
        </p:nvSpPr>
        <p:spPr bwMode="auto">
          <a:xfrm>
            <a:off x="1779587" y="3856037"/>
            <a:ext cx="533400"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107">
            <a:extLst>
              <a:ext uri="{FF2B5EF4-FFF2-40B4-BE49-F238E27FC236}">
                <a16:creationId xmlns:a16="http://schemas.microsoft.com/office/drawing/2014/main" id="{60A2B77D-4D86-3B5C-C171-55367662EE7B}"/>
              </a:ext>
            </a:extLst>
          </p:cNvPr>
          <p:cNvSpPr>
            <a:spLocks noChangeArrowheads="1"/>
          </p:cNvSpPr>
          <p:nvPr/>
        </p:nvSpPr>
        <p:spPr bwMode="auto">
          <a:xfrm>
            <a:off x="1949450" y="3795712"/>
            <a:ext cx="193675"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108">
            <a:extLst>
              <a:ext uri="{FF2B5EF4-FFF2-40B4-BE49-F238E27FC236}">
                <a16:creationId xmlns:a16="http://schemas.microsoft.com/office/drawing/2014/main" id="{F4B48D17-5AFE-DB57-48C7-3DA467568D05}"/>
              </a:ext>
            </a:extLst>
          </p:cNvPr>
          <p:cNvSpPr>
            <a:spLocks noChangeArrowheads="1"/>
          </p:cNvSpPr>
          <p:nvPr/>
        </p:nvSpPr>
        <p:spPr bwMode="auto">
          <a:xfrm>
            <a:off x="1954212" y="3798887"/>
            <a:ext cx="2746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7" name="Line 109">
            <a:extLst>
              <a:ext uri="{FF2B5EF4-FFF2-40B4-BE49-F238E27FC236}">
                <a16:creationId xmlns:a16="http://schemas.microsoft.com/office/drawing/2014/main" id="{95229B68-3308-B387-C4FA-1AEC41C38958}"/>
              </a:ext>
            </a:extLst>
          </p:cNvPr>
          <p:cNvSpPr>
            <a:spLocks noChangeShapeType="1"/>
          </p:cNvSpPr>
          <p:nvPr/>
        </p:nvSpPr>
        <p:spPr bwMode="auto">
          <a:xfrm>
            <a:off x="1749425" y="4697412"/>
            <a:ext cx="534987"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110">
            <a:extLst>
              <a:ext uri="{FF2B5EF4-FFF2-40B4-BE49-F238E27FC236}">
                <a16:creationId xmlns:a16="http://schemas.microsoft.com/office/drawing/2014/main" id="{B42EDD95-4728-0945-0ED5-0C392102CD9F}"/>
              </a:ext>
            </a:extLst>
          </p:cNvPr>
          <p:cNvSpPr>
            <a:spLocks noChangeArrowheads="1"/>
          </p:cNvSpPr>
          <p:nvPr/>
        </p:nvSpPr>
        <p:spPr bwMode="auto">
          <a:xfrm>
            <a:off x="1919287" y="4637087"/>
            <a:ext cx="195262"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111">
            <a:extLst>
              <a:ext uri="{FF2B5EF4-FFF2-40B4-BE49-F238E27FC236}">
                <a16:creationId xmlns:a16="http://schemas.microsoft.com/office/drawing/2014/main" id="{C49B8847-1300-F5A4-C80A-E6298DFD8FD7}"/>
              </a:ext>
            </a:extLst>
          </p:cNvPr>
          <p:cNvSpPr>
            <a:spLocks noChangeArrowheads="1"/>
          </p:cNvSpPr>
          <p:nvPr/>
        </p:nvSpPr>
        <p:spPr bwMode="auto">
          <a:xfrm>
            <a:off x="1924050" y="4640262"/>
            <a:ext cx="2746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0" name="Line 112">
            <a:extLst>
              <a:ext uri="{FF2B5EF4-FFF2-40B4-BE49-F238E27FC236}">
                <a16:creationId xmlns:a16="http://schemas.microsoft.com/office/drawing/2014/main" id="{E4A21350-A667-B0E5-9C8E-9E622C098269}"/>
              </a:ext>
            </a:extLst>
          </p:cNvPr>
          <p:cNvSpPr>
            <a:spLocks noChangeShapeType="1"/>
          </p:cNvSpPr>
          <p:nvPr/>
        </p:nvSpPr>
        <p:spPr bwMode="auto">
          <a:xfrm>
            <a:off x="1749425" y="5462587"/>
            <a:ext cx="534987" cy="0"/>
          </a:xfrm>
          <a:prstGeom prst="line">
            <a:avLst/>
          </a:prstGeom>
          <a:noFill/>
          <a:ln w="34925" cap="rnd">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113">
            <a:extLst>
              <a:ext uri="{FF2B5EF4-FFF2-40B4-BE49-F238E27FC236}">
                <a16:creationId xmlns:a16="http://schemas.microsoft.com/office/drawing/2014/main" id="{7E1ECFDC-6BFE-AC35-15B7-205BC9FA94BB}"/>
              </a:ext>
            </a:extLst>
          </p:cNvPr>
          <p:cNvSpPr>
            <a:spLocks noChangeArrowheads="1"/>
          </p:cNvSpPr>
          <p:nvPr/>
        </p:nvSpPr>
        <p:spPr bwMode="auto">
          <a:xfrm>
            <a:off x="1919287" y="5400674"/>
            <a:ext cx="195262"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114">
            <a:extLst>
              <a:ext uri="{FF2B5EF4-FFF2-40B4-BE49-F238E27FC236}">
                <a16:creationId xmlns:a16="http://schemas.microsoft.com/office/drawing/2014/main" id="{FD824A4B-72CA-47CF-09EC-E951035D53A7}"/>
              </a:ext>
            </a:extLst>
          </p:cNvPr>
          <p:cNvSpPr>
            <a:spLocks noChangeArrowheads="1"/>
          </p:cNvSpPr>
          <p:nvPr/>
        </p:nvSpPr>
        <p:spPr bwMode="auto">
          <a:xfrm>
            <a:off x="1924050" y="5405437"/>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D16D2A"/>
                </a:solidFill>
                <a:effectLst/>
                <a:latin typeface="Calibri" panose="020F0502020204030204" pitchFamily="34" charset="0"/>
              </a:rPr>
              <a:t>Busy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2">
            <a:extLst>
              <a:ext uri="{FF2B5EF4-FFF2-40B4-BE49-F238E27FC236}">
                <a16:creationId xmlns:a16="http://schemas.microsoft.com/office/drawing/2014/main" id="{49293808-3ED3-BAB7-00CD-19AD1036F411}"/>
              </a:ext>
            </a:extLst>
          </p:cNvPr>
          <p:cNvSpPr>
            <a:spLocks noChangeArrowheads="1"/>
          </p:cNvSpPr>
          <p:nvPr/>
        </p:nvSpPr>
        <p:spPr bwMode="auto">
          <a:xfrm>
            <a:off x="3918569" y="3786235"/>
            <a:ext cx="7614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EIFS mode/NAV</a:t>
            </a:r>
            <a:endParaRPr kumimoji="0" lang="en-US" altLang="en-US" sz="2000" b="1" i="0" u="none" strike="noStrike" cap="none" normalizeH="0" baseline="0" dirty="0">
              <a:ln>
                <a:noFill/>
              </a:ln>
              <a:effectLst/>
            </a:endParaRPr>
          </a:p>
        </p:txBody>
      </p:sp>
      <p:sp>
        <p:nvSpPr>
          <p:cNvPr id="13" name="Rectangle 39">
            <a:extLst>
              <a:ext uri="{FF2B5EF4-FFF2-40B4-BE49-F238E27FC236}">
                <a16:creationId xmlns:a16="http://schemas.microsoft.com/office/drawing/2014/main" id="{0EDCDB66-5A04-A54A-20AB-00353B3704E9}"/>
              </a:ext>
            </a:extLst>
          </p:cNvPr>
          <p:cNvSpPr>
            <a:spLocks noChangeArrowheads="1"/>
          </p:cNvSpPr>
          <p:nvPr/>
        </p:nvSpPr>
        <p:spPr bwMode="auto">
          <a:xfrm>
            <a:off x="3284537" y="4923134"/>
            <a:ext cx="45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Calibri" panose="020F0502020204030204" pitchFamily="34" charset="0"/>
              </a:rPr>
              <a:t>DS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rPr>
              <a:t>or</a:t>
            </a:r>
            <a:endParaRPr kumimoji="0" lang="en-US" altLang="en-US" sz="1000" b="0" i="0" u="none"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panose="020B0604020202020204" pitchFamily="34" charset="0"/>
              </a:rPr>
              <a:t>frame</a:t>
            </a:r>
          </a:p>
        </p:txBody>
      </p:sp>
      <p:sp>
        <p:nvSpPr>
          <p:cNvPr id="14" name="Line 31">
            <a:extLst>
              <a:ext uri="{FF2B5EF4-FFF2-40B4-BE49-F238E27FC236}">
                <a16:creationId xmlns:a16="http://schemas.microsoft.com/office/drawing/2014/main" id="{B57E2791-3E45-60C5-3905-368A245698BF}"/>
              </a:ext>
            </a:extLst>
          </p:cNvPr>
          <p:cNvSpPr>
            <a:spLocks noChangeShapeType="1"/>
          </p:cNvSpPr>
          <p:nvPr/>
        </p:nvSpPr>
        <p:spPr bwMode="auto">
          <a:xfrm flipV="1">
            <a:off x="2286742" y="1960565"/>
            <a:ext cx="726333" cy="616"/>
          </a:xfrm>
          <a:prstGeom prst="line">
            <a:avLst/>
          </a:prstGeom>
          <a:noFill/>
          <a:ln w="17463"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32">
            <a:extLst>
              <a:ext uri="{FF2B5EF4-FFF2-40B4-BE49-F238E27FC236}">
                <a16:creationId xmlns:a16="http://schemas.microsoft.com/office/drawing/2014/main" id="{12ACA3A9-5A42-75E8-8BD9-D305DBE71C12}"/>
              </a:ext>
            </a:extLst>
          </p:cNvPr>
          <p:cNvSpPr>
            <a:spLocks noChangeArrowheads="1"/>
          </p:cNvSpPr>
          <p:nvPr/>
        </p:nvSpPr>
        <p:spPr bwMode="auto">
          <a:xfrm>
            <a:off x="2226416" y="1907207"/>
            <a:ext cx="90487" cy="88900"/>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33">
            <a:extLst>
              <a:ext uri="{FF2B5EF4-FFF2-40B4-BE49-F238E27FC236}">
                <a16:creationId xmlns:a16="http://schemas.microsoft.com/office/drawing/2014/main" id="{15BAF04C-3561-1BEF-8171-3EB9BFC8CA8C}"/>
              </a:ext>
            </a:extLst>
          </p:cNvPr>
          <p:cNvSpPr>
            <a:spLocks noChangeArrowheads="1"/>
          </p:cNvSpPr>
          <p:nvPr/>
        </p:nvSpPr>
        <p:spPr bwMode="auto">
          <a:xfrm>
            <a:off x="2970439" y="1921668"/>
            <a:ext cx="90487" cy="88900"/>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34">
            <a:extLst>
              <a:ext uri="{FF2B5EF4-FFF2-40B4-BE49-F238E27FC236}">
                <a16:creationId xmlns:a16="http://schemas.microsoft.com/office/drawing/2014/main" id="{9C2E8C79-D9B9-B64B-1DB5-7AD92B9250D7}"/>
              </a:ext>
            </a:extLst>
          </p:cNvPr>
          <p:cNvSpPr>
            <a:spLocks noChangeArrowheads="1"/>
          </p:cNvSpPr>
          <p:nvPr/>
        </p:nvSpPr>
        <p:spPr bwMode="auto">
          <a:xfrm>
            <a:off x="2525001" y="1890097"/>
            <a:ext cx="180975" cy="122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35">
            <a:extLst>
              <a:ext uri="{FF2B5EF4-FFF2-40B4-BE49-F238E27FC236}">
                <a16:creationId xmlns:a16="http://schemas.microsoft.com/office/drawing/2014/main" id="{D1D9948B-33ED-2198-48D3-78693EA22995}"/>
              </a:ext>
            </a:extLst>
          </p:cNvPr>
          <p:cNvSpPr>
            <a:spLocks noChangeArrowheads="1"/>
          </p:cNvSpPr>
          <p:nvPr/>
        </p:nvSpPr>
        <p:spPr bwMode="auto">
          <a:xfrm>
            <a:off x="2533578" y="1891427"/>
            <a:ext cx="1715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3D64AC"/>
                </a:solidFill>
                <a:effectLst/>
                <a:latin typeface="Calibri" panose="020F0502020204030204" pitchFamily="34" charset="0"/>
              </a:rPr>
              <a:t>PIFS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597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A294-5DF2-4381-BA2B-2B16B75BE05B}"/>
              </a:ext>
            </a:extLst>
          </p:cNvPr>
          <p:cNvSpPr>
            <a:spLocks noGrp="1"/>
          </p:cNvSpPr>
          <p:nvPr>
            <p:ph type="title"/>
          </p:nvPr>
        </p:nvSpPr>
        <p:spPr>
          <a:xfrm>
            <a:off x="685800" y="685801"/>
            <a:ext cx="7770813" cy="609600"/>
          </a:xfrm>
        </p:spPr>
        <p:txBody>
          <a:bodyPr/>
          <a:lstStyle/>
          <a:p>
            <a:r>
              <a:rPr lang="en-US" dirty="0"/>
              <a:t>Recap from previous contributions*</a:t>
            </a:r>
          </a:p>
        </p:txBody>
      </p:sp>
      <p:sp>
        <p:nvSpPr>
          <p:cNvPr id="3" name="Content Placeholder 2">
            <a:extLst>
              <a:ext uri="{FF2B5EF4-FFF2-40B4-BE49-F238E27FC236}">
                <a16:creationId xmlns:a16="http://schemas.microsoft.com/office/drawing/2014/main" id="{5BFF350C-B1BC-4DB1-A6BA-66421ECEC33E}"/>
              </a:ext>
            </a:extLst>
          </p:cNvPr>
          <p:cNvSpPr>
            <a:spLocks noGrp="1"/>
          </p:cNvSpPr>
          <p:nvPr>
            <p:ph idx="1"/>
          </p:nvPr>
        </p:nvSpPr>
        <p:spPr>
          <a:xfrm>
            <a:off x="381000" y="1374778"/>
            <a:ext cx="8469312" cy="4721222"/>
          </a:xfrm>
        </p:spPr>
        <p:txBody>
          <a:bodyPr/>
          <a:lstStyle/>
          <a:p>
            <a:pPr>
              <a:buFont typeface="Arial" panose="020B0604020202020204" pitchFamily="34" charset="0"/>
              <a:buChar char="•"/>
            </a:pPr>
            <a:r>
              <a:rPr lang="en-US" sz="1400" dirty="0"/>
              <a:t>HiP EDCA contention allow to improve tail latency in both isolated and multi-BSS setup</a:t>
            </a:r>
          </a:p>
          <a:p>
            <a:pPr lvl="1">
              <a:buFont typeface="Arial" panose="020B0604020202020204" pitchFamily="34" charset="0"/>
              <a:buChar char="•"/>
            </a:pPr>
            <a:r>
              <a:rPr lang="en-US" sz="1200" dirty="0"/>
              <a:t>Provide 2x-4x latency improvements for LL traffic vs legacy EDCA</a:t>
            </a:r>
          </a:p>
          <a:p>
            <a:pPr lvl="1">
              <a:buFont typeface="Arial" panose="020B0604020202020204" pitchFamily="34" charset="0"/>
              <a:buChar char="•"/>
            </a:pPr>
            <a:r>
              <a:rPr lang="en-US" sz="1200" dirty="0"/>
              <a:t>Provide better traffic separation for LL traffic vs BE traffic</a:t>
            </a:r>
          </a:p>
          <a:p>
            <a:pPr lvl="1">
              <a:buFont typeface="Arial" panose="020B0604020202020204" pitchFamily="34" charset="0"/>
              <a:buChar char="•"/>
            </a:pPr>
            <a:r>
              <a:rPr lang="en-US" sz="1200" dirty="0"/>
              <a:t>Provide necessary scalability to serve larger number of LL clients vs legacy EDCA </a:t>
            </a:r>
          </a:p>
          <a:p>
            <a:pPr lvl="1">
              <a:buFont typeface="Arial" panose="020B0604020202020204" pitchFamily="34" charset="0"/>
              <a:buChar char="•"/>
            </a:pPr>
            <a:r>
              <a:rPr lang="en-US" sz="1200" dirty="0"/>
              <a:t>Naturally integrates into channel access state machine</a:t>
            </a:r>
          </a:p>
          <a:p>
            <a:pPr>
              <a:buFont typeface="Arial" panose="020B0604020202020204" pitchFamily="34" charset="0"/>
              <a:buChar char="•"/>
            </a:pPr>
            <a:r>
              <a:rPr lang="en-US" sz="1400" dirty="0"/>
              <a:t>Key findings from previous extensive simulations/experiments</a:t>
            </a:r>
          </a:p>
          <a:p>
            <a:pPr lvl="1">
              <a:buFont typeface="Arial" panose="020B0604020202020204" pitchFamily="34" charset="0"/>
              <a:buChar char="•"/>
            </a:pPr>
            <a:r>
              <a:rPr lang="en-US" sz="1200" dirty="0"/>
              <a:t>Better to exclude AC_BE/lower priority EDCAFs and focus of AC_VO\LL streams only:</a:t>
            </a:r>
          </a:p>
          <a:p>
            <a:pPr lvl="2">
              <a:buFont typeface="Arial" panose="020B0604020202020204" pitchFamily="34" charset="0"/>
              <a:buChar char="•"/>
            </a:pPr>
            <a:r>
              <a:rPr lang="en-US" sz="1000" b="1" dirty="0"/>
              <a:t>Implementation for BE is harder as it require complicated algorithms to balance UL and DL channel access</a:t>
            </a:r>
          </a:p>
          <a:p>
            <a:pPr lvl="2">
              <a:buFont typeface="Arial" panose="020B0604020202020204" pitchFamily="34" charset="0"/>
              <a:buChar char="•"/>
            </a:pPr>
            <a:r>
              <a:rPr lang="en-US" sz="1000" dirty="0"/>
              <a:t>Large number of BE clients make it difficult to control\provision the use of the feature</a:t>
            </a:r>
          </a:p>
          <a:p>
            <a:pPr lvl="2">
              <a:buFont typeface="Arial" panose="020B0604020202020204" pitchFamily="34" charset="0"/>
              <a:buChar char="•"/>
            </a:pPr>
            <a:r>
              <a:rPr lang="en-US" sz="1000" b="1" dirty="0"/>
              <a:t>Similar performance results can be achieved with less complicated schemes that involve only EDCA parameters optimization</a:t>
            </a:r>
          </a:p>
          <a:p>
            <a:pPr lvl="2">
              <a:buFont typeface="Arial" panose="020B0604020202020204" pitchFamily="34" charset="0"/>
              <a:buChar char="•"/>
            </a:pPr>
            <a:r>
              <a:rPr lang="en-US" sz="1000" dirty="0"/>
              <a:t>The repetition of DS signal (i.e. an AP reply with same DS signal) has limited affect on tail latency improvement</a:t>
            </a:r>
          </a:p>
          <a:p>
            <a:pPr lvl="2">
              <a:buFont typeface="Arial" panose="020B0604020202020204" pitchFamily="34" charset="0"/>
              <a:buChar char="•"/>
            </a:pPr>
            <a:r>
              <a:rPr lang="en-US" sz="1000" dirty="0"/>
              <a:t>For AC_BE “Unique” DS is better than the “Common</a:t>
            </a:r>
          </a:p>
          <a:p>
            <a:pPr lvl="1">
              <a:buFont typeface="Arial" panose="020B0604020202020204" pitchFamily="34" charset="0"/>
              <a:buChar char="•"/>
            </a:pPr>
            <a:r>
              <a:rPr lang="en-US" sz="1200" dirty="0"/>
              <a:t>When applied to AC_VO, HiP EDCA has limited impact on legacy devices performance</a:t>
            </a:r>
          </a:p>
          <a:p>
            <a:pPr lvl="1">
              <a:buFont typeface="Arial" panose="020B0604020202020204" pitchFamily="34" charset="0"/>
              <a:buChar char="•"/>
            </a:pPr>
            <a:r>
              <a:rPr lang="en-US" sz="1200" dirty="0"/>
              <a:t>Scales better than legacy EDCA AC_VO allowing to support for a larger LL clients</a:t>
            </a:r>
            <a:endParaRPr lang="en-US" sz="1000" dirty="0"/>
          </a:p>
          <a:p>
            <a:pPr lvl="1">
              <a:buFont typeface="Arial" panose="020B0604020202020204" pitchFamily="34" charset="0"/>
              <a:buChar char="•"/>
            </a:pPr>
            <a:r>
              <a:rPr lang="en-US" sz="1200" dirty="0"/>
              <a:t>For simplicity it is better to have DS signal it in a form of short MAC frame with duration field and TA address</a:t>
            </a:r>
          </a:p>
          <a:p>
            <a:pPr lvl="2">
              <a:buFont typeface="Arial" panose="020B0604020202020204" pitchFamily="34" charset="0"/>
              <a:buChar char="•"/>
            </a:pPr>
            <a:r>
              <a:rPr lang="en-US" sz="1000" dirty="0"/>
              <a:t>Using DS “signal” and relying only on a following EIFS approach may have issues with legacy devices not decoding preamble-only signal correctly and thus to setting EIFS</a:t>
            </a:r>
          </a:p>
          <a:p>
            <a:pPr lvl="2">
              <a:buFont typeface="Arial" panose="020B0604020202020204" pitchFamily="34" charset="0"/>
              <a:buChar char="•"/>
            </a:pPr>
            <a:r>
              <a:rPr lang="en-US" sz="1000" dirty="0"/>
              <a:t>MAC frame carry duration field that can be used to define upcoming HiP EDCA contention period</a:t>
            </a:r>
          </a:p>
          <a:p>
            <a:pPr lvl="2">
              <a:buFont typeface="Arial" panose="020B0604020202020204" pitchFamily="34" charset="0"/>
              <a:buChar char="•"/>
            </a:pPr>
            <a:r>
              <a:rPr lang="en-US" sz="1000" dirty="0"/>
              <a:t>Require no changes in PHY to support the feature</a:t>
            </a:r>
          </a:p>
        </p:txBody>
      </p:sp>
      <p:sp>
        <p:nvSpPr>
          <p:cNvPr id="4" name="Slide Number Placeholder 3">
            <a:extLst>
              <a:ext uri="{FF2B5EF4-FFF2-40B4-BE49-F238E27FC236}">
                <a16:creationId xmlns:a16="http://schemas.microsoft.com/office/drawing/2014/main" id="{DD66AB09-74E2-4FBA-9F6F-604F09D0F822}"/>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2E797154-C55D-4B0F-ADE0-ABDA879538E7}"/>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22ADEACB-3D9A-47AD-BAD1-1AF1C3D73E95}"/>
              </a:ext>
            </a:extLst>
          </p:cNvPr>
          <p:cNvSpPr>
            <a:spLocks noGrp="1"/>
          </p:cNvSpPr>
          <p:nvPr>
            <p:ph type="dt" idx="15"/>
          </p:nvPr>
        </p:nvSpPr>
        <p:spPr/>
        <p:txBody>
          <a:bodyPr/>
          <a:lstStyle/>
          <a:p>
            <a:r>
              <a:rPr lang="en-US" dirty="0"/>
              <a:t>May 2024</a:t>
            </a:r>
            <a:endParaRPr lang="en-GB" dirty="0"/>
          </a:p>
        </p:txBody>
      </p:sp>
      <p:sp>
        <p:nvSpPr>
          <p:cNvPr id="7" name="TextBox 6">
            <a:extLst>
              <a:ext uri="{FF2B5EF4-FFF2-40B4-BE49-F238E27FC236}">
                <a16:creationId xmlns:a16="http://schemas.microsoft.com/office/drawing/2014/main" id="{A01515DD-E02C-0486-35A5-425C459FE091}"/>
              </a:ext>
            </a:extLst>
          </p:cNvPr>
          <p:cNvSpPr txBox="1"/>
          <p:nvPr/>
        </p:nvSpPr>
        <p:spPr>
          <a:xfrm>
            <a:off x="228600" y="6263015"/>
            <a:ext cx="2770909" cy="261610"/>
          </a:xfrm>
          <a:prstGeom prst="rect">
            <a:avLst/>
          </a:prstGeom>
          <a:noFill/>
        </p:spPr>
        <p:txBody>
          <a:bodyPr wrap="square" rtlCol="0">
            <a:spAutoFit/>
          </a:bodyPr>
          <a:lstStyle/>
          <a:p>
            <a:r>
              <a:rPr lang="en-US" sz="1050" dirty="0">
                <a:solidFill>
                  <a:schemeClr val="tx1"/>
                </a:solidFill>
              </a:rPr>
              <a:t>*11-23/2126r0, 11-23/1065r0 and 11-24/0467r1</a:t>
            </a:r>
          </a:p>
        </p:txBody>
      </p:sp>
    </p:spTree>
    <p:extLst>
      <p:ext uri="{BB962C8B-B14F-4D97-AF65-F5344CB8AC3E}">
        <p14:creationId xmlns:p14="http://schemas.microsoft.com/office/powerpoint/2010/main" val="15013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826F-8818-6EA2-257C-A539C5DD7C35}"/>
              </a:ext>
            </a:extLst>
          </p:cNvPr>
          <p:cNvSpPr>
            <a:spLocks noGrp="1"/>
          </p:cNvSpPr>
          <p:nvPr>
            <p:ph type="title"/>
          </p:nvPr>
        </p:nvSpPr>
        <p:spPr>
          <a:xfrm>
            <a:off x="685800" y="685801"/>
            <a:ext cx="7770813" cy="457200"/>
          </a:xfrm>
        </p:spPr>
        <p:txBody>
          <a:bodyPr/>
          <a:lstStyle/>
          <a:p>
            <a:r>
              <a:rPr lang="en-US" dirty="0"/>
              <a:t>Current proposal</a:t>
            </a:r>
          </a:p>
        </p:txBody>
      </p:sp>
      <p:sp>
        <p:nvSpPr>
          <p:cNvPr id="3" name="Content Placeholder 2">
            <a:extLst>
              <a:ext uri="{FF2B5EF4-FFF2-40B4-BE49-F238E27FC236}">
                <a16:creationId xmlns:a16="http://schemas.microsoft.com/office/drawing/2014/main" id="{150278E7-6C8D-FC51-3C79-ADF76FDA2A67}"/>
              </a:ext>
            </a:extLst>
          </p:cNvPr>
          <p:cNvSpPr>
            <a:spLocks noGrp="1"/>
          </p:cNvSpPr>
          <p:nvPr>
            <p:ph idx="1"/>
          </p:nvPr>
        </p:nvSpPr>
        <p:spPr>
          <a:xfrm>
            <a:off x="304800" y="1222378"/>
            <a:ext cx="8686800" cy="4872036"/>
          </a:xfrm>
        </p:spPr>
        <p:txBody>
          <a:bodyPr/>
          <a:lstStyle/>
          <a:p>
            <a:pPr marL="400050" indent="-285750">
              <a:buFont typeface="Arial" panose="020B0604020202020204" pitchFamily="34" charset="0"/>
              <a:buChar char="•"/>
            </a:pPr>
            <a:r>
              <a:rPr lang="en-US" sz="1400" b="0" dirty="0"/>
              <a:t>Focus only on using HIP EDCA on AC_VO and possibly extend it to AC_VI for some SCS-negotiated traffic (that get authorization to use HIP EDCA if requested in SCS request and accepted by AP)</a:t>
            </a:r>
            <a:endParaRPr lang="en-US" sz="1100" b="0" dirty="0"/>
          </a:p>
          <a:p>
            <a:pPr marL="800100" lvl="1">
              <a:spcBef>
                <a:spcPts val="600"/>
              </a:spcBef>
              <a:buFont typeface="Arial" panose="020B0604020202020204" pitchFamily="34" charset="0"/>
              <a:buChar char="•"/>
            </a:pPr>
            <a:r>
              <a:rPr lang="en-US" sz="1200" b="0" dirty="0"/>
              <a:t>AC_VO with </a:t>
            </a:r>
            <a:r>
              <a:rPr lang="en-US" sz="1200" dirty="0"/>
              <a:t>its bounded </a:t>
            </a:r>
            <a:r>
              <a:rPr lang="en-US" sz="1200" dirty="0" err="1"/>
              <a:t>Cw</a:t>
            </a:r>
            <a:r>
              <a:rPr lang="en-US" sz="1200" dirty="0"/>
              <a:t> values may/will saturate quickly in a presence of multiple LL clients </a:t>
            </a:r>
          </a:p>
          <a:p>
            <a:pPr marL="800100" lvl="1">
              <a:spcBef>
                <a:spcPts val="600"/>
              </a:spcBef>
              <a:buFont typeface="Arial" panose="020B0604020202020204" pitchFamily="34" charset="0"/>
              <a:buChar char="•"/>
            </a:pPr>
            <a:r>
              <a:rPr lang="en-US" sz="1200" dirty="0"/>
              <a:t>AC_VO may struggle to obtain the medium in contention with multiple BE contenders. We observe from multiple simulations that a </a:t>
            </a:r>
            <a:r>
              <a:rPr lang="en-US" sz="1200" dirty="0">
                <a:solidFill>
                  <a:srgbClr val="FF0000"/>
                </a:solidFill>
              </a:rPr>
              <a:t>single failure for AC_VO leads to increased chance of consecutive second failure</a:t>
            </a:r>
            <a:r>
              <a:rPr lang="en-US" sz="1200" dirty="0"/>
              <a:t>. HiP EDCA help to control that as well as withstand saturation for longer</a:t>
            </a:r>
            <a:endParaRPr lang="en-US" sz="1200" b="0" dirty="0"/>
          </a:p>
          <a:p>
            <a:pPr marL="800100" lvl="1">
              <a:spcBef>
                <a:spcPts val="600"/>
              </a:spcBef>
              <a:buFont typeface="Arial" panose="020B0604020202020204" pitchFamily="34" charset="0"/>
              <a:buChar char="•"/>
            </a:pPr>
            <a:r>
              <a:rPr lang="en-US" sz="1200" dirty="0"/>
              <a:t>Focusing on only AC_VO/LL streams will help to control number of clients eligible to use HiP EDCA</a:t>
            </a:r>
            <a:endParaRPr lang="en-US" sz="1100" b="0" dirty="0"/>
          </a:p>
          <a:p>
            <a:pPr marL="400050" indent="-285750">
              <a:buFont typeface="Arial" panose="020B0604020202020204" pitchFamily="34" charset="0"/>
              <a:buChar char="•"/>
            </a:pPr>
            <a:r>
              <a:rPr lang="en-US" sz="1400" b="0" dirty="0"/>
              <a:t>STA always use regular EDCA and can only send DS for the first retransmission</a:t>
            </a:r>
          </a:p>
          <a:p>
            <a:pPr marL="800100" lvl="1">
              <a:buFont typeface="Arial" panose="020B0604020202020204" pitchFamily="34" charset="0"/>
              <a:buChar char="•"/>
            </a:pPr>
            <a:r>
              <a:rPr lang="en-US" sz="1200" b="0" dirty="0"/>
              <a:t>we can also make it 2 retransmissions if we see that the gains are still good</a:t>
            </a:r>
          </a:p>
          <a:p>
            <a:pPr marL="400050" indent="-285750">
              <a:buFont typeface="Arial" panose="020B0604020202020204" pitchFamily="34" charset="0"/>
              <a:buChar char="•"/>
            </a:pPr>
            <a:r>
              <a:rPr lang="en-US" sz="1400" b="0" dirty="0"/>
              <a:t>Make DS a generic CTS frame that sets NAV for just the needed duration to protect HiP EDCA contention </a:t>
            </a:r>
          </a:p>
          <a:p>
            <a:pPr marL="800100" lvl="1">
              <a:spcBef>
                <a:spcPts val="600"/>
              </a:spcBef>
              <a:buFont typeface="Arial" panose="020B0604020202020204" pitchFamily="34" charset="0"/>
              <a:buChar char="•"/>
            </a:pPr>
            <a:r>
              <a:rPr lang="en-US" sz="1200" b="0" dirty="0"/>
              <a:t>if necessary, we may add rules for further regulation, such as a minimum delay to wait before being allowed to send DS again, once a STA gains a </a:t>
            </a:r>
            <a:r>
              <a:rPr lang="en-US" sz="1200" b="0" dirty="0" err="1"/>
              <a:t>TxOP</a:t>
            </a:r>
            <a:r>
              <a:rPr lang="en-US" sz="1200" b="0" dirty="0"/>
              <a:t> with HIP EDCA or limit a number of attempts to announce HiP EDCA</a:t>
            </a:r>
          </a:p>
          <a:p>
            <a:pPr marL="400050" indent="-285750">
              <a:buFont typeface="Arial" panose="020B0604020202020204" pitchFamily="34" charset="0"/>
              <a:buChar char="•"/>
            </a:pPr>
            <a:r>
              <a:rPr lang="en-US" sz="1400" b="0" dirty="0"/>
              <a:t>If we see that we need to compensate AP access (currently we see not such need with AC_VO restrictions)</a:t>
            </a:r>
          </a:p>
          <a:p>
            <a:pPr marL="800100" lvl="1">
              <a:buFont typeface="Arial" panose="020B0604020202020204" pitchFamily="34" charset="0"/>
              <a:buChar char="•"/>
            </a:pPr>
            <a:r>
              <a:rPr lang="en-US" sz="1200" b="0" dirty="0"/>
              <a:t>a range of solutions exist, for example - reverse direction in </a:t>
            </a:r>
            <a:r>
              <a:rPr lang="en-US" sz="1200" b="0" dirty="0" err="1"/>
              <a:t>TxOP</a:t>
            </a:r>
            <a:r>
              <a:rPr lang="en-US" sz="1200" b="0" dirty="0"/>
              <a:t> gained by DS can be one of them</a:t>
            </a:r>
          </a:p>
          <a:p>
            <a:pPr marL="400050" indent="-285750">
              <a:buFont typeface="Arial" panose="020B0604020202020204" pitchFamily="34" charset="0"/>
              <a:buChar char="•"/>
            </a:pPr>
            <a:r>
              <a:rPr lang="en-US" sz="1400" b="0" dirty="0"/>
              <a:t>If we see that we need to ensure sync on overlapping DS, we can impose that DS is sent only when the STA detected the last PPDU from the previous </a:t>
            </a:r>
            <a:r>
              <a:rPr lang="en-US" sz="1400" b="0" dirty="0" err="1"/>
              <a:t>TxOP</a:t>
            </a:r>
            <a:endParaRPr lang="en-US" sz="1400" b="0" dirty="0"/>
          </a:p>
          <a:p>
            <a:pPr marL="114300" indent="0">
              <a:spcBef>
                <a:spcPts val="0"/>
              </a:spcBef>
            </a:pPr>
            <a:endParaRPr lang="en-US" sz="1200" dirty="0">
              <a:effectLst/>
              <a:latin typeface="Calibri" panose="020F0502020204030204" pitchFamily="34" charset="0"/>
              <a:ea typeface="Times New Roman" panose="02020603050405020304" pitchFamily="18" charset="0"/>
            </a:endParaRPr>
          </a:p>
          <a:p>
            <a:endParaRPr lang="en-US" sz="1800" dirty="0"/>
          </a:p>
        </p:txBody>
      </p:sp>
      <p:sp>
        <p:nvSpPr>
          <p:cNvPr id="4" name="Slide Number Placeholder 3">
            <a:extLst>
              <a:ext uri="{FF2B5EF4-FFF2-40B4-BE49-F238E27FC236}">
                <a16:creationId xmlns:a16="http://schemas.microsoft.com/office/drawing/2014/main" id="{01283B4C-69D1-A460-E8D2-4FD532B9E0D3}"/>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F908E9A0-480A-BA12-A839-E8162B950304}"/>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B283607A-7EF2-C29B-284C-FEBB8FFB6C40}"/>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42164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A294-5DF2-4381-BA2B-2B16B75BE05B}"/>
              </a:ext>
            </a:extLst>
          </p:cNvPr>
          <p:cNvSpPr>
            <a:spLocks noGrp="1"/>
          </p:cNvSpPr>
          <p:nvPr>
            <p:ph type="title"/>
          </p:nvPr>
        </p:nvSpPr>
        <p:spPr>
          <a:xfrm>
            <a:off x="677120" y="838200"/>
            <a:ext cx="7770813" cy="609600"/>
          </a:xfrm>
        </p:spPr>
        <p:txBody>
          <a:bodyPr/>
          <a:lstStyle/>
          <a:p>
            <a:r>
              <a:rPr lang="en-US" dirty="0"/>
              <a:t>Issues or features than may require discussion/development</a:t>
            </a:r>
          </a:p>
        </p:txBody>
      </p:sp>
      <p:sp>
        <p:nvSpPr>
          <p:cNvPr id="3" name="Content Placeholder 2">
            <a:extLst>
              <a:ext uri="{FF2B5EF4-FFF2-40B4-BE49-F238E27FC236}">
                <a16:creationId xmlns:a16="http://schemas.microsoft.com/office/drawing/2014/main" id="{5BFF350C-B1BC-4DB1-A6BA-66421ECEC33E}"/>
              </a:ext>
            </a:extLst>
          </p:cNvPr>
          <p:cNvSpPr>
            <a:spLocks noGrp="1"/>
          </p:cNvSpPr>
          <p:nvPr>
            <p:ph idx="1"/>
          </p:nvPr>
        </p:nvSpPr>
        <p:spPr>
          <a:xfrm>
            <a:off x="381000" y="1600200"/>
            <a:ext cx="8469312" cy="4314826"/>
          </a:xfrm>
        </p:spPr>
        <p:txBody>
          <a:bodyPr/>
          <a:lstStyle/>
          <a:p>
            <a:pPr>
              <a:buFont typeface="Arial" panose="020B0604020202020204" pitchFamily="34" charset="0"/>
              <a:buChar char="•"/>
            </a:pPr>
            <a:r>
              <a:rPr lang="en-US" sz="1800" dirty="0"/>
              <a:t>DS misalignment </a:t>
            </a:r>
          </a:p>
          <a:p>
            <a:pPr lvl="1">
              <a:buFont typeface="Arial" panose="020B0604020202020204" pitchFamily="34" charset="0"/>
              <a:buChar char="•"/>
            </a:pPr>
            <a:r>
              <a:rPr lang="en-US" sz="1400" dirty="0"/>
              <a:t>HiP EDCA start after transmission of DS frame. If DS signals sent by multiple clients are not properly aligned, an intended receiver may fail to received it and fail to start EIFS interval</a:t>
            </a:r>
          </a:p>
          <a:p>
            <a:pPr>
              <a:buFont typeface="Arial" panose="020B0604020202020204" pitchFamily="34" charset="0"/>
              <a:buChar char="•"/>
            </a:pPr>
            <a:r>
              <a:rPr lang="en-US" sz="1800" dirty="0"/>
              <a:t>Frequency of transmission</a:t>
            </a:r>
          </a:p>
          <a:p>
            <a:pPr lvl="1">
              <a:buFont typeface="Arial" panose="020B0604020202020204" pitchFamily="34" charset="0"/>
              <a:buChar char="•"/>
            </a:pPr>
            <a:r>
              <a:rPr lang="en-US" sz="1400" dirty="0"/>
              <a:t>Can STA send DS for every failure or just for only selected once?</a:t>
            </a:r>
          </a:p>
          <a:p>
            <a:pPr lvl="1">
              <a:buFont typeface="Arial" panose="020B0604020202020204" pitchFamily="34" charset="0"/>
              <a:buChar char="•"/>
            </a:pPr>
            <a:r>
              <a:rPr lang="en-US" sz="1400" dirty="0"/>
              <a:t>Should STA send it after first failure or after 2nd-3</a:t>
            </a:r>
            <a:r>
              <a:rPr lang="en-US" sz="1400" baseline="30000" dirty="0"/>
              <a:t>rd</a:t>
            </a:r>
            <a:r>
              <a:rPr lang="en-US" sz="1400" dirty="0"/>
              <a:t>?</a:t>
            </a:r>
          </a:p>
          <a:p>
            <a:pPr lvl="1">
              <a:buFont typeface="Arial" panose="020B0604020202020204" pitchFamily="34" charset="0"/>
              <a:buChar char="•"/>
            </a:pPr>
            <a:r>
              <a:rPr lang="en-US" sz="1400" dirty="0"/>
              <a:t>Can STA request/announce HiP EDCA until it successfully start a TXOP or only send DS once? </a:t>
            </a:r>
          </a:p>
          <a:p>
            <a:pPr>
              <a:buFont typeface="Arial" panose="020B0604020202020204" pitchFamily="34" charset="0"/>
              <a:buChar char="•"/>
            </a:pPr>
            <a:r>
              <a:rPr lang="en-US" sz="1800" dirty="0"/>
              <a:t>What is potential impact on DL LL access performance?</a:t>
            </a:r>
          </a:p>
          <a:p>
            <a:pPr>
              <a:buFont typeface="Arial" panose="020B0604020202020204" pitchFamily="34" charset="0"/>
              <a:buChar char="•"/>
            </a:pPr>
            <a:r>
              <a:rPr lang="en-US" sz="1800" dirty="0"/>
              <a:t>AIFSN boundary for transmission	</a:t>
            </a:r>
          </a:p>
          <a:p>
            <a:pPr lvl="1">
              <a:buFont typeface="Arial" panose="020B0604020202020204" pitchFamily="34" charset="0"/>
              <a:buChar char="•"/>
            </a:pPr>
            <a:r>
              <a:rPr lang="en-US" sz="1400" dirty="0"/>
              <a:t>DIFS or anything else? Random value? </a:t>
            </a:r>
          </a:p>
          <a:p>
            <a:pPr>
              <a:buFont typeface="Arial" panose="020B0604020202020204" pitchFamily="34" charset="0"/>
              <a:buChar char="•"/>
            </a:pPr>
            <a:r>
              <a:rPr lang="en-US" sz="1800" dirty="0"/>
              <a:t>Eligibility for transmission</a:t>
            </a:r>
          </a:p>
          <a:p>
            <a:pPr lvl="1">
              <a:buFont typeface="Arial" panose="020B0604020202020204" pitchFamily="34" charset="0"/>
              <a:buChar char="•"/>
            </a:pPr>
            <a:r>
              <a:rPr lang="en-US" sz="1400" dirty="0"/>
              <a:t>Should we extend HiP EDCA to VI or limit strictly to VO?</a:t>
            </a:r>
          </a:p>
          <a:p>
            <a:pPr>
              <a:buFont typeface="Arial" panose="020B0604020202020204" pitchFamily="34" charset="0"/>
              <a:buChar char="•"/>
            </a:pPr>
            <a:r>
              <a:rPr lang="en-US" sz="1800" dirty="0"/>
              <a:t>Abuse problem </a:t>
            </a:r>
          </a:p>
          <a:p>
            <a:pPr lvl="1">
              <a:buFont typeface="Arial" panose="020B0604020202020204" pitchFamily="34" charset="0"/>
              <a:buChar char="•"/>
            </a:pPr>
            <a:r>
              <a:rPr lang="en-US" sz="1400" dirty="0"/>
              <a:t>How to control  or prevent STA from  sending too often or for wrong traffic?</a:t>
            </a:r>
          </a:p>
          <a:p>
            <a:pPr marL="0" indent="0"/>
            <a:endParaRPr lang="en-US" sz="1800" dirty="0"/>
          </a:p>
          <a:p>
            <a:pPr lvl="2">
              <a:buFont typeface="Arial" panose="020B0604020202020204" pitchFamily="34" charset="0"/>
              <a:buChar char="•"/>
            </a:pPr>
            <a:endParaRPr lang="en-US" sz="1200" dirty="0"/>
          </a:p>
        </p:txBody>
      </p:sp>
      <p:sp>
        <p:nvSpPr>
          <p:cNvPr id="4" name="Slide Number Placeholder 3">
            <a:extLst>
              <a:ext uri="{FF2B5EF4-FFF2-40B4-BE49-F238E27FC236}">
                <a16:creationId xmlns:a16="http://schemas.microsoft.com/office/drawing/2014/main" id="{DD66AB09-74E2-4FBA-9F6F-604F09D0F822}"/>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2E797154-C55D-4B0F-ADE0-ABDA879538E7}"/>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22ADEACB-3D9A-47AD-BAD1-1AF1C3D73E95}"/>
              </a:ext>
            </a:extLst>
          </p:cNvPr>
          <p:cNvSpPr>
            <a:spLocks noGrp="1"/>
          </p:cNvSpPr>
          <p:nvPr>
            <p:ph type="dt" idx="15"/>
          </p:nvPr>
        </p:nvSpPr>
        <p:spPr/>
        <p:txBody>
          <a:bodyPr/>
          <a:lstStyle/>
          <a:p>
            <a:r>
              <a:rPr lang="en-US" dirty="0"/>
              <a:t>May 2024</a:t>
            </a:r>
            <a:endParaRPr lang="en-GB" dirty="0"/>
          </a:p>
        </p:txBody>
      </p:sp>
      <p:sp>
        <p:nvSpPr>
          <p:cNvPr id="7" name="TextBox 6">
            <a:extLst>
              <a:ext uri="{FF2B5EF4-FFF2-40B4-BE49-F238E27FC236}">
                <a16:creationId xmlns:a16="http://schemas.microsoft.com/office/drawing/2014/main" id="{A01515DD-E02C-0486-35A5-425C459FE091}"/>
              </a:ext>
            </a:extLst>
          </p:cNvPr>
          <p:cNvSpPr txBox="1"/>
          <p:nvPr/>
        </p:nvSpPr>
        <p:spPr>
          <a:xfrm>
            <a:off x="228600" y="6263015"/>
            <a:ext cx="2770909" cy="261610"/>
          </a:xfrm>
          <a:prstGeom prst="rect">
            <a:avLst/>
          </a:prstGeom>
          <a:noFill/>
        </p:spPr>
        <p:txBody>
          <a:bodyPr wrap="square" rtlCol="0">
            <a:spAutoFit/>
          </a:bodyPr>
          <a:lstStyle/>
          <a:p>
            <a:r>
              <a:rPr lang="en-US" sz="1050" dirty="0">
                <a:solidFill>
                  <a:schemeClr val="tx1"/>
                </a:solidFill>
              </a:rPr>
              <a:t>*11-23/2126r0, 11-23/1065r0 and 11-24/0467r1</a:t>
            </a:r>
          </a:p>
        </p:txBody>
      </p:sp>
    </p:spTree>
    <p:extLst>
      <p:ext uri="{BB962C8B-B14F-4D97-AF65-F5344CB8AC3E}">
        <p14:creationId xmlns:p14="http://schemas.microsoft.com/office/powerpoint/2010/main" val="309611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9680-9EA6-42D0-BFC3-D14507DC79A8}"/>
              </a:ext>
            </a:extLst>
          </p:cNvPr>
          <p:cNvSpPr>
            <a:spLocks noGrp="1"/>
          </p:cNvSpPr>
          <p:nvPr>
            <p:ph type="title"/>
          </p:nvPr>
        </p:nvSpPr>
        <p:spPr/>
        <p:txBody>
          <a:bodyPr/>
          <a:lstStyle/>
          <a:p>
            <a:r>
              <a:rPr lang="en-US" dirty="0"/>
              <a:t>New material: </a:t>
            </a:r>
          </a:p>
        </p:txBody>
      </p:sp>
      <p:sp>
        <p:nvSpPr>
          <p:cNvPr id="3" name="Content Placeholder 2">
            <a:extLst>
              <a:ext uri="{FF2B5EF4-FFF2-40B4-BE49-F238E27FC236}">
                <a16:creationId xmlns:a16="http://schemas.microsoft.com/office/drawing/2014/main" id="{7E461043-D032-451B-8AF0-62234CE55E83}"/>
              </a:ext>
            </a:extLst>
          </p:cNvPr>
          <p:cNvSpPr>
            <a:spLocks noGrp="1"/>
          </p:cNvSpPr>
          <p:nvPr>
            <p:ph idx="1"/>
          </p:nvPr>
        </p:nvSpPr>
        <p:spPr>
          <a:xfrm>
            <a:off x="696912" y="1905000"/>
            <a:ext cx="7845426" cy="4419600"/>
          </a:xfrm>
        </p:spPr>
        <p:txBody>
          <a:bodyPr/>
          <a:lstStyle/>
          <a:p>
            <a:pPr>
              <a:buFont typeface="Arial" panose="020B0604020202020204" pitchFamily="34" charset="0"/>
              <a:buChar char="•"/>
            </a:pPr>
            <a:r>
              <a:rPr lang="en-US" dirty="0"/>
              <a:t>DS misalignment</a:t>
            </a:r>
          </a:p>
          <a:p>
            <a:pPr lvl="1">
              <a:buFont typeface="Arial" panose="020B0604020202020204" pitchFamily="34" charset="0"/>
              <a:buChar char="•"/>
            </a:pPr>
            <a:r>
              <a:rPr lang="en-US" sz="2000" dirty="0"/>
              <a:t>what if DS send @ DIFS after last frame of the TXOP is not properly aligned, either in time or frequency</a:t>
            </a:r>
            <a:endParaRPr lang="en-US" dirty="0"/>
          </a:p>
          <a:p>
            <a:pPr>
              <a:buFont typeface="Arial" panose="020B0604020202020204" pitchFamily="34" charset="0"/>
              <a:buChar char="•"/>
            </a:pPr>
            <a:r>
              <a:rPr lang="en-US" dirty="0"/>
              <a:t>Previous sims were focusing on UL access</a:t>
            </a:r>
          </a:p>
          <a:p>
            <a:pPr lvl="1">
              <a:buFont typeface="Arial" panose="020B0604020202020204" pitchFamily="34" charset="0"/>
              <a:buChar char="•"/>
            </a:pPr>
            <a:r>
              <a:rPr lang="en-US" dirty="0"/>
              <a:t>What is the impact on DL access for the same AC</a:t>
            </a:r>
          </a:p>
          <a:p>
            <a:pPr lvl="1">
              <a:buFont typeface="Arial" panose="020B0604020202020204" pitchFamily="34" charset="0"/>
              <a:buChar char="•"/>
            </a:pPr>
            <a:r>
              <a:rPr lang="en-US" dirty="0"/>
              <a:t>Should AP send DS or not?</a:t>
            </a:r>
          </a:p>
          <a:p>
            <a:pPr>
              <a:buFont typeface="Arial" panose="020B0604020202020204" pitchFamily="34" charset="0"/>
              <a:buChar char="•"/>
            </a:pPr>
            <a:r>
              <a:rPr lang="en-US" dirty="0"/>
              <a:t>Random slot for DS transmission and what is the impact?</a:t>
            </a:r>
          </a:p>
          <a:p>
            <a:pPr>
              <a:buFont typeface="Arial" panose="020B0604020202020204" pitchFamily="34" charset="0"/>
              <a:buChar char="•"/>
            </a:pPr>
            <a:r>
              <a:rPr lang="en-US" dirty="0"/>
              <a:t>Performance impact if DS sent after 2</a:t>
            </a:r>
            <a:r>
              <a:rPr lang="en-US" baseline="30000" dirty="0"/>
              <a:t>nd</a:t>
            </a:r>
            <a:r>
              <a:rPr lang="en-US" dirty="0"/>
              <a:t> failure vs. 1</a:t>
            </a:r>
            <a:r>
              <a:rPr lang="en-US" baseline="30000" dirty="0"/>
              <a:t>st</a:t>
            </a:r>
            <a:endParaRPr lang="en-US" dirty="0"/>
          </a:p>
        </p:txBody>
      </p:sp>
      <p:sp>
        <p:nvSpPr>
          <p:cNvPr id="4" name="Slide Number Placeholder 3">
            <a:extLst>
              <a:ext uri="{FF2B5EF4-FFF2-40B4-BE49-F238E27FC236}">
                <a16:creationId xmlns:a16="http://schemas.microsoft.com/office/drawing/2014/main" id="{42CFFA5D-CBB2-4453-9025-9A85824C174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90D01AAC-A76A-4077-9970-F6B052AA0EEE}"/>
              </a:ext>
            </a:extLst>
          </p:cNvPr>
          <p:cNvSpPr>
            <a:spLocks noGrp="1"/>
          </p:cNvSpPr>
          <p:nvPr>
            <p:ph type="ftr" idx="14"/>
          </p:nvPr>
        </p:nvSpPr>
        <p:spPr/>
        <p:txBody>
          <a:bodyPr/>
          <a:lstStyle/>
          <a:p>
            <a:r>
              <a:rPr lang="en-GB" dirty="0"/>
              <a:t>Dmitry Akhmetov et. al., Intel</a:t>
            </a:r>
          </a:p>
        </p:txBody>
      </p:sp>
      <p:sp>
        <p:nvSpPr>
          <p:cNvPr id="6" name="Date Placeholder 5">
            <a:extLst>
              <a:ext uri="{FF2B5EF4-FFF2-40B4-BE49-F238E27FC236}">
                <a16:creationId xmlns:a16="http://schemas.microsoft.com/office/drawing/2014/main" id="{91AF9057-F45A-4B69-A6EE-DA7FCE055945}"/>
              </a:ext>
            </a:extLst>
          </p:cNvPr>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258773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AD45-5343-1796-93DC-641423B184B3}"/>
              </a:ext>
            </a:extLst>
          </p:cNvPr>
          <p:cNvSpPr>
            <a:spLocks noGrp="1"/>
          </p:cNvSpPr>
          <p:nvPr>
            <p:ph type="title"/>
          </p:nvPr>
        </p:nvSpPr>
        <p:spPr>
          <a:xfrm>
            <a:off x="685801" y="840282"/>
            <a:ext cx="7770813" cy="759918"/>
          </a:xfrm>
        </p:spPr>
        <p:txBody>
          <a:bodyPr/>
          <a:lstStyle/>
          <a:p>
            <a:r>
              <a:rPr lang="en-US" dirty="0"/>
              <a:t>Simulation configuration</a:t>
            </a:r>
            <a:br>
              <a:rPr lang="en-US" dirty="0"/>
            </a:br>
            <a:endParaRPr lang="en-US" dirty="0"/>
          </a:p>
        </p:txBody>
      </p:sp>
      <p:sp>
        <p:nvSpPr>
          <p:cNvPr id="3" name="Content Placeholder 2">
            <a:extLst>
              <a:ext uri="{FF2B5EF4-FFF2-40B4-BE49-F238E27FC236}">
                <a16:creationId xmlns:a16="http://schemas.microsoft.com/office/drawing/2014/main" id="{8D2BA11B-36CA-BA13-9A13-F4132E64BA66}"/>
              </a:ext>
            </a:extLst>
          </p:cNvPr>
          <p:cNvSpPr>
            <a:spLocks noGrp="1"/>
          </p:cNvSpPr>
          <p:nvPr>
            <p:ph idx="1"/>
          </p:nvPr>
        </p:nvSpPr>
        <p:spPr>
          <a:xfrm>
            <a:off x="494506" y="1467873"/>
            <a:ext cx="8229599" cy="4844526"/>
          </a:xfrm>
        </p:spPr>
        <p:txBody>
          <a:bodyPr/>
          <a:lstStyle/>
          <a:p>
            <a:pPr>
              <a:buFont typeface="Arial" panose="020B0604020202020204" pitchFamily="34" charset="0"/>
              <a:buChar char="•"/>
            </a:pPr>
            <a:r>
              <a:rPr lang="en-US" sz="1600" dirty="0"/>
              <a:t>Enterprise-like layout</a:t>
            </a:r>
          </a:p>
          <a:p>
            <a:pPr lvl="1">
              <a:buFont typeface="Arial" panose="020B0604020202020204" pitchFamily="34" charset="0"/>
              <a:buChar char="•"/>
            </a:pPr>
            <a:r>
              <a:rPr lang="en-US" sz="1400" dirty="0"/>
              <a:t>1, 2 or 4 BSSes with variable number of STAs: 5,6,..,15, 16</a:t>
            </a:r>
          </a:p>
          <a:p>
            <a:pPr lvl="1">
              <a:buFont typeface="Arial" panose="020B0604020202020204" pitchFamily="34" charset="0"/>
              <a:buChar char="•"/>
            </a:pPr>
            <a:r>
              <a:rPr lang="en-US" sz="1400" dirty="0"/>
              <a:t>Out of which  2, 3 or 4 are ULL STAs</a:t>
            </a:r>
          </a:p>
          <a:p>
            <a:pPr lvl="1">
              <a:buFont typeface="Arial" panose="020B0604020202020204" pitchFamily="34" charset="0"/>
              <a:buChar char="•"/>
            </a:pPr>
            <a:r>
              <a:rPr lang="en-US" sz="1400" dirty="0"/>
              <a:t>Other STA has bidirectional full buffer BE traffic. </a:t>
            </a:r>
          </a:p>
          <a:p>
            <a:pPr lvl="1">
              <a:buFont typeface="Arial" panose="020B0604020202020204" pitchFamily="34" charset="0"/>
              <a:buChar char="•"/>
            </a:pPr>
            <a:endParaRPr lang="en-US" sz="1400" dirty="0"/>
          </a:p>
          <a:p>
            <a:pPr lvl="1">
              <a:buFont typeface="Arial" panose="020B0604020202020204" pitchFamily="34" charset="0"/>
              <a:buChar char="•"/>
            </a:pPr>
            <a:endParaRPr lang="en-US" sz="1000" dirty="0"/>
          </a:p>
          <a:p>
            <a:pPr lvl="1">
              <a:buFont typeface="Arial" panose="020B0604020202020204" pitchFamily="34" charset="0"/>
              <a:buChar char="•"/>
            </a:pPr>
            <a:endParaRPr lang="en-US" sz="1000" dirty="0"/>
          </a:p>
          <a:p>
            <a:pPr lvl="1">
              <a:buFont typeface="Arial" panose="020B0604020202020204" pitchFamily="34" charset="0"/>
              <a:buChar char="•"/>
            </a:pPr>
            <a:endParaRPr lang="en-US" sz="1000" dirty="0"/>
          </a:p>
          <a:p>
            <a:pPr>
              <a:buFont typeface="Arial" panose="020B0604020202020204" pitchFamily="34" charset="0"/>
              <a:buChar char="•"/>
            </a:pPr>
            <a:r>
              <a:rPr lang="en-US" sz="1400" dirty="0"/>
              <a:t>2x2x20Mhz @ MCS0 and @ MCS7</a:t>
            </a:r>
          </a:p>
          <a:p>
            <a:pPr>
              <a:buFont typeface="Arial" panose="020B0604020202020204" pitchFamily="34" charset="0"/>
              <a:buChar char="•"/>
            </a:pPr>
            <a:r>
              <a:rPr lang="en-US" sz="1400" dirty="0"/>
              <a:t>TXOP limit = uniform (1.5ms; 5ms)</a:t>
            </a:r>
          </a:p>
          <a:p>
            <a:pPr lvl="1">
              <a:buFont typeface="Arial" panose="020B0604020202020204" pitchFamily="34" charset="0"/>
              <a:buChar char="•"/>
            </a:pPr>
            <a:r>
              <a:rPr lang="en-US" sz="1400" dirty="0"/>
              <a:t>New TXOP limit is selected each time when STA/AP won contention</a:t>
            </a:r>
          </a:p>
          <a:p>
            <a:pPr lvl="1">
              <a:buFont typeface="Arial" panose="020B0604020202020204" pitchFamily="34" charset="0"/>
              <a:buChar char="•"/>
            </a:pPr>
            <a:r>
              <a:rPr lang="en-US" sz="1400" dirty="0"/>
              <a:t>Randomization is only to introduce “burstiness” and extra randomness into channel occupancy  time</a:t>
            </a:r>
          </a:p>
          <a:p>
            <a:pPr lvl="1">
              <a:buFont typeface="Arial" panose="020B0604020202020204" pitchFamily="34" charset="0"/>
              <a:buChar char="•"/>
            </a:pPr>
            <a:r>
              <a:rPr lang="en-US" sz="1400" dirty="0"/>
              <a:t>STA </a:t>
            </a:r>
            <a:r>
              <a:rPr lang="en-US" sz="1400" dirty="0" err="1"/>
              <a:t>Cw</a:t>
            </a:r>
            <a:r>
              <a:rPr lang="en-US" sz="1400" dirty="0"/>
              <a:t> = </a:t>
            </a:r>
            <a:r>
              <a:rPr lang="en-US" sz="1400" b="1" dirty="0"/>
              <a:t>15/1023</a:t>
            </a:r>
            <a:r>
              <a:rPr lang="en-US" sz="1400" dirty="0"/>
              <a:t>; AP </a:t>
            </a:r>
            <a:r>
              <a:rPr lang="en-US" sz="1400" dirty="0" err="1"/>
              <a:t>Cw</a:t>
            </a:r>
            <a:r>
              <a:rPr lang="en-US" sz="1400" dirty="0"/>
              <a:t>=</a:t>
            </a:r>
            <a:r>
              <a:rPr lang="en-US" sz="1400" b="1" dirty="0"/>
              <a:t>15/63</a:t>
            </a:r>
          </a:p>
          <a:p>
            <a:pPr lvl="1">
              <a:buFont typeface="Arial" panose="020B0604020202020204" pitchFamily="34" charset="0"/>
              <a:buChar char="•"/>
            </a:pPr>
            <a:r>
              <a:rPr lang="en-US" sz="1400" dirty="0"/>
              <a:t>TxPower: STA = 17dBm; AP=23dBm</a:t>
            </a:r>
          </a:p>
          <a:p>
            <a:pPr>
              <a:buFont typeface="Arial" panose="020B0604020202020204" pitchFamily="34" charset="0"/>
              <a:buChar char="•"/>
            </a:pPr>
            <a:r>
              <a:rPr lang="en-US" sz="1400" dirty="0"/>
              <a:t>Location </a:t>
            </a:r>
          </a:p>
          <a:p>
            <a:pPr lvl="1">
              <a:buFont typeface="Arial" panose="020B0604020202020204" pitchFamily="34" charset="0"/>
              <a:buChar char="•"/>
            </a:pPr>
            <a:r>
              <a:rPr lang="en-US" sz="1400" dirty="0"/>
              <a:t>STAs assigned on a grid across four 4x4 cube islands, AP in the middle of the island</a:t>
            </a:r>
          </a:p>
          <a:p>
            <a:pPr lvl="1">
              <a:buFont typeface="Arial" panose="020B0604020202020204" pitchFamily="34" charset="0"/>
              <a:buChar char="•"/>
            </a:pPr>
            <a:r>
              <a:rPr lang="en-US" sz="1400" dirty="0"/>
              <a:t>Overall area size is 80x80meters</a:t>
            </a:r>
          </a:p>
        </p:txBody>
      </p:sp>
      <p:sp>
        <p:nvSpPr>
          <p:cNvPr id="4" name="Slide Number Placeholder 3">
            <a:extLst>
              <a:ext uri="{FF2B5EF4-FFF2-40B4-BE49-F238E27FC236}">
                <a16:creationId xmlns:a16="http://schemas.microsoft.com/office/drawing/2014/main" id="{97AB047C-8ABF-0BA3-19E4-555F34B6656F}"/>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32D2BA0A-C9F3-D1D2-9CB3-6E54AD57E736}"/>
              </a:ext>
            </a:extLst>
          </p:cNvPr>
          <p:cNvSpPr>
            <a:spLocks noGrp="1"/>
          </p:cNvSpPr>
          <p:nvPr>
            <p:ph type="ftr" idx="14"/>
          </p:nvPr>
        </p:nvSpPr>
        <p:spPr/>
        <p:txBody>
          <a:bodyPr/>
          <a:lstStyle/>
          <a:p>
            <a:r>
              <a:rPr lang="en-GB" dirty="0"/>
              <a:t>Dmitry Akhmetov et. al., Intel</a:t>
            </a:r>
          </a:p>
        </p:txBody>
      </p:sp>
      <p:sp>
        <p:nvSpPr>
          <p:cNvPr id="7" name="Date Placeholder 5">
            <a:extLst>
              <a:ext uri="{FF2B5EF4-FFF2-40B4-BE49-F238E27FC236}">
                <a16:creationId xmlns:a16="http://schemas.microsoft.com/office/drawing/2014/main" id="{B767AD42-4260-1C82-99D7-E6BC837B8C3A}"/>
              </a:ext>
            </a:extLst>
          </p:cNvPr>
          <p:cNvSpPr>
            <a:spLocks noGrp="1"/>
          </p:cNvSpPr>
          <p:nvPr>
            <p:ph type="dt" idx="15"/>
          </p:nvPr>
        </p:nvSpPr>
        <p:spPr>
          <a:xfrm>
            <a:off x="696912" y="333375"/>
            <a:ext cx="1874823" cy="273050"/>
          </a:xfrm>
        </p:spPr>
        <p:txBody>
          <a:bodyPr/>
          <a:lstStyle/>
          <a:p>
            <a:r>
              <a:rPr lang="en-US" dirty="0"/>
              <a:t>May 2024</a:t>
            </a:r>
            <a:endParaRPr lang="en-GB" dirty="0"/>
          </a:p>
        </p:txBody>
      </p:sp>
      <p:grpSp>
        <p:nvGrpSpPr>
          <p:cNvPr id="22" name="Group 21">
            <a:extLst>
              <a:ext uri="{FF2B5EF4-FFF2-40B4-BE49-F238E27FC236}">
                <a16:creationId xmlns:a16="http://schemas.microsoft.com/office/drawing/2014/main" id="{2213F51C-CCBE-6CA8-2D3C-F60AD4492233}"/>
              </a:ext>
            </a:extLst>
          </p:cNvPr>
          <p:cNvGrpSpPr/>
          <p:nvPr/>
        </p:nvGrpSpPr>
        <p:grpSpPr>
          <a:xfrm>
            <a:off x="5943600" y="1057858"/>
            <a:ext cx="2966441" cy="2819400"/>
            <a:chOff x="6203642" y="1173195"/>
            <a:chExt cx="2101039" cy="2026406"/>
          </a:xfrm>
        </p:grpSpPr>
        <p:pic>
          <p:nvPicPr>
            <p:cNvPr id="6" name="Picture 5">
              <a:extLst>
                <a:ext uri="{FF2B5EF4-FFF2-40B4-BE49-F238E27FC236}">
                  <a16:creationId xmlns:a16="http://schemas.microsoft.com/office/drawing/2014/main" id="{0C170E36-72BC-5FC4-598D-01E14637254F}"/>
                </a:ext>
              </a:extLst>
            </p:cNvPr>
            <p:cNvPicPr>
              <a:picLocks noChangeAspect="1"/>
            </p:cNvPicPr>
            <p:nvPr/>
          </p:nvPicPr>
          <p:blipFill>
            <a:blip r:embed="rId2"/>
            <a:stretch>
              <a:fillRect/>
            </a:stretch>
          </p:blipFill>
          <p:spPr>
            <a:xfrm>
              <a:off x="6629400" y="1534529"/>
              <a:ext cx="1675281" cy="1665072"/>
            </a:xfrm>
            <a:prstGeom prst="rect">
              <a:avLst/>
            </a:prstGeom>
          </p:spPr>
        </p:pic>
        <p:cxnSp>
          <p:nvCxnSpPr>
            <p:cNvPr id="9" name="Straight Arrow Connector 8">
              <a:extLst>
                <a:ext uri="{FF2B5EF4-FFF2-40B4-BE49-F238E27FC236}">
                  <a16:creationId xmlns:a16="http://schemas.microsoft.com/office/drawing/2014/main" id="{A51F6178-E825-2B38-08D8-07265EAA67A0}"/>
                </a:ext>
              </a:extLst>
            </p:cNvPr>
            <p:cNvCxnSpPr/>
            <p:nvPr/>
          </p:nvCxnSpPr>
          <p:spPr bwMode="auto">
            <a:xfrm>
              <a:off x="6509562" y="1533730"/>
              <a:ext cx="0" cy="1665871"/>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10" name="Straight Arrow Connector 9">
              <a:extLst>
                <a:ext uri="{FF2B5EF4-FFF2-40B4-BE49-F238E27FC236}">
                  <a16:creationId xmlns:a16="http://schemas.microsoft.com/office/drawing/2014/main" id="{9690FC57-F2C6-8A54-9EE5-E78A1311C4B4}"/>
                </a:ext>
              </a:extLst>
            </p:cNvPr>
            <p:cNvCxnSpPr>
              <a:cxnSpLocks/>
            </p:cNvCxnSpPr>
            <p:nvPr/>
          </p:nvCxnSpPr>
          <p:spPr bwMode="auto">
            <a:xfrm flipH="1">
              <a:off x="6629399" y="1459040"/>
              <a:ext cx="1675281"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15" name="TextBox 14">
              <a:extLst>
                <a:ext uri="{FF2B5EF4-FFF2-40B4-BE49-F238E27FC236}">
                  <a16:creationId xmlns:a16="http://schemas.microsoft.com/office/drawing/2014/main" id="{2CD33700-4D74-C74F-6C39-018EBF2E3EA3}"/>
                </a:ext>
              </a:extLst>
            </p:cNvPr>
            <p:cNvSpPr txBox="1"/>
            <p:nvPr/>
          </p:nvSpPr>
          <p:spPr>
            <a:xfrm>
              <a:off x="7162799" y="1173195"/>
              <a:ext cx="838200" cy="276999"/>
            </a:xfrm>
            <a:prstGeom prst="rect">
              <a:avLst/>
            </a:prstGeom>
            <a:noFill/>
          </p:spPr>
          <p:txBody>
            <a:bodyPr wrap="square" rtlCol="0">
              <a:spAutoFit/>
            </a:bodyPr>
            <a:lstStyle/>
            <a:p>
              <a:r>
                <a:rPr lang="en-US" sz="1200" dirty="0">
                  <a:solidFill>
                    <a:schemeClr val="tx1"/>
                  </a:solidFill>
                </a:rPr>
                <a:t>80meters</a:t>
              </a:r>
            </a:p>
          </p:txBody>
        </p:sp>
        <p:sp>
          <p:nvSpPr>
            <p:cNvPr id="16" name="TextBox 15">
              <a:extLst>
                <a:ext uri="{FF2B5EF4-FFF2-40B4-BE49-F238E27FC236}">
                  <a16:creationId xmlns:a16="http://schemas.microsoft.com/office/drawing/2014/main" id="{1FECC146-D172-7F83-F841-7A96B3DA066B}"/>
                </a:ext>
              </a:extLst>
            </p:cNvPr>
            <p:cNvSpPr txBox="1"/>
            <p:nvPr/>
          </p:nvSpPr>
          <p:spPr>
            <a:xfrm rot="16200000">
              <a:off x="5923042" y="2168343"/>
              <a:ext cx="838200" cy="276999"/>
            </a:xfrm>
            <a:prstGeom prst="rect">
              <a:avLst/>
            </a:prstGeom>
            <a:noFill/>
          </p:spPr>
          <p:txBody>
            <a:bodyPr wrap="square" rtlCol="0">
              <a:spAutoFit/>
            </a:bodyPr>
            <a:lstStyle/>
            <a:p>
              <a:r>
                <a:rPr lang="en-US" sz="1200" dirty="0">
                  <a:solidFill>
                    <a:schemeClr val="tx1"/>
                  </a:solidFill>
                </a:rPr>
                <a:t>80meters</a:t>
              </a:r>
            </a:p>
          </p:txBody>
        </p:sp>
        <p:cxnSp>
          <p:nvCxnSpPr>
            <p:cNvPr id="17" name="Straight Arrow Connector 16">
              <a:extLst>
                <a:ext uri="{FF2B5EF4-FFF2-40B4-BE49-F238E27FC236}">
                  <a16:creationId xmlns:a16="http://schemas.microsoft.com/office/drawing/2014/main" id="{4C5A1952-91C7-F67A-A9E8-8FF00373E43F}"/>
                </a:ext>
              </a:extLst>
            </p:cNvPr>
            <p:cNvCxnSpPr>
              <a:cxnSpLocks/>
            </p:cNvCxnSpPr>
            <p:nvPr/>
          </p:nvCxnSpPr>
          <p:spPr bwMode="auto">
            <a:xfrm>
              <a:off x="6812798" y="1676400"/>
              <a:ext cx="426202" cy="400471"/>
            </a:xfrm>
            <a:prstGeom prst="straightConnector1">
              <a:avLst/>
            </a:prstGeom>
            <a:solidFill>
              <a:srgbClr val="00B8FF"/>
            </a:solidFill>
            <a:ln w="6350" cap="flat" cmpd="sng" algn="ctr">
              <a:solidFill>
                <a:schemeClr val="tx1"/>
              </a:solidFill>
              <a:prstDash val="solid"/>
              <a:round/>
              <a:headEnd type="stealth" w="sm" len="sm"/>
              <a:tailEnd type="stealth" w="sm" len="sm"/>
            </a:ln>
            <a:effectLst/>
          </p:spPr>
        </p:cxnSp>
        <p:sp>
          <p:nvSpPr>
            <p:cNvPr id="18" name="TextBox 17">
              <a:extLst>
                <a:ext uri="{FF2B5EF4-FFF2-40B4-BE49-F238E27FC236}">
                  <a16:creationId xmlns:a16="http://schemas.microsoft.com/office/drawing/2014/main" id="{FB72EEFB-DC24-E952-18F4-A33F698D689D}"/>
                </a:ext>
              </a:extLst>
            </p:cNvPr>
            <p:cNvSpPr txBox="1"/>
            <p:nvPr/>
          </p:nvSpPr>
          <p:spPr>
            <a:xfrm rot="2668993">
              <a:off x="6873663" y="1738429"/>
              <a:ext cx="379874" cy="200943"/>
            </a:xfrm>
            <a:prstGeom prst="rect">
              <a:avLst/>
            </a:prstGeom>
            <a:noFill/>
          </p:spPr>
          <p:txBody>
            <a:bodyPr wrap="square" rtlCol="0">
              <a:spAutoFit/>
            </a:bodyPr>
            <a:lstStyle/>
            <a:p>
              <a:r>
                <a:rPr lang="en-US" sz="1050" dirty="0">
                  <a:solidFill>
                    <a:schemeClr val="tx1"/>
                  </a:solidFill>
                </a:rPr>
                <a:t>28m</a:t>
              </a:r>
            </a:p>
          </p:txBody>
        </p:sp>
        <p:cxnSp>
          <p:nvCxnSpPr>
            <p:cNvPr id="24" name="Straight Arrow Connector 23">
              <a:extLst>
                <a:ext uri="{FF2B5EF4-FFF2-40B4-BE49-F238E27FC236}">
                  <a16:creationId xmlns:a16="http://schemas.microsoft.com/office/drawing/2014/main" id="{42578CDE-08B8-974A-1FDE-1F502674F1A6}"/>
                </a:ext>
              </a:extLst>
            </p:cNvPr>
            <p:cNvCxnSpPr>
              <a:cxnSpLocks/>
            </p:cNvCxnSpPr>
            <p:nvPr/>
          </p:nvCxnSpPr>
          <p:spPr bwMode="auto">
            <a:xfrm flipV="1">
              <a:off x="7025899" y="2133600"/>
              <a:ext cx="213101" cy="543580"/>
            </a:xfrm>
            <a:prstGeom prst="straightConnector1">
              <a:avLst/>
            </a:prstGeom>
            <a:solidFill>
              <a:srgbClr val="00B8FF"/>
            </a:solidFill>
            <a:ln w="6350" cap="flat" cmpd="sng" algn="ctr">
              <a:solidFill>
                <a:schemeClr val="tx1"/>
              </a:solidFill>
              <a:prstDash val="solid"/>
              <a:round/>
              <a:headEnd type="stealth" w="sm" len="sm"/>
              <a:tailEnd type="stealth" w="sm" len="sm"/>
            </a:ln>
            <a:effectLst/>
          </p:spPr>
        </p:cxnSp>
        <p:sp>
          <p:nvSpPr>
            <p:cNvPr id="25" name="TextBox 24">
              <a:extLst>
                <a:ext uri="{FF2B5EF4-FFF2-40B4-BE49-F238E27FC236}">
                  <a16:creationId xmlns:a16="http://schemas.microsoft.com/office/drawing/2014/main" id="{28C7C1F0-8F94-210F-F479-A2D5FCF0B509}"/>
                </a:ext>
              </a:extLst>
            </p:cNvPr>
            <p:cNvSpPr txBox="1"/>
            <p:nvPr/>
          </p:nvSpPr>
          <p:spPr>
            <a:xfrm rot="17709233">
              <a:off x="6866675" y="2290892"/>
              <a:ext cx="379874" cy="198772"/>
            </a:xfrm>
            <a:prstGeom prst="rect">
              <a:avLst/>
            </a:prstGeom>
            <a:noFill/>
          </p:spPr>
          <p:txBody>
            <a:bodyPr wrap="square" rtlCol="0">
              <a:spAutoFit/>
            </a:bodyPr>
            <a:lstStyle/>
            <a:p>
              <a:r>
                <a:rPr lang="en-US" sz="1050" dirty="0">
                  <a:solidFill>
                    <a:schemeClr val="tx1"/>
                  </a:solidFill>
                </a:rPr>
                <a:t>31m</a:t>
              </a:r>
            </a:p>
          </p:txBody>
        </p:sp>
        <p:cxnSp>
          <p:nvCxnSpPr>
            <p:cNvPr id="29" name="Straight Arrow Connector 28">
              <a:extLst>
                <a:ext uri="{FF2B5EF4-FFF2-40B4-BE49-F238E27FC236}">
                  <a16:creationId xmlns:a16="http://schemas.microsoft.com/office/drawing/2014/main" id="{C8BBB05B-7DA4-B2B4-9236-19EDCB72E039}"/>
                </a:ext>
              </a:extLst>
            </p:cNvPr>
            <p:cNvCxnSpPr>
              <a:cxnSpLocks/>
            </p:cNvCxnSpPr>
            <p:nvPr/>
          </p:nvCxnSpPr>
          <p:spPr bwMode="auto">
            <a:xfrm>
              <a:off x="6812798" y="1661175"/>
              <a:ext cx="197602" cy="1016005"/>
            </a:xfrm>
            <a:prstGeom prst="straightConnector1">
              <a:avLst/>
            </a:prstGeom>
            <a:solidFill>
              <a:srgbClr val="00B8FF"/>
            </a:solidFill>
            <a:ln w="6350" cap="flat" cmpd="sng" algn="ctr">
              <a:solidFill>
                <a:schemeClr val="tx1"/>
              </a:solidFill>
              <a:prstDash val="solid"/>
              <a:round/>
              <a:headEnd type="stealth" w="sm" len="sm"/>
              <a:tailEnd type="stealth" w="sm" len="sm"/>
            </a:ln>
            <a:effectLst/>
          </p:spPr>
        </p:cxnSp>
        <p:sp>
          <p:nvSpPr>
            <p:cNvPr id="30" name="TextBox 29">
              <a:extLst>
                <a:ext uri="{FF2B5EF4-FFF2-40B4-BE49-F238E27FC236}">
                  <a16:creationId xmlns:a16="http://schemas.microsoft.com/office/drawing/2014/main" id="{3CA3D189-1A50-0919-3732-EC57FB855EC7}"/>
                </a:ext>
              </a:extLst>
            </p:cNvPr>
            <p:cNvSpPr txBox="1"/>
            <p:nvPr/>
          </p:nvSpPr>
          <p:spPr>
            <a:xfrm rot="4434752">
              <a:off x="6776044" y="2011582"/>
              <a:ext cx="379874" cy="198772"/>
            </a:xfrm>
            <a:prstGeom prst="rect">
              <a:avLst/>
            </a:prstGeom>
            <a:noFill/>
          </p:spPr>
          <p:txBody>
            <a:bodyPr wrap="square" rtlCol="0">
              <a:spAutoFit/>
            </a:bodyPr>
            <a:lstStyle/>
            <a:p>
              <a:r>
                <a:rPr lang="en-US" sz="1050" dirty="0">
                  <a:solidFill>
                    <a:schemeClr val="tx1"/>
                  </a:solidFill>
                </a:rPr>
                <a:t>50m</a:t>
              </a:r>
            </a:p>
          </p:txBody>
        </p:sp>
        <p:sp>
          <p:nvSpPr>
            <p:cNvPr id="34" name="Oval 33">
              <a:extLst>
                <a:ext uri="{FF2B5EF4-FFF2-40B4-BE49-F238E27FC236}">
                  <a16:creationId xmlns:a16="http://schemas.microsoft.com/office/drawing/2014/main" id="{2BE79AC6-87E8-1662-EF3E-0EF3F64CDC28}"/>
                </a:ext>
              </a:extLst>
            </p:cNvPr>
            <p:cNvSpPr/>
            <p:nvPr/>
          </p:nvSpPr>
          <p:spPr bwMode="auto">
            <a:xfrm>
              <a:off x="7740277" y="1763936"/>
              <a:ext cx="187403" cy="205289"/>
            </a:xfrm>
            <a:prstGeom prst="ellipse">
              <a:avLst/>
            </a:prstGeom>
            <a:no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6" name="Straight Arrow Connector 35">
              <a:extLst>
                <a:ext uri="{FF2B5EF4-FFF2-40B4-BE49-F238E27FC236}">
                  <a16:creationId xmlns:a16="http://schemas.microsoft.com/office/drawing/2014/main" id="{4DFC8B0F-20FD-9C86-40C7-F4CFD9E38FE8}"/>
                </a:ext>
              </a:extLst>
            </p:cNvPr>
            <p:cNvCxnSpPr>
              <a:cxnSpLocks/>
              <a:stCxn id="34" idx="3"/>
              <a:endCxn id="34" idx="7"/>
            </p:cNvCxnSpPr>
            <p:nvPr/>
          </p:nvCxnSpPr>
          <p:spPr bwMode="auto">
            <a:xfrm flipV="1">
              <a:off x="7767722" y="1794000"/>
              <a:ext cx="132513" cy="145161"/>
            </a:xfrm>
            <a:prstGeom prst="straightConnector1">
              <a:avLst/>
            </a:prstGeom>
            <a:solidFill>
              <a:srgbClr val="00B8FF"/>
            </a:solidFill>
            <a:ln w="9525" cap="flat" cmpd="sng" algn="ctr">
              <a:solidFill>
                <a:schemeClr val="tx1"/>
              </a:solidFill>
              <a:prstDash val="solid"/>
              <a:round/>
              <a:headEnd type="arrow" w="sm" len="sm"/>
              <a:tailEnd type="arrow" w="sm" len="sm"/>
            </a:ln>
            <a:effectLst/>
          </p:spPr>
        </p:cxnSp>
        <p:sp>
          <p:nvSpPr>
            <p:cNvPr id="38" name="TextBox 37">
              <a:extLst>
                <a:ext uri="{FF2B5EF4-FFF2-40B4-BE49-F238E27FC236}">
                  <a16:creationId xmlns:a16="http://schemas.microsoft.com/office/drawing/2014/main" id="{44580131-0521-3A77-B727-55376BC49750}"/>
                </a:ext>
              </a:extLst>
            </p:cNvPr>
            <p:cNvSpPr txBox="1"/>
            <p:nvPr/>
          </p:nvSpPr>
          <p:spPr>
            <a:xfrm rot="18134930">
              <a:off x="7550229" y="1672783"/>
              <a:ext cx="379874" cy="204795"/>
            </a:xfrm>
            <a:prstGeom prst="rect">
              <a:avLst/>
            </a:prstGeom>
            <a:noFill/>
          </p:spPr>
          <p:txBody>
            <a:bodyPr wrap="square" rtlCol="0">
              <a:spAutoFit/>
            </a:bodyPr>
            <a:lstStyle/>
            <a:p>
              <a:r>
                <a:rPr lang="en-US" sz="1100" dirty="0">
                  <a:solidFill>
                    <a:schemeClr val="tx1"/>
                  </a:solidFill>
                </a:rPr>
                <a:t>D=9</a:t>
              </a:r>
            </a:p>
          </p:txBody>
        </p:sp>
        <p:sp>
          <p:nvSpPr>
            <p:cNvPr id="8" name="TextBox 7">
              <a:extLst>
                <a:ext uri="{FF2B5EF4-FFF2-40B4-BE49-F238E27FC236}">
                  <a16:creationId xmlns:a16="http://schemas.microsoft.com/office/drawing/2014/main" id="{A90622B2-F47A-442E-D8D2-EF6A104017BA}"/>
                </a:ext>
              </a:extLst>
            </p:cNvPr>
            <p:cNvSpPr txBox="1"/>
            <p:nvPr/>
          </p:nvSpPr>
          <p:spPr>
            <a:xfrm>
              <a:off x="7376456" y="2917594"/>
              <a:ext cx="315912" cy="261610"/>
            </a:xfrm>
            <a:prstGeom prst="rect">
              <a:avLst/>
            </a:prstGeom>
            <a:noFill/>
          </p:spPr>
          <p:txBody>
            <a:bodyPr wrap="square" rtlCol="0">
              <a:spAutoFit/>
            </a:bodyPr>
            <a:lstStyle/>
            <a:p>
              <a:r>
                <a:rPr lang="en-US" sz="1100" b="1" dirty="0">
                  <a:solidFill>
                    <a:srgbClr val="FF0000"/>
                  </a:solidFill>
                </a:rPr>
                <a:t>1</a:t>
              </a:r>
            </a:p>
          </p:txBody>
        </p:sp>
        <p:sp>
          <p:nvSpPr>
            <p:cNvPr id="11" name="TextBox 10">
              <a:extLst>
                <a:ext uri="{FF2B5EF4-FFF2-40B4-BE49-F238E27FC236}">
                  <a16:creationId xmlns:a16="http://schemas.microsoft.com/office/drawing/2014/main" id="{C69FC1BA-6AD0-9AAB-9D97-2ACEA69DB5C0}"/>
                </a:ext>
              </a:extLst>
            </p:cNvPr>
            <p:cNvSpPr txBox="1"/>
            <p:nvPr/>
          </p:nvSpPr>
          <p:spPr>
            <a:xfrm>
              <a:off x="7937021" y="2681980"/>
              <a:ext cx="315912" cy="261610"/>
            </a:xfrm>
            <a:prstGeom prst="rect">
              <a:avLst/>
            </a:prstGeom>
            <a:noFill/>
          </p:spPr>
          <p:txBody>
            <a:bodyPr wrap="square" rtlCol="0">
              <a:spAutoFit/>
            </a:bodyPr>
            <a:lstStyle/>
            <a:p>
              <a:r>
                <a:rPr lang="en-US" sz="1100" b="1" dirty="0">
                  <a:solidFill>
                    <a:srgbClr val="FF0000"/>
                  </a:solidFill>
                </a:rPr>
                <a:t>2</a:t>
              </a:r>
            </a:p>
          </p:txBody>
        </p:sp>
        <p:sp>
          <p:nvSpPr>
            <p:cNvPr id="12" name="TextBox 11">
              <a:extLst>
                <a:ext uri="{FF2B5EF4-FFF2-40B4-BE49-F238E27FC236}">
                  <a16:creationId xmlns:a16="http://schemas.microsoft.com/office/drawing/2014/main" id="{DFB6E2BF-7835-E3F8-DC73-9242C87163BE}"/>
                </a:ext>
              </a:extLst>
            </p:cNvPr>
            <p:cNvSpPr txBox="1"/>
            <p:nvPr/>
          </p:nvSpPr>
          <p:spPr>
            <a:xfrm>
              <a:off x="6965981" y="2477159"/>
              <a:ext cx="315912" cy="261610"/>
            </a:xfrm>
            <a:prstGeom prst="rect">
              <a:avLst/>
            </a:prstGeom>
            <a:noFill/>
          </p:spPr>
          <p:txBody>
            <a:bodyPr wrap="square" rtlCol="0">
              <a:spAutoFit/>
            </a:bodyPr>
            <a:lstStyle/>
            <a:p>
              <a:r>
                <a:rPr lang="en-US" sz="1100" b="1" dirty="0">
                  <a:solidFill>
                    <a:srgbClr val="FF0000"/>
                  </a:solidFill>
                </a:rPr>
                <a:t>3</a:t>
              </a:r>
            </a:p>
          </p:txBody>
        </p:sp>
        <p:sp>
          <p:nvSpPr>
            <p:cNvPr id="13" name="TextBox 12">
              <a:extLst>
                <a:ext uri="{FF2B5EF4-FFF2-40B4-BE49-F238E27FC236}">
                  <a16:creationId xmlns:a16="http://schemas.microsoft.com/office/drawing/2014/main" id="{90DDAB79-FBD4-21BD-2317-1BC5EC501ABD}"/>
                </a:ext>
              </a:extLst>
            </p:cNvPr>
            <p:cNvSpPr txBox="1"/>
            <p:nvPr/>
          </p:nvSpPr>
          <p:spPr>
            <a:xfrm>
              <a:off x="7537109" y="2269701"/>
              <a:ext cx="315912" cy="261610"/>
            </a:xfrm>
            <a:prstGeom prst="rect">
              <a:avLst/>
            </a:prstGeom>
            <a:noFill/>
          </p:spPr>
          <p:txBody>
            <a:bodyPr wrap="square" rtlCol="0">
              <a:spAutoFit/>
            </a:bodyPr>
            <a:lstStyle/>
            <a:p>
              <a:r>
                <a:rPr lang="en-US" sz="1100" b="1" dirty="0">
                  <a:solidFill>
                    <a:srgbClr val="FF0000"/>
                  </a:solidFill>
                </a:rPr>
                <a:t>4</a:t>
              </a:r>
            </a:p>
          </p:txBody>
        </p:sp>
      </p:grpSp>
      <p:graphicFrame>
        <p:nvGraphicFramePr>
          <p:cNvPr id="23" name="Table 22">
            <a:extLst>
              <a:ext uri="{FF2B5EF4-FFF2-40B4-BE49-F238E27FC236}">
                <a16:creationId xmlns:a16="http://schemas.microsoft.com/office/drawing/2014/main" id="{7BC0BCE9-E6FF-5733-A570-357552E05BD8}"/>
              </a:ext>
            </a:extLst>
          </p:cNvPr>
          <p:cNvGraphicFramePr>
            <a:graphicFrameLocks noGrp="1"/>
          </p:cNvGraphicFramePr>
          <p:nvPr>
            <p:extLst>
              <p:ext uri="{D42A27DB-BD31-4B8C-83A1-F6EECF244321}">
                <p14:modId xmlns:p14="http://schemas.microsoft.com/office/powerpoint/2010/main" val="2984151759"/>
              </p:ext>
            </p:extLst>
          </p:nvPr>
        </p:nvGraphicFramePr>
        <p:xfrm>
          <a:off x="967417" y="2655411"/>
          <a:ext cx="4765735" cy="590550"/>
        </p:xfrm>
        <a:graphic>
          <a:graphicData uri="http://schemas.openxmlformats.org/drawingml/2006/table">
            <a:tbl>
              <a:tblPr/>
              <a:tblGrid>
                <a:gridCol w="1191439">
                  <a:extLst>
                    <a:ext uri="{9D8B030D-6E8A-4147-A177-3AD203B41FA5}">
                      <a16:colId xmlns:a16="http://schemas.microsoft.com/office/drawing/2014/main" val="3017596195"/>
                    </a:ext>
                  </a:extLst>
                </a:gridCol>
                <a:gridCol w="297858">
                  <a:extLst>
                    <a:ext uri="{9D8B030D-6E8A-4147-A177-3AD203B41FA5}">
                      <a16:colId xmlns:a16="http://schemas.microsoft.com/office/drawing/2014/main" val="2668190615"/>
                    </a:ext>
                  </a:extLst>
                </a:gridCol>
                <a:gridCol w="297858">
                  <a:extLst>
                    <a:ext uri="{9D8B030D-6E8A-4147-A177-3AD203B41FA5}">
                      <a16:colId xmlns:a16="http://schemas.microsoft.com/office/drawing/2014/main" val="2489048166"/>
                    </a:ext>
                  </a:extLst>
                </a:gridCol>
                <a:gridCol w="297858">
                  <a:extLst>
                    <a:ext uri="{9D8B030D-6E8A-4147-A177-3AD203B41FA5}">
                      <a16:colId xmlns:a16="http://schemas.microsoft.com/office/drawing/2014/main" val="24234055"/>
                    </a:ext>
                  </a:extLst>
                </a:gridCol>
                <a:gridCol w="297858">
                  <a:extLst>
                    <a:ext uri="{9D8B030D-6E8A-4147-A177-3AD203B41FA5}">
                      <a16:colId xmlns:a16="http://schemas.microsoft.com/office/drawing/2014/main" val="557166661"/>
                    </a:ext>
                  </a:extLst>
                </a:gridCol>
                <a:gridCol w="297858">
                  <a:extLst>
                    <a:ext uri="{9D8B030D-6E8A-4147-A177-3AD203B41FA5}">
                      <a16:colId xmlns:a16="http://schemas.microsoft.com/office/drawing/2014/main" val="1313205274"/>
                    </a:ext>
                  </a:extLst>
                </a:gridCol>
                <a:gridCol w="297858">
                  <a:extLst>
                    <a:ext uri="{9D8B030D-6E8A-4147-A177-3AD203B41FA5}">
                      <a16:colId xmlns:a16="http://schemas.microsoft.com/office/drawing/2014/main" val="1661967780"/>
                    </a:ext>
                  </a:extLst>
                </a:gridCol>
                <a:gridCol w="297858">
                  <a:extLst>
                    <a:ext uri="{9D8B030D-6E8A-4147-A177-3AD203B41FA5}">
                      <a16:colId xmlns:a16="http://schemas.microsoft.com/office/drawing/2014/main" val="428679905"/>
                    </a:ext>
                  </a:extLst>
                </a:gridCol>
                <a:gridCol w="297858">
                  <a:extLst>
                    <a:ext uri="{9D8B030D-6E8A-4147-A177-3AD203B41FA5}">
                      <a16:colId xmlns:a16="http://schemas.microsoft.com/office/drawing/2014/main" val="1601965661"/>
                    </a:ext>
                  </a:extLst>
                </a:gridCol>
                <a:gridCol w="297858">
                  <a:extLst>
                    <a:ext uri="{9D8B030D-6E8A-4147-A177-3AD203B41FA5}">
                      <a16:colId xmlns:a16="http://schemas.microsoft.com/office/drawing/2014/main" val="3128397186"/>
                    </a:ext>
                  </a:extLst>
                </a:gridCol>
                <a:gridCol w="297858">
                  <a:extLst>
                    <a:ext uri="{9D8B030D-6E8A-4147-A177-3AD203B41FA5}">
                      <a16:colId xmlns:a16="http://schemas.microsoft.com/office/drawing/2014/main" val="2960095932"/>
                    </a:ext>
                  </a:extLst>
                </a:gridCol>
                <a:gridCol w="297858">
                  <a:extLst>
                    <a:ext uri="{9D8B030D-6E8A-4147-A177-3AD203B41FA5}">
                      <a16:colId xmlns:a16="http://schemas.microsoft.com/office/drawing/2014/main" val="155702615"/>
                    </a:ext>
                  </a:extLst>
                </a:gridCol>
                <a:gridCol w="297858">
                  <a:extLst>
                    <a:ext uri="{9D8B030D-6E8A-4147-A177-3AD203B41FA5}">
                      <a16:colId xmlns:a16="http://schemas.microsoft.com/office/drawing/2014/main" val="1260691233"/>
                    </a:ext>
                  </a:extLst>
                </a:gridCol>
              </a:tblGrid>
              <a:tr h="196850">
                <a:tc>
                  <a:txBody>
                    <a:bodyPr/>
                    <a:lstStyle/>
                    <a:p>
                      <a:pPr algn="ctr" fontAlgn="ctr"/>
                      <a:r>
                        <a:rPr lang="en-US" sz="1100" b="0" i="0" u="none" strike="noStrike" dirty="0">
                          <a:solidFill>
                            <a:srgbClr val="000000"/>
                          </a:solidFill>
                          <a:effectLst/>
                          <a:latin typeface="Calibri" panose="020F0502020204030204" pitchFamily="34" charset="0"/>
                        </a:rPr>
                        <a:t># STAs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1121816"/>
                  </a:ext>
                </a:extLst>
              </a:tr>
              <a:tr h="196850">
                <a:tc>
                  <a:txBody>
                    <a:bodyPr/>
                    <a:lstStyle/>
                    <a:p>
                      <a:pPr algn="ctr" fontAlgn="ctr"/>
                      <a:r>
                        <a:rPr lang="en-US" sz="1100" b="0" i="0" u="none" strike="noStrike" dirty="0">
                          <a:solidFill>
                            <a:srgbClr val="000000"/>
                          </a:solidFill>
                          <a:effectLst/>
                          <a:latin typeface="Calibri" panose="020F0502020204030204" pitchFamily="34" charset="0"/>
                        </a:rPr>
                        <a:t># of VO STAs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97956799"/>
                  </a:ext>
                </a:extLst>
              </a:tr>
              <a:tr h="196850">
                <a:tc>
                  <a:txBody>
                    <a:bodyPr/>
                    <a:lstStyle/>
                    <a:p>
                      <a:pPr algn="ctr" fontAlgn="ctr"/>
                      <a:r>
                        <a:rPr lang="en-US" sz="1100" b="0" i="0" u="none" strike="noStrike" dirty="0">
                          <a:solidFill>
                            <a:srgbClr val="000000"/>
                          </a:solidFill>
                          <a:effectLst/>
                          <a:latin typeface="Calibri" panose="020F0502020204030204" pitchFamily="34" charset="0"/>
                        </a:rPr>
                        <a:t>% of VO STA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91864228"/>
                  </a:ext>
                </a:extLst>
              </a:tr>
            </a:tbl>
          </a:graphicData>
        </a:graphic>
      </p:graphicFrame>
    </p:spTree>
    <p:extLst>
      <p:ext uri="{BB962C8B-B14F-4D97-AF65-F5344CB8AC3E}">
        <p14:creationId xmlns:p14="http://schemas.microsoft.com/office/powerpoint/2010/main" val="131739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B9AF-0175-0029-B276-6D8C6A275142}"/>
              </a:ext>
            </a:extLst>
          </p:cNvPr>
          <p:cNvSpPr>
            <a:spLocks noGrp="1"/>
          </p:cNvSpPr>
          <p:nvPr>
            <p:ph type="title"/>
          </p:nvPr>
        </p:nvSpPr>
        <p:spPr>
          <a:xfrm>
            <a:off x="152400" y="609600"/>
            <a:ext cx="8762999" cy="762000"/>
          </a:xfrm>
        </p:spPr>
        <p:txBody>
          <a:bodyPr/>
          <a:lstStyle/>
          <a:p>
            <a:r>
              <a:rPr lang="en-US" sz="2800" dirty="0"/>
              <a:t>HiP EDCA for AC VO, Multi-BSS setup in 80x80 area</a:t>
            </a:r>
          </a:p>
        </p:txBody>
      </p:sp>
      <p:sp>
        <p:nvSpPr>
          <p:cNvPr id="3" name="Content Placeholder 2">
            <a:extLst>
              <a:ext uri="{FF2B5EF4-FFF2-40B4-BE49-F238E27FC236}">
                <a16:creationId xmlns:a16="http://schemas.microsoft.com/office/drawing/2014/main" id="{0857D207-F042-CBBE-9D3A-7E5681AA9F0C}"/>
              </a:ext>
            </a:extLst>
          </p:cNvPr>
          <p:cNvSpPr>
            <a:spLocks noGrp="1"/>
          </p:cNvSpPr>
          <p:nvPr>
            <p:ph idx="1"/>
          </p:nvPr>
        </p:nvSpPr>
        <p:spPr>
          <a:xfrm>
            <a:off x="696912" y="1371600"/>
            <a:ext cx="7845426" cy="4876800"/>
          </a:xfrm>
        </p:spPr>
        <p:txBody>
          <a:bodyPr/>
          <a:lstStyle/>
          <a:p>
            <a:pPr>
              <a:buFont typeface="Arial" panose="020B0604020202020204" pitchFamily="34" charset="0"/>
              <a:buChar char="•"/>
            </a:pPr>
            <a:r>
              <a:rPr lang="en-US" sz="1400" dirty="0"/>
              <a:t>Traffic:</a:t>
            </a:r>
          </a:p>
          <a:p>
            <a:pPr lvl="1">
              <a:buFont typeface="Arial" panose="020B0604020202020204" pitchFamily="34" charset="0"/>
              <a:buChar char="•"/>
            </a:pPr>
            <a:r>
              <a:rPr lang="en-US" sz="1100" dirty="0"/>
              <a:t>VO traffic (LL) is in UL direction </a:t>
            </a:r>
          </a:p>
          <a:p>
            <a:pPr lvl="2">
              <a:buFont typeface="Arial" panose="020B0604020202020204" pitchFamily="34" charset="0"/>
              <a:buChar char="•"/>
            </a:pPr>
            <a:r>
              <a:rPr lang="en-US" sz="900" dirty="0"/>
              <a:t>160 bytes every average 16ms =uniform (10ms, 22ms)		~ 96Kbps</a:t>
            </a:r>
          </a:p>
          <a:p>
            <a:pPr lvl="2">
              <a:buFont typeface="Arial" panose="020B0604020202020204" pitchFamily="34" charset="0"/>
              <a:buChar char="•"/>
            </a:pPr>
            <a:r>
              <a:rPr lang="en-US" sz="900" dirty="0"/>
              <a:t>1600 bytes every average 16ms =uniform (10ms, 22ms)		~ 768Kbps</a:t>
            </a:r>
          </a:p>
          <a:p>
            <a:pPr lvl="2">
              <a:buFont typeface="Arial" panose="020B0604020202020204" pitchFamily="34" charset="0"/>
              <a:buChar char="•"/>
            </a:pPr>
            <a:r>
              <a:rPr lang="en-US" sz="900" dirty="0"/>
              <a:t>16000 bytes every average 16ms =uniform (10ms, 22ms)		~ 7.6Mbps</a:t>
            </a:r>
          </a:p>
          <a:p>
            <a:pPr lvl="2">
              <a:buFont typeface="Arial" panose="020B0604020202020204" pitchFamily="34" charset="0"/>
              <a:buChar char="•"/>
            </a:pPr>
            <a:r>
              <a:rPr lang="en-US" sz="900" dirty="0"/>
              <a:t>32000 bytes every average 16ms =uniform (10ms, 22ms)		~ 15.3Mbps</a:t>
            </a:r>
          </a:p>
          <a:p>
            <a:pPr lvl="1">
              <a:buFont typeface="Arial" panose="020B0604020202020204" pitchFamily="34" charset="0"/>
              <a:buChar char="•"/>
            </a:pPr>
            <a:r>
              <a:rPr lang="en-US" sz="1100" dirty="0"/>
              <a:t>BE  traffic (legacy) is bi-directional full buffer traffic, TXOP = uniform (1.5ms, 5ms)</a:t>
            </a:r>
          </a:p>
          <a:p>
            <a:pPr>
              <a:buFont typeface="Arial" panose="020B0604020202020204" pitchFamily="34" charset="0"/>
              <a:buChar char="•"/>
            </a:pPr>
            <a:r>
              <a:rPr lang="en-US" sz="1400" dirty="0"/>
              <a:t>Three cases:</a:t>
            </a:r>
          </a:p>
          <a:p>
            <a:pPr lvl="1">
              <a:buFont typeface="Arial" panose="020B0604020202020204" pitchFamily="34" charset="0"/>
              <a:buChar char="•"/>
            </a:pPr>
            <a:r>
              <a:rPr lang="en-US" sz="1100" dirty="0"/>
              <a:t>1 BSS case with</a:t>
            </a:r>
          </a:p>
          <a:p>
            <a:pPr lvl="2">
              <a:buFont typeface="Arial" panose="020B0604020202020204" pitchFamily="34" charset="0"/>
              <a:buChar char="•"/>
            </a:pPr>
            <a:r>
              <a:rPr lang="en-US" sz="1050" dirty="0"/>
              <a:t>ULL use AC_VO							</a:t>
            </a:r>
            <a:r>
              <a:rPr lang="en-US" sz="1050" dirty="0">
                <a:highlight>
                  <a:srgbClr val="FFFF00"/>
                </a:highlight>
              </a:rPr>
              <a:t>legend: VO</a:t>
            </a:r>
          </a:p>
          <a:p>
            <a:pPr lvl="2">
              <a:buFont typeface="Arial" panose="020B0604020202020204" pitchFamily="34" charset="0"/>
              <a:buChar char="•"/>
            </a:pPr>
            <a:r>
              <a:rPr lang="en-US" sz="1050" dirty="0"/>
              <a:t>ULL use DS							</a:t>
            </a:r>
            <a:r>
              <a:rPr lang="en-US" sz="1050" dirty="0">
                <a:highlight>
                  <a:srgbClr val="FFFF00"/>
                </a:highlight>
              </a:rPr>
              <a:t>legend: DS</a:t>
            </a:r>
          </a:p>
          <a:p>
            <a:pPr lvl="2">
              <a:buFont typeface="Arial" panose="020B0604020202020204" pitchFamily="34" charset="0"/>
              <a:buChar char="•"/>
            </a:pPr>
            <a:r>
              <a:rPr lang="en-US" sz="1050" dirty="0"/>
              <a:t>Half of streams in a BSS use VO and the other one use DS		</a:t>
            </a:r>
            <a:r>
              <a:rPr lang="en-US" sz="1050" dirty="0">
                <a:highlight>
                  <a:srgbClr val="FFFF00"/>
                </a:highlight>
              </a:rPr>
              <a:t>legend: half-VO / half-DS</a:t>
            </a:r>
          </a:p>
          <a:p>
            <a:pPr lvl="1">
              <a:buFont typeface="Arial" panose="020B0604020202020204" pitchFamily="34" charset="0"/>
              <a:buChar char="•"/>
            </a:pPr>
            <a:r>
              <a:rPr lang="en-US" sz="1100" dirty="0"/>
              <a:t>2 and 4 BSS case</a:t>
            </a:r>
          </a:p>
          <a:p>
            <a:pPr lvl="2">
              <a:buFont typeface="Arial" panose="020B0604020202020204" pitchFamily="34" charset="0"/>
              <a:buChar char="•"/>
            </a:pPr>
            <a:r>
              <a:rPr lang="en-US" sz="1050" dirty="0"/>
              <a:t>All BSSes use AC_VO for ULL					</a:t>
            </a:r>
            <a:r>
              <a:rPr lang="en-US" sz="1050" dirty="0">
                <a:highlight>
                  <a:srgbClr val="FFFF00"/>
                </a:highlight>
              </a:rPr>
              <a:t> legend: VO</a:t>
            </a:r>
            <a:endParaRPr lang="en-US" sz="1050" dirty="0"/>
          </a:p>
          <a:p>
            <a:pPr lvl="2">
              <a:buFont typeface="Arial" panose="020B0604020202020204" pitchFamily="34" charset="0"/>
              <a:buChar char="•"/>
            </a:pPr>
            <a:r>
              <a:rPr lang="en-US" sz="1050" dirty="0"/>
              <a:t>All BSSes use DS for ULL						</a:t>
            </a:r>
            <a:r>
              <a:rPr lang="en-US" sz="1050" dirty="0">
                <a:highlight>
                  <a:srgbClr val="FFFF00"/>
                </a:highlight>
              </a:rPr>
              <a:t> legend: DS</a:t>
            </a:r>
            <a:endParaRPr lang="en-US" sz="1050" dirty="0"/>
          </a:p>
          <a:p>
            <a:pPr lvl="2">
              <a:buFont typeface="Arial" panose="020B0604020202020204" pitchFamily="34" charset="0"/>
              <a:buChar char="•"/>
            </a:pPr>
            <a:r>
              <a:rPr lang="en-US" sz="1050" dirty="0"/>
              <a:t>Half of BSSes use AC_VO and the other half – DS			</a:t>
            </a:r>
            <a:r>
              <a:rPr lang="en-US" sz="1050" dirty="0">
                <a:highlight>
                  <a:srgbClr val="FFFF00"/>
                </a:highlight>
              </a:rPr>
              <a:t> legend: BSS-VO / BSS-DS</a:t>
            </a:r>
            <a:endParaRPr lang="en-US" sz="1050" dirty="0"/>
          </a:p>
          <a:p>
            <a:pPr lvl="2">
              <a:buFont typeface="Arial" panose="020B0604020202020204" pitchFamily="34" charset="0"/>
              <a:buChar char="•"/>
            </a:pPr>
            <a:r>
              <a:rPr lang="en-US" sz="1050" dirty="0"/>
              <a:t>Half of streams in each BSS use VO and the other use DS		</a:t>
            </a:r>
            <a:r>
              <a:rPr lang="en-US" sz="1100" dirty="0">
                <a:highlight>
                  <a:srgbClr val="FFFF00"/>
                </a:highlight>
              </a:rPr>
              <a:t> legend: half-VO / half-DS</a:t>
            </a:r>
            <a:endParaRPr lang="en-US" sz="1100" dirty="0"/>
          </a:p>
          <a:p>
            <a:pPr>
              <a:buFont typeface="Arial" panose="020B0604020202020204" pitchFamily="34" charset="0"/>
              <a:buChar char="•"/>
            </a:pPr>
            <a:r>
              <a:rPr lang="en-US" sz="1400" dirty="0"/>
              <a:t>DS usage policy:</a:t>
            </a:r>
          </a:p>
          <a:p>
            <a:pPr lvl="1">
              <a:buFont typeface="Arial" panose="020B0604020202020204" pitchFamily="34" charset="0"/>
              <a:buChar char="•"/>
            </a:pPr>
            <a:r>
              <a:rPr lang="en-US" sz="1200" dirty="0"/>
              <a:t>An LL STA use regular AC_VO to deliver buffered traffic</a:t>
            </a:r>
          </a:p>
          <a:p>
            <a:pPr lvl="1">
              <a:buFont typeface="Arial" panose="020B0604020202020204" pitchFamily="34" charset="0"/>
              <a:buChar char="•"/>
            </a:pPr>
            <a:r>
              <a:rPr lang="en-US" sz="1200" dirty="0"/>
              <a:t>A STA is eligible to use DS if it experience 1 failure after obtaining EDCA TXOP</a:t>
            </a:r>
          </a:p>
          <a:p>
            <a:pPr lvl="1">
              <a:buFont typeface="Arial" panose="020B0604020202020204" pitchFamily="34" charset="0"/>
              <a:buChar char="•"/>
            </a:pPr>
            <a:r>
              <a:rPr lang="en-US" sz="1200" dirty="0"/>
              <a:t>A STA switches back to normal EDCA operation after it successfully obtained TXOP using HiP EDCA</a:t>
            </a:r>
          </a:p>
        </p:txBody>
      </p:sp>
      <p:sp>
        <p:nvSpPr>
          <p:cNvPr id="4" name="Slide Number Placeholder 3">
            <a:extLst>
              <a:ext uri="{FF2B5EF4-FFF2-40B4-BE49-F238E27FC236}">
                <a16:creationId xmlns:a16="http://schemas.microsoft.com/office/drawing/2014/main" id="{195C4E68-CDBA-F765-1000-FC49EB991AD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a:extLst>
              <a:ext uri="{FF2B5EF4-FFF2-40B4-BE49-F238E27FC236}">
                <a16:creationId xmlns:a16="http://schemas.microsoft.com/office/drawing/2014/main" id="{D430324E-73B8-2A73-D20B-D26F74648D5F}"/>
              </a:ext>
            </a:extLst>
          </p:cNvPr>
          <p:cNvSpPr>
            <a:spLocks noGrp="1"/>
          </p:cNvSpPr>
          <p:nvPr>
            <p:ph type="dt" idx="15"/>
          </p:nvPr>
        </p:nvSpPr>
        <p:spPr/>
        <p:txBody>
          <a:bodyPr/>
          <a:lstStyle/>
          <a:p>
            <a:r>
              <a:rPr lang="en-US" dirty="0"/>
              <a:t>May 2024</a:t>
            </a:r>
            <a:endParaRPr lang="en-GB" dirty="0"/>
          </a:p>
        </p:txBody>
      </p:sp>
      <p:sp>
        <p:nvSpPr>
          <p:cNvPr id="7" name="Footer Placeholder 4">
            <a:extLst>
              <a:ext uri="{FF2B5EF4-FFF2-40B4-BE49-F238E27FC236}">
                <a16:creationId xmlns:a16="http://schemas.microsoft.com/office/drawing/2014/main" id="{D223B263-51B7-DCD5-2E4B-14341A523929}"/>
              </a:ext>
            </a:extLst>
          </p:cNvPr>
          <p:cNvSpPr>
            <a:spLocks noGrp="1"/>
          </p:cNvSpPr>
          <p:nvPr>
            <p:ph type="ftr" idx="14"/>
          </p:nvPr>
        </p:nvSpPr>
        <p:spPr>
          <a:xfrm>
            <a:off x="5357818" y="6475413"/>
            <a:ext cx="3184520" cy="180975"/>
          </a:xfrm>
        </p:spPr>
        <p:txBody>
          <a:bodyPr/>
          <a:lstStyle/>
          <a:p>
            <a:r>
              <a:rPr lang="en-GB" dirty="0"/>
              <a:t>Dmitry Akhmetov et. al., Intel</a:t>
            </a:r>
          </a:p>
        </p:txBody>
      </p:sp>
    </p:spTree>
    <p:extLst>
      <p:ext uri="{BB962C8B-B14F-4D97-AF65-F5344CB8AC3E}">
        <p14:creationId xmlns:p14="http://schemas.microsoft.com/office/powerpoint/2010/main" val="3515387580"/>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802-11-Submission</Template>
  <TotalTime>181382</TotalTime>
  <Words>3444</Words>
  <Application>Microsoft Office PowerPoint</Application>
  <PresentationFormat>On-screen Show (4:3)</PresentationFormat>
  <Paragraphs>365</Paragraphs>
  <Slides>27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Arial Unicode MS</vt:lpstr>
      <vt:lpstr>Calibri</vt:lpstr>
      <vt:lpstr>Times New Roman</vt:lpstr>
      <vt:lpstr>Office Theme</vt:lpstr>
      <vt:lpstr>Document</vt:lpstr>
      <vt:lpstr>Low latency channel access </vt:lpstr>
      <vt:lpstr>Problem statement and solution</vt:lpstr>
      <vt:lpstr>Illustration</vt:lpstr>
      <vt:lpstr>Recap from previous contributions*</vt:lpstr>
      <vt:lpstr>Current proposal</vt:lpstr>
      <vt:lpstr>Issues or features than may require discussion/development</vt:lpstr>
      <vt:lpstr>New material: </vt:lpstr>
      <vt:lpstr>Simulation configuration </vt:lpstr>
      <vt:lpstr>HiP EDCA for AC VO, Multi-BSS setup in 80x80 area</vt:lpstr>
      <vt:lpstr>Impact on unsuccessful reception of DS signal</vt:lpstr>
      <vt:lpstr>2 BSS case, variable LL packet size</vt:lpstr>
      <vt:lpstr>Observations</vt:lpstr>
      <vt:lpstr>How DL access might be affected?</vt:lpstr>
      <vt:lpstr>4 BSS case, LL packet size = 1600</vt:lpstr>
      <vt:lpstr>Observations</vt:lpstr>
      <vt:lpstr>Whether DS should be @ DIFS or randomized?</vt:lpstr>
      <vt:lpstr>2 BSS case, LL packet size 1600 bytes</vt:lpstr>
      <vt:lpstr>Observations</vt:lpstr>
      <vt:lpstr>Current proposal</vt:lpstr>
      <vt:lpstr>Straw poll</vt:lpstr>
      <vt:lpstr>backup</vt:lpstr>
      <vt:lpstr>Impact on unsuccessful reception of DS signal</vt:lpstr>
      <vt:lpstr>1 BSS case, various LL packet size</vt:lpstr>
      <vt:lpstr>4 BSS case</vt:lpstr>
      <vt:lpstr>How DL access might be affected?</vt:lpstr>
      <vt:lpstr>1 BSS case, LL packet size = 1600</vt:lpstr>
      <vt:lpstr>2 BSS case, LL packet size 1600 bytes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TGbe Meeting Agenda</dc:title>
  <dc:creator>laurent.cariou@intel.com</dc:creator>
  <cp:lastModifiedBy>Akhmetov, Dmitry</cp:lastModifiedBy>
  <cp:revision>1455</cp:revision>
  <cp:lastPrinted>1601-01-01T00:00:00Z</cp:lastPrinted>
  <dcterms:created xsi:type="dcterms:W3CDTF">2017-01-26T15:28:16Z</dcterms:created>
  <dcterms:modified xsi:type="dcterms:W3CDTF">2024-05-13T06:44:03Z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ies>
</file>