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334" r:id="rId6"/>
    <p:sldId id="2147473567" r:id="rId7"/>
    <p:sldId id="2147473568" r:id="rId8"/>
    <p:sldId id="2147473537" r:id="rId9"/>
    <p:sldId id="2147473565" r:id="rId10"/>
    <p:sldId id="2147473570" r:id="rId11"/>
    <p:sldId id="343" r:id="rId12"/>
    <p:sldId id="273" r:id="rId13"/>
    <p:sldId id="2147473540" r:id="rId14"/>
    <p:sldId id="2147473569" r:id="rId15"/>
    <p:sldId id="2147473555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96261" autoAdjust="0"/>
  </p:normalViewPr>
  <p:slideViewPr>
    <p:cSldViewPr>
      <p:cViewPr varScale="1">
        <p:scale>
          <a:sx n="72" d="100"/>
          <a:sy n="72" d="100"/>
        </p:scale>
        <p:origin x="492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802.11-24/0838r0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753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2024-05-12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F88BBFA-7354-6131-639E-A6B94149F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790291"/>
            <a:ext cx="10363200" cy="8999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Backhaul Design and Channel Setting for Multi-AP</a:t>
            </a:r>
            <a:endParaRPr lang="en-GB" kern="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06EC37-AF25-D226-8530-859C0359585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E6CFBF8A-45D2-D48D-3358-32A2B51EB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493806"/>
              </p:ext>
            </p:extLst>
          </p:nvPr>
        </p:nvGraphicFramePr>
        <p:xfrm>
          <a:off x="1447801" y="2416176"/>
          <a:ext cx="9982200" cy="4259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133" imgH="4460962" progId="Word.Document.8">
                  <p:embed/>
                </p:oleObj>
              </mc:Choice>
              <mc:Fallback>
                <p:oleObj name="Document" r:id="rId3" imgW="10457133" imgH="4460962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E6CFBF8A-45D2-D48D-3358-32A2B51EB4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1" y="2416176"/>
                        <a:ext cx="9982200" cy="42592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b="0" dirty="0"/>
              <a:t>Do you agree that 11bn supports the information exchange between AP MLDs in both “over-the-air” or “over-the-DS”.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388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b="0" dirty="0"/>
              <a:t>Do you agree that 11bn defines the new Payload Type for Multi-AP Coordination in </a:t>
            </a:r>
            <a:r>
              <a:rPr lang="en-US" b="0" dirty="0" err="1"/>
              <a:t>Ethertype</a:t>
            </a:r>
            <a:r>
              <a:rPr lang="en-US" b="0" dirty="0"/>
              <a:t> 89-0d frame body so that frames defined in the 802.11 spec can be transmitted over Ether LAN.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515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b="0" dirty="0"/>
              <a:t>Do you agree the following conditions for AP coordination channel settings in 11bn:</a:t>
            </a:r>
          </a:p>
          <a:p>
            <a:pPr marL="400050" lvl="1" indent="0">
              <a:tabLst>
                <a:tab pos="0" algn="l"/>
              </a:tabLst>
            </a:pPr>
            <a:r>
              <a:rPr lang="en-US" sz="2400" b="0" dirty="0"/>
              <a:t>- AP MLD should at least set up the primary channel within the BSS Operating Channel of other AP MLS(s) with which it may cooperate.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040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112" y="1514803"/>
            <a:ext cx="10639392" cy="49606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are lot of contributions/discussion about Multi-AP in </a:t>
            </a:r>
            <a:r>
              <a:rPr lang="en-US" sz="2000" dirty="0" err="1"/>
              <a:t>TGbn</a:t>
            </a:r>
            <a:r>
              <a:rPr lang="en-US" sz="2000" dirty="0"/>
              <a:t>, such as Seamless Roaming [1], Coordinated R-TWT </a:t>
            </a:r>
            <a:r>
              <a:rPr lang="en-US" altLang="ja-JP" sz="2000" dirty="0"/>
              <a:t>[2]</a:t>
            </a:r>
            <a:r>
              <a:rPr lang="en-US" sz="2000" dirty="0"/>
              <a:t>, Coordinated TDMA [3], Coordinated Spatial Reuse [4], Coordinated BF [5], and so 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These features assume an environment with multiple non-collocated AP MLDs, but there are differences among proposals as to what configurations are assumed. For example,..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Backhaul Design</a:t>
            </a:r>
            <a:r>
              <a:rPr lang="en-US" sz="1600" dirty="0"/>
              <a:t>: How to design backhaul between multiple AP MLDs.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Primary Channel Setting: </a:t>
            </a:r>
            <a:r>
              <a:rPr lang="en-US" sz="1600" dirty="0"/>
              <a:t>How to set the channel for multiple AP MLDs.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propose a direction (idea) of backhaul design and channel setting for Multi-AP.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F19B4AF-2F8F-A8CB-70C9-943BAE80A52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39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Discussion Point 1: Backhaul Design (1/3)</a:t>
            </a:r>
            <a:endParaRPr lang="ja-JP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929217" y="1575092"/>
            <a:ext cx="11034183" cy="26983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Currently, there are two existing configurations for interfaces between AP MLDs in 11spec.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600" b="1" kern="0" dirty="0"/>
              <a:t>Over-the-Air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Communicate with other AP MLDs over the air by Wi-Fi signal.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600" b="1" kern="0" dirty="0"/>
              <a:t>Over-the-DS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Communicate with other AP MLDs over Distributed System (DS) via wired cable.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sz="1050" kern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In the future, it may be necessary to consider the new interface currently under discussion related to Seamless Roaming (This is out of scope in this document).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2465EEB-5728-2FA5-74EF-C467CC211973}"/>
              </a:ext>
            </a:extLst>
          </p:cNvPr>
          <p:cNvSpPr/>
          <p:nvPr/>
        </p:nvSpPr>
        <p:spPr>
          <a:xfrm>
            <a:off x="4748071" y="5717890"/>
            <a:ext cx="648072" cy="504056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AP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MLD1</a:t>
            </a:r>
            <a:endParaRPr kumimoji="1" lang="ja-JP" altLang="en-US" sz="1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34E2E7D-6A58-2D4E-0FE1-33E0240B850B}"/>
              </a:ext>
            </a:extLst>
          </p:cNvPr>
          <p:cNvSpPr/>
          <p:nvPr/>
        </p:nvSpPr>
        <p:spPr>
          <a:xfrm>
            <a:off x="5627364" y="5717890"/>
            <a:ext cx="648072" cy="504056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AP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MLD2</a:t>
            </a:r>
            <a:endParaRPr kumimoji="1" lang="ja-JP" altLang="en-US" sz="1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79A92D0-0527-2972-C3CE-D70526E93FB0}"/>
              </a:ext>
            </a:extLst>
          </p:cNvPr>
          <p:cNvSpPr/>
          <p:nvPr/>
        </p:nvSpPr>
        <p:spPr>
          <a:xfrm>
            <a:off x="6476263" y="5717890"/>
            <a:ext cx="648072" cy="504056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AP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MLD3</a:t>
            </a:r>
            <a:endParaRPr kumimoji="1" lang="ja-JP" altLang="en-US" sz="1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フローチャート: 代替処理 11">
            <a:extLst>
              <a:ext uri="{FF2B5EF4-FFF2-40B4-BE49-F238E27FC236}">
                <a16:creationId xmlns:a16="http://schemas.microsoft.com/office/drawing/2014/main" id="{15B90524-A62A-C3B9-2004-3ECC48EC5287}"/>
              </a:ext>
            </a:extLst>
          </p:cNvPr>
          <p:cNvSpPr/>
          <p:nvPr/>
        </p:nvSpPr>
        <p:spPr>
          <a:xfrm>
            <a:off x="4511400" y="4805174"/>
            <a:ext cx="2880000" cy="288032"/>
          </a:xfrm>
          <a:prstGeom prst="flowChartAlternateProcess">
            <a:avLst/>
          </a:prstGeom>
          <a:solidFill>
            <a:schemeClr val="tx1">
              <a:lumMod val="95000"/>
              <a:lumOff val="5000"/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Distribution</a:t>
            </a:r>
            <a:r>
              <a:rPr kumimoji="1" lang="en-US" altLang="ja-JP" sz="1400" dirty="0">
                <a:latin typeface="Trebuchet MS" panose="020B0603020202020204" pitchFamily="34" charset="0"/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System (DS)</a:t>
            </a:r>
            <a:endParaRPr kumimoji="1" lang="ja-JP" altLang="en-US" sz="1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606CF66A-8523-7F7B-CFA7-838DABFB8ED9}"/>
              </a:ext>
            </a:extLst>
          </p:cNvPr>
          <p:cNvCxnSpPr>
            <a:cxnSpLocks/>
            <a:endCxn id="3" idx="0"/>
          </p:cNvCxnSpPr>
          <p:nvPr/>
        </p:nvCxnSpPr>
        <p:spPr>
          <a:xfrm>
            <a:off x="5072107" y="5104470"/>
            <a:ext cx="0" cy="6134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F3137F94-ED62-C20B-6296-10F75AD2DD56}"/>
              </a:ext>
            </a:extLst>
          </p:cNvPr>
          <p:cNvCxnSpPr>
            <a:cxnSpLocks/>
            <a:stCxn id="12" idx="2"/>
            <a:endCxn id="7" idx="0"/>
          </p:cNvCxnSpPr>
          <p:nvPr/>
        </p:nvCxnSpPr>
        <p:spPr>
          <a:xfrm>
            <a:off x="5951400" y="5093206"/>
            <a:ext cx="0" cy="6246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55E11A79-C3C4-CC19-BAE5-396AE4FA9405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6800299" y="5104470"/>
            <a:ext cx="0" cy="6134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8BBB859-BB56-F054-474F-55941830053B}"/>
              </a:ext>
            </a:extLst>
          </p:cNvPr>
          <p:cNvSpPr/>
          <p:nvPr/>
        </p:nvSpPr>
        <p:spPr>
          <a:xfrm>
            <a:off x="1143000" y="5426214"/>
            <a:ext cx="648072" cy="504056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AP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MLD1</a:t>
            </a:r>
            <a:endParaRPr kumimoji="1" lang="ja-JP" altLang="en-US" sz="1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10C00C0-8959-0553-96C9-4353A8A4DAEF}"/>
              </a:ext>
            </a:extLst>
          </p:cNvPr>
          <p:cNvSpPr/>
          <p:nvPr/>
        </p:nvSpPr>
        <p:spPr>
          <a:xfrm>
            <a:off x="2558719" y="4852442"/>
            <a:ext cx="648072" cy="504056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AP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MLD2</a:t>
            </a:r>
            <a:endParaRPr kumimoji="1" lang="ja-JP" altLang="en-US" sz="1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066C23D3-891E-0D21-27FA-218D98476172}"/>
              </a:ext>
            </a:extLst>
          </p:cNvPr>
          <p:cNvSpPr/>
          <p:nvPr/>
        </p:nvSpPr>
        <p:spPr>
          <a:xfrm>
            <a:off x="2912778" y="5789340"/>
            <a:ext cx="648072" cy="504056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AP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MLD3</a:t>
            </a:r>
            <a:endParaRPr kumimoji="1" lang="ja-JP" altLang="en-US" sz="1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A61791A-D017-A185-1A68-C6AF40CA6221}"/>
              </a:ext>
            </a:extLst>
          </p:cNvPr>
          <p:cNvSpPr/>
          <p:nvPr/>
        </p:nvSpPr>
        <p:spPr>
          <a:xfrm>
            <a:off x="8457707" y="5811779"/>
            <a:ext cx="648072" cy="504056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AP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MLD1</a:t>
            </a:r>
            <a:endParaRPr kumimoji="1" lang="ja-JP" altLang="en-US" sz="1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A646F30-9F75-C888-050A-7BEA978A1E3F}"/>
              </a:ext>
            </a:extLst>
          </p:cNvPr>
          <p:cNvSpPr/>
          <p:nvPr/>
        </p:nvSpPr>
        <p:spPr>
          <a:xfrm>
            <a:off x="9511449" y="5811779"/>
            <a:ext cx="648072" cy="504056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AP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MLD2</a:t>
            </a:r>
            <a:endParaRPr kumimoji="1" lang="ja-JP" altLang="en-US" sz="1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51C55C2-6A38-FC49-3B4A-579230D5506D}"/>
              </a:ext>
            </a:extLst>
          </p:cNvPr>
          <p:cNvSpPr/>
          <p:nvPr/>
        </p:nvSpPr>
        <p:spPr>
          <a:xfrm>
            <a:off x="10599585" y="5811779"/>
            <a:ext cx="648072" cy="504056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AP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MLD3</a:t>
            </a:r>
            <a:endParaRPr kumimoji="1" lang="ja-JP" altLang="en-US" sz="1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62F4559-8607-D9EB-CAFB-E108F749D792}"/>
              </a:ext>
            </a:extLst>
          </p:cNvPr>
          <p:cNvCxnSpPr>
            <a:cxnSpLocks/>
            <a:stCxn id="19" idx="3"/>
            <a:endCxn id="21" idx="1"/>
          </p:cNvCxnSpPr>
          <p:nvPr/>
        </p:nvCxnSpPr>
        <p:spPr>
          <a:xfrm>
            <a:off x="1791072" y="5678242"/>
            <a:ext cx="1121706" cy="363126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8BFF81C4-ED60-8FC1-2897-3E851638B26D}"/>
              </a:ext>
            </a:extLst>
          </p:cNvPr>
          <p:cNvCxnSpPr>
            <a:cxnSpLocks/>
            <a:endCxn id="22" idx="0"/>
          </p:cNvCxnSpPr>
          <p:nvPr/>
        </p:nvCxnSpPr>
        <p:spPr>
          <a:xfrm flipH="1">
            <a:off x="8781743" y="5532106"/>
            <a:ext cx="562875" cy="279673"/>
          </a:xfrm>
          <a:prstGeom prst="line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530A7FC2-96EC-1AF5-BBED-AADFEDDB7E7C}"/>
              </a:ext>
            </a:extLst>
          </p:cNvPr>
          <p:cNvCxnSpPr>
            <a:cxnSpLocks/>
            <a:stCxn id="31" idx="2"/>
            <a:endCxn id="28" idx="0"/>
          </p:cNvCxnSpPr>
          <p:nvPr/>
        </p:nvCxnSpPr>
        <p:spPr>
          <a:xfrm>
            <a:off x="9835485" y="5054343"/>
            <a:ext cx="2611" cy="157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11499DF-7C3D-25B8-9763-59A6D48BAD20}"/>
              </a:ext>
            </a:extLst>
          </p:cNvPr>
          <p:cNvSpPr/>
          <p:nvPr/>
        </p:nvSpPr>
        <p:spPr>
          <a:xfrm>
            <a:off x="8817398" y="5211465"/>
            <a:ext cx="2041396" cy="30253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Virtual MLD</a:t>
            </a:r>
            <a:endParaRPr kumimoji="1" lang="ja-JP" altLang="en-US" sz="1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4EB66C60-476F-0539-379B-A7719235C8F9}"/>
              </a:ext>
            </a:extLst>
          </p:cNvPr>
          <p:cNvCxnSpPr>
            <a:cxnSpLocks/>
            <a:stCxn id="28" idx="2"/>
            <a:endCxn id="23" idx="0"/>
          </p:cNvCxnSpPr>
          <p:nvPr/>
        </p:nvCxnSpPr>
        <p:spPr>
          <a:xfrm flipH="1">
            <a:off x="9835485" y="5513995"/>
            <a:ext cx="2611" cy="297784"/>
          </a:xfrm>
          <a:prstGeom prst="line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9239A318-0918-2D83-EF8B-479D95599220}"/>
              </a:ext>
            </a:extLst>
          </p:cNvPr>
          <p:cNvCxnSpPr>
            <a:cxnSpLocks/>
            <a:endCxn id="24" idx="0"/>
          </p:cNvCxnSpPr>
          <p:nvPr/>
        </p:nvCxnSpPr>
        <p:spPr>
          <a:xfrm>
            <a:off x="10483557" y="5509249"/>
            <a:ext cx="440064" cy="302530"/>
          </a:xfrm>
          <a:prstGeom prst="line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フローチャート: 代替処理 30">
            <a:extLst>
              <a:ext uri="{FF2B5EF4-FFF2-40B4-BE49-F238E27FC236}">
                <a16:creationId xmlns:a16="http://schemas.microsoft.com/office/drawing/2014/main" id="{CD781BF9-8BA4-0CC1-30BE-92BCD85B9DAE}"/>
              </a:ext>
            </a:extLst>
          </p:cNvPr>
          <p:cNvSpPr/>
          <p:nvPr/>
        </p:nvSpPr>
        <p:spPr>
          <a:xfrm>
            <a:off x="8395485" y="4766311"/>
            <a:ext cx="2880000" cy="288032"/>
          </a:xfrm>
          <a:prstGeom prst="flowChartAlternateProcess">
            <a:avLst/>
          </a:prstGeom>
          <a:solidFill>
            <a:schemeClr val="tx1">
              <a:lumMod val="95000"/>
              <a:lumOff val="5000"/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Distribution</a:t>
            </a:r>
            <a:r>
              <a:rPr kumimoji="1" lang="en-US" altLang="ja-JP" sz="1400" dirty="0">
                <a:latin typeface="Trebuchet MS" panose="020B0603020202020204" pitchFamily="34" charset="0"/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</a:rPr>
              <a:t>System (DS)</a:t>
            </a:r>
            <a:endParaRPr kumimoji="1" lang="ja-JP" altLang="en-US" sz="1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44749BA7-44D4-E9BD-102B-622165453064}"/>
              </a:ext>
            </a:extLst>
          </p:cNvPr>
          <p:cNvCxnSpPr>
            <a:cxnSpLocks/>
            <a:stCxn id="20" idx="2"/>
            <a:endCxn id="21" idx="0"/>
          </p:cNvCxnSpPr>
          <p:nvPr/>
        </p:nvCxnSpPr>
        <p:spPr>
          <a:xfrm>
            <a:off x="2882755" y="5356498"/>
            <a:ext cx="354059" cy="432842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FE8C4EA8-5B29-6480-5DF8-0CAF29EA3DB9}"/>
              </a:ext>
            </a:extLst>
          </p:cNvPr>
          <p:cNvCxnSpPr>
            <a:cxnSpLocks/>
            <a:stCxn id="20" idx="1"/>
            <a:endCxn id="19" idx="0"/>
          </p:cNvCxnSpPr>
          <p:nvPr/>
        </p:nvCxnSpPr>
        <p:spPr>
          <a:xfrm flipH="1">
            <a:off x="1467036" y="5104470"/>
            <a:ext cx="1091683" cy="321744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6A66AB2-EB2A-A230-D073-B788A461449D}"/>
              </a:ext>
            </a:extLst>
          </p:cNvPr>
          <p:cNvSpPr txBox="1"/>
          <p:nvPr/>
        </p:nvSpPr>
        <p:spPr>
          <a:xfrm>
            <a:off x="1633123" y="4466620"/>
            <a:ext cx="13311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u="sng" dirty="0">
                <a:solidFill>
                  <a:schemeClr val="tx1"/>
                </a:solidFill>
              </a:rPr>
              <a:t>Over-the-Air</a:t>
            </a:r>
            <a:endParaRPr kumimoji="1"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DFADAA8-87CC-6AC3-D795-9070919A70EA}"/>
              </a:ext>
            </a:extLst>
          </p:cNvPr>
          <p:cNvSpPr txBox="1"/>
          <p:nvPr/>
        </p:nvSpPr>
        <p:spPr>
          <a:xfrm>
            <a:off x="5311186" y="4427757"/>
            <a:ext cx="12959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u="sng" dirty="0">
                <a:solidFill>
                  <a:schemeClr val="tx1"/>
                </a:solidFill>
              </a:rPr>
              <a:t>Over-the-DS</a:t>
            </a:r>
            <a:endParaRPr kumimoji="1"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9D67A040-FA7F-C053-4A48-F6BE29FDE847}"/>
              </a:ext>
            </a:extLst>
          </p:cNvPr>
          <p:cNvSpPr/>
          <p:nvPr/>
        </p:nvSpPr>
        <p:spPr bwMode="auto">
          <a:xfrm>
            <a:off x="914399" y="4427756"/>
            <a:ext cx="6779189" cy="1973043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D5BEE43-A7E5-AA0A-8FF9-37DEBFDCAE85}"/>
              </a:ext>
            </a:extLst>
          </p:cNvPr>
          <p:cNvSpPr txBox="1"/>
          <p:nvPr/>
        </p:nvSpPr>
        <p:spPr>
          <a:xfrm>
            <a:off x="3340076" y="4128066"/>
            <a:ext cx="1755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solidFill>
                  <a:schemeClr val="tx1"/>
                </a:solidFill>
              </a:rPr>
              <a:t>Existing Interface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B29F5FB-76C8-6A14-9BF6-66256E4FF4FE}"/>
              </a:ext>
            </a:extLst>
          </p:cNvPr>
          <p:cNvSpPr txBox="1"/>
          <p:nvPr/>
        </p:nvSpPr>
        <p:spPr>
          <a:xfrm>
            <a:off x="9122906" y="4328538"/>
            <a:ext cx="14221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solidFill>
                  <a:schemeClr val="tx1"/>
                </a:solidFill>
              </a:rPr>
              <a:t>New Interface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890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Discussion Point 1: Backhaul Design (2/3)</a:t>
            </a:r>
            <a:endParaRPr lang="ja-JP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921162" y="1555917"/>
            <a:ext cx="10813637" cy="4504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If multiple AP MLDs can communicate via DS, it is desirable from an overhead perspective that some information be exchanged over the DS. For example..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Context(SN/PN, </a:t>
            </a:r>
            <a:r>
              <a:rPr lang="en-US" altLang="ja-JP" sz="1600" kern="0" dirty="0" err="1"/>
              <a:t>etc</a:t>
            </a:r>
            <a:r>
              <a:rPr lang="en-US" altLang="ja-JP" sz="1600" kern="0" dirty="0"/>
              <a:t>) for Seamless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R-TWT Scheduling Information for SP-based coordination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Resource Information for TXOP-based coordination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However, it may be preferable (or even necessary) to transmit signals over the air instead of DS in the following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Need to set NAV for surrounding STA MLDs by some signal (such as Trigger frame).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Need to synchronize at RF/PHY level for simultaneous transmission (such as Coordinated SR/BF)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Use case where AP MLDs are configured like a mesh network.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We propose </a:t>
            </a:r>
            <a:r>
              <a:rPr lang="en-US" altLang="ja-JP" sz="1800" kern="0" dirty="0">
                <a:solidFill>
                  <a:srgbClr val="FF0000"/>
                </a:solidFill>
              </a:rPr>
              <a:t>11bn should support the information exchange between AP MLDs in both “over-the-DS” and “over-the air” cases.</a:t>
            </a:r>
            <a:endParaRPr lang="en-US" altLang="ja-JP" sz="1800" kern="0" dirty="0"/>
          </a:p>
        </p:txBody>
      </p:sp>
    </p:spTree>
    <p:extLst>
      <p:ext uri="{BB962C8B-B14F-4D97-AF65-F5344CB8AC3E}">
        <p14:creationId xmlns:p14="http://schemas.microsoft.com/office/powerpoint/2010/main" val="137651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Discussion Point 1: Backhaul Design (3/3)</a:t>
            </a:r>
            <a:endParaRPr lang="ja-JP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921162" y="1555917"/>
            <a:ext cx="10813637" cy="4504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Regarding the "over-the-DS", some existing functions (TDLS and FST) can transmit frames defined in 802.11 as Ether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An </a:t>
            </a:r>
            <a:r>
              <a:rPr lang="en-US" altLang="ja-JP" sz="1600" kern="0" dirty="0" err="1"/>
              <a:t>Ethertype</a:t>
            </a:r>
            <a:r>
              <a:rPr lang="en-US" altLang="ja-JP" sz="1600" kern="0" dirty="0"/>
              <a:t> 89-0d has been assigned for IEE802.11 specification.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With such an assignment, 802.11spec can define that control information/data are to be transferred over the DS.</a:t>
            </a:r>
            <a:br>
              <a:rPr lang="en-US" altLang="ja-JP" sz="1600" kern="0" dirty="0"/>
            </a:br>
            <a:endParaRPr lang="en-US" altLang="ja-JP" sz="16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We propose to </a:t>
            </a:r>
            <a:r>
              <a:rPr lang="en-US" altLang="ja-JP" sz="1800" kern="0" dirty="0">
                <a:solidFill>
                  <a:srgbClr val="FF0000"/>
                </a:solidFill>
              </a:rPr>
              <a:t>define a new payload type in </a:t>
            </a:r>
            <a:r>
              <a:rPr lang="en-US" altLang="ja-JP" sz="1800" kern="0" dirty="0" err="1">
                <a:solidFill>
                  <a:srgbClr val="FF0000"/>
                </a:solidFill>
              </a:rPr>
              <a:t>Ethertype</a:t>
            </a:r>
            <a:r>
              <a:rPr lang="en-US" altLang="ja-JP" sz="1800" kern="0" dirty="0">
                <a:solidFill>
                  <a:srgbClr val="FF0000"/>
                </a:solidFill>
              </a:rPr>
              <a:t> 89-0d with 11bn </a:t>
            </a:r>
            <a:r>
              <a:rPr lang="en-US" altLang="ja-JP" sz="1800" kern="0" dirty="0"/>
              <a:t>so that information exchanged between APs required for AP coordination can be transmitted as Ether frame.</a:t>
            </a:r>
            <a:endParaRPr lang="en-US" altLang="ja-JP" sz="16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kern="0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652A6BEA-A73A-8C6A-0AEE-4CC9AEE3A1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4830165"/>
            <a:ext cx="4552950" cy="98818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3504A625-DD45-4BE4-EF36-2EBF5A3871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4148554"/>
            <a:ext cx="4800600" cy="2069824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B54B831-A244-1AEE-A109-F3A1140190F3}"/>
              </a:ext>
            </a:extLst>
          </p:cNvPr>
          <p:cNvSpPr txBox="1"/>
          <p:nvPr/>
        </p:nvSpPr>
        <p:spPr>
          <a:xfrm>
            <a:off x="4828444" y="3810000"/>
            <a:ext cx="29646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 dirty="0" err="1">
                <a:solidFill>
                  <a:schemeClr val="tx1"/>
                </a:solidFill>
              </a:rPr>
              <a:t>Annex.H</a:t>
            </a:r>
            <a:r>
              <a:rPr kumimoji="1" lang="en-US" altLang="ja-JP" sz="1600" u="sng" dirty="0">
                <a:solidFill>
                  <a:schemeClr val="tx1"/>
                </a:solidFill>
              </a:rPr>
              <a:t> in IEEE802.11-2020 [7]</a:t>
            </a:r>
            <a:endParaRPr kumimoji="1" lang="ja-JP" altLang="en-US" sz="1600" u="sng" dirty="0">
              <a:solidFill>
                <a:schemeClr val="tx1"/>
              </a:solidFill>
            </a:endParaRP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8BBE542F-D67E-0BC7-264B-990A5CB44C2F}"/>
              </a:ext>
            </a:extLst>
          </p:cNvPr>
          <p:cNvSpPr/>
          <p:nvPr/>
        </p:nvSpPr>
        <p:spPr bwMode="auto">
          <a:xfrm>
            <a:off x="3962401" y="4878666"/>
            <a:ext cx="990600" cy="6096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7204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Discussion Point 2: Primary Channel Setting (1/2)</a:t>
            </a:r>
            <a:endParaRPr lang="ja-JP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921162" y="1555916"/>
            <a:ext cx="10813637" cy="48448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AP coordination is used when multiple APs share the same channel resource.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1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Basically, multiple AP MLDs should be able to set up different primary channels [6]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An AP MLD can set a different primary channel than other AP MLD when the other AP MLDs’ primary channel is within its own operating BSS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This configuration method is superior in performance to configuring the same primary channel because there is no mutual contention for TXOP on the primary channel.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If AP MLD has low latency (LL) traffic and doesn’t require transmission over wide-band (e.g., 80/160MHz), the AP MLD can transmit over a narrow bandwidth(e.g., 20MHz) without coordination with other AP MLDs.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If AP MLD has heavy traffic and requires transmission over wide-band (e.g., 80/160MHz), the AP MLD will attempt the cooperation with the other AP MLDs whose primary overlap with the transmitted signal.</a:t>
            </a:r>
          </a:p>
        </p:txBody>
      </p:sp>
    </p:spTree>
    <p:extLst>
      <p:ext uri="{BB962C8B-B14F-4D97-AF65-F5344CB8AC3E}">
        <p14:creationId xmlns:p14="http://schemas.microsoft.com/office/powerpoint/2010/main" val="3651214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Discussion Point 2: Primary Channel Setting (2/2)</a:t>
            </a:r>
            <a:endParaRPr lang="ja-JP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921162" y="1555916"/>
            <a:ext cx="10813637" cy="48448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On the other hand, depending on the distance between AP MLDs and the frequency of handover, it may be better to set up the same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Over-the-air information exchange between AP MLDs should be covered in multiple primary channels. It may shorten the transmission distance because signals must be transmitted over a wide bandwidth.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As for Seamless Roaming, difficult to set “Dual Link” because STA MLD cannot scan multiple primary channel at the same time.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2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We propose </a:t>
            </a:r>
            <a:r>
              <a:rPr lang="en-US" altLang="ja-JP" sz="1800" kern="0" dirty="0">
                <a:solidFill>
                  <a:srgbClr val="FF0000"/>
                </a:solidFill>
              </a:rPr>
              <a:t>the following condition for AP coordination channel settings in 11bn</a:t>
            </a:r>
            <a:r>
              <a:rPr lang="en-US" altLang="ja-JP" sz="1800" kern="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AP MLD should at least set up the primary channel within the BSS Operating Channel of other AP MLD(s) with which it may cooperate.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Whether or not to align the primary channel can be determined by some situations, such as distance between APs.</a:t>
            </a:r>
            <a:endParaRPr lang="en-US" altLang="ja-JP" sz="1400" kern="0" dirty="0"/>
          </a:p>
        </p:txBody>
      </p:sp>
    </p:spTree>
    <p:extLst>
      <p:ext uri="{BB962C8B-B14F-4D97-AF65-F5344CB8AC3E}">
        <p14:creationId xmlns:p14="http://schemas.microsoft.com/office/powerpoint/2010/main" val="2235794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proposed the direction (idea) of backhaul design and channel setting for Multi-AP.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Backhaul Design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Information exchange between AP MLDs should support both “over-the-air” and “over-the-DS”.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New Payload Type should be defined so that frames defined in the 802.11 spec for AP coordination can be transmitted over Ether LAN.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Primary Channel Setting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should at least set up the primary channel within the BSS Operating Channel of other AP(s) with which it may cooperate.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APs are using the same primary channel and APs are using different primary channel.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If the distance between APs is large or frequent hand-over occurs, the same primary channel is desirable.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If the distance between APs is narrow and handover does not occur frequently, different primary channel is preferred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213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r>
              <a:rPr lang="en-US" sz="1800" b="0" dirty="0"/>
              <a:t>[1] 2023/1884r2, “Seamless Roaming,” Duncan Ho (Qualcomm Technologies, Inc.)</a:t>
            </a:r>
          </a:p>
          <a:p>
            <a:r>
              <a:rPr lang="en-US" sz="1800" b="0" dirty="0"/>
              <a:t>[2] 2023/2022r1, “r-TWT for multi-AP follow up,” Laurent Cariou (Intel)</a:t>
            </a:r>
          </a:p>
          <a:p>
            <a:r>
              <a:rPr lang="en-US" sz="1800" b="0" dirty="0"/>
              <a:t>[3] </a:t>
            </a:r>
            <a:r>
              <a:rPr lang="it-IT" sz="1800" b="0" dirty="0"/>
              <a:t>2023/1895r2, </a:t>
            </a:r>
            <a:r>
              <a:rPr lang="en-US" altLang="ja-JP" sz="1800" b="0" dirty="0"/>
              <a:t>”</a:t>
            </a:r>
            <a:r>
              <a:rPr lang="it-IT" sz="1800" b="0" dirty="0"/>
              <a:t>C-TDMA frame sequence,</a:t>
            </a:r>
            <a:r>
              <a:rPr lang="en-US" altLang="ja-JP" sz="1800" b="0" dirty="0"/>
              <a:t> ”</a:t>
            </a:r>
            <a:r>
              <a:rPr lang="it-IT" sz="1800" b="0" dirty="0"/>
              <a:t> Abhishek Patil (Qualcomm)</a:t>
            </a:r>
          </a:p>
          <a:p>
            <a:r>
              <a:rPr lang="it-IT" sz="1800" b="0" dirty="0"/>
              <a:t>[4] </a:t>
            </a:r>
            <a:r>
              <a:rPr lang="en-US" sz="1800" b="0" dirty="0"/>
              <a:t>2023/1868r2, “Coordinated-Spatial-Reuse-Design,” Jason Yuchen Guo (Huawei)</a:t>
            </a:r>
          </a:p>
          <a:p>
            <a:r>
              <a:rPr lang="en-US" sz="1800" b="0" dirty="0"/>
              <a:t>[5] 2024/0011r0, “Coordinated Spatial Nulling (C-SN) Concept,” </a:t>
            </a:r>
            <a:r>
              <a:rPr lang="en-US" sz="1800" b="0" dirty="0" err="1"/>
              <a:t>MaxLinear</a:t>
            </a:r>
            <a:endParaRPr lang="en-US" sz="1800" b="0" dirty="0"/>
          </a:p>
          <a:p>
            <a:r>
              <a:rPr lang="en-US" sz="1800" b="0" dirty="0"/>
              <a:t>[6] 2020/0560r0, “Multi-AP Configuration and Resource Allocation,” Po-Kai Huang (Intel)</a:t>
            </a:r>
          </a:p>
          <a:p>
            <a:endParaRPr lang="en-US" sz="1800" b="0" dirty="0"/>
          </a:p>
          <a:p>
            <a:endParaRPr lang="it-IT" sz="1800" b="0" dirty="0"/>
          </a:p>
          <a:p>
            <a:endParaRPr lang="en-US" sz="1800" b="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 anchor="ctr"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0d49aa3-abcf-4f66-a606-a172d777dd3c">
      <Terms xmlns="http://schemas.microsoft.com/office/infopath/2007/PartnerControls"/>
    </lcf76f155ced4ddcb4097134ff3c332f>
    <TaxCatchAll xmlns="3ab3c9f3-2821-458d-94d3-602868cca31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7A93DC6C3B1645A7D53BF4D49F267F" ma:contentTypeVersion="13" ma:contentTypeDescription="Create a new document." ma:contentTypeScope="" ma:versionID="9a460bf1214bee54ff01e08715e302fb">
  <xsd:schema xmlns:xsd="http://www.w3.org/2001/XMLSchema" xmlns:xs="http://www.w3.org/2001/XMLSchema" xmlns:p="http://schemas.microsoft.com/office/2006/metadata/properties" xmlns:ns2="3ab3c9f3-2821-458d-94d3-602868cca312" xmlns:ns3="a0d49aa3-abcf-4f66-a606-a172d777dd3c" targetNamespace="http://schemas.microsoft.com/office/2006/metadata/properties" ma:root="true" ma:fieldsID="311e64031cf29185d9bd158be5d7ab15" ns2:_="" ns3:_="">
    <xsd:import namespace="3ab3c9f3-2821-458d-94d3-602868cca312"/>
    <xsd:import namespace="a0d49aa3-abcf-4f66-a606-a172d777dd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3c9f3-2821-458d-94d3-602868cca3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0f828c1-b10b-4200-846f-a7961388c356}" ma:internalName="TaxCatchAll" ma:showField="CatchAllData" ma:web="3ab3c9f3-2821-458d-94d3-602868cca3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49aa3-abcf-4f66-a606-a172d777d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3D2B5-7ABE-4F55-822A-4E7E7BC83B81}">
  <ds:schemaRefs>
    <ds:schemaRef ds:uri="a0d49aa3-abcf-4f66-a606-a172d777dd3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ab3c9f3-2821-458d-94d3-602868cca31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8B27957-ED63-40A1-8CAB-763F6AD0E3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9A7C0C-AE6D-4131-8250-05D90EB8C1E3}">
  <ds:schemaRefs>
    <ds:schemaRef ds:uri="3ab3c9f3-2821-458d-94d3-602868cca312"/>
    <ds:schemaRef ds:uri="a0d49aa3-abcf-4f66-a606-a172d777dd3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31690</TotalTime>
  <Words>1331</Words>
  <Application>Microsoft Office PowerPoint</Application>
  <PresentationFormat>ワイド画面</PresentationFormat>
  <Paragraphs>156</Paragraphs>
  <Slides>12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Office Theme</vt:lpstr>
      <vt:lpstr>Microsoft Word 97-2003 文書</vt:lpstr>
      <vt:lpstr>PowerPoint プレゼンテーション</vt:lpstr>
      <vt:lpstr>Introduction</vt:lpstr>
      <vt:lpstr>Discussion Point 1: Backhaul Design (1/3)</vt:lpstr>
      <vt:lpstr>Discussion Point 1: Backhaul Design (2/3)</vt:lpstr>
      <vt:lpstr>Discussion Point 1: Backhaul Design (3/3)</vt:lpstr>
      <vt:lpstr>Discussion Point 2: Primary Channel Setting (1/2)</vt:lpstr>
      <vt:lpstr>Discussion Point 2: Primary Channel Setting (2/2)</vt:lpstr>
      <vt:lpstr>Summary </vt:lpstr>
      <vt:lpstr>References</vt:lpstr>
      <vt:lpstr>SP #1</vt:lpstr>
      <vt:lpstr>SP #2</vt:lpstr>
      <vt:lpstr>SP #3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Aio Kosuke</dc:creator>
  <cp:keywords/>
  <cp:lastModifiedBy>Aio, Kosuke (SEC)</cp:lastModifiedBy>
  <cp:revision>84</cp:revision>
  <cp:lastPrinted>1601-01-01T00:00:00Z</cp:lastPrinted>
  <dcterms:created xsi:type="dcterms:W3CDTF">2024-01-02T17:53:44Z</dcterms:created>
  <dcterms:modified xsi:type="dcterms:W3CDTF">2024-05-12T09:03:57Z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0x0101007C7A93DC6C3B1645A7D53BF4D49F267F</vt:lpwstr>
  </property>
  <property fmtid="{D5CDD505-2E9C-101B-9397-08002B2CF9AE}" pid="3" name="MediaServiceImageTags">
    <vt:lpwstr/>
  </property>
  <property fmtid="{D5CDD505-2E9C-101B-9397-08002B2CF9AE}" pid="4" name="MSIP_Label_1f8e20e6-048a-4bad-a26b-318dd1cd4d47_Enabled">
    <vt:lpwstr>true</vt:lpwstr>
  </property>
  <property fmtid="{D5CDD505-2E9C-101B-9397-08002B2CF9AE}" pid="5" name="MSIP_Label_1f8e20e6-048a-4bad-a26b-318dd1cd4d47_SetDate">
    <vt:lpwstr>2024-01-24T08:11:05Z</vt:lpwstr>
  </property>
  <property fmtid="{D5CDD505-2E9C-101B-9397-08002B2CF9AE}" pid="6" name="MSIP_Label_1f8e20e6-048a-4bad-a26b-318dd1cd4d47_Method">
    <vt:lpwstr>Privileged</vt:lpwstr>
  </property>
  <property fmtid="{D5CDD505-2E9C-101B-9397-08002B2CF9AE}" pid="7" name="MSIP_Label_1f8e20e6-048a-4bad-a26b-318dd1cd4d47_Name">
    <vt:lpwstr>1f8e20e6-048a-4bad-a26b-318dd1cd4d47</vt:lpwstr>
  </property>
  <property fmtid="{D5CDD505-2E9C-101B-9397-08002B2CF9AE}" pid="8" name="MSIP_Label_1f8e20e6-048a-4bad-a26b-318dd1cd4d47_SiteId">
    <vt:lpwstr>66c65d8a-9158-4521-a2d8-664963db48e4</vt:lpwstr>
  </property>
  <property fmtid="{D5CDD505-2E9C-101B-9397-08002B2CF9AE}" pid="9" name="MSIP_Label_1f8e20e6-048a-4bad-a26b-318dd1cd4d47_ActionId">
    <vt:lpwstr>7cf36057-5a08-42a0-8596-400be9587bfc</vt:lpwstr>
  </property>
  <property fmtid="{D5CDD505-2E9C-101B-9397-08002B2CF9AE}" pid="10" name="MSIP_Label_1f8e20e6-048a-4bad-a26b-318dd1cd4d47_ContentBits">
    <vt:lpwstr>0</vt:lpwstr>
  </property>
</Properties>
</file>