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314" r:id="rId5"/>
    <p:sldId id="315" r:id="rId6"/>
    <p:sldId id="316" r:id="rId7"/>
    <p:sldId id="317" r:id="rId8"/>
    <p:sldId id="277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33CC"/>
    <a:srgbClr val="FF9966"/>
    <a:srgbClr val="0066FF"/>
    <a:srgbClr val="0066CC"/>
    <a:srgbClr val="33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20" d="100"/>
          <a:sy n="120" d="100"/>
        </p:scale>
        <p:origin x="82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9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88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007" y="6477815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alcomm.com/news/releases/2022/05/qualcomm-unveils-new-features-snapdragon-x70-modem-rf-syste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1102519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cs typeface="Arial" panose="020B0604020202020204" pitchFamily="34" charset="0"/>
              </a:rPr>
              <a:t>Further Simplifications To Promote IMMW Adoption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00033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2024-05-08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/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222438"/>
              </p:ext>
            </p:extLst>
          </p:nvPr>
        </p:nvGraphicFramePr>
        <p:xfrm>
          <a:off x="704850" y="3322638"/>
          <a:ext cx="900112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Document" r:id="rId4" imgW="10561784" imgH="2774197" progId="Word.Document.8">
                  <p:embed/>
                </p:oleObj>
              </mc:Choice>
              <mc:Fallback>
                <p:oleObj name="Document" r:id="rId4" imgW="10561784" imgH="27741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3322638"/>
                        <a:ext cx="9001125" cy="2365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82020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5616" y="1600200"/>
            <a:ext cx="8231184" cy="4113213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/>
              <a:t>Amendment should also support a simpler IMMW user-device that may operate in DL-only (RX-only) mode in </a:t>
            </a:r>
            <a:r>
              <a:rPr lang="en-GB" sz="2400" b="0" dirty="0" err="1"/>
              <a:t>mmWave</a:t>
            </a:r>
            <a:endParaRPr lang="en-GB" sz="2400" b="0" dirty="0"/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At times, capability of an IMMW user-device </a:t>
            </a:r>
            <a:r>
              <a:rPr lang="en-GB" sz="1800" i="1" dirty="0"/>
              <a:t>will</a:t>
            </a:r>
            <a:r>
              <a:rPr lang="en-GB" sz="1800" dirty="0"/>
              <a:t> get reduced to DL-only (RX-only) operation in </a:t>
            </a:r>
            <a:r>
              <a:rPr lang="en-GB" sz="1800" dirty="0" err="1"/>
              <a:t>mmWave</a:t>
            </a:r>
            <a:r>
              <a:rPr lang="en-GB" sz="1800" dirty="0"/>
              <a:t>, for various reasons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A simpler IMMW user-device without </a:t>
            </a:r>
            <a:r>
              <a:rPr lang="en-GB" sz="1800" dirty="0" err="1"/>
              <a:t>mmWave</a:t>
            </a:r>
            <a:r>
              <a:rPr lang="en-GB" sz="1800" dirty="0"/>
              <a:t> TX hardware may prove a catalyst for IMMW adoption</a:t>
            </a: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9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May, 2024</a:t>
            </a:r>
            <a:endParaRPr lang="en-GB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CC666B9-5479-440A-B650-ACA217AFC925}"/>
              </a:ext>
            </a:extLst>
          </p:cNvPr>
          <p:cNvGrpSpPr/>
          <p:nvPr/>
        </p:nvGrpSpPr>
        <p:grpSpPr>
          <a:xfrm>
            <a:off x="1634324" y="3809387"/>
            <a:ext cx="5635626" cy="2603054"/>
            <a:chOff x="990600" y="4074321"/>
            <a:chExt cx="5635626" cy="260305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094A66C-E3F3-47E3-98F9-D08D3CC0DADB}"/>
                </a:ext>
              </a:extLst>
            </p:cNvPr>
            <p:cNvSpPr/>
            <p:nvPr/>
          </p:nvSpPr>
          <p:spPr bwMode="auto">
            <a:xfrm>
              <a:off x="990600" y="4074321"/>
              <a:ext cx="1752600" cy="232647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AP-MLD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863682E-78A4-4F10-87B9-F9F43D988818}"/>
                </a:ext>
              </a:extLst>
            </p:cNvPr>
            <p:cNvSpPr/>
            <p:nvPr/>
          </p:nvSpPr>
          <p:spPr bwMode="auto">
            <a:xfrm>
              <a:off x="2133599" y="4598486"/>
              <a:ext cx="457200" cy="55364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sSTA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CB75CD1-ED8B-44D6-9344-13891520E985}"/>
                </a:ext>
              </a:extLst>
            </p:cNvPr>
            <p:cNvSpPr/>
            <p:nvPr/>
          </p:nvSpPr>
          <p:spPr bwMode="auto">
            <a:xfrm>
              <a:off x="1350562" y="4495800"/>
              <a:ext cx="630636" cy="1752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Common MAC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11E0221-A4CB-4CE8-BB0D-27C9CBCF9551}"/>
                </a:ext>
              </a:extLst>
            </p:cNvPr>
            <p:cNvSpPr/>
            <p:nvPr/>
          </p:nvSpPr>
          <p:spPr bwMode="auto">
            <a:xfrm>
              <a:off x="2133599" y="5562600"/>
              <a:ext cx="457200" cy="553640"/>
            </a:xfrm>
            <a:prstGeom prst="rect">
              <a:avLst/>
            </a:prstGeom>
            <a:solidFill>
              <a:srgbClr val="FF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mSTA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B9D2402-1127-483D-B163-DEF21D9C4033}"/>
                </a:ext>
              </a:extLst>
            </p:cNvPr>
            <p:cNvSpPr/>
            <p:nvPr/>
          </p:nvSpPr>
          <p:spPr bwMode="auto">
            <a:xfrm>
              <a:off x="1139024" y="4918496"/>
              <a:ext cx="423076" cy="8382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MAC SAP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40CB59-F7C7-4410-8D9C-98A2E55D34B4}"/>
                </a:ext>
              </a:extLst>
            </p:cNvPr>
            <p:cNvSpPr/>
            <p:nvPr/>
          </p:nvSpPr>
          <p:spPr bwMode="auto">
            <a:xfrm>
              <a:off x="4873626" y="4074321"/>
              <a:ext cx="1752600" cy="232647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non-AP-MLD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02B5895-5C0A-4290-A28F-B8C3C6AB3495}"/>
                </a:ext>
              </a:extLst>
            </p:cNvPr>
            <p:cNvSpPr/>
            <p:nvPr/>
          </p:nvSpPr>
          <p:spPr bwMode="auto">
            <a:xfrm>
              <a:off x="5029200" y="4598486"/>
              <a:ext cx="457200" cy="55364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sSTA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CD3C811-6B7C-49A6-A2FE-EA4BD05A9A44}"/>
                </a:ext>
              </a:extLst>
            </p:cNvPr>
            <p:cNvSpPr/>
            <p:nvPr/>
          </p:nvSpPr>
          <p:spPr bwMode="auto">
            <a:xfrm>
              <a:off x="5617764" y="4495800"/>
              <a:ext cx="630636" cy="1752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Common MAC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D6385FB-DED4-4403-A89C-DAA064253F7C}"/>
                </a:ext>
              </a:extLst>
            </p:cNvPr>
            <p:cNvSpPr/>
            <p:nvPr/>
          </p:nvSpPr>
          <p:spPr bwMode="auto">
            <a:xfrm>
              <a:off x="5029200" y="5562600"/>
              <a:ext cx="457200" cy="553640"/>
            </a:xfrm>
            <a:prstGeom prst="rect">
              <a:avLst/>
            </a:prstGeom>
            <a:solidFill>
              <a:srgbClr val="FF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mSTA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94578DC6-7255-4387-9ED1-11254EF4562C}"/>
                </a:ext>
              </a:extLst>
            </p:cNvPr>
            <p:cNvSpPr/>
            <p:nvPr/>
          </p:nvSpPr>
          <p:spPr bwMode="auto">
            <a:xfrm>
              <a:off x="6062550" y="4911304"/>
              <a:ext cx="423076" cy="8382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MAC SAP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3F0BE4A-743C-44CA-8A32-B95B83B9D27C}"/>
                </a:ext>
              </a:extLst>
            </p:cNvPr>
            <p:cNvCxnSpPr/>
            <p:nvPr/>
          </p:nvCxnSpPr>
          <p:spPr bwMode="auto">
            <a:xfrm>
              <a:off x="2590799" y="4724400"/>
              <a:ext cx="24384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EEC2968-1ED8-41F0-B4BA-624B112FB70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590799" y="5029200"/>
              <a:ext cx="24384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8F139E35-AC03-49BD-8680-98186B7C8DEE}"/>
                </a:ext>
              </a:extLst>
            </p:cNvPr>
            <p:cNvCxnSpPr/>
            <p:nvPr/>
          </p:nvCxnSpPr>
          <p:spPr bwMode="auto">
            <a:xfrm>
              <a:off x="2590799" y="5715000"/>
              <a:ext cx="24384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3779D08-BC63-43C9-AFDB-891BAF49B676}"/>
                </a:ext>
              </a:extLst>
            </p:cNvPr>
            <p:cNvSpPr/>
            <p:nvPr/>
          </p:nvSpPr>
          <p:spPr bwMode="auto">
            <a:xfrm>
              <a:off x="1866899" y="4866736"/>
              <a:ext cx="270823" cy="1000664"/>
            </a:xfrm>
            <a:custGeom>
              <a:avLst/>
              <a:gdLst>
                <a:gd name="connsiteX0" fmla="*/ 431321 w 431321"/>
                <a:gd name="connsiteY0" fmla="*/ 0 h 1086928"/>
                <a:gd name="connsiteX1" fmla="*/ 0 w 431321"/>
                <a:gd name="connsiteY1" fmla="*/ 0 h 1086928"/>
                <a:gd name="connsiteX2" fmla="*/ 0 w 431321"/>
                <a:gd name="connsiteY2" fmla="*/ 1086928 h 1086928"/>
                <a:gd name="connsiteX3" fmla="*/ 422694 w 431321"/>
                <a:gd name="connsiteY3" fmla="*/ 1086928 h 1086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321" h="1086928">
                  <a:moveTo>
                    <a:pt x="431321" y="0"/>
                  </a:moveTo>
                  <a:lnTo>
                    <a:pt x="0" y="0"/>
                  </a:lnTo>
                  <a:lnTo>
                    <a:pt x="0" y="1086928"/>
                  </a:lnTo>
                  <a:lnTo>
                    <a:pt x="422694" y="1086928"/>
                  </a:ln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96708AB-8963-40DA-ACF3-ECED016110C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62099" y="5334000"/>
              <a:ext cx="30480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BAD4618-6B3C-4C83-BEA4-4E7398B5D353}"/>
                </a:ext>
              </a:extLst>
            </p:cNvPr>
            <p:cNvSpPr/>
            <p:nvPr/>
          </p:nvSpPr>
          <p:spPr bwMode="auto">
            <a:xfrm flipH="1">
              <a:off x="5486400" y="4866736"/>
              <a:ext cx="270823" cy="1000664"/>
            </a:xfrm>
            <a:custGeom>
              <a:avLst/>
              <a:gdLst>
                <a:gd name="connsiteX0" fmla="*/ 431321 w 431321"/>
                <a:gd name="connsiteY0" fmla="*/ 0 h 1086928"/>
                <a:gd name="connsiteX1" fmla="*/ 0 w 431321"/>
                <a:gd name="connsiteY1" fmla="*/ 0 h 1086928"/>
                <a:gd name="connsiteX2" fmla="*/ 0 w 431321"/>
                <a:gd name="connsiteY2" fmla="*/ 1086928 h 1086928"/>
                <a:gd name="connsiteX3" fmla="*/ 422694 w 431321"/>
                <a:gd name="connsiteY3" fmla="*/ 1086928 h 1086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321" h="1086928">
                  <a:moveTo>
                    <a:pt x="431321" y="0"/>
                  </a:moveTo>
                  <a:lnTo>
                    <a:pt x="0" y="0"/>
                  </a:lnTo>
                  <a:lnTo>
                    <a:pt x="0" y="1086928"/>
                  </a:lnTo>
                  <a:lnTo>
                    <a:pt x="422694" y="1086928"/>
                  </a:ln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2F190EC7-5B43-430A-A459-D62B452D79B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57223" y="5334000"/>
              <a:ext cx="30480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D3ED00E-ABD3-4D8F-9537-63968902ABC9}"/>
                </a:ext>
              </a:extLst>
            </p:cNvPr>
            <p:cNvSpPr txBox="1"/>
            <p:nvPr/>
          </p:nvSpPr>
          <p:spPr>
            <a:xfrm>
              <a:off x="3487338" y="4434668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DL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82E7796-8B0D-4F83-9721-E4009E3CA10E}"/>
                </a:ext>
              </a:extLst>
            </p:cNvPr>
            <p:cNvSpPr txBox="1"/>
            <p:nvPr/>
          </p:nvSpPr>
          <p:spPr>
            <a:xfrm>
              <a:off x="3487338" y="4936463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UL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0AC6AB3-1594-4F91-9A76-C38D6DF879A3}"/>
                </a:ext>
              </a:extLst>
            </p:cNvPr>
            <p:cNvSpPr txBox="1"/>
            <p:nvPr/>
          </p:nvSpPr>
          <p:spPr>
            <a:xfrm>
              <a:off x="3487338" y="5399082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DL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E879C7D7-B1BE-4134-B90A-60A6534583C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038600" y="5971211"/>
              <a:ext cx="9906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6123BA0-7354-4D09-ACA7-759DF4C1B4D9}"/>
                </a:ext>
              </a:extLst>
            </p:cNvPr>
            <p:cNvSpPr txBox="1"/>
            <p:nvPr/>
          </p:nvSpPr>
          <p:spPr>
            <a:xfrm>
              <a:off x="2651307" y="6092600"/>
              <a:ext cx="38343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UL temporarily disabled</a:t>
              </a:r>
            </a:p>
            <a:p>
              <a:r>
                <a:rPr lang="en-US" sz="1600" b="1" dirty="0">
                  <a:solidFill>
                    <a:schemeClr val="tx1"/>
                  </a:solidFill>
                </a:rPr>
                <a:t>Or TX not implemented at non-AP </a:t>
              </a:r>
              <a:r>
                <a:rPr lang="en-US" sz="1600" b="1" dirty="0" err="1">
                  <a:solidFill>
                    <a:schemeClr val="tx1"/>
                  </a:solidFill>
                </a:rPr>
                <a:t>mSTA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Multiplication Sign 35">
              <a:extLst>
                <a:ext uri="{FF2B5EF4-FFF2-40B4-BE49-F238E27FC236}">
                  <a16:creationId xmlns:a16="http://schemas.microsoft.com/office/drawing/2014/main" id="{3AD49675-B625-42B0-8DC6-58D3B698795F}"/>
                </a:ext>
              </a:extLst>
            </p:cNvPr>
            <p:cNvSpPr/>
            <p:nvPr/>
          </p:nvSpPr>
          <p:spPr bwMode="auto">
            <a:xfrm>
              <a:off x="3775610" y="5739845"/>
              <a:ext cx="381000" cy="460600"/>
            </a:xfrm>
            <a:prstGeom prst="mathMultiply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685802"/>
            <a:ext cx="8685214" cy="1065213"/>
          </a:xfrm>
        </p:spPr>
        <p:txBody>
          <a:bodyPr/>
          <a:lstStyle/>
          <a:p>
            <a:r>
              <a:rPr lang="en-US" dirty="0"/>
              <a:t>Many arguments already presented are also valid arguments for DL-only mode in </a:t>
            </a:r>
            <a:r>
              <a:rPr lang="en-US" dirty="0" err="1"/>
              <a:t>mmWave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96FFDB88-1EC9-422B-A9ED-C5D7800E8A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1" y="1981201"/>
            <a:ext cx="7770813" cy="4113213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23/1819r0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success of integrated 802.11 systems depends significantly on the ability to </a:t>
            </a:r>
            <a:r>
              <a:rPr lang="en-US" dirty="0">
                <a:solidFill>
                  <a:srgbClr val="0066FF"/>
                </a:solidFill>
              </a:rPr>
              <a:t>offset the substantial area and complexity of </a:t>
            </a:r>
            <a:r>
              <a:rPr lang="en-US" dirty="0" err="1">
                <a:solidFill>
                  <a:srgbClr val="0066FF"/>
                </a:solidFill>
              </a:rPr>
              <a:t>mmWave</a:t>
            </a:r>
            <a:r>
              <a:rPr lang="en-US" dirty="0">
                <a:solidFill>
                  <a:srgbClr val="0066FF"/>
                </a:solidFill>
              </a:rPr>
              <a:t> RF/antenna technology</a:t>
            </a:r>
            <a:r>
              <a:rPr lang="en-US" dirty="0"/>
              <a:t>.</a:t>
            </a:r>
            <a:r>
              <a:rPr lang="en-GB" dirty="0"/>
              <a:t>”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Reduce power consumption, support asymmetric links, push higher complexity to AP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23/1905r0 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commercial success of IMMW technology depends on whether complexity, cost and power consumption are given high priorities in the design</a:t>
            </a:r>
            <a:r>
              <a:rPr lang="en-GB" dirty="0"/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23/2004r0 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limited scope is critical to… minimal implementation complexity and larger market adoption </a:t>
            </a:r>
            <a:r>
              <a:rPr lang="en-GB" dirty="0"/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24/0066r0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collaborative operation between sub-7 GHz and </a:t>
            </a:r>
            <a:r>
              <a:rPr lang="en-US" dirty="0" err="1"/>
              <a:t>mmWave</a:t>
            </a:r>
            <a:r>
              <a:rPr lang="en-US" dirty="0"/>
              <a:t> bands may be one of the most important factors</a:t>
            </a:r>
            <a:r>
              <a:rPr lang="en-GB" dirty="0"/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23/1977r1, 24/0008r2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Some of the demanding applications and use-cases are naturally DL heavy (projector, display, dock)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2"/>
            <a:ext cx="8075616" cy="1065213"/>
          </a:xfrm>
        </p:spPr>
        <p:txBody>
          <a:bodyPr/>
          <a:lstStyle/>
          <a:p>
            <a:r>
              <a:rPr lang="en-US" dirty="0"/>
              <a:t>Motivation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May, 2024</a:t>
            </a:r>
            <a:endParaRPr lang="en-GB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8F3AB4B5-385C-4663-B1DC-D382760E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7" y="1755854"/>
            <a:ext cx="7770813" cy="16731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spcBef>
                <a:spcPts val="1200"/>
              </a:spcBef>
            </a:pPr>
            <a:r>
              <a:rPr lang="en-US" sz="2400" kern="0" dirty="0"/>
              <a:t>Why support a DL-only mode in </a:t>
            </a:r>
            <a:r>
              <a:rPr lang="en-US" sz="2400" kern="0" dirty="0" err="1"/>
              <a:t>mmWave</a:t>
            </a:r>
            <a:r>
              <a:rPr lang="en-US" sz="2400" kern="0" dirty="0"/>
              <a:t>: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Large DL vs UL coverage mismatch in </a:t>
            </a:r>
            <a:r>
              <a:rPr lang="en-US" sz="2000" kern="0" dirty="0" err="1"/>
              <a:t>mmWave</a:t>
            </a:r>
            <a:endParaRPr lang="en-US" sz="2000" kern="0" dirty="0"/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MPE</a:t>
            </a:r>
            <a:r>
              <a:rPr lang="en-US" sz="2000" kern="0" baseline="30000" dirty="0"/>
              <a:t>*</a:t>
            </a:r>
            <a:r>
              <a:rPr lang="en-US" sz="2000" kern="0" dirty="0"/>
              <a:t> requirements will at times force further </a:t>
            </a:r>
            <a:r>
              <a:rPr lang="en-US" sz="2000" kern="0" dirty="0" err="1"/>
              <a:t>mmWave</a:t>
            </a:r>
            <a:r>
              <a:rPr lang="en-US" sz="2000" kern="0" dirty="0"/>
              <a:t> UL power reduction, essentially prohibiting UL in </a:t>
            </a:r>
            <a:r>
              <a:rPr lang="en-US" sz="2000" kern="0" dirty="0" err="1"/>
              <a:t>mmWave</a:t>
            </a:r>
            <a:endParaRPr lang="en-US" sz="2000" kern="0" dirty="0"/>
          </a:p>
          <a:p>
            <a:pPr marL="585788" lvl="1" indent="-285750" algn="just">
              <a:spcBef>
                <a:spcPts val="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800" dirty="0"/>
              <a:t>E.g., based on user grip or location in proximity to the TX array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Significant cost, power consumption, and area to add </a:t>
            </a:r>
            <a:r>
              <a:rPr lang="en-US" sz="2000" kern="0" dirty="0" err="1"/>
              <a:t>mmWave</a:t>
            </a:r>
            <a:r>
              <a:rPr lang="en-US" sz="2000" kern="0" dirty="0"/>
              <a:t> TX chains</a:t>
            </a:r>
          </a:p>
          <a:p>
            <a:pPr marL="585788" lvl="1" indent="-285750" algn="just">
              <a:spcBef>
                <a:spcPts val="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800" dirty="0"/>
              <a:t>As a byproduct of removing TX chain, slight improvement in RX (~1.5dB) due to removal of T/R switch 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Some applications and use-cases that motivate IMMW are naturally DL heavy (projector/TV/display, dock)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Supporting user devices with RX-only in </a:t>
            </a:r>
            <a:r>
              <a:rPr lang="en-US" sz="2000" kern="0" dirty="0" err="1"/>
              <a:t>mmWave</a:t>
            </a:r>
            <a:r>
              <a:rPr lang="en-US" sz="2000" kern="0" dirty="0"/>
              <a:t> could be a stepping stone to IMMW success, increasing number of IMMW user devices, thus promoting adoption of IMMW on AP side too.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C3D23-DA2F-4C4A-A204-57DCC0CEF34D}"/>
              </a:ext>
            </a:extLst>
          </p:cNvPr>
          <p:cNvSpPr txBox="1"/>
          <p:nvPr/>
        </p:nvSpPr>
        <p:spPr>
          <a:xfrm>
            <a:off x="1524000" y="6524625"/>
            <a:ext cx="2680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MPE: Maximum Permissible Exposure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2A9C3E-E601-4E96-9FC9-B58F1CA05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226" y="661846"/>
            <a:ext cx="2710774" cy="131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76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Large DL vs UL coverage mismatch in </a:t>
            </a:r>
            <a:r>
              <a:rPr lang="en-US" dirty="0" err="1"/>
              <a:t>mmWave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Assume AP has 8x‒16x larger antenna array than mobile STA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E.g., AP array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600" dirty="0"/>
                  <a:t>= 8x16 or 8x32 vs STA array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/>
                  <a:t>= 8x2   [1]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Same </a:t>
                </a:r>
                <a:r>
                  <a:rPr lang="en-US" sz="1600" dirty="0">
                    <a:solidFill>
                      <a:srgbClr val="00B050"/>
                    </a:solidFill>
                  </a:rPr>
                  <a:t>total array gain </a:t>
                </a:r>
                <a:r>
                  <a:rPr lang="en-US" sz="1600" dirty="0"/>
                  <a:t>in DL and UL, but </a:t>
                </a:r>
                <a:r>
                  <a:rPr lang="en-US" sz="1600" dirty="0">
                    <a:solidFill>
                      <a:srgbClr val="FF0000"/>
                    </a:solidFill>
                  </a:rPr>
                  <a:t>higher transmit power in DL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b="1" i="1" kern="120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⇒</m:t>
                    </m:r>
                  </m:oMath>
                </a14:m>
                <a:r>
                  <a:rPr lang="en-US" kern="1200" dirty="0"/>
                  <a:t> UL link budget </a:t>
                </a:r>
                <a:r>
                  <a:rPr lang="en-US" kern="1200" dirty="0">
                    <a:solidFill>
                      <a:srgbClr val="FF0000"/>
                    </a:solidFill>
                  </a:rPr>
                  <a:t>9dB</a:t>
                </a:r>
                <a:r>
                  <a:rPr lang="en-US" dirty="0">
                    <a:solidFill>
                      <a:srgbClr val="FF0000"/>
                    </a:solidFill>
                  </a:rPr>
                  <a:t>‒</a:t>
                </a:r>
                <a:r>
                  <a:rPr lang="en-US" kern="1200" dirty="0">
                    <a:solidFill>
                      <a:srgbClr val="FF0000"/>
                    </a:solidFill>
                  </a:rPr>
                  <a:t>12dB </a:t>
                </a:r>
                <a:r>
                  <a:rPr lang="en-US" kern="1200" dirty="0"/>
                  <a:t>worse than DL</a:t>
                </a:r>
                <a:endParaRPr lang="en-US" b="0" kern="12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That’s with optimistic assumption that AP &amp; STA have similar PAs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dirty="0"/>
                  <a:t>In terms of distance: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Assume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𝑃𝐿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𝑐𝑜𝑛𝑠𝑡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+3.5×10</m:t>
                    </m:r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1600" dirty="0"/>
                  <a:t>  [2][3]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400" b="0" dirty="0"/>
                  <a:t>Given,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𝑃𝐿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𝐷𝐿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𝑃𝐿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𝑈𝐿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=9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𝑑𝐵</m:t>
                    </m:r>
                  </m:oMath>
                </a14:m>
                <a:endParaRPr lang="en-US" sz="1400" b="0" i="1" dirty="0">
                  <a:latin typeface="Cambria Math" panose="02040503050406030204" pitchFamily="18" charset="0"/>
                </a:endParaRP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𝑈𝐿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𝐷𝐿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6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Or about 1 interior wall crossing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9" t="-741" b="-10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May, 2024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4D699A2-162C-4435-B7E2-34A55718FFB5}"/>
              </a:ext>
            </a:extLst>
          </p:cNvPr>
          <p:cNvSpPr/>
          <p:nvPr/>
        </p:nvSpPr>
        <p:spPr bwMode="auto">
          <a:xfrm>
            <a:off x="6217920" y="4680539"/>
            <a:ext cx="1645920" cy="1645920"/>
          </a:xfrm>
          <a:prstGeom prst="ellipse">
            <a:avLst/>
          </a:prstGeom>
          <a:solidFill>
            <a:srgbClr val="7030A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6AA0C11-06AD-4DA9-9445-258563882601}"/>
              </a:ext>
            </a:extLst>
          </p:cNvPr>
          <p:cNvSpPr/>
          <p:nvPr/>
        </p:nvSpPr>
        <p:spPr bwMode="auto">
          <a:xfrm>
            <a:off x="6629400" y="5092019"/>
            <a:ext cx="822960" cy="822960"/>
          </a:xfrm>
          <a:prstGeom prst="ellipse">
            <a:avLst/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UL coverage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C0CF39-1B1E-41CD-948B-DBA05B50C5C7}"/>
              </a:ext>
            </a:extLst>
          </p:cNvPr>
          <p:cNvSpPr txBox="1"/>
          <p:nvPr/>
        </p:nvSpPr>
        <p:spPr>
          <a:xfrm>
            <a:off x="6477000" y="4768431"/>
            <a:ext cx="1243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DL coverage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3FFA97-54C7-4941-8279-835375500DA5}"/>
                  </a:ext>
                </a:extLst>
              </p:cNvPr>
              <p:cNvSpPr txBox="1"/>
              <p:nvPr/>
            </p:nvSpPr>
            <p:spPr>
              <a:xfrm>
                <a:off x="1524000" y="3048000"/>
                <a:ext cx="4557465" cy="4296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𝐷𝐿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𝑜𝑢𝑡</m:t>
                          </m:r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en-US" sz="105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sub>
                      </m:sSub>
                      <m:r>
                        <a:rPr lang="en-US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05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05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05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105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sz="105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sub>
                          </m:sSub>
                          <m:r>
                            <a:rPr lang="en-US" sz="105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  <m:func>
                            <m:funcPr>
                              <m:ctrlP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050" b="0" i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d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</m:sub>
                              </m:sSub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  <m:func>
                                <m:funcPr>
                                  <m:ctrlP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050" b="0" i="0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05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⋅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sz="105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5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en-US" sz="105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05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𝑜𝑢𝑡</m:t>
                          </m:r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  <m:r>
                        <a:rPr lang="en-US" sz="105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05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US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05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05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05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105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sz="105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05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sub>
                          </m:sSub>
                          <m:r>
                            <a:rPr lang="en-US" sz="10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  <m:func>
                            <m:funcPr>
                              <m:ctrlP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05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d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</m:sub>
                              </m:sSub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  <m:func>
                                <m:funcPr>
                                  <m:ctrlP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05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⋅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3FFA97-54C7-4941-8279-835375500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048000"/>
                <a:ext cx="4557465" cy="429605"/>
              </a:xfrm>
              <a:prstGeom prst="rect">
                <a:avLst/>
              </a:prstGeom>
              <a:blipFill>
                <a:blip r:embed="rId3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eft Brace 12">
            <a:extLst>
              <a:ext uri="{FF2B5EF4-FFF2-40B4-BE49-F238E27FC236}">
                <a16:creationId xmlns:a16="http://schemas.microsoft.com/office/drawing/2014/main" id="{D9405578-9346-4784-8807-DD20FFED1062}"/>
              </a:ext>
            </a:extLst>
          </p:cNvPr>
          <p:cNvSpPr/>
          <p:nvPr/>
        </p:nvSpPr>
        <p:spPr bwMode="auto">
          <a:xfrm rot="16200000">
            <a:off x="4617282" y="2182596"/>
            <a:ext cx="228600" cy="2576441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182880" tIns="45720" rIns="4572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Total array gain between AP &amp; STA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B7DBF89E-19AE-45FF-8365-BEC6669B34AA}"/>
              </a:ext>
            </a:extLst>
          </p:cNvPr>
          <p:cNvSpPr/>
          <p:nvPr/>
        </p:nvSpPr>
        <p:spPr bwMode="auto">
          <a:xfrm rot="16200000">
            <a:off x="2509953" y="2785016"/>
            <a:ext cx="228600" cy="1371600"/>
          </a:xfrm>
          <a:prstGeom prst="leftBrace">
            <a:avLst>
              <a:gd name="adj1" fmla="val 833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182880" tIns="45720" rIns="4572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Total TX power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A96193F-BA77-4134-AAC1-2440636A6F6C}"/>
              </a:ext>
            </a:extLst>
          </p:cNvPr>
          <p:cNvSpPr/>
          <p:nvPr/>
        </p:nvSpPr>
        <p:spPr bwMode="auto">
          <a:xfrm>
            <a:off x="6172200" y="4634819"/>
            <a:ext cx="1737360" cy="173736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40A270-7A74-4661-A582-7C5D28B6D409}"/>
              </a:ext>
            </a:extLst>
          </p:cNvPr>
          <p:cNvSpPr txBox="1"/>
          <p:nvPr/>
        </p:nvSpPr>
        <p:spPr>
          <a:xfrm>
            <a:off x="7452360" y="6137352"/>
            <a:ext cx="1148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Sub-7 coverage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D9368B5-0BF4-489F-A2FC-D8890E9892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1566697"/>
            <a:ext cx="1329043" cy="1176630"/>
          </a:xfrm>
          <a:prstGeom prst="rect">
            <a:avLst/>
          </a:prstGeom>
        </p:spPr>
      </p:pic>
      <p:pic>
        <p:nvPicPr>
          <p:cNvPr id="317" name="Picture 316">
            <a:extLst>
              <a:ext uri="{FF2B5EF4-FFF2-40B4-BE49-F238E27FC236}">
                <a16:creationId xmlns:a16="http://schemas.microsoft.com/office/drawing/2014/main" id="{08443ED7-ACEE-420F-8CBE-2530D90D79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5627" y="3153506"/>
            <a:ext cx="551736" cy="10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8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AF4E75C-D6AF-4833-BD4D-8DB84A9A3C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840027"/>
            <a:ext cx="1524000" cy="16353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Further UL power reduction due to MPE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Compliance with </a:t>
                </a:r>
                <a:r>
                  <a:rPr lang="en-US" dirty="0" err="1"/>
                  <a:t>mmWave</a:t>
                </a:r>
                <a:r>
                  <a:rPr lang="en-US" dirty="0"/>
                  <a:t> exposure (</a:t>
                </a:r>
                <a:r>
                  <a:rPr lang="en-US" dirty="0" err="1"/>
                  <a:t>mW</a:t>
                </a:r>
                <a:r>
                  <a:rPr lang="en-US" dirty="0"/>
                  <a:t>/cm</a:t>
                </a:r>
                <a:r>
                  <a:rPr lang="en-US" baseline="30000" dirty="0"/>
                  <a:t>2</a:t>
                </a:r>
                <a:r>
                  <a:rPr lang="en-US" dirty="0"/>
                  <a:t>) standards requires STAs to limit time-averaged and spatial peak exposure  [4]—[6]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Narrow beams (~10⁰ ‒ 20 ⁰) + STAs used in vicinity of humans/handheld</a:t>
                </a:r>
                <a:endParaRPr lang="en-US" baseline="300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1600" dirty="0"/>
                  <a:t> Further reduction in TX power when main lobe or even side-lobe illuminates nearby “humans” (any proximal reflectors)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Required power reduction can be quite drastic, essentially disabling UL [7][8]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Typically, switching is exploited to get around the ~1mW/cm</a:t>
                </a:r>
                <a:r>
                  <a:rPr lang="en-US" sz="1600" baseline="30000" dirty="0"/>
                  <a:t>2 </a:t>
                </a:r>
                <a:r>
                  <a:rPr lang="en-US" sz="1600" dirty="0"/>
                  <a:t>time-averaged limit (e.g., [10])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Even though </a:t>
                </a:r>
                <a:r>
                  <a:rPr lang="en-US" sz="1600" dirty="0" err="1"/>
                  <a:t>mmWave</a:t>
                </a:r>
                <a:r>
                  <a:rPr lang="en-US" sz="1600" dirty="0"/>
                  <a:t> permits high spatial reuse as noted by many submissions, UL channel access may get bottlenecked by “switching” to meet MPE limits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  <a:blipFill>
                <a:blip r:embed="rId3"/>
                <a:stretch>
                  <a:fillRect l="-544" t="-741" r="-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May,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3F3290-8750-4C60-B862-6CA4ABB2D0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5340714"/>
            <a:ext cx="821753" cy="113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610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Cost, power consumption, area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Consensus on OFDM-based PHY (more or less)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dirty="0"/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60GHz PA efficiency @ 8dB </a:t>
                </a:r>
                <a:r>
                  <a:rPr lang="en-US" dirty="0" err="1"/>
                  <a:t>backoff</a:t>
                </a:r>
                <a:r>
                  <a:rPr lang="en-US" dirty="0"/>
                  <a:t> &lt;10%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Thermal regulation challenges for mobile form factor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~75% higher power consumption in </a:t>
                </a:r>
                <a:r>
                  <a:rPr lang="en-US" sz="1600" dirty="0" err="1"/>
                  <a:t>mmWave</a:t>
                </a:r>
                <a:r>
                  <a:rPr lang="en-US" sz="1600" dirty="0"/>
                  <a:t> vs sub-7 (for same bandwidth) [9][1,2]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dirty="0"/>
                  <a:t>Removing TX chains can bring significant cost reduction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Assuming 2 chains per module (x-polarized array) and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2 modules on different facets of the device (for rudimentary spherical coverage)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1600" dirty="0"/>
                  <a:t> 2 high BW DACs, 4 mixers, 4MN phase shifter, PAs, T/R switches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dirty="0"/>
                  <a:t>Lower cost, power consumption, area/complexity will reduce barrier to IMMW adoption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In particular for DL-heavy devices and applications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  <a:blipFill>
                <a:blip r:embed="rId2"/>
                <a:stretch>
                  <a:fillRect l="-544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587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546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1"/>
            <a:ext cx="7770813" cy="4418014"/>
          </a:xfrm>
        </p:spPr>
        <p:txBody>
          <a:bodyPr/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IMMW non-standalone operation should also support a DL-only mode in </a:t>
            </a:r>
            <a:r>
              <a:rPr lang="en-US" dirty="0" err="1"/>
              <a:t>mmWave</a:t>
            </a:r>
            <a:r>
              <a:rPr lang="en-US" dirty="0"/>
              <a:t>.</a:t>
            </a:r>
          </a:p>
          <a:p>
            <a:pPr marL="0" indent="0" algn="just">
              <a:spcBef>
                <a:spcPts val="1200"/>
              </a:spcBef>
            </a:pPr>
            <a:endParaRPr lang="en-US" sz="1500" dirty="0"/>
          </a:p>
          <a:p>
            <a:pPr marL="585788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Yes, No, Abstain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Sample</a:t>
            </a:r>
            <a:r>
              <a:rPr lang="en-GB" dirty="0">
                <a:solidFill>
                  <a:srgbClr val="FF0000"/>
                </a:solidFill>
              </a:rPr>
              <a:t> new</a:t>
            </a:r>
            <a:r>
              <a:rPr lang="en-GB" dirty="0"/>
              <a:t> text in PAR:</a:t>
            </a:r>
          </a:p>
          <a:p>
            <a:pPr marL="0" indent="0" algn="just">
              <a:spcBef>
                <a:spcPts val="1200"/>
              </a:spcBef>
            </a:pPr>
            <a:r>
              <a:rPr lang="en-GB" sz="1500" dirty="0"/>
              <a:t>“</a:t>
            </a:r>
            <a:r>
              <a:rPr lang="en-US" sz="1500" b="0" dirty="0"/>
              <a:t>The amendment requires that an 802.11 device supporting this amendment also supports at least one of the 2.4 GHz to 7.25 GHz (sub-7 GHz) unlicensed bands. The amendment expands the multi-link operation defined in the sub-7 GHz band specifications to support non-standalone operation in the unlicensed bands between 42 GHz and 71 GHz. </a:t>
            </a:r>
            <a:r>
              <a:rPr lang="en-US" sz="1500" b="0" dirty="0">
                <a:solidFill>
                  <a:srgbClr val="FF0000"/>
                </a:solidFill>
              </a:rPr>
              <a:t>The non-standalone operation includes support of a DL-only operation in the unlicensed bands between 42 GHz and 71 GHz</a:t>
            </a:r>
            <a:r>
              <a:rPr lang="en-US" sz="1500" b="0" dirty="0">
                <a:solidFill>
                  <a:schemeClr val="tx1"/>
                </a:solidFill>
              </a:rPr>
              <a:t>.</a:t>
            </a:r>
            <a:r>
              <a:rPr lang="en-GB" sz="1500" dirty="0"/>
              <a:t>”</a:t>
            </a:r>
          </a:p>
          <a:p>
            <a:pPr marL="0" indent="0" algn="just">
              <a:spcBef>
                <a:spcPts val="1200"/>
              </a:spcBef>
            </a:pPr>
            <a:endParaRPr lang="en-GB" sz="1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May, 2024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820F84-0C0A-4019-83FA-41A6A36B6863}"/>
              </a:ext>
            </a:extLst>
          </p:cNvPr>
          <p:cNvCxnSpPr/>
          <p:nvPr/>
        </p:nvCxnSpPr>
        <p:spPr bwMode="auto">
          <a:xfrm>
            <a:off x="685801" y="3352800"/>
            <a:ext cx="7770813" cy="0"/>
          </a:xfrm>
          <a:prstGeom prst="line">
            <a:avLst/>
          </a:prstGeom>
          <a:solidFill>
            <a:srgbClr val="00B8FF"/>
          </a:solidFill>
          <a:ln w="6985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68794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[1] 15/0866r4, 11ay Evaluation Methodology</a:t>
            </a:r>
          </a:p>
          <a:p>
            <a:pPr marL="0" indent="0"/>
            <a:r>
              <a:rPr lang="en-GB" dirty="0"/>
              <a:t>[2]	14/0882r4, 11ax Channel Model Document</a:t>
            </a:r>
          </a:p>
          <a:p>
            <a:pPr marL="0" indent="0"/>
            <a:r>
              <a:rPr lang="en-GB" dirty="0"/>
              <a:t>[3] </a:t>
            </a:r>
            <a:r>
              <a:rPr lang="en-US" dirty="0"/>
              <a:t>3GPP TR 38.901, </a:t>
            </a:r>
            <a:r>
              <a:rPr lang="en-GB" dirty="0"/>
              <a:t>Study on channel model for frequencies from 0.5 to 100 	GHz</a:t>
            </a:r>
          </a:p>
          <a:p>
            <a:pPr marL="0" indent="0"/>
            <a:r>
              <a:rPr lang="en-GB" dirty="0"/>
              <a:t>[4] </a:t>
            </a:r>
            <a:r>
              <a:rPr lang="en-US" dirty="0"/>
              <a:t>C95.1-2019 - IEEE Standard for Safety Levels with Respect to Human Exposure to Electric, Magnetic, and Electromagnetic Fields, 0 Hz to 300 GHz</a:t>
            </a:r>
          </a:p>
          <a:p>
            <a:pPr marL="0" indent="0"/>
            <a:r>
              <a:rPr lang="en-US" dirty="0"/>
              <a:t>[5] ICNIRP. Guidelines for limiting exposure to electromagnetic fields (100 kHz to 300 GHz). Health Phys 118(00):000–000; 2020</a:t>
            </a:r>
          </a:p>
          <a:p>
            <a:pPr marL="0" indent="0"/>
            <a:r>
              <a:rPr lang="en-US" dirty="0"/>
              <a:t>[6] FCC-19-126A1</a:t>
            </a:r>
          </a:p>
          <a:p>
            <a:pPr marL="0" indent="0"/>
            <a:r>
              <a:rPr lang="en-US" dirty="0"/>
              <a:t>[7] He </a:t>
            </a:r>
            <a:r>
              <a:rPr lang="en-US" i="1" dirty="0"/>
              <a:t>et al.</a:t>
            </a:r>
            <a:r>
              <a:rPr lang="en-US" dirty="0"/>
              <a:t>, Implications of Incident Power Density Limits on Power and 	EIRP Levels of 5G Millimeter-Wave, IEEE Access, 2020</a:t>
            </a:r>
          </a:p>
          <a:p>
            <a:pPr marL="0" indent="0"/>
            <a:r>
              <a:rPr lang="en-US" dirty="0"/>
              <a:t>[8] 3GPP TS 38.321 (See MPE P-MPR in Power Headroom Report)</a:t>
            </a:r>
          </a:p>
          <a:p>
            <a:pPr marL="0" indent="0"/>
            <a:r>
              <a:rPr lang="en-US" dirty="0"/>
              <a:t>[9] 3GPP TR 38.840, Study on User Equipment (UE) power saving  in NR</a:t>
            </a:r>
          </a:p>
          <a:p>
            <a:pPr marL="0" indent="0"/>
            <a:r>
              <a:rPr lang="en-US" dirty="0"/>
              <a:t>[10]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Qualcomm Smart Transmit</a:t>
            </a:r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GB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May,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9085</TotalTime>
  <Words>1233</Words>
  <Application>Microsoft Office PowerPoint</Application>
  <PresentationFormat>On-screen Show (4:3)</PresentationFormat>
  <Paragraphs>153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Further Simplifications To Promote IMMW Adoption</vt:lpstr>
      <vt:lpstr>Abstract</vt:lpstr>
      <vt:lpstr>Many arguments already presented are also valid arguments for DL-only mode in mmWave</vt:lpstr>
      <vt:lpstr>Motivation</vt:lpstr>
      <vt:lpstr>1. Large DL vs UL coverage mismatch in mmWave</vt:lpstr>
      <vt:lpstr>2. Further UL power reduction due to MPE</vt:lpstr>
      <vt:lpstr>3. Cost, power consumption, area</vt:lpstr>
      <vt:lpstr>Straw Poll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Simplifications To Promote IMMW Adoption</dc:title>
  <dc:creator>bilal.sadiq@samsung.com</dc:creator>
  <cp:lastModifiedBy>Bilal Sadiq</cp:lastModifiedBy>
  <cp:revision>334</cp:revision>
  <cp:lastPrinted>1601-01-01T00:00:00Z</cp:lastPrinted>
  <dcterms:created xsi:type="dcterms:W3CDTF">2023-10-26T23:59:45Z</dcterms:created>
  <dcterms:modified xsi:type="dcterms:W3CDTF">2024-05-12T12:27:20Z</dcterms:modified>
</cp:coreProperties>
</file>