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3" r:id="rId2"/>
    <p:sldId id="554" r:id="rId3"/>
    <p:sldId id="693" r:id="rId4"/>
    <p:sldId id="694" r:id="rId5"/>
    <p:sldId id="692" r:id="rId6"/>
    <p:sldId id="697" r:id="rId7"/>
    <p:sldId id="698" r:id="rId8"/>
    <p:sldId id="699" r:id="rId9"/>
    <p:sldId id="700" r:id="rId10"/>
    <p:sldId id="702" r:id="rId11"/>
    <p:sldId id="703" r:id="rId12"/>
    <p:sldId id="704" r:id="rId13"/>
    <p:sldId id="705" r:id="rId14"/>
    <p:sldId id="701" r:id="rId15"/>
    <p:sldId id="696" r:id="rId16"/>
    <p:sldId id="695" r:id="rId17"/>
    <p:sldId id="681" r:id="rId18"/>
    <p:sldId id="706" r:id="rId19"/>
    <p:sldId id="707" r:id="rId20"/>
  </p:sldIdLst>
  <p:sldSz cx="9144000" cy="6858000" type="screen4x3"/>
  <p:notesSz cx="9312275" cy="702627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5" userDrawn="1">
          <p15:clr>
            <a:srgbClr val="A4A3A4"/>
          </p15:clr>
        </p15:guide>
        <p15:guide id="2" pos="3132" userDrawn="1">
          <p15:clr>
            <a:srgbClr val="A4A3A4"/>
          </p15:clr>
        </p15:guide>
        <p15:guide id="3" orient="horz" pos="2213" userDrawn="1">
          <p15:clr>
            <a:srgbClr val="A4A3A4"/>
          </p15:clr>
        </p15:guide>
        <p15:guide id="4" pos="29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5050"/>
    <a:srgbClr val="9933FF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5034" autoAdjust="0"/>
  </p:normalViewPr>
  <p:slideViewPr>
    <p:cSldViewPr>
      <p:cViewPr varScale="1">
        <p:scale>
          <a:sx n="89" d="100"/>
          <a:sy n="89" d="100"/>
        </p:scale>
        <p:origin x="6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5"/>
        <p:guide pos="3132"/>
        <p:guide orient="horz" pos="2213"/>
        <p:guide pos="29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81616" y="79405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4054" y="79405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3655" y="6800150"/>
            <a:ext cx="1651656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2307" y="6800150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1080" y="293309"/>
            <a:ext cx="74501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1079" y="6800150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1080" y="6791957"/>
            <a:ext cx="76553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41108" y="20416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534" y="20416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502025" cy="2627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447" y="3337809"/>
            <a:ext cx="6831381" cy="3162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90" tIns="46052" rIns="93690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4237" y="6803427"/>
            <a:ext cx="2113479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337" lvl="4" algn="r" defTabSz="93373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8873" y="6803427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725" y="6803427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725" y="6801789"/>
            <a:ext cx="73668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586" y="224487"/>
            <a:ext cx="756910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01500" y="6803427"/>
            <a:ext cx="415320" cy="1847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173" indent="-285836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343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680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017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5354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2692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029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366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ko-KR"/>
              <a:t>Page </a:t>
            </a:r>
            <a:fld id="{56A4E747-0965-469B-B28B-55B02AB0B5B0}" type="slidenum">
              <a:rPr lang="en-US" altLang="ko-KR" smtClean="0"/>
              <a:pPr/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57552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May 2024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dirty="0"/>
              <a:t>April 2024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Yan Xin, et. al, Huawei Technologies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May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2076" y="6475413"/>
            <a:ext cx="23018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802.11-24/0814r0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2024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990600"/>
          </a:xfrm>
        </p:spPr>
        <p:txBody>
          <a:bodyPr/>
          <a:lstStyle/>
          <a:p>
            <a:r>
              <a:rPr lang="en-US" dirty="0"/>
              <a:t>Tone distribution in DRUs</a:t>
            </a:r>
            <a:endParaRPr lang="en-US" altLang="ko-KR" dirty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96292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Date:</a:t>
            </a:r>
            <a:r>
              <a:rPr lang="en-US" altLang="ko-KR" sz="2000" b="0" dirty="0">
                <a:ea typeface="Gulim" panose="020B0600000101010101" pitchFamily="34" charset="-127"/>
              </a:rPr>
              <a:t> 2024-05-10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830880"/>
              </p:ext>
            </p:extLst>
          </p:nvPr>
        </p:nvGraphicFramePr>
        <p:xfrm>
          <a:off x="762000" y="3278185"/>
          <a:ext cx="7620000" cy="18034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 Canada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Sara Norouzi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sara.norouzi1@huawei.com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Aboul-Magd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100" dirty="0"/>
                        <a:t>Osama.AboulMagd@huawei.com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86800" cy="631863"/>
          </a:xfrm>
        </p:spPr>
        <p:txBody>
          <a:bodyPr/>
          <a:lstStyle/>
          <a:p>
            <a:r>
              <a:rPr lang="en-US" altLang="ko-KR" sz="2600" dirty="0">
                <a:ea typeface="Gulim" panose="020B0600000101010101" pitchFamily="34" charset="-127"/>
              </a:rPr>
              <a:t>Tone distribution in M-DRUs</a:t>
            </a:r>
            <a:endParaRPr lang="ko-KR" altLang="en-US" sz="2600" dirty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2024</a:t>
            </a:r>
            <a:endParaRPr lang="en-US" altLang="ko-KR" dirty="0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1818241D-9E26-4562-A254-6AA2EEAEDE2F}"/>
              </a:ext>
            </a:extLst>
          </p:cNvPr>
          <p:cNvSpPr txBox="1">
            <a:spLocks/>
          </p:cNvSpPr>
          <p:nvPr/>
        </p:nvSpPr>
        <p:spPr bwMode="auto">
          <a:xfrm>
            <a:off x="526256" y="1124626"/>
            <a:ext cx="79914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spcBef>
                <a:spcPts val="600"/>
              </a:spcBef>
            </a:pPr>
            <a:r>
              <a:rPr kumimoji="0" lang="en-US" altLang="zh-CN" sz="1600" b="0" kern="0" dirty="0">
                <a:ea typeface="Microsoft YaHei" panose="020B0503020204020204" pitchFamily="34" charset="-122"/>
              </a:rPr>
              <a:t>In EHT, small size RUs can only be combined with small size RUs to form small size MRUs. A similar rule may also be applied to M-DRUs in UHR, i.e., for small size M-DRUs, 52+26-tone and 106+26-tone M-DRUs are considered.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C0CA14A3-882D-4243-9B20-BFF94E50B5E8}"/>
              </a:ext>
            </a:extLst>
          </p:cNvPr>
          <p:cNvSpPr txBox="1">
            <a:spLocks/>
          </p:cNvSpPr>
          <p:nvPr/>
        </p:nvSpPr>
        <p:spPr bwMode="auto">
          <a:xfrm>
            <a:off x="457200" y="1923110"/>
            <a:ext cx="7991475" cy="667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spcBef>
                <a:spcPts val="600"/>
              </a:spcBef>
            </a:pPr>
            <a:r>
              <a:rPr kumimoji="0" lang="en-US" altLang="zh-CN" sz="1800" kern="0" dirty="0">
                <a:ea typeface="Microsoft YaHei" panose="020B0503020204020204" pitchFamily="34" charset="-122"/>
              </a:rPr>
              <a:t>Multiplexed 52+26-tone M-DRU with 26- and 52-tone DRUs with uniform tone separation of 3 in a 20 MHz UHR PPDU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6298CF73-9AA9-4967-B8EE-79623BD336DF}"/>
              </a:ext>
            </a:extLst>
          </p:cNvPr>
          <p:cNvSpPr txBox="1">
            <a:spLocks/>
          </p:cNvSpPr>
          <p:nvPr/>
        </p:nvSpPr>
        <p:spPr bwMode="auto">
          <a:xfrm>
            <a:off x="731044" y="2503230"/>
            <a:ext cx="8336756" cy="2515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Parameters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N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and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p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in the relative prime interleaving are related to the tone distribution in DRUs:</a:t>
            </a:r>
          </a:p>
          <a:p>
            <a:pPr marL="0" indent="0" latinLnBrk="0">
              <a:spcBef>
                <a:spcPts val="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-  Length of intermediate RRU sequence: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N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= 234;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p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= 3</a:t>
            </a:r>
          </a:p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Before interleaving - indices of intermediate RRU tone sequence: </a:t>
            </a:r>
            <a:r>
              <a:rPr kumimoji="0" lang="en-US" altLang="zh-CN" sz="1400" kern="0" dirty="0">
                <a:solidFill>
                  <a:srgbClr val="0000FF"/>
                </a:solidFill>
                <a:ea typeface="Microsoft YaHei" panose="020B0503020204020204" pitchFamily="34" charset="-122"/>
              </a:rPr>
              <a:t>[0:233]</a:t>
            </a:r>
          </a:p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After interleaving - the corresponding indices of intermediate DRU tone sequence: </a:t>
            </a:r>
          </a:p>
          <a:p>
            <a:pPr marL="0" indent="0" latinLnBrk="0">
              <a:spcBef>
                <a:spcPts val="0"/>
              </a:spcBef>
              <a:buNone/>
            </a:pPr>
            <a:r>
              <a:rPr kumimoji="0" lang="en-US" sz="1400" b="0" kern="0" dirty="0">
                <a:ea typeface="Microsoft YaHei" panose="020B0503020204020204" pitchFamily="34" charset="-122"/>
              </a:rPr>
              <a:t>        </a:t>
            </a:r>
            <a:r>
              <a:rPr lang="en-US" sz="1400" dirty="0">
                <a:solidFill>
                  <a:srgbClr val="00B050"/>
                </a:solidFill>
              </a:rPr>
              <a:t>[</a:t>
            </a:r>
            <a:r>
              <a:rPr lang="en-CA" sz="1400" dirty="0">
                <a:solidFill>
                  <a:srgbClr val="00B050"/>
                </a:solidFill>
              </a:rPr>
              <a:t>0:3:231, 1:3:232, 2:3:233]</a:t>
            </a:r>
            <a:endParaRPr kumimoji="0" lang="en-US" altLang="zh-CN" sz="1400" b="0" kern="0" dirty="0">
              <a:solidFill>
                <a:srgbClr val="00B050"/>
              </a:solidFill>
              <a:ea typeface="Microsoft YaHei" panose="020B0503020204020204" pitchFamily="34" charset="-122"/>
            </a:endParaRPr>
          </a:p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Partitioning the intermediate RRU tone sequence into MRU(s) and RRU(s) yields a one-to-one mapping between a specific MRU or RRU and the corresponding M-DRU or DRU. </a:t>
            </a:r>
          </a:p>
          <a:p>
            <a:pPr marL="0" indent="0" latinLnBrk="0">
              <a:spcBef>
                <a:spcPts val="60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An example of tone distribution for two 52+26-tone M-DRUs, one 52-tone DRU and one 26-tone DRU </a:t>
            </a:r>
          </a:p>
          <a:p>
            <a:pPr marL="0" indent="0" latinLnBrk="0">
              <a:spcBef>
                <a:spcPts val="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with tone separation of 3 is shown below. Note that the subcarriers in M-DRUs and DRUs are uniformly </a:t>
            </a:r>
          </a:p>
          <a:p>
            <a:pPr marL="0" indent="0" latinLnBrk="0">
              <a:spcBef>
                <a:spcPts val="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distributed. For a larger tone separation in M-DRU, a wider DRU BW is needed.</a:t>
            </a:r>
            <a:endParaRPr kumimoji="0" lang="en-US" altLang="zh-CN" sz="1400" b="0" kern="0" dirty="0"/>
          </a:p>
        </p:txBody>
      </p:sp>
      <p:pic>
        <p:nvPicPr>
          <p:cNvPr id="10" name="pic">
            <a:extLst>
              <a:ext uri="{FF2B5EF4-FFF2-40B4-BE49-F238E27FC236}">
                <a16:creationId xmlns:a16="http://schemas.microsoft.com/office/drawing/2014/main" id="{B0E2068D-9997-457C-94C6-8938F508D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9401" y="5086794"/>
            <a:ext cx="3657600" cy="123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296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86800" cy="631863"/>
          </a:xfrm>
        </p:spPr>
        <p:txBody>
          <a:bodyPr/>
          <a:lstStyle/>
          <a:p>
            <a:r>
              <a:rPr lang="en-US" altLang="ko-KR" sz="2600" dirty="0">
                <a:ea typeface="Gulim" panose="020B0600000101010101" pitchFamily="34" charset="-127"/>
              </a:rPr>
              <a:t>Tone distribution in M-DRUs</a:t>
            </a:r>
            <a:endParaRPr lang="ko-KR" altLang="en-US" sz="2600" dirty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2024</a:t>
            </a:r>
            <a:endParaRPr lang="en-US" altLang="ko-KR" dirty="0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C0CA14A3-882D-4243-9B20-BFF94E50B5E8}"/>
              </a:ext>
            </a:extLst>
          </p:cNvPr>
          <p:cNvSpPr txBox="1">
            <a:spLocks/>
          </p:cNvSpPr>
          <p:nvPr/>
        </p:nvSpPr>
        <p:spPr bwMode="auto">
          <a:xfrm>
            <a:off x="536940" y="1184652"/>
            <a:ext cx="7991475" cy="667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spcBef>
                <a:spcPts val="600"/>
              </a:spcBef>
            </a:pPr>
            <a:r>
              <a:rPr kumimoji="0" lang="en-US" altLang="zh-CN" sz="1800" kern="0" dirty="0">
                <a:ea typeface="Microsoft YaHei" panose="020B0503020204020204" pitchFamily="34" charset="-122"/>
              </a:rPr>
              <a:t>Multiplexed a 106+26-tone M-DRU and a 106-tone DRU with uniform or near uniform tone separation of 2 in a 20 MHz UHR PPDU</a:t>
            </a: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0A0435B8-037D-4023-95F1-B2304DA8F693}"/>
              </a:ext>
            </a:extLst>
          </p:cNvPr>
          <p:cNvSpPr txBox="1">
            <a:spLocks/>
          </p:cNvSpPr>
          <p:nvPr/>
        </p:nvSpPr>
        <p:spPr bwMode="auto">
          <a:xfrm>
            <a:off x="643385" y="1837913"/>
            <a:ext cx="8142287" cy="3320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As shown above for tone distribution of two 106-tone and/or one 26-tone DRUs with uniform tone separation of 2 in a 20 MHz UHR PPDU</a:t>
            </a:r>
          </a:p>
          <a:p>
            <a:pPr marL="0" indent="0" latinLnBrk="0">
              <a:spcBef>
                <a:spcPts val="60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Parameters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N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and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p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in the relative prime interleaving are related to the tone distribution in DRUs:</a:t>
            </a:r>
          </a:p>
          <a:p>
            <a:pPr marL="0" indent="0" latinLnBrk="0">
              <a:spcBef>
                <a:spcPts val="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-  Length of intermediate RRU sequence: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N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= 238 (=2*106+26); 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p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= 2</a:t>
            </a:r>
          </a:p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Before interleaving - indices of intermediate RRU tone sequence: </a:t>
            </a:r>
            <a:r>
              <a:rPr kumimoji="0" lang="en-US" altLang="zh-CN" sz="1400" kern="0" dirty="0">
                <a:solidFill>
                  <a:srgbClr val="0000FF"/>
                </a:solidFill>
                <a:ea typeface="Microsoft YaHei" panose="020B0503020204020204" pitchFamily="34" charset="-122"/>
              </a:rPr>
              <a:t>[0:237]</a:t>
            </a:r>
          </a:p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After interleaving - the corresponding indices of intermediate DRU tone sequence: </a:t>
            </a:r>
            <a:r>
              <a:rPr lang="en-US" sz="1400" dirty="0">
                <a:solidFill>
                  <a:srgbClr val="00B050"/>
                </a:solidFill>
              </a:rPr>
              <a:t>[</a:t>
            </a:r>
            <a:r>
              <a:rPr lang="en-CA" sz="1400" dirty="0">
                <a:solidFill>
                  <a:srgbClr val="00B050"/>
                </a:solidFill>
              </a:rPr>
              <a:t>0:2:236, 1:2:237]</a:t>
            </a:r>
            <a:endParaRPr kumimoji="0" lang="en-US" altLang="zh-CN" sz="1400" b="0" kern="0" dirty="0">
              <a:solidFill>
                <a:srgbClr val="00B050"/>
              </a:solidFill>
              <a:ea typeface="Microsoft YaHei" panose="020B0503020204020204" pitchFamily="34" charset="-122"/>
            </a:endParaRPr>
          </a:p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Partitioning the intermediate RRU tone sequence into one 106+26-tone MRU and one 106-tone RRU yields a one-to-one mapping between a specific MRU or RRU and the corresponding M-DRU or DRU. </a:t>
            </a:r>
          </a:p>
          <a:p>
            <a:pPr marL="0" indent="0" latinLnBrk="0">
              <a:spcBef>
                <a:spcPts val="60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An example of tone distribution for one 106+26-tone DRU and one 106-tone DRU with desired tone  </a:t>
            </a:r>
          </a:p>
          <a:p>
            <a:pPr marL="0" indent="0" latinLnBrk="0">
              <a:spcBef>
                <a:spcPts val="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separation of 2 is shown below. Note that in the M-DRU, 105 tones in the 106+26-tone DRU have tone </a:t>
            </a:r>
          </a:p>
          <a:p>
            <a:pPr marL="0" indent="0" latinLnBrk="0">
              <a:spcBef>
                <a:spcPts val="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separation of 2 and 27 tones in this M-DRU have tone separation of 1. The tones in the DRU are </a:t>
            </a:r>
          </a:p>
          <a:p>
            <a:pPr marL="0" indent="0" latinLnBrk="0">
              <a:spcBef>
                <a:spcPts val="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uniformly distributed with tone separation of 2. </a:t>
            </a:r>
            <a:endParaRPr kumimoji="0" lang="en-US" altLang="zh-CN" sz="1400" b="0" kern="0" dirty="0"/>
          </a:p>
          <a:p>
            <a:pPr marL="0" indent="0" latinLnBrk="0">
              <a:buFontTx/>
              <a:buNone/>
            </a:pPr>
            <a:endParaRPr kumimoji="0" lang="en-US" altLang="zh-CN" sz="1400" kern="0" dirty="0"/>
          </a:p>
        </p:txBody>
      </p:sp>
      <p:pic>
        <p:nvPicPr>
          <p:cNvPr id="12" name="pic">
            <a:extLst>
              <a:ext uri="{FF2B5EF4-FFF2-40B4-BE49-F238E27FC236}">
                <a16:creationId xmlns:a16="http://schemas.microsoft.com/office/drawing/2014/main" id="{6DB21DCA-011A-4537-8F9B-F42507EE63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84476" y="5257800"/>
            <a:ext cx="3657600" cy="111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358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228600" y="679355"/>
            <a:ext cx="8686800" cy="631863"/>
          </a:xfrm>
        </p:spPr>
        <p:txBody>
          <a:bodyPr/>
          <a:lstStyle/>
          <a:p>
            <a:r>
              <a:rPr lang="en-US" altLang="ko-KR" sz="2600" dirty="0">
                <a:ea typeface="Gulim" panose="020B0600000101010101" pitchFamily="34" charset="-127"/>
              </a:rPr>
              <a:t>Tone distribution in DRU in a PPDU</a:t>
            </a:r>
            <a:br>
              <a:rPr lang="en-US" altLang="ko-KR" sz="2600" dirty="0">
                <a:ea typeface="Gulim" panose="020B0600000101010101" pitchFamily="34" charset="-127"/>
              </a:rPr>
            </a:br>
            <a:r>
              <a:rPr lang="en-US" altLang="ko-KR" sz="2600" dirty="0">
                <a:ea typeface="Gulim" panose="020B0600000101010101" pitchFamily="34" charset="-127"/>
              </a:rPr>
              <a:t>with preamble puncturing</a:t>
            </a:r>
            <a:endParaRPr lang="ko-KR" altLang="en-US" sz="2600" dirty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2024</a:t>
            </a:r>
            <a:endParaRPr lang="en-US" altLang="ko-KR" dirty="0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C0CA14A3-882D-4243-9B20-BFF94E50B5E8}"/>
              </a:ext>
            </a:extLst>
          </p:cNvPr>
          <p:cNvSpPr txBox="1">
            <a:spLocks/>
          </p:cNvSpPr>
          <p:nvPr/>
        </p:nvSpPr>
        <p:spPr bwMode="auto">
          <a:xfrm>
            <a:off x="696913" y="1528111"/>
            <a:ext cx="8142287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spcBef>
                <a:spcPts val="600"/>
              </a:spcBef>
            </a:pPr>
            <a:r>
              <a:rPr kumimoji="0" lang="en-US" altLang="zh-CN" sz="1600" b="0" kern="0" dirty="0">
                <a:ea typeface="Microsoft YaHei" panose="020B0503020204020204" pitchFamily="34" charset="-122"/>
              </a:rPr>
              <a:t>In a PPDU with a punctured or unassigned subchannel, only a part of operating channel is available to be used for transmissions of RRU. Similarly, this should also be considered for transmissions of DRU in a TB PPDU with preamble puncturing.</a:t>
            </a:r>
          </a:p>
          <a:p>
            <a:pPr latinLnBrk="0">
              <a:spcBef>
                <a:spcPts val="600"/>
              </a:spcBef>
            </a:pPr>
            <a:r>
              <a:rPr kumimoji="0" lang="en-US" altLang="zh-CN" sz="1600" b="0" kern="0" dirty="0">
                <a:ea typeface="Microsoft YaHei" panose="020B0503020204020204" pitchFamily="34" charset="-122"/>
              </a:rPr>
              <a:t>Tone distribution in DRU in a PPDU with preamble puncturing by using relative prime interleaving</a:t>
            </a:r>
          </a:p>
        </p:txBody>
      </p:sp>
      <p:pic>
        <p:nvPicPr>
          <p:cNvPr id="10" name="pic">
            <a:extLst>
              <a:ext uri="{FF2B5EF4-FFF2-40B4-BE49-F238E27FC236}">
                <a16:creationId xmlns:a16="http://schemas.microsoft.com/office/drawing/2014/main" id="{FA98DDBD-3B38-4E45-95CB-A7B5ECC2C5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7400" y="3174059"/>
            <a:ext cx="4321925" cy="329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797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228600" y="679355"/>
            <a:ext cx="8686800" cy="631863"/>
          </a:xfrm>
        </p:spPr>
        <p:txBody>
          <a:bodyPr/>
          <a:lstStyle/>
          <a:p>
            <a:r>
              <a:rPr lang="en-US" altLang="ko-KR" sz="2600" dirty="0">
                <a:ea typeface="Gulim" panose="020B0600000101010101" pitchFamily="34" charset="-127"/>
              </a:rPr>
              <a:t>Tone distribution in DRU in a PPDU</a:t>
            </a:r>
            <a:br>
              <a:rPr lang="en-US" altLang="ko-KR" sz="2600" dirty="0">
                <a:ea typeface="Gulim" panose="020B0600000101010101" pitchFamily="34" charset="-127"/>
              </a:rPr>
            </a:br>
            <a:r>
              <a:rPr lang="en-US" altLang="ko-KR" sz="2600" dirty="0">
                <a:ea typeface="Gulim" panose="020B0600000101010101" pitchFamily="34" charset="-127"/>
              </a:rPr>
              <a:t>with preamble puncturing</a:t>
            </a:r>
            <a:endParaRPr lang="ko-KR" altLang="en-US" sz="2600" dirty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2024</a:t>
            </a:r>
            <a:endParaRPr lang="en-US" altLang="ko-KR" dirty="0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C0CA14A3-882D-4243-9B20-BFF94E50B5E8}"/>
              </a:ext>
            </a:extLst>
          </p:cNvPr>
          <p:cNvSpPr txBox="1">
            <a:spLocks/>
          </p:cNvSpPr>
          <p:nvPr/>
        </p:nvSpPr>
        <p:spPr bwMode="auto">
          <a:xfrm>
            <a:off x="419100" y="1459669"/>
            <a:ext cx="8458200" cy="74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spcBef>
                <a:spcPts val="600"/>
              </a:spcBef>
            </a:pPr>
            <a:r>
              <a:rPr kumimoji="0" lang="en-US" altLang="zh-CN" sz="1600" b="0" kern="0" dirty="0">
                <a:ea typeface="Microsoft YaHei" panose="020B0503020204020204" pitchFamily="34" charset="-122"/>
              </a:rPr>
              <a:t>The following example shows tone distribution for three 242-tone DRUs by using relative prime interleaving in an 80 MHz TB PPDU with the second 20 MHz subchannel being punctured. </a:t>
            </a:r>
          </a:p>
        </p:txBody>
      </p:sp>
      <p:pic>
        <p:nvPicPr>
          <p:cNvPr id="12" name="pic">
            <a:extLst>
              <a:ext uri="{FF2B5EF4-FFF2-40B4-BE49-F238E27FC236}">
                <a16:creationId xmlns:a16="http://schemas.microsoft.com/office/drawing/2014/main" id="{81AD641C-AA7C-4FCB-8A92-6206194DCA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3600" y="2205851"/>
            <a:ext cx="5029200" cy="420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957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86800" cy="631863"/>
          </a:xfrm>
        </p:spPr>
        <p:txBody>
          <a:bodyPr/>
          <a:lstStyle/>
          <a:p>
            <a:r>
              <a:rPr lang="en-US" altLang="ko-KR" sz="2600" dirty="0">
                <a:ea typeface="Gulim" panose="020B0600000101010101" pitchFamily="34" charset="-127"/>
              </a:rPr>
              <a:t>Tone distribution in DRUs in a larger BW UHR PPDU </a:t>
            </a:r>
            <a:endParaRPr lang="ko-KR" altLang="en-US" sz="2600" dirty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2024</a:t>
            </a:r>
            <a:endParaRPr lang="en-US" altLang="ko-KR" dirty="0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1818241D-9E26-4562-A254-6AA2EEAEDE2F}"/>
              </a:ext>
            </a:extLst>
          </p:cNvPr>
          <p:cNvSpPr txBox="1">
            <a:spLocks/>
          </p:cNvSpPr>
          <p:nvPr/>
        </p:nvSpPr>
        <p:spPr bwMode="auto">
          <a:xfrm>
            <a:off x="457200" y="1447800"/>
            <a:ext cx="79914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spcBef>
                <a:spcPts val="600"/>
              </a:spcBef>
            </a:pPr>
            <a:r>
              <a:rPr kumimoji="0" lang="en-US" altLang="zh-CN" sz="1800" b="0" kern="0" dirty="0">
                <a:ea typeface="Microsoft YaHei" panose="020B0503020204020204" pitchFamily="34" charset="-122"/>
              </a:rPr>
              <a:t>Tone distribution in DRUs and M-DRUs in a 40, 80, 160 and 320 MHz UHR PPDU can be extended from the tone distribution in DRUs and M-DRUs based on the design methodology described in this contribution. </a:t>
            </a:r>
          </a:p>
        </p:txBody>
      </p:sp>
    </p:spTree>
    <p:extLst>
      <p:ext uri="{BB962C8B-B14F-4D97-AF65-F5344CB8AC3E}">
        <p14:creationId xmlns:p14="http://schemas.microsoft.com/office/powerpoint/2010/main" val="2158458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Summary</a:t>
            </a:r>
            <a:endParaRPr lang="ko-KR" altLang="en-US" dirty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2024</a:t>
            </a:r>
            <a:endParaRPr lang="en-US" altLang="ko-KR" dirty="0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C7DE3C47-F3CA-487B-B9E2-1CB1D38545F8}"/>
              </a:ext>
            </a:extLst>
          </p:cNvPr>
          <p:cNvSpPr txBox="1">
            <a:spLocks/>
          </p:cNvSpPr>
          <p:nvPr/>
        </p:nvSpPr>
        <p:spPr bwMode="auto">
          <a:xfrm>
            <a:off x="842962" y="1828800"/>
            <a:ext cx="7700963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en-US" altLang="zh-CN" sz="1600" b="0" kern="0" dirty="0">
                <a:ea typeface="Microsoft YaHei" panose="020B0503020204020204" pitchFamily="34" charset="-122"/>
              </a:rPr>
              <a:t>This contribution proposes a systematic and generic design method by using the interleaving technique for uniform or near-uniform tone distribution in DRUs and M-DRUs of equal and different DRU sizes within a UHR PPDU. It is flexible for design of DRUs and M-DRUs in UHR PPDUs with various BWs and with preamble puncturing.</a:t>
            </a:r>
          </a:p>
          <a:p>
            <a:pPr latinLnBrk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0" lang="en-US" altLang="zh-CN" sz="1600" b="0" kern="0" dirty="0">
                <a:ea typeface="Microsoft YaHei" panose="020B0503020204020204" pitchFamily="34" charset="-122"/>
              </a:rPr>
              <a:t>The existing RU allocation tables specified in 802.11be remain unchanged and can be reused by this interleaving method.</a:t>
            </a:r>
          </a:p>
          <a:p>
            <a:pPr latinLnBrk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ea typeface="Microsoft YaHei" panose="020B0503020204020204" pitchFamily="34" charset="-122"/>
              </a:rPr>
              <a:t>With this interleaving method, mappings between the indices of RRUs and the indices of DRUs/M-DRUs can be generated “on-the-fly”. A mapping table in the interleaving is not necessary to be pre-stored. This may have benefits to implementation.</a:t>
            </a:r>
          </a:p>
        </p:txBody>
      </p:sp>
    </p:spTree>
    <p:extLst>
      <p:ext uri="{BB962C8B-B14F-4D97-AF65-F5344CB8AC3E}">
        <p14:creationId xmlns:p14="http://schemas.microsoft.com/office/powerpoint/2010/main" val="2226827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Appendix</a:t>
            </a:r>
            <a:endParaRPr lang="ko-KR" altLang="en-US" dirty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04800" y="1367119"/>
            <a:ext cx="8534400" cy="510829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2024</a:t>
            </a:r>
            <a:endParaRPr lang="en-US" altLang="ko-KR" dirty="0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B709FF80-277E-4F0B-B58E-B7EC17FCBE99}"/>
              </a:ext>
            </a:extLst>
          </p:cNvPr>
          <p:cNvSpPr txBox="1">
            <a:spLocks/>
          </p:cNvSpPr>
          <p:nvPr/>
        </p:nvSpPr>
        <p:spPr bwMode="auto">
          <a:xfrm>
            <a:off x="614362" y="1600200"/>
            <a:ext cx="7991475" cy="452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latinLnBrk="0">
              <a:spcBef>
                <a:spcPts val="600"/>
              </a:spcBef>
              <a:buNone/>
            </a:pPr>
            <a:r>
              <a:rPr kumimoji="0" lang="en-US" altLang="zh-CN" sz="2000" kern="0" dirty="0">
                <a:ea typeface="Microsoft YaHei" panose="020B0503020204020204" pitchFamily="34" charset="-122"/>
              </a:rPr>
              <a:t>Relative prime interleaving with shortening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내용 개체 틀 2">
                <a:extLst>
                  <a:ext uri="{FF2B5EF4-FFF2-40B4-BE49-F238E27FC236}">
                    <a16:creationId xmlns:a16="http://schemas.microsoft.com/office/drawing/2014/main" id="{553027A8-6799-4619-8DA7-814BCEA1E0C3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11944" y="2181903"/>
                <a:ext cx="8534400" cy="40454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latinLnBrk="0">
                  <a:spcBef>
                    <a:spcPts val="600"/>
                  </a:spcBef>
                </a:pPr>
                <a:r>
                  <a:rPr kumimoji="0" lang="en-US" altLang="zh-CN" sz="1600" b="0" kern="0" dirty="0">
                    <a:ea typeface="Microsoft YaHei" panose="020B0503020204020204" pitchFamily="34" charset="-122"/>
                  </a:rPr>
                  <a:t>In relative prime interleaving, assume that a symbol sequence before interleaving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{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𝑠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𝑛</m:t>
                        </m:r>
                      </m:sub>
                    </m:sSub>
                    <m:r>
                      <a:rPr lang="en-US" sz="1600" b="0" i="1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}</m:t>
                    </m:r>
                  </m:oMath>
                </a14:m>
                <a:r>
                  <a:rPr lang="en-US" sz="1600" b="0" dirty="0">
                    <a:ea typeface="Microsoft YaHei" panose="020B0503020204020204" pitchFamily="34" charset="-122"/>
                  </a:rPr>
                  <a:t> (</a:t>
                </a:r>
                <a14:m>
                  <m:oMath xmlns:m="http://schemas.openxmlformats.org/officeDocument/2006/math"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𝑛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=0, …, 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𝑁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−1</m:t>
                    </m:r>
                  </m:oMath>
                </a14:m>
                <a:r>
                  <a:rPr lang="en-US" sz="1600" b="0" dirty="0">
                    <a:ea typeface="Microsoft YaHei" panose="020B0503020204020204" pitchFamily="34" charset="-122"/>
                  </a:rPr>
                  <a:t>) and the symbol sequence after interleaving 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{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𝑠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(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𝑛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)</m:t>
                        </m:r>
                      </m:sub>
                      <m:sup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′</m:t>
                        </m:r>
                      </m:sup>
                    </m:sSubSup>
                    <m:r>
                      <a:rPr lang="en-US" sz="1600" b="0" i="1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}</m:t>
                    </m:r>
                  </m:oMath>
                </a14:m>
                <a:r>
                  <a:rPr lang="en-US" sz="1600" b="0" dirty="0">
                    <a:ea typeface="Microsoft YaHei" panose="020B0503020204020204" pitchFamily="34" charset="-122"/>
                  </a:rPr>
                  <a:t> (</a:t>
                </a:r>
                <a14:m>
                  <m:oMath xmlns:m="http://schemas.openxmlformats.org/officeDocument/2006/math"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𝑘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(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𝑛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)=0, …, 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𝑁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−1</m:t>
                    </m:r>
                  </m:oMath>
                </a14:m>
                <a:r>
                  <a:rPr lang="en-US" sz="1600" b="0" dirty="0">
                    <a:ea typeface="Microsoft YaHei" panose="020B0503020204020204" pitchFamily="34" charset="-122"/>
                  </a:rPr>
                  <a:t>)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</m:ctrlPr>
                      </m:sSubPr>
                      <m:e>
                        <m:sSubSup>
                          <m:sSubSupPr>
                            <m:ctrlPr>
                              <a:rPr lang="el-GR" sz="16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</a:rPr>
                            </m:ctrlPr>
                          </m:sSubSup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</a:rPr>
                              <m:t>𝑠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</a:rPr>
                              <m:t>𝑘</m:t>
                            </m:r>
                            <m:r>
                              <a:rPr lang="en-US" sz="1600" b="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</a:rPr>
                              <m:t>(</m:t>
                            </m:r>
                            <m:r>
                              <a:rPr lang="en-US" sz="1600" b="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</a:rPr>
                              <m:t>𝑛</m:t>
                            </m:r>
                            <m:r>
                              <a:rPr lang="en-US" sz="1600" b="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</a:rPr>
                              <m:t>)</m:t>
                            </m:r>
                          </m:sub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</a:rPr>
                              <m:t>′</m:t>
                            </m:r>
                          </m:sup>
                        </m:sSubSup>
                        <m:r>
                          <a:rPr lang="en-US" sz="16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=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𝑠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600" b="0" dirty="0">
                    <a:ea typeface="Microsoft YaHei" panose="020B0503020204020204" pitchFamily="34" charset="-122"/>
                  </a:rPr>
                  <a:t>. Relative prime interleaving</a:t>
                </a:r>
                <a:r>
                  <a:rPr kumimoji="0" lang="en-US" altLang="zh-CN" sz="1600" b="0" kern="0" dirty="0">
                    <a:ea typeface="Microsoft YaHei" panose="020B0503020204020204" pitchFamily="34" charset="-122"/>
                  </a:rPr>
                  <a:t> fails when the parameters of sequence length </a:t>
                </a:r>
                <a:r>
                  <a:rPr kumimoji="0" lang="en-US" altLang="zh-CN" sz="1600" b="0" i="1" kern="0" dirty="0">
                    <a:ea typeface="Microsoft YaHei" panose="020B0503020204020204" pitchFamily="34" charset="-122"/>
                  </a:rPr>
                  <a:t>N</a:t>
                </a:r>
                <a:r>
                  <a:rPr kumimoji="0" lang="en-US" altLang="zh-CN" sz="1600" b="0" kern="0" dirty="0">
                    <a:ea typeface="Microsoft YaHei" panose="020B0503020204020204" pitchFamily="34" charset="-122"/>
                  </a:rPr>
                  <a:t> and the integer </a:t>
                </a:r>
                <a:r>
                  <a:rPr kumimoji="0" lang="en-US" altLang="zh-CN" sz="1600" b="0" i="1" kern="0" dirty="0">
                    <a:ea typeface="Microsoft YaHei" panose="020B0503020204020204" pitchFamily="34" charset="-122"/>
                  </a:rPr>
                  <a:t>p</a:t>
                </a:r>
                <a:r>
                  <a:rPr kumimoji="0" lang="en-US" altLang="zh-CN" sz="1600" b="0" kern="0" dirty="0">
                    <a:ea typeface="Microsoft YaHei" panose="020B0503020204020204" pitchFamily="34" charset="-122"/>
                  </a:rPr>
                  <a:t> are not relatively prime.</a:t>
                </a:r>
              </a:p>
              <a:p>
                <a:pPr latinLnBrk="0">
                  <a:spcBef>
                    <a:spcPts val="600"/>
                  </a:spcBef>
                </a:pPr>
                <a:r>
                  <a:rPr kumimoji="0" lang="en-US" altLang="zh-CN" sz="1600" b="0" kern="0" dirty="0">
                    <a:ea typeface="Microsoft YaHei" panose="020B0503020204020204" pitchFamily="34" charset="-122"/>
                  </a:rPr>
                  <a:t>Relative prime interleaving can be slightly modified by shortening sequence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{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𝑠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𝑛</m:t>
                        </m:r>
                      </m:sub>
                    </m:sSub>
                    <m:r>
                      <a:rPr lang="en-US" sz="1600" b="0" i="1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}</m:t>
                    </m:r>
                  </m:oMath>
                </a14:m>
                <a:r>
                  <a:rPr kumimoji="0" lang="en-US" altLang="zh-CN" sz="1600" b="0" kern="0" dirty="0">
                    <a:ea typeface="Microsoft YaHei" panose="020B0503020204020204" pitchFamily="34" charset="-122"/>
                  </a:rPr>
                  <a:t>.</a:t>
                </a:r>
              </a:p>
              <a:p>
                <a:pPr marL="628650" indent="-285750" latinLnBrk="0">
                  <a:spcBef>
                    <a:spcPts val="600"/>
                  </a:spcBef>
                  <a:buFontTx/>
                  <a:buChar char="-"/>
                </a:pPr>
                <a:r>
                  <a:rPr kumimoji="0" lang="en-US" altLang="zh-CN" sz="1600" b="0" kern="0" dirty="0">
                    <a:ea typeface="Microsoft YaHei" panose="020B0503020204020204" pitchFamily="34" charset="-122"/>
                  </a:rPr>
                  <a:t>If </a:t>
                </a:r>
                <a:r>
                  <a:rPr kumimoji="0" lang="en-US" altLang="zh-CN" sz="1600" b="0" i="1" kern="0" dirty="0">
                    <a:ea typeface="Microsoft YaHei" panose="020B0503020204020204" pitchFamily="34" charset="-122"/>
                  </a:rPr>
                  <a:t>p</a:t>
                </a:r>
                <a:r>
                  <a:rPr kumimoji="0" lang="en-US" altLang="zh-CN" sz="1600" b="0" kern="0" dirty="0">
                    <a:ea typeface="Microsoft YaHei" panose="020B0503020204020204" pitchFamily="34" charset="-122"/>
                  </a:rPr>
                  <a:t> and </a:t>
                </a:r>
                <a:r>
                  <a:rPr kumimoji="0" lang="en-US" altLang="zh-CN" sz="1600" b="0" i="1" kern="0" dirty="0">
                    <a:ea typeface="Microsoft YaHei" panose="020B0503020204020204" pitchFamily="34" charset="-122"/>
                  </a:rPr>
                  <a:t>N</a:t>
                </a:r>
                <a:r>
                  <a:rPr kumimoji="0" lang="en-US" altLang="zh-CN" sz="1600" b="0" kern="0" dirty="0">
                    <a:ea typeface="Microsoft YaHei" panose="020B0503020204020204" pitchFamily="34" charset="-122"/>
                  </a:rPr>
                  <a:t>-1 are not relatively prime, but </a:t>
                </a:r>
                <a:r>
                  <a:rPr kumimoji="0" lang="en-US" altLang="zh-CN" sz="1600" b="0" i="1" kern="0" dirty="0">
                    <a:ea typeface="Microsoft YaHei" panose="020B0503020204020204" pitchFamily="34" charset="-122"/>
                  </a:rPr>
                  <a:t>p</a:t>
                </a:r>
                <a:r>
                  <a:rPr kumimoji="0" lang="en-US" altLang="zh-CN" sz="1600" b="0" kern="0" dirty="0">
                    <a:ea typeface="Microsoft YaHei" panose="020B0503020204020204" pitchFamily="34" charset="-122"/>
                  </a:rPr>
                  <a:t> and </a:t>
                </a:r>
                <a:r>
                  <a:rPr kumimoji="0" lang="en-US" altLang="zh-CN" sz="1600" b="0" i="1" kern="0" dirty="0">
                    <a:ea typeface="Microsoft YaHei" panose="020B0503020204020204" pitchFamily="34" charset="-122"/>
                  </a:rPr>
                  <a:t>N</a:t>
                </a:r>
                <a:r>
                  <a:rPr kumimoji="0" lang="en-US" altLang="zh-CN" sz="1600" b="0" kern="0" dirty="0">
                    <a:ea typeface="Microsoft YaHei" panose="020B0503020204020204" pitchFamily="34" charset="-122"/>
                  </a:rPr>
                  <a:t>-1 are relatively prime, shortening last symbol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{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𝑠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𝑛</m:t>
                        </m:r>
                      </m:sub>
                    </m:sSub>
                    <m:r>
                      <a:rPr lang="en-US" sz="1600" b="0" i="1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}</m:t>
                    </m:r>
                  </m:oMath>
                </a14:m>
                <a:r>
                  <a:rPr kumimoji="0" lang="en-US" altLang="zh-CN" sz="1600" b="0" kern="0" dirty="0">
                    <a:ea typeface="Microsoft YaHei" panose="020B0503020204020204" pitchFamily="34" charset="-122"/>
                  </a:rPr>
                  <a:t>, i.e.,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𝑠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𝑁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−1</m:t>
                        </m:r>
                      </m:sub>
                    </m:sSub>
                  </m:oMath>
                </a14:m>
                <a:r>
                  <a:rPr kumimoji="0" lang="en-US" altLang="zh-CN" sz="1600" b="0" kern="0" dirty="0">
                    <a:ea typeface="Microsoft YaHei" panose="020B0503020204020204" pitchFamily="34" charset="-122"/>
                  </a:rPr>
                  <a:t>, yields a symbol sequence before interleaving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{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𝑠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𝑛</m:t>
                        </m:r>
                      </m:sub>
                    </m:sSub>
                    <m:r>
                      <a:rPr lang="en-US" sz="1600" b="0" i="1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}</m:t>
                    </m:r>
                  </m:oMath>
                </a14:m>
                <a:r>
                  <a:rPr lang="en-US" sz="1600" b="0" dirty="0">
                    <a:ea typeface="Microsoft YaHei" panose="020B0503020204020204" pitchFamily="34" charset="-122"/>
                  </a:rPr>
                  <a:t> (</a:t>
                </a:r>
                <a14:m>
                  <m:oMath xmlns:m="http://schemas.openxmlformats.org/officeDocument/2006/math"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𝑛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=0, …, 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𝑁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−2</m:t>
                    </m:r>
                  </m:oMath>
                </a14:m>
                <a:r>
                  <a:rPr lang="en-US" sz="1600" b="0" dirty="0">
                    <a:ea typeface="Microsoft YaHei" panose="020B0503020204020204" pitchFamily="34" charset="-122"/>
                  </a:rPr>
                  <a:t>);</a:t>
                </a:r>
              </a:p>
              <a:p>
                <a:pPr marL="628650" indent="-285750" latinLnBrk="0">
                  <a:spcBef>
                    <a:spcPts val="600"/>
                  </a:spcBef>
                  <a:buFontTx/>
                  <a:buChar char="-"/>
                </a:pPr>
                <a:r>
                  <a:rPr kumimoji="0" lang="en-US" altLang="zh-CN" sz="1600" b="0" kern="0" dirty="0">
                    <a:ea typeface="Microsoft YaHei" panose="020B0503020204020204" pitchFamily="34" charset="-122"/>
                  </a:rPr>
                  <a:t>Applying relative prime interleaving using parameters </a:t>
                </a:r>
                <a:r>
                  <a:rPr kumimoji="0" lang="en-US" altLang="zh-CN" sz="1600" b="0" i="1" kern="0" dirty="0">
                    <a:ea typeface="Microsoft YaHei" panose="020B0503020204020204" pitchFamily="34" charset="-122"/>
                  </a:rPr>
                  <a:t>p</a:t>
                </a:r>
                <a:r>
                  <a:rPr kumimoji="0" lang="en-US" altLang="zh-CN" sz="1600" b="0" kern="0" dirty="0">
                    <a:ea typeface="Microsoft YaHei" panose="020B0503020204020204" pitchFamily="34" charset="-122"/>
                  </a:rPr>
                  <a:t> and </a:t>
                </a:r>
                <a:r>
                  <a:rPr kumimoji="0" lang="en-US" altLang="zh-CN" sz="1600" b="0" i="1" kern="0" dirty="0">
                    <a:ea typeface="Microsoft YaHei" panose="020B0503020204020204" pitchFamily="34" charset="-122"/>
                  </a:rPr>
                  <a:t>N</a:t>
                </a:r>
                <a:r>
                  <a:rPr kumimoji="0" lang="en-US" altLang="zh-CN" sz="1600" b="0" kern="0" dirty="0">
                    <a:ea typeface="Microsoft YaHei" panose="020B0503020204020204" pitchFamily="34" charset="-122"/>
                  </a:rPr>
                  <a:t>-1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{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𝑠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𝑛</m:t>
                        </m:r>
                      </m:sub>
                    </m:sSub>
                    <m:r>
                      <a:rPr lang="en-US" sz="1600" b="0" i="1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}</m:t>
                    </m:r>
                  </m:oMath>
                </a14:m>
                <a:r>
                  <a:rPr kumimoji="0" lang="en-US" altLang="zh-CN" sz="1600" b="0" kern="0" dirty="0">
                    <a:ea typeface="Microsoft YaHei" panose="020B0503020204020204" pitchFamily="34" charset="-122"/>
                  </a:rPr>
                  <a:t> results in the interleaved symbol sequence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{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𝑠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(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𝑛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)</m:t>
                        </m:r>
                      </m:sub>
                      <m:sup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′</m:t>
                        </m:r>
                      </m:sup>
                    </m:sSubSup>
                    <m:r>
                      <a:rPr lang="en-US" sz="1600" b="0" i="1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}</m:t>
                    </m:r>
                  </m:oMath>
                </a14:m>
                <a:r>
                  <a:rPr lang="en-US" sz="1600" b="0" dirty="0">
                    <a:ea typeface="Microsoft YaHei" panose="020B0503020204020204" pitchFamily="34" charset="-122"/>
                  </a:rPr>
                  <a:t> (</a:t>
                </a:r>
                <a14:m>
                  <m:oMath xmlns:m="http://schemas.openxmlformats.org/officeDocument/2006/math"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𝑘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(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𝑛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)=0, …, 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𝑁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−2</m:t>
                    </m:r>
                  </m:oMath>
                </a14:m>
                <a:r>
                  <a:rPr lang="en-US" sz="1600" b="0" dirty="0">
                    <a:ea typeface="Microsoft YaHei" panose="020B0503020204020204" pitchFamily="34" charset="-122"/>
                  </a:rPr>
                  <a:t>);</a:t>
                </a:r>
              </a:p>
              <a:p>
                <a:pPr marL="628650" indent="-285750" latinLnBrk="0">
                  <a:spcBef>
                    <a:spcPts val="600"/>
                  </a:spcBef>
                  <a:buFontTx/>
                  <a:buChar char="-"/>
                </a:pPr>
                <a:r>
                  <a:rPr kumimoji="0" lang="en-US" altLang="zh-CN" sz="1600" b="0" kern="0" dirty="0">
                    <a:ea typeface="Microsoft YaHei" panose="020B0503020204020204" pitchFamily="34" charset="-122"/>
                  </a:rPr>
                  <a:t>Padding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𝑠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𝑁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−1</m:t>
                        </m:r>
                      </m:sub>
                      <m:sup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′</m:t>
                        </m:r>
                      </m:sup>
                    </m:sSubSup>
                    <m:r>
                      <a:rPr lang="en-US" sz="1600" b="0" i="1" smtClean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=</m:t>
                    </m:r>
                    <m:sSub>
                      <m:sSubPr>
                        <m:ctrlPr>
                          <a:rPr lang="el-GR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𝑠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𝑁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−1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 </m:t>
                    </m:r>
                  </m:oMath>
                </a14:m>
                <a:r>
                  <a:rPr kumimoji="0" lang="en-US" altLang="zh-CN" sz="1600" b="0" kern="0" dirty="0">
                    <a:ea typeface="Microsoft YaHei" panose="020B0503020204020204" pitchFamily="34" charset="-122"/>
                  </a:rPr>
                  <a:t>to the interleaved sequence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{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𝑠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(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𝑛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)</m:t>
                        </m:r>
                      </m:sub>
                      <m:sup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′</m:t>
                        </m:r>
                      </m:sup>
                    </m:sSubSup>
                    <m:r>
                      <a:rPr lang="en-US" sz="1600" b="0" i="1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}</m:t>
                    </m:r>
                  </m:oMath>
                </a14:m>
                <a:r>
                  <a:rPr lang="en-US" sz="1600" b="0" dirty="0">
                    <a:ea typeface="Microsoft YaHei" panose="020B0503020204020204" pitchFamily="34" charset="-122"/>
                  </a:rPr>
                  <a:t> (</a:t>
                </a:r>
                <a14:m>
                  <m:oMath xmlns:m="http://schemas.openxmlformats.org/officeDocument/2006/math"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𝑘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(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𝑛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)=0, …, 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𝑁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−2</m:t>
                    </m:r>
                  </m:oMath>
                </a14:m>
                <a:r>
                  <a:rPr lang="en-US" sz="1600" b="0" dirty="0">
                    <a:ea typeface="Microsoft YaHei" panose="020B0503020204020204" pitchFamily="34" charset="-122"/>
                  </a:rPr>
                  <a:t>) generates the complete interleaved symbol sequence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{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𝑠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(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𝑛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)</m:t>
                        </m:r>
                      </m:sub>
                      <m:sup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′</m:t>
                        </m:r>
                      </m:sup>
                    </m:sSubSup>
                    <m:r>
                      <a:rPr lang="en-US" sz="1600" b="0" i="1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}</m:t>
                    </m:r>
                  </m:oMath>
                </a14:m>
                <a:r>
                  <a:rPr lang="en-US" sz="1600" b="0" dirty="0">
                    <a:ea typeface="Microsoft YaHei" panose="020B0503020204020204" pitchFamily="34" charset="-122"/>
                  </a:rPr>
                  <a:t> (</a:t>
                </a:r>
                <a14:m>
                  <m:oMath xmlns:m="http://schemas.openxmlformats.org/officeDocument/2006/math"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𝑘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(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𝑛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)=0, …, 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𝑁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−1</m:t>
                    </m:r>
                  </m:oMath>
                </a14:m>
                <a:r>
                  <a:rPr lang="en-US" sz="1600" b="0" dirty="0">
                    <a:ea typeface="Microsoft YaHei" panose="020B0503020204020204" pitchFamily="34" charset="-122"/>
                  </a:rPr>
                  <a:t>).</a:t>
                </a:r>
                <a:endParaRPr kumimoji="0" lang="en-US" altLang="zh-CN" sz="1600" b="0" kern="0" dirty="0">
                  <a:ea typeface="Microsoft YaHei" panose="020B0503020204020204" pitchFamily="34" charset="-122"/>
                </a:endParaRPr>
              </a:p>
            </p:txBody>
          </p:sp>
        </mc:Choice>
        <mc:Fallback xmlns="">
          <p:sp>
            <p:nvSpPr>
              <p:cNvPr id="9" name="내용 개체 틀 2">
                <a:extLst>
                  <a:ext uri="{FF2B5EF4-FFF2-40B4-BE49-F238E27FC236}">
                    <a16:creationId xmlns:a16="http://schemas.microsoft.com/office/drawing/2014/main" id="{553027A8-6799-4619-8DA7-814BCEA1E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1944" y="2181903"/>
                <a:ext cx="8534400" cy="4045463"/>
              </a:xfrm>
              <a:prstGeom prst="rect">
                <a:avLst/>
              </a:prstGeom>
              <a:blipFill>
                <a:blip r:embed="rId2"/>
                <a:stretch>
                  <a:fillRect l="-214" t="-45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42518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24000"/>
            <a:ext cx="7989888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600" b="0" dirty="0"/>
              <a:t>[1] 802.11-24/0468r1, </a:t>
            </a:r>
            <a:r>
              <a:rPr lang="da-DK" sz="1600" b="0" dirty="0">
                <a:ea typeface="Times New Roman" panose="02020603050405020304" pitchFamily="18" charset="0"/>
                <a:cs typeface="Calibri" panose="020F0502020204030204" pitchFamily="34" charset="0"/>
              </a:rPr>
              <a:t>DRU tone plan for 11bn</a:t>
            </a:r>
            <a:r>
              <a:rPr lang="en-US" altLang="zh-CN" sz="1600" b="0" dirty="0"/>
              <a:t>, March 2024.</a:t>
            </a:r>
          </a:p>
          <a:p>
            <a:pPr marL="0" indent="0">
              <a:buNone/>
            </a:pPr>
            <a:r>
              <a:rPr lang="en-US" altLang="zh-CN" sz="1600" b="0" dirty="0"/>
              <a:t>[2] 802.</a:t>
            </a:r>
            <a:r>
              <a:rPr lang="en-US" sz="1600" b="0" dirty="0"/>
              <a:t>11-23/2021r1, Principle and methodology for DRU tone plan design, January  </a:t>
            </a:r>
          </a:p>
          <a:p>
            <a:pPr marL="0" indent="0">
              <a:buNone/>
            </a:pPr>
            <a:r>
              <a:rPr lang="en-US" sz="1600" b="0" dirty="0"/>
              <a:t>     2024.</a:t>
            </a:r>
          </a:p>
          <a:p>
            <a:pPr marL="0" indent="0">
              <a:buNone/>
            </a:pPr>
            <a:r>
              <a:rPr lang="en-US" altLang="zh-CN" sz="1600" b="0" dirty="0"/>
              <a:t>[3] </a:t>
            </a:r>
            <a:r>
              <a:rPr lang="en-US" sz="1600" b="0" dirty="0"/>
              <a:t>3GPP TS 25.212, Multiplexing and channel coding (FDD)</a:t>
            </a:r>
          </a:p>
          <a:p>
            <a:pPr>
              <a:buNone/>
            </a:pPr>
            <a:r>
              <a:rPr lang="en-US" altLang="zh-CN" sz="1600" b="0" dirty="0"/>
              <a:t>[4] </a:t>
            </a:r>
            <a:r>
              <a:rPr lang="en-US" sz="1600" b="0" dirty="0"/>
              <a:t>3GPP TS 36.212, Evolved Universal Terrestrial Radio Access (E-UTRA); Multiplexing and channel coding</a:t>
            </a:r>
          </a:p>
          <a:p>
            <a:pPr>
              <a:buNone/>
            </a:pPr>
            <a:r>
              <a:rPr lang="en-US" sz="1600" b="0" dirty="0"/>
              <a:t>[5] S. Crozier and P. </a:t>
            </a:r>
            <a:r>
              <a:rPr lang="en-US" sz="1600" b="0" dirty="0" err="1"/>
              <a:t>Guinand</a:t>
            </a:r>
            <a:r>
              <a:rPr lang="en-US" sz="1600" b="0" dirty="0"/>
              <a:t>, High-performance low-memory </a:t>
            </a:r>
            <a:r>
              <a:rPr lang="en-US" sz="1600" b="0" dirty="0" err="1"/>
              <a:t>interleaver</a:t>
            </a:r>
            <a:r>
              <a:rPr lang="en-US" sz="1600" b="0" dirty="0"/>
              <a:t> banks for Turbo-codes, VTC’2001, pp. 2394-2398</a:t>
            </a:r>
          </a:p>
          <a:p>
            <a:pPr marL="0" indent="0">
              <a:buNone/>
            </a:pPr>
            <a:endParaRPr lang="en-US" sz="1600" b="0" dirty="0"/>
          </a:p>
          <a:p>
            <a:pPr marL="0" indent="0">
              <a:buNone/>
            </a:pPr>
            <a:endParaRPr lang="en-US" altLang="zh-CN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2020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17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SP1</a:t>
            </a:r>
            <a:endParaRPr lang="ko-KR" altLang="en-US" dirty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04800" y="1367119"/>
            <a:ext cx="8534400" cy="510829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2024</a:t>
            </a:r>
            <a:endParaRPr lang="en-US" altLang="ko-KR" dirty="0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B709FF80-277E-4F0B-B58E-B7EC17FCBE99}"/>
              </a:ext>
            </a:extLst>
          </p:cNvPr>
          <p:cNvSpPr txBox="1">
            <a:spLocks/>
          </p:cNvSpPr>
          <p:nvPr/>
        </p:nvSpPr>
        <p:spPr bwMode="auto">
          <a:xfrm>
            <a:off x="685800" y="1336951"/>
            <a:ext cx="7991475" cy="796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latinLnBrk="0">
              <a:spcBef>
                <a:spcPts val="600"/>
              </a:spcBef>
              <a:buNone/>
            </a:pPr>
            <a:r>
              <a:rPr kumimoji="0" lang="en-US" altLang="zh-CN" sz="2000" kern="0" dirty="0">
                <a:ea typeface="Microsoft YaHei" panose="020B0503020204020204" pitchFamily="34" charset="-122"/>
              </a:rPr>
              <a:t>Do you agree to consider to apply the interleaving technique to tone distribution in DRU?  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553027A8-6799-4619-8DA7-814BCEA1E0C3}"/>
              </a:ext>
            </a:extLst>
          </p:cNvPr>
          <p:cNvSpPr txBox="1">
            <a:spLocks/>
          </p:cNvSpPr>
          <p:nvPr/>
        </p:nvSpPr>
        <p:spPr bwMode="auto">
          <a:xfrm>
            <a:off x="838200" y="2667000"/>
            <a:ext cx="74961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indent="0" latinLnBrk="0">
              <a:spcBef>
                <a:spcPts val="600"/>
              </a:spcBef>
              <a:buNone/>
            </a:pPr>
            <a:r>
              <a:rPr kumimoji="0" lang="en-US" altLang="zh-CN" sz="1800" b="0" kern="0" dirty="0">
                <a:ea typeface="Microsoft YaHei" panose="020B0503020204020204" pitchFamily="34" charset="-122"/>
              </a:rPr>
              <a:t>Yes</a:t>
            </a:r>
          </a:p>
          <a:p>
            <a:pPr indent="0" latinLnBrk="0">
              <a:spcBef>
                <a:spcPts val="600"/>
              </a:spcBef>
              <a:buNone/>
            </a:pPr>
            <a:r>
              <a:rPr kumimoji="0" lang="en-US" altLang="zh-CN" sz="1800" b="0" kern="0" dirty="0">
                <a:ea typeface="Microsoft YaHei" panose="020B0503020204020204" pitchFamily="34" charset="-122"/>
              </a:rPr>
              <a:t>No</a:t>
            </a:r>
          </a:p>
          <a:p>
            <a:pPr indent="0" latinLnBrk="0">
              <a:spcBef>
                <a:spcPts val="600"/>
              </a:spcBef>
              <a:buNone/>
            </a:pPr>
            <a:r>
              <a:rPr kumimoji="0" lang="en-US" altLang="zh-CN" sz="1800" b="0" kern="0" dirty="0">
                <a:ea typeface="Microsoft YaHei" panose="020B0503020204020204" pitchFamily="34" charset="-122"/>
              </a:rPr>
              <a:t>Abstain </a:t>
            </a: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AAB0750C-F4BB-4B6E-9724-C12E095808CE}"/>
              </a:ext>
            </a:extLst>
          </p:cNvPr>
          <p:cNvSpPr txBox="1">
            <a:spLocks/>
          </p:cNvSpPr>
          <p:nvPr/>
        </p:nvSpPr>
        <p:spPr bwMode="auto">
          <a:xfrm>
            <a:off x="840581" y="2673355"/>
            <a:ext cx="74961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indent="0" latinLnBrk="0">
              <a:spcBef>
                <a:spcPts val="600"/>
              </a:spcBef>
              <a:buNone/>
            </a:pPr>
            <a:r>
              <a:rPr kumimoji="0" lang="en-US" altLang="zh-CN" sz="1800" b="0" kern="0" dirty="0">
                <a:ea typeface="Microsoft YaHei" panose="020B0503020204020204" pitchFamily="34" charset="-122"/>
              </a:rPr>
              <a:t>Yes</a:t>
            </a:r>
          </a:p>
          <a:p>
            <a:pPr indent="0" latinLnBrk="0">
              <a:spcBef>
                <a:spcPts val="600"/>
              </a:spcBef>
              <a:buNone/>
            </a:pPr>
            <a:r>
              <a:rPr kumimoji="0" lang="en-US" altLang="zh-CN" sz="1800" b="0" kern="0" dirty="0">
                <a:ea typeface="Microsoft YaHei" panose="020B0503020204020204" pitchFamily="34" charset="-122"/>
              </a:rPr>
              <a:t>No</a:t>
            </a:r>
          </a:p>
          <a:p>
            <a:pPr indent="0" latinLnBrk="0">
              <a:spcBef>
                <a:spcPts val="600"/>
              </a:spcBef>
              <a:buNone/>
            </a:pPr>
            <a:r>
              <a:rPr kumimoji="0" lang="en-US" altLang="zh-CN" sz="1800" b="0" kern="0" dirty="0">
                <a:ea typeface="Microsoft YaHei" panose="020B0503020204020204" pitchFamily="34" charset="-122"/>
              </a:rPr>
              <a:t>Abstain </a:t>
            </a:r>
          </a:p>
        </p:txBody>
      </p:sp>
    </p:spTree>
    <p:extLst>
      <p:ext uri="{BB962C8B-B14F-4D97-AF65-F5344CB8AC3E}">
        <p14:creationId xmlns:p14="http://schemas.microsoft.com/office/powerpoint/2010/main" val="823010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SP2</a:t>
            </a:r>
            <a:endParaRPr lang="ko-KR" altLang="en-US" dirty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04800" y="1367119"/>
            <a:ext cx="8534400" cy="510829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2024</a:t>
            </a:r>
            <a:endParaRPr lang="en-US" altLang="ko-KR" dirty="0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B709FF80-277E-4F0B-B58E-B7EC17FCBE99}"/>
              </a:ext>
            </a:extLst>
          </p:cNvPr>
          <p:cNvSpPr txBox="1">
            <a:spLocks/>
          </p:cNvSpPr>
          <p:nvPr/>
        </p:nvSpPr>
        <p:spPr bwMode="auto">
          <a:xfrm>
            <a:off x="685800" y="1336951"/>
            <a:ext cx="7991475" cy="796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latinLnBrk="0">
              <a:spcBef>
                <a:spcPts val="600"/>
              </a:spcBef>
              <a:buNone/>
            </a:pPr>
            <a:r>
              <a:rPr kumimoji="0" lang="en-US" altLang="zh-CN" sz="2000" kern="0" dirty="0">
                <a:ea typeface="Microsoft YaHei" panose="020B0503020204020204" pitchFamily="34" charset="-122"/>
              </a:rPr>
              <a:t>Do you agree to consider tone distribution in DRU in a TB PPDU with preamble puncturing?  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553027A8-6799-4619-8DA7-814BCEA1E0C3}"/>
              </a:ext>
            </a:extLst>
          </p:cNvPr>
          <p:cNvSpPr txBox="1">
            <a:spLocks/>
          </p:cNvSpPr>
          <p:nvPr/>
        </p:nvSpPr>
        <p:spPr bwMode="auto">
          <a:xfrm>
            <a:off x="838200" y="2667000"/>
            <a:ext cx="74961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indent="0" latinLnBrk="0">
              <a:spcBef>
                <a:spcPts val="600"/>
              </a:spcBef>
              <a:buNone/>
            </a:pPr>
            <a:r>
              <a:rPr kumimoji="0" lang="en-US" altLang="zh-CN" sz="1800" b="0" kern="0" dirty="0">
                <a:ea typeface="Microsoft YaHei" panose="020B0503020204020204" pitchFamily="34" charset="-122"/>
              </a:rPr>
              <a:t>Yes</a:t>
            </a:r>
          </a:p>
          <a:p>
            <a:pPr indent="0" latinLnBrk="0">
              <a:spcBef>
                <a:spcPts val="600"/>
              </a:spcBef>
              <a:buNone/>
            </a:pPr>
            <a:r>
              <a:rPr kumimoji="0" lang="en-US" altLang="zh-CN" sz="1800" b="0" kern="0" dirty="0">
                <a:ea typeface="Microsoft YaHei" panose="020B0503020204020204" pitchFamily="34" charset="-122"/>
              </a:rPr>
              <a:t>No</a:t>
            </a:r>
          </a:p>
          <a:p>
            <a:pPr indent="0" latinLnBrk="0">
              <a:spcBef>
                <a:spcPts val="600"/>
              </a:spcBef>
              <a:buNone/>
            </a:pPr>
            <a:r>
              <a:rPr kumimoji="0" lang="en-US" altLang="zh-CN" sz="1800" b="0" kern="0" dirty="0">
                <a:ea typeface="Microsoft YaHei" panose="020B0503020204020204" pitchFamily="34" charset="-122"/>
              </a:rPr>
              <a:t>Abstain </a:t>
            </a:r>
          </a:p>
        </p:txBody>
      </p:sp>
    </p:spTree>
    <p:extLst>
      <p:ext uri="{BB962C8B-B14F-4D97-AF65-F5344CB8AC3E}">
        <p14:creationId xmlns:p14="http://schemas.microsoft.com/office/powerpoint/2010/main" val="3349295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Introduction</a:t>
            </a:r>
            <a:endParaRPr lang="ko-KR" altLang="en-US" dirty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609601" y="1561306"/>
            <a:ext cx="8153400" cy="4724400"/>
          </a:xfrm>
        </p:spPr>
        <p:txBody>
          <a:bodyPr/>
          <a:lstStyle/>
          <a:p>
            <a:r>
              <a:rPr lang="en-US" altLang="zh-CN" sz="1600" b="0" dirty="0"/>
              <a:t>DRU tone plan designs with consideration of uniform or near-uniform tone distribution for 802.11bn have been proposed [1], which are based on the design criteria for distributed tones in DRU as considered in [2]. The design criteria [2] on the distributed data and pilot tones are summarized as follows:</a:t>
            </a:r>
          </a:p>
          <a:p>
            <a:pPr marL="457200" indent="-457200">
              <a:buNone/>
            </a:pPr>
            <a:r>
              <a:rPr lang="en-US" altLang="zh-CN" sz="1600" b="0" dirty="0"/>
              <a:t>      -  to maximize per tone transmit power by minimizing the number of tones per MHz (</a:t>
            </a:r>
            <a:r>
              <a:rPr lang="en-US" altLang="zh-CN" sz="1600" b="0" dirty="0" err="1"/>
              <a:t>i.e.,by</a:t>
            </a:r>
            <a:r>
              <a:rPr lang="en-US" altLang="zh-CN" sz="1600" b="0" dirty="0"/>
              <a:t> increasing a tone separation in a RU)</a:t>
            </a:r>
          </a:p>
          <a:p>
            <a:pPr marL="457200" indent="-457200">
              <a:buNone/>
            </a:pPr>
            <a:r>
              <a:rPr lang="en-US" altLang="zh-CN" sz="1600" b="0" dirty="0"/>
              <a:t>      -  to have a one-to-one mapping between an RRU and a DRU to simplify signaling, to preserve existing RRU hierarchical structure, and to reuse the existing RU Allocation </a:t>
            </a:r>
          </a:p>
          <a:p>
            <a:pPr marL="0" indent="0">
              <a:buNone/>
            </a:pPr>
            <a:r>
              <a:rPr lang="en-US" altLang="zh-CN" sz="1600" b="0" dirty="0"/>
              <a:t>      -  to keep the RU sizes in 802.11be unchanged</a:t>
            </a:r>
          </a:p>
          <a:p>
            <a:pPr marL="0" indent="0">
              <a:buNone/>
            </a:pPr>
            <a:r>
              <a:rPr lang="en-US" altLang="zh-CN" sz="1600" b="0" dirty="0"/>
              <a:t>      -  to distribute tones in a DRU as uniformly as possible for ease and/or balance of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1600" b="0" dirty="0"/>
              <a:t>         smoothing, phase tracking, and implementation etc. </a:t>
            </a:r>
          </a:p>
          <a:p>
            <a:pPr>
              <a:spcBef>
                <a:spcPts val="1200"/>
              </a:spcBef>
            </a:pPr>
            <a:r>
              <a:rPr lang="en-US" altLang="zh-CN" sz="1600" b="0" dirty="0"/>
              <a:t>These criteria may also be applied to the tone distribution in multiple DRUs (M-DRU) where more than one DRU is allocated to a single STA and/or the tone distribution in DRUs in an OFDMA PPDU with puncturing.</a:t>
            </a:r>
          </a:p>
          <a:p>
            <a:pPr marL="0" indent="0">
              <a:buNone/>
            </a:pPr>
            <a:endParaRPr lang="en-US" altLang="zh-CN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2024</a:t>
            </a:r>
            <a:endParaRPr lang="en-US" altLang="ko-KR" dirty="0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Relation between tone distribution in DRUs and interleaving</a:t>
            </a:r>
            <a:endParaRPr lang="ko-KR" altLang="en-US" dirty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2024</a:t>
            </a:r>
            <a:endParaRPr lang="en-US" altLang="ko-KR" dirty="0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9C99AFA2-31AF-431F-8278-E6FE6D4B5E38}"/>
              </a:ext>
            </a:extLst>
          </p:cNvPr>
          <p:cNvSpPr txBox="1">
            <a:spLocks/>
          </p:cNvSpPr>
          <p:nvPr/>
        </p:nvSpPr>
        <p:spPr bwMode="auto">
          <a:xfrm>
            <a:off x="604837" y="1858962"/>
            <a:ext cx="7934325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Font typeface="Arial" pitchFamily="34" charset="0"/>
              <a:buChar char="•"/>
            </a:pPr>
            <a:r>
              <a:rPr kumimoji="0" lang="en-US" altLang="zh-CN" sz="1600" b="0" kern="0" dirty="0"/>
              <a:t>In general, tone distribution from an RRU to a DRU for a STA in an OFDMA PPDU can be considered as an one-to-one mapping between a set of data and pilot tones in an RRU to another set of the same data and pilot tones in a corresponding DRU with different indices. The indices of Guard tones, DC tones and Null tones (if applicable) in an OFDMA PPDU are predefined and fixed.    </a:t>
            </a:r>
            <a:endParaRPr kumimoji="0" lang="en-US" altLang="zh-CN" sz="1600" kern="0" dirty="0"/>
          </a:p>
          <a:p>
            <a:pPr latinLnBrk="0">
              <a:spcBef>
                <a:spcPts val="1200"/>
              </a:spcBef>
            </a:pPr>
            <a:r>
              <a:rPr lang="en-US" sz="1600" b="0" dirty="0">
                <a:ea typeface="Microsoft YaHei" panose="020B0503020204020204" pitchFamily="34" charset="-122"/>
              </a:rPr>
              <a:t>Interleaving technique has been widely used in communication systems. A practical </a:t>
            </a:r>
            <a:r>
              <a:rPr lang="en-US" sz="1600" b="0" dirty="0" err="1">
                <a:ea typeface="Microsoft YaHei" panose="020B0503020204020204" pitchFamily="34" charset="-122"/>
              </a:rPr>
              <a:t>interleaver</a:t>
            </a:r>
            <a:r>
              <a:rPr lang="en-US" sz="1600" b="0" dirty="0">
                <a:ea typeface="Microsoft YaHei" panose="020B0503020204020204" pitchFamily="34" charset="-122"/>
              </a:rPr>
              <a:t> permutes a sequence of symbols in an one-to-one mapping manner. Prime </a:t>
            </a:r>
            <a:r>
              <a:rPr lang="en-US" sz="1600" b="0" dirty="0" err="1">
                <a:ea typeface="Microsoft YaHei" panose="020B0503020204020204" pitchFamily="34" charset="-122"/>
              </a:rPr>
              <a:t>interleaver</a:t>
            </a:r>
            <a:r>
              <a:rPr lang="en-US" sz="1600" b="0" dirty="0">
                <a:ea typeface="Microsoft YaHei" panose="020B0503020204020204" pitchFamily="34" charset="-122"/>
              </a:rPr>
              <a:t> is a type of proven practical </a:t>
            </a:r>
            <a:r>
              <a:rPr lang="en-US" sz="1600" b="0" dirty="0" err="1">
                <a:ea typeface="Microsoft YaHei" panose="020B0503020204020204" pitchFamily="34" charset="-122"/>
              </a:rPr>
              <a:t>interleaver</a:t>
            </a:r>
            <a:r>
              <a:rPr lang="en-US" sz="1600" b="0" dirty="0">
                <a:ea typeface="Microsoft YaHei" panose="020B0503020204020204" pitchFamily="34" charset="-122"/>
              </a:rPr>
              <a:t> with good symbol spreading properties and ease of implementation, which was adopted and has been widely used as the internal </a:t>
            </a:r>
            <a:r>
              <a:rPr lang="en-US" sz="1600" b="0" dirty="0" err="1">
                <a:ea typeface="Microsoft YaHei" panose="020B0503020204020204" pitchFamily="34" charset="-122"/>
              </a:rPr>
              <a:t>interleaver</a:t>
            </a:r>
            <a:r>
              <a:rPr lang="en-US" sz="1600" b="0" dirty="0">
                <a:ea typeface="Microsoft YaHei" panose="020B0503020204020204" pitchFamily="34" charset="-122"/>
              </a:rPr>
              <a:t> in turbo encoder/decoder in 3GPP 3G and 4G cellular systems </a:t>
            </a:r>
            <a:r>
              <a:rPr lang="en-US" sz="1600" b="0" dirty="0"/>
              <a:t>[3, 4]</a:t>
            </a:r>
            <a:r>
              <a:rPr lang="en-US" sz="1600" b="0" dirty="0">
                <a:ea typeface="Microsoft YaHei" panose="020B0503020204020204" pitchFamily="34" charset="-122"/>
              </a:rPr>
              <a:t>. </a:t>
            </a:r>
          </a:p>
          <a:p>
            <a:pPr latinLnBrk="0">
              <a:spcBef>
                <a:spcPts val="1200"/>
              </a:spcBef>
            </a:pPr>
            <a:r>
              <a:rPr lang="en-US" sz="1600" b="0" dirty="0">
                <a:ea typeface="Microsoft YaHei" panose="020B0503020204020204" pitchFamily="34" charset="-122"/>
              </a:rPr>
              <a:t>With a prime </a:t>
            </a:r>
            <a:r>
              <a:rPr lang="en-US" sz="1600" b="0" dirty="0" err="1">
                <a:ea typeface="Microsoft YaHei" panose="020B0503020204020204" pitchFamily="34" charset="-122"/>
              </a:rPr>
              <a:t>interleaver</a:t>
            </a:r>
            <a:r>
              <a:rPr lang="en-US" sz="1600" b="0" dirty="0">
                <a:ea typeface="Microsoft YaHei" panose="020B0503020204020204" pitchFamily="34" charset="-122"/>
              </a:rPr>
              <a:t>, the symbol index mapping before and after interleaving can be generated “on-the-fly”. A symbol index mapping table in the interleaving is not necessary to be pre-stored. This feature may have a benefit to the implementation.</a:t>
            </a:r>
          </a:p>
        </p:txBody>
      </p:sp>
    </p:spTree>
    <p:extLst>
      <p:ext uri="{BB962C8B-B14F-4D97-AF65-F5344CB8AC3E}">
        <p14:creationId xmlns:p14="http://schemas.microsoft.com/office/powerpoint/2010/main" val="4087370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Relative prime interleaving</a:t>
            </a:r>
            <a:endParaRPr lang="ko-KR" altLang="en-US" dirty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2024</a:t>
            </a:r>
            <a:endParaRPr lang="en-US" altLang="ko-KR" dirty="0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내용 개체 틀 2">
                <a:extLst>
                  <a:ext uri="{FF2B5EF4-FFF2-40B4-BE49-F238E27FC236}">
                    <a16:creationId xmlns:a16="http://schemas.microsoft.com/office/drawing/2014/main" id="{9C99AFA2-31AF-431F-8278-E6FE6D4B5E38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28600" y="1371600"/>
                <a:ext cx="8686800" cy="11310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latinLnBrk="0">
                  <a:spcBef>
                    <a:spcPts val="600"/>
                  </a:spcBef>
                </a:pPr>
                <a:r>
                  <a:rPr kumimoji="0" lang="en-US" altLang="zh-CN" sz="1600" b="0" kern="0" dirty="0"/>
                  <a:t>In relative prime interleaving [5], </a:t>
                </a:r>
                <a:r>
                  <a:rPr lang="en-US" sz="1600" b="0" dirty="0">
                    <a:ea typeface="Microsoft YaHei" panose="020B0503020204020204" pitchFamily="34" charset="-122"/>
                  </a:rPr>
                  <a:t>assuming that an original sequence is composed of </a:t>
                </a:r>
                <a:r>
                  <a:rPr lang="en-US" sz="1600" b="0" i="1" dirty="0">
                    <a:ea typeface="Microsoft YaHei" panose="020B0503020204020204" pitchFamily="34" charset="-122"/>
                  </a:rPr>
                  <a:t>N</a:t>
                </a:r>
                <a:r>
                  <a:rPr lang="en-US" sz="1600" b="0" dirty="0">
                    <a:ea typeface="Microsoft YaHei" panose="020B0503020204020204" pitchFamily="34" charset="-122"/>
                  </a:rPr>
                  <a:t> symbols with indices </a:t>
                </a:r>
                <a:r>
                  <a:rPr lang="en-US" sz="1600" b="0" i="1" dirty="0">
                    <a:ea typeface="Microsoft YaHei" panose="020B0503020204020204" pitchFamily="34" charset="-122"/>
                  </a:rPr>
                  <a:t>n</a:t>
                </a:r>
                <a:r>
                  <a:rPr lang="en-US" sz="1600" b="0" dirty="0">
                    <a:ea typeface="Microsoft YaHei" panose="020B0503020204020204" pitchFamily="34" charset="-122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{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𝑠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𝑛</m:t>
                        </m:r>
                      </m:sub>
                    </m:sSub>
                    <m:r>
                      <a:rPr lang="en-US" sz="1600" b="0" i="1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}</m:t>
                    </m:r>
                  </m:oMath>
                </a14:m>
                <a:r>
                  <a:rPr lang="en-US" sz="1600" b="0" dirty="0">
                    <a:ea typeface="Microsoft YaHei" panose="020B0503020204020204" pitchFamily="34" charset="-122"/>
                  </a:rPr>
                  <a:t> (</a:t>
                </a:r>
                <a14:m>
                  <m:oMath xmlns:m="http://schemas.openxmlformats.org/officeDocument/2006/math"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𝑛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=0, …, 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𝑁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−1</m:t>
                    </m:r>
                  </m:oMath>
                </a14:m>
                <a:r>
                  <a:rPr lang="en-US" sz="1600" b="0" dirty="0">
                    <a:ea typeface="Microsoft YaHei" panose="020B0503020204020204" pitchFamily="34" charset="-122"/>
                  </a:rPr>
                  <a:t>), the neighboring symbols in the original sequence are spread out over GF (</a:t>
                </a:r>
                <a:r>
                  <a:rPr lang="en-US" sz="1600" b="0" i="1" dirty="0">
                    <a:ea typeface="Microsoft YaHei" panose="020B0503020204020204" pitchFamily="34" charset="-122"/>
                  </a:rPr>
                  <a:t>N</a:t>
                </a:r>
                <a:r>
                  <a:rPr lang="en-US" sz="1600" b="0" dirty="0">
                    <a:ea typeface="Microsoft YaHei" panose="020B0503020204020204" pitchFamily="34" charset="-122"/>
                  </a:rPr>
                  <a:t>) with a desired symbol separation in the interleaved sequence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{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𝑠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(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)</m:t>
                        </m:r>
                      </m:sub>
                      <m:sup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′</m:t>
                        </m:r>
                      </m:sup>
                    </m:sSubSup>
                    <m:r>
                      <a:rPr lang="en-US" sz="1600" b="0" i="1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}</m:t>
                    </m:r>
                  </m:oMath>
                </a14:m>
                <a:r>
                  <a:rPr lang="en-US" sz="1600" b="0" dirty="0">
                    <a:ea typeface="Microsoft YaHei" panose="020B0503020204020204" pitchFamily="34" charset="-122"/>
                  </a:rPr>
                  <a:t> (</a:t>
                </a:r>
                <a14:m>
                  <m:oMath xmlns:m="http://schemas.openxmlformats.org/officeDocument/2006/math"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𝑘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(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𝑛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)=0, …, 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𝑁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−1</m:t>
                    </m:r>
                  </m:oMath>
                </a14:m>
                <a:r>
                  <a:rPr lang="en-US" sz="1600" b="0" dirty="0">
                    <a:ea typeface="Microsoft YaHei" panose="020B0503020204020204" pitchFamily="34" charset="-122"/>
                  </a:rPr>
                  <a:t>). The relationship between the </a:t>
                </a:r>
                <a:r>
                  <a:rPr lang="en-US" sz="1600" b="0" dirty="0" err="1">
                    <a:ea typeface="Microsoft YaHei" panose="020B0503020204020204" pitchFamily="34" charset="-122"/>
                  </a:rPr>
                  <a:t>interleaver</a:t>
                </a:r>
                <a:r>
                  <a:rPr lang="en-US" sz="1600" b="0" dirty="0">
                    <a:ea typeface="Microsoft YaHei" panose="020B0503020204020204" pitchFamily="34" charset="-122"/>
                  </a:rPr>
                  <a:t> input index </a:t>
                </a:r>
                <a:r>
                  <a:rPr lang="en-US" sz="1600" b="0" i="1" dirty="0">
                    <a:ea typeface="Microsoft YaHei" panose="020B0503020204020204" pitchFamily="34" charset="-122"/>
                  </a:rPr>
                  <a:t>n</a:t>
                </a:r>
                <a:r>
                  <a:rPr lang="en-US" sz="1600" b="0" dirty="0">
                    <a:ea typeface="Microsoft YaHei" panose="020B0503020204020204" pitchFamily="34" charset="-122"/>
                  </a:rPr>
                  <a:t> and the </a:t>
                </a:r>
                <a:r>
                  <a:rPr lang="en-US" sz="1600" b="0" dirty="0" err="1">
                    <a:ea typeface="Microsoft YaHei" panose="020B0503020204020204" pitchFamily="34" charset="-122"/>
                  </a:rPr>
                  <a:t>interleaver</a:t>
                </a:r>
                <a:r>
                  <a:rPr lang="en-US" sz="1600" b="0" dirty="0">
                    <a:ea typeface="Microsoft YaHei" panose="020B0503020204020204" pitchFamily="34" charset="-122"/>
                  </a:rPr>
                  <a:t> output index </a:t>
                </a:r>
                <a14:m>
                  <m:oMath xmlns:m="http://schemas.openxmlformats.org/officeDocument/2006/math">
                    <m:r>
                      <a:rPr lang="en-US" sz="1600" b="0" i="1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𝑘</m:t>
                    </m:r>
                    <m:d>
                      <m:dPr>
                        <m:ctrlP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</m:ctrlPr>
                      </m:dPr>
                      <m:e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𝑛</m:t>
                        </m:r>
                      </m:e>
                    </m:d>
                    <m:r>
                      <a:rPr lang="en-US" sz="1600" b="0" i="1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 </m:t>
                    </m:r>
                  </m:oMath>
                </a14:m>
                <a:r>
                  <a:rPr lang="en-US" sz="1600" b="0" dirty="0">
                    <a:ea typeface="Microsoft YaHei" panose="020B0503020204020204" pitchFamily="34" charset="-122"/>
                  </a:rPr>
                  <a:t>is shown as follows: </a:t>
                </a:r>
                <a:endParaRPr kumimoji="0" lang="en-US" altLang="zh-CN" sz="1600" b="0" kern="0" dirty="0"/>
              </a:p>
              <a:p>
                <a:pPr marL="0" indent="0" latinLnBrk="0">
                  <a:spcBef>
                    <a:spcPts val="600"/>
                  </a:spcBef>
                  <a:buNone/>
                </a:pPr>
                <a:r>
                  <a:rPr lang="en-US" sz="1600" dirty="0">
                    <a:ea typeface="Microsoft YaHei" panose="020B0503020204020204" pitchFamily="34" charset="-122"/>
                  </a:rPr>
                  <a:t>       </a:t>
                </a:r>
                <a:endParaRPr kumimoji="0" lang="en-US" altLang="zh-CN" sz="1600" b="0" kern="0" dirty="0"/>
              </a:p>
              <a:p>
                <a:pPr marL="0" indent="0" latinLnBrk="0">
                  <a:buFontTx/>
                  <a:buNone/>
                </a:pPr>
                <a:endParaRPr kumimoji="0" lang="en-US" altLang="zh-CN" sz="2000" kern="0" dirty="0"/>
              </a:p>
            </p:txBody>
          </p:sp>
        </mc:Choice>
        <mc:Fallback xmlns="">
          <p:sp>
            <p:nvSpPr>
              <p:cNvPr id="7" name="내용 개체 틀 2">
                <a:extLst>
                  <a:ext uri="{FF2B5EF4-FFF2-40B4-BE49-F238E27FC236}">
                    <a16:creationId xmlns:a16="http://schemas.microsoft.com/office/drawing/2014/main" id="{9C99AFA2-31AF-431F-8278-E6FE6D4B5E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1371600"/>
                <a:ext cx="8686800" cy="1131094"/>
              </a:xfrm>
              <a:prstGeom prst="rect">
                <a:avLst/>
              </a:prstGeom>
              <a:blipFill>
                <a:blip r:embed="rId2"/>
                <a:stretch>
                  <a:fillRect l="-281" t="-1613" r="-421" b="-2580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44896A2-00C5-4B13-AF40-426A448278CE}"/>
                  </a:ext>
                </a:extLst>
              </p:cNvPr>
              <p:cNvSpPr/>
              <p:nvPr/>
            </p:nvSpPr>
            <p:spPr>
              <a:xfrm>
                <a:off x="3336900" y="2573076"/>
                <a:ext cx="26670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>
                    <a:ea typeface="Microsoft YaHei" panose="020B0503020204020204" pitchFamily="34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)</m:t>
                    </m:r>
                    <m:r>
                      <a:rPr lang="en-US" sz="160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=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𝑝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𝑛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 </m:t>
                    </m:r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mod</m:t>
                    </m:r>
                    <m:r>
                      <a:rPr lang="en-US" sz="1600" i="1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 </m:t>
                    </m:r>
                    <m:r>
                      <a:rPr lang="en-US" sz="1600" i="1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𝑁</m:t>
                    </m:r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44896A2-00C5-4B13-AF40-426A448278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900" y="2573076"/>
                <a:ext cx="2667000" cy="338554"/>
              </a:xfrm>
              <a:prstGeom prst="rect">
                <a:avLst/>
              </a:prstGeom>
              <a:blipFill>
                <a:blip r:embed="rId3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내용 개체 틀 2">
                <a:extLst>
                  <a:ext uri="{FF2B5EF4-FFF2-40B4-BE49-F238E27FC236}">
                    <a16:creationId xmlns:a16="http://schemas.microsoft.com/office/drawing/2014/main" id="{DF860340-B366-4D81-A25B-A72A6D375E39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28600" y="2874148"/>
                <a:ext cx="8534400" cy="11900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indent="0" latinLnBrk="0">
                  <a:spcBef>
                    <a:spcPts val="600"/>
                  </a:spcBef>
                  <a:buNone/>
                </a:pPr>
                <a:r>
                  <a:rPr lang="en-US" sz="1600" b="0" dirty="0">
                    <a:ea typeface="Microsoft YaHei" panose="020B0503020204020204" pitchFamily="34" charset="-122"/>
                  </a:rPr>
                  <a:t>where </a:t>
                </a:r>
                <a:r>
                  <a:rPr lang="en-US" sz="1600" b="0" i="1" dirty="0">
                    <a:ea typeface="Microsoft YaHei" panose="020B0503020204020204" pitchFamily="34" charset="-122"/>
                  </a:rPr>
                  <a:t>p</a:t>
                </a:r>
                <a:r>
                  <a:rPr lang="en-US" sz="1600" b="0" dirty="0">
                    <a:ea typeface="Microsoft YaHei" panose="020B0503020204020204" pitchFamily="34" charset="-122"/>
                  </a:rPr>
                  <a:t> is an integer which is a relative prime with </a:t>
                </a:r>
                <a:r>
                  <a:rPr lang="en-US" sz="1600" b="0" i="1" dirty="0">
                    <a:ea typeface="Microsoft YaHei" panose="020B0503020204020204" pitchFamily="34" charset="-122"/>
                  </a:rPr>
                  <a:t>N</a:t>
                </a:r>
                <a:r>
                  <a:rPr lang="en-US" sz="1600" b="0" dirty="0">
                    <a:ea typeface="Microsoft YaHei" panose="020B0503020204020204" pitchFamily="34" charset="-122"/>
                  </a:rPr>
                  <a:t>. Therefore, the interleaved sequence of </a:t>
                </a:r>
                <a:r>
                  <a:rPr lang="en-US" sz="1600" b="0" i="1" dirty="0">
                    <a:ea typeface="Microsoft YaHei" panose="020B0503020204020204" pitchFamily="34" charset="-122"/>
                  </a:rPr>
                  <a:t>N</a:t>
                </a:r>
                <a:r>
                  <a:rPr lang="en-US" sz="1600" b="0" dirty="0">
                    <a:ea typeface="Microsoft YaHei" panose="020B0503020204020204" pitchFamily="34" charset="-122"/>
                  </a:rPr>
                  <a:t> symbols,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{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𝑠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𝑘</m:t>
                        </m:r>
                      </m:sub>
                      <m:sup>
                        <m:r>
                          <a:rPr lang="en-US" sz="1600" b="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′</m:t>
                        </m:r>
                      </m:sup>
                    </m:sSubSup>
                    <m:r>
                      <a:rPr lang="en-US" sz="1600" b="0" i="1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}</m:t>
                    </m:r>
                  </m:oMath>
                </a14:m>
                <a:r>
                  <a:rPr lang="en-US" sz="1600" b="0" dirty="0">
                    <a:ea typeface="Microsoft YaHei" panose="020B0503020204020204" pitchFamily="34" charset="-122"/>
                  </a:rPr>
                  <a:t> (</a:t>
                </a:r>
                <a14:m>
                  <m:oMath xmlns:m="http://schemas.openxmlformats.org/officeDocument/2006/math"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𝑘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=0, …, 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𝑁</m:t>
                    </m:r>
                    <m:r>
                      <a:rPr lang="en-US" sz="1600" b="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−1</m:t>
                    </m:r>
                  </m:oMath>
                </a14:m>
                <a:r>
                  <a:rPr lang="en-US" sz="1600" b="0" dirty="0">
                    <a:ea typeface="Microsoft YaHei" panose="020B0503020204020204" pitchFamily="34" charset="-122"/>
                  </a:rPr>
                  <a:t>), follows:                                                .</a:t>
                </a:r>
              </a:p>
              <a:p>
                <a:pPr indent="0" latinLnBrk="0">
                  <a:spcBef>
                    <a:spcPts val="600"/>
                  </a:spcBef>
                  <a:buNone/>
                </a:pPr>
                <a:r>
                  <a:rPr lang="en-US" sz="1600" b="0" i="1" dirty="0">
                    <a:ea typeface="Microsoft YaHei" panose="020B0503020204020204" pitchFamily="34" charset="-122"/>
                  </a:rPr>
                  <a:t>Example:</a:t>
                </a:r>
                <a:r>
                  <a:rPr lang="en-US" sz="1600" b="0" dirty="0">
                    <a:ea typeface="Microsoft YaHei" panose="020B0503020204020204" pitchFamily="34" charset="-122"/>
                  </a:rPr>
                  <a:t> the mapping between the input indices and the output of indices of a relative prime </a:t>
                </a:r>
                <a:r>
                  <a:rPr lang="en-US" sz="1600" b="0" dirty="0" err="1">
                    <a:ea typeface="Microsoft YaHei" panose="020B0503020204020204" pitchFamily="34" charset="-122"/>
                  </a:rPr>
                  <a:t>interleaver</a:t>
                </a:r>
                <a:r>
                  <a:rPr lang="en-US" sz="1600" b="0" dirty="0">
                    <a:ea typeface="Microsoft YaHei" panose="020B0503020204020204" pitchFamily="34" charset="-122"/>
                  </a:rPr>
                  <a:t> is shown below given that </a:t>
                </a:r>
                <a:r>
                  <a:rPr lang="en-US" sz="1600" b="0" i="1" dirty="0">
                    <a:ea typeface="Microsoft YaHei" panose="020B0503020204020204" pitchFamily="34" charset="-122"/>
                  </a:rPr>
                  <a:t>p</a:t>
                </a:r>
                <a:r>
                  <a:rPr lang="en-US" sz="1600" b="0" dirty="0">
                    <a:ea typeface="Microsoft YaHei" panose="020B0503020204020204" pitchFamily="34" charset="-122"/>
                  </a:rPr>
                  <a:t> = 11 and </a:t>
                </a:r>
                <a:r>
                  <a:rPr lang="en-US" sz="1600" b="0" i="1" dirty="0">
                    <a:ea typeface="Microsoft YaHei" panose="020B0503020204020204" pitchFamily="34" charset="-122"/>
                  </a:rPr>
                  <a:t>N</a:t>
                </a:r>
                <a:r>
                  <a:rPr lang="en-US" sz="1600" b="0" dirty="0">
                    <a:ea typeface="Microsoft YaHei" panose="020B0503020204020204" pitchFamily="34" charset="-122"/>
                  </a:rPr>
                  <a:t> = 26</a:t>
                </a:r>
              </a:p>
              <a:p>
                <a:pPr indent="0" latinLnBrk="0">
                  <a:spcBef>
                    <a:spcPts val="600"/>
                  </a:spcBef>
                  <a:buNone/>
                </a:pPr>
                <a:endParaRPr kumimoji="0" lang="en-US" altLang="zh-CN" sz="1600" b="0" kern="0" dirty="0"/>
              </a:p>
              <a:p>
                <a:pPr marL="0" indent="0" latinLnBrk="0">
                  <a:spcBef>
                    <a:spcPts val="600"/>
                  </a:spcBef>
                  <a:buNone/>
                </a:pPr>
                <a:r>
                  <a:rPr lang="en-US" sz="1600" b="0" dirty="0">
                    <a:ea typeface="Microsoft YaHei" panose="020B0503020204020204" pitchFamily="34" charset="-122"/>
                  </a:rPr>
                  <a:t>       </a:t>
                </a:r>
                <a:endParaRPr kumimoji="0" lang="en-US" altLang="zh-CN" sz="1600" b="0" kern="0" dirty="0"/>
              </a:p>
              <a:p>
                <a:pPr marL="0" indent="0" latinLnBrk="0">
                  <a:buFontTx/>
                  <a:buNone/>
                </a:pPr>
                <a:endParaRPr kumimoji="0" lang="en-US" altLang="zh-CN" sz="2000" kern="0" dirty="0"/>
              </a:p>
            </p:txBody>
          </p:sp>
        </mc:Choice>
        <mc:Fallback xmlns="">
          <p:sp>
            <p:nvSpPr>
              <p:cNvPr id="11" name="내용 개체 틀 2">
                <a:extLst>
                  <a:ext uri="{FF2B5EF4-FFF2-40B4-BE49-F238E27FC236}">
                    <a16:creationId xmlns:a16="http://schemas.microsoft.com/office/drawing/2014/main" id="{DF860340-B366-4D81-A25B-A72A6D375E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2874148"/>
                <a:ext cx="8534400" cy="1190056"/>
              </a:xfrm>
              <a:prstGeom prst="rect">
                <a:avLst/>
              </a:prstGeom>
              <a:blipFill>
                <a:blip r:embed="rId4"/>
                <a:stretch>
                  <a:fillRect t="-1020" b="-306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13286A0-CE9B-4559-B90E-774CDEDA6908}"/>
                  </a:ext>
                </a:extLst>
              </p:cNvPr>
              <p:cNvSpPr/>
              <p:nvPr/>
            </p:nvSpPr>
            <p:spPr>
              <a:xfrm>
                <a:off x="4038600" y="3090446"/>
                <a:ext cx="2590800" cy="3716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>
                    <a:ea typeface="Microsoft YaHei" panose="020B0503020204020204" pitchFamily="34" charset="-12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</m:ctrlPr>
                      </m:sSubPr>
                      <m:e>
                        <m:sSubSup>
                          <m:sSubSupPr>
                            <m:ctrlPr>
                              <a:rPr lang="el-GR" sz="16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</a:rPr>
                            </m:ctrlPr>
                          </m:sSubSup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</a:rPr>
                              <m:t>𝑠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</a:rPr>
                              <m:t>𝑘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</a:rPr>
                              <m:t>𝑛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</a:rPr>
                              <m:t>)</m:t>
                            </m:r>
                          </m:sub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</a:rPr>
                              <m:t>′</m:t>
                            </m:r>
                          </m:sup>
                        </m:sSubSup>
                        <m:r>
                          <a:rPr lang="en-US" sz="16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=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𝑠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600" dirty="0">
                    <a:ea typeface="Microsoft YaHei" panose="020B0503020204020204" pitchFamily="34" charset="-12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𝑛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=0, …, 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𝑁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−1</m:t>
                    </m:r>
                  </m:oMath>
                </a14:m>
                <a:r>
                  <a:rPr lang="en-US" sz="1600" dirty="0">
                    <a:ea typeface="Microsoft YaHei" panose="020B0503020204020204" pitchFamily="34" charset="-122"/>
                  </a:rPr>
                  <a:t> </a:t>
                </a:r>
                <a:endParaRPr lang="en-US" sz="16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13286A0-CE9B-4559-B90E-774CDEDA69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090446"/>
                <a:ext cx="2590800" cy="371640"/>
              </a:xfrm>
              <a:prstGeom prst="rect">
                <a:avLst/>
              </a:prstGeom>
              <a:blipFill>
                <a:blip r:embed="rId5"/>
                <a:stretch>
                  <a:fillRect t="-4918"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577AB605-4D73-4734-9A4B-1A95A2271140}"/>
              </a:ext>
            </a:extLst>
          </p:cNvPr>
          <p:cNvSpPr txBox="1">
            <a:spLocks/>
          </p:cNvSpPr>
          <p:nvPr/>
        </p:nvSpPr>
        <p:spPr bwMode="auto">
          <a:xfrm>
            <a:off x="228600" y="5287768"/>
            <a:ext cx="8534400" cy="80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spcBef>
                <a:spcPts val="600"/>
              </a:spcBef>
            </a:pPr>
            <a:r>
              <a:rPr lang="en-US" sz="1600" b="0" dirty="0">
                <a:ea typeface="Microsoft YaHei" panose="020B0503020204020204" pitchFamily="34" charset="-122"/>
              </a:rPr>
              <a:t>The parameters of </a:t>
            </a:r>
            <a:r>
              <a:rPr lang="en-US" sz="1600" b="0" i="1" dirty="0">
                <a:ea typeface="Microsoft YaHei" panose="020B0503020204020204" pitchFamily="34" charset="-122"/>
              </a:rPr>
              <a:t>p</a:t>
            </a:r>
            <a:r>
              <a:rPr lang="en-US" sz="1600" b="0" dirty="0">
                <a:ea typeface="Microsoft YaHei" panose="020B0503020204020204" pitchFamily="34" charset="-122"/>
              </a:rPr>
              <a:t> and </a:t>
            </a:r>
            <a:r>
              <a:rPr lang="en-US" sz="1600" b="0" i="1" dirty="0">
                <a:ea typeface="Microsoft YaHei" panose="020B0503020204020204" pitchFamily="34" charset="-122"/>
              </a:rPr>
              <a:t>N</a:t>
            </a:r>
            <a:r>
              <a:rPr lang="en-US" sz="1600" b="0" dirty="0">
                <a:ea typeface="Microsoft YaHei" panose="020B0503020204020204" pitchFamily="34" charset="-122"/>
              </a:rPr>
              <a:t> in relative prime interleaving can be related to the parameters of tone separation and the (maximum) total number of data/pilot tones in DRUs in an OFDMA UHR PPDU, respectively.</a:t>
            </a:r>
            <a:endParaRPr kumimoji="0" lang="en-US" altLang="zh-CN" sz="1600" b="0" kern="0" dirty="0"/>
          </a:p>
          <a:p>
            <a:pPr marL="0" indent="0" latinLnBrk="0">
              <a:buFontTx/>
              <a:buNone/>
            </a:pPr>
            <a:endParaRPr kumimoji="0" lang="en-US" altLang="zh-CN" sz="20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내용 개체 틀 2">
                <a:extLst>
                  <a:ext uri="{FF2B5EF4-FFF2-40B4-BE49-F238E27FC236}">
                    <a16:creationId xmlns:a16="http://schemas.microsoft.com/office/drawing/2014/main" id="{295BCBF5-7B38-4CBA-9907-BB9F0CDFEFE6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28600" y="4620150"/>
                <a:ext cx="8436000" cy="6676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indent="0" latinLnBrk="0">
                  <a:spcBef>
                    <a:spcPts val="1200"/>
                  </a:spcBef>
                  <a:buNone/>
                </a:pPr>
                <a:r>
                  <a:rPr kumimoji="0" lang="en-US" altLang="zh-CN" sz="1600" b="0" kern="0" dirty="0"/>
                  <a:t>Relative prime interleaving can be slightly modified, e.g., with a simple shortening technique (see Appendix) when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𝑝</m:t>
                    </m:r>
                  </m:oMath>
                </a14:m>
                <a:r>
                  <a:rPr kumimoji="0" lang="en-US" altLang="zh-CN" sz="1600" b="0" kern="0" dirty="0"/>
                  <a:t> and </a:t>
                </a:r>
                <a:r>
                  <a:rPr kumimoji="0" lang="en-US" altLang="zh-CN" sz="1600" b="0" i="1" kern="0" dirty="0"/>
                  <a:t>N </a:t>
                </a:r>
                <a:r>
                  <a:rPr kumimoji="0" lang="en-US" altLang="zh-CN" sz="1600" b="0" kern="0" dirty="0"/>
                  <a:t>are not relatively prime.  </a:t>
                </a:r>
              </a:p>
            </p:txBody>
          </p:sp>
        </mc:Choice>
        <mc:Fallback xmlns="">
          <p:sp>
            <p:nvSpPr>
              <p:cNvPr id="17" name="내용 개체 틀 2">
                <a:extLst>
                  <a:ext uri="{FF2B5EF4-FFF2-40B4-BE49-F238E27FC236}">
                    <a16:creationId xmlns:a16="http://schemas.microsoft.com/office/drawing/2014/main" id="{295BCBF5-7B38-4CBA-9907-BB9F0CDFEF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4620150"/>
                <a:ext cx="8436000" cy="667618"/>
              </a:xfrm>
              <a:prstGeom prst="rect">
                <a:avLst/>
              </a:prstGeom>
              <a:blipFill>
                <a:blip r:embed="rId6"/>
                <a:stretch>
                  <a:fillRect t="-275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">
            <a:extLst>
              <a:ext uri="{FF2B5EF4-FFF2-40B4-BE49-F238E27FC236}">
                <a16:creationId xmlns:a16="http://schemas.microsoft.com/office/drawing/2014/main" id="{4123E98B-6D68-41BF-B0DF-4C0C5D807B9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4040150"/>
            <a:ext cx="6520000" cy="58000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C3B8ACBD-DBB4-4170-9427-FD019D9D8DA1}"/>
              </a:ext>
            </a:extLst>
          </p:cNvPr>
          <p:cNvSpPr/>
          <p:nvPr/>
        </p:nvSpPr>
        <p:spPr bwMode="auto">
          <a:xfrm>
            <a:off x="3265500" y="2494191"/>
            <a:ext cx="2362200" cy="417438"/>
          </a:xfrm>
          <a:prstGeom prst="ellipse">
            <a:avLst/>
          </a:prstGeom>
          <a:noFill/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647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90600"/>
          </a:xfrm>
        </p:spPr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Methodology of tone distribution in DRUs by use of relative prime interleaving</a:t>
            </a:r>
            <a:endParaRPr lang="ko-KR" altLang="en-US" dirty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2024</a:t>
            </a:r>
            <a:endParaRPr lang="en-US" altLang="ko-KR" dirty="0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al, </a:t>
            </a:r>
            <a:r>
              <a:rPr lang="en-US" altLang="ko-KR" dirty="0"/>
              <a:t>Huawei Technologies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내용 개체 틀 2">
                <a:extLst>
                  <a:ext uri="{FF2B5EF4-FFF2-40B4-BE49-F238E27FC236}">
                    <a16:creationId xmlns:a16="http://schemas.microsoft.com/office/drawing/2014/main" id="{1818241D-9E26-4562-A254-6AA2EEAEDE2F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71524" y="5535535"/>
                <a:ext cx="7991475" cy="6676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 latinLnBrk="0">
                  <a:spcBef>
                    <a:spcPts val="600"/>
                  </a:spcBef>
                  <a:buNone/>
                </a:pPr>
                <a:r>
                  <a:rPr kumimoji="0" lang="en-US" altLang="zh-CN" sz="1400" b="0" kern="0" dirty="0">
                    <a:ea typeface="Microsoft YaHei" panose="020B0503020204020204" pitchFamily="34" charset="-122"/>
                  </a:rPr>
                  <a:t>in which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1400" b="0" i="1" ker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</m:ctrlPr>
                      </m:sSubPr>
                      <m:e>
                        <m:r>
                          <a:rPr kumimoji="0" lang="en-US" altLang="zh-CN" sz="1400" b="0" i="1" ker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𝑁</m:t>
                        </m:r>
                      </m:e>
                      <m:sub>
                        <m:r>
                          <a:rPr kumimoji="0" lang="en-US" altLang="zh-CN" sz="1400" b="0" i="1" ker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𝑗</m:t>
                        </m:r>
                      </m:sub>
                    </m:sSub>
                    <m:r>
                      <a:rPr kumimoji="0" lang="en-US" altLang="zh-CN" sz="1400" b="0" i="1" kern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 </m:t>
                    </m:r>
                  </m:oMath>
                </a14:m>
                <a:r>
                  <a:rPr kumimoji="0" lang="en-US" altLang="zh-CN" sz="1400" b="0" kern="0" dirty="0">
                    <a:ea typeface="Microsoft YaHei" panose="020B0503020204020204" pitchFamily="34" charset="-122"/>
                  </a:rPr>
                  <a:t>data/pilot subcarriers in the </a:t>
                </a:r>
                <a:r>
                  <a:rPr kumimoji="0" lang="en-US" altLang="zh-CN" sz="1400" b="0" i="1" kern="0" dirty="0" err="1">
                    <a:ea typeface="Microsoft YaHei" panose="020B0503020204020204" pitchFamily="34" charset="-122"/>
                  </a:rPr>
                  <a:t>j</a:t>
                </a:r>
                <a:r>
                  <a:rPr kumimoji="0" lang="en-US" altLang="zh-CN" sz="1400" b="0" kern="0" dirty="0" err="1">
                    <a:ea typeface="Microsoft YaHei" panose="020B0503020204020204" pitchFamily="34" charset="-122"/>
                  </a:rPr>
                  <a:t>th</a:t>
                </a:r>
                <a:r>
                  <a:rPr kumimoji="0" lang="en-US" altLang="zh-CN" sz="1400" b="0" kern="0" dirty="0">
                    <a:ea typeface="Microsoft YaHei" panose="020B0503020204020204" pitchFamily="34" charset="-122"/>
                  </a:rPr>
                  <a:t> RRU have an one-to-one mapping with the interleaved (distributed)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1400" b="0" i="1" ker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</m:ctrlPr>
                      </m:sSubPr>
                      <m:e>
                        <m:r>
                          <a:rPr kumimoji="0" lang="en-US" altLang="zh-CN" sz="1400" b="0" i="1" ker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𝑁</m:t>
                        </m:r>
                      </m:e>
                      <m:sub>
                        <m:r>
                          <a:rPr kumimoji="0" lang="en-US" altLang="zh-CN" sz="1400" b="0" i="1" ker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𝑗</m:t>
                        </m:r>
                      </m:sub>
                    </m:sSub>
                    <m:r>
                      <a:rPr kumimoji="0" lang="en-US" altLang="zh-CN" sz="1400" b="0" i="1" kern="0"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 </m:t>
                    </m:r>
                  </m:oMath>
                </a14:m>
                <a:r>
                  <a:rPr kumimoji="0" lang="en-US" altLang="zh-CN" sz="1400" b="0" kern="0" dirty="0">
                    <a:ea typeface="Microsoft YaHei" panose="020B0503020204020204" pitchFamily="34" charset="-122"/>
                  </a:rPr>
                  <a:t>subcarriers in the </a:t>
                </a:r>
                <a:r>
                  <a:rPr kumimoji="0" lang="en-US" altLang="zh-CN" sz="1400" b="0" i="1" kern="0" dirty="0" err="1">
                    <a:ea typeface="Microsoft YaHei" panose="020B0503020204020204" pitchFamily="34" charset="-122"/>
                  </a:rPr>
                  <a:t>j</a:t>
                </a:r>
                <a:r>
                  <a:rPr kumimoji="0" lang="en-US" altLang="zh-CN" sz="1400" b="0" kern="0" dirty="0" err="1">
                    <a:ea typeface="Microsoft YaHei" panose="020B0503020204020204" pitchFamily="34" charset="-122"/>
                  </a:rPr>
                  <a:t>th</a:t>
                </a:r>
                <a:r>
                  <a:rPr kumimoji="0" lang="en-US" altLang="zh-CN" sz="1400" b="0" kern="0" dirty="0">
                    <a:ea typeface="Microsoft YaHei" panose="020B0503020204020204" pitchFamily="34" charset="-122"/>
                  </a:rPr>
                  <a:t> DRU through interleaving.</a:t>
                </a:r>
                <a:endParaRPr kumimoji="0" lang="en-US" altLang="zh-CN" sz="1400" b="0" kern="0" dirty="0"/>
              </a:p>
              <a:p>
                <a:pPr marL="0" indent="0" latinLnBrk="0">
                  <a:buFontTx/>
                  <a:buNone/>
                </a:pPr>
                <a:endParaRPr kumimoji="0" lang="en-US" altLang="zh-CN" sz="1400" kern="0" dirty="0"/>
              </a:p>
            </p:txBody>
          </p:sp>
        </mc:Choice>
        <mc:Fallback xmlns="">
          <p:sp>
            <p:nvSpPr>
              <p:cNvPr id="13" name="내용 개체 틀 2">
                <a:extLst>
                  <a:ext uri="{FF2B5EF4-FFF2-40B4-BE49-F238E27FC236}">
                    <a16:creationId xmlns:a16="http://schemas.microsoft.com/office/drawing/2014/main" id="{1818241D-9E26-4562-A254-6AA2EEAEDE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1524" y="5535535"/>
                <a:ext cx="7991475" cy="667621"/>
              </a:xfrm>
              <a:prstGeom prst="rect">
                <a:avLst/>
              </a:prstGeom>
              <a:blipFill>
                <a:blip r:embed="rId2"/>
                <a:stretch>
                  <a:fillRect l="-229" t="-181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">
            <a:extLst>
              <a:ext uri="{FF2B5EF4-FFF2-40B4-BE49-F238E27FC236}">
                <a16:creationId xmlns:a16="http://schemas.microsoft.com/office/drawing/2014/main" id="{205D9A9C-BAF0-4D1D-AACB-0A575DD152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2168267"/>
            <a:ext cx="5969185" cy="287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120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86800" cy="780181"/>
          </a:xfrm>
        </p:spPr>
        <p:txBody>
          <a:bodyPr/>
          <a:lstStyle/>
          <a:p>
            <a:r>
              <a:rPr lang="en-US" altLang="ko-KR" sz="2800" dirty="0">
                <a:ea typeface="Gulim" panose="020B0600000101010101" pitchFamily="34" charset="-127"/>
              </a:rPr>
              <a:t>Tone distribution in DRUs in a 20 MHz UHR PPDU</a:t>
            </a:r>
            <a:endParaRPr lang="ko-KR" altLang="en-US" sz="2800" dirty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2024</a:t>
            </a:r>
            <a:endParaRPr lang="en-US" altLang="ko-KR" dirty="0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1818241D-9E26-4562-A254-6AA2EEAEDE2F}"/>
              </a:ext>
            </a:extLst>
          </p:cNvPr>
          <p:cNvSpPr txBox="1">
            <a:spLocks/>
          </p:cNvSpPr>
          <p:nvPr/>
        </p:nvSpPr>
        <p:spPr bwMode="auto">
          <a:xfrm>
            <a:off x="696913" y="1343014"/>
            <a:ext cx="7991475" cy="667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spcBef>
                <a:spcPts val="600"/>
              </a:spcBef>
            </a:pPr>
            <a:r>
              <a:rPr kumimoji="0" lang="en-US" altLang="zh-CN" sz="1800" kern="0" dirty="0">
                <a:ea typeface="Microsoft YaHei" panose="020B0503020204020204" pitchFamily="34" charset="-122"/>
              </a:rPr>
              <a:t>Nine 26-tone DRUs each with uniform tone separation of 9 in a 20 MHz UHR PPDU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0AD77709-6676-4DAF-95DD-7EA6B7B23A85}"/>
              </a:ext>
            </a:extLst>
          </p:cNvPr>
          <p:cNvSpPr txBox="1">
            <a:spLocks/>
          </p:cNvSpPr>
          <p:nvPr/>
        </p:nvSpPr>
        <p:spPr bwMode="auto">
          <a:xfrm>
            <a:off x="933450" y="2057400"/>
            <a:ext cx="7991475" cy="248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Parameters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N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and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p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in the relative prime interleaving are related to the tone distribution in DRUs:</a:t>
            </a:r>
          </a:p>
          <a:p>
            <a:pPr marL="0" indent="0" latinLnBrk="0">
              <a:spcBef>
                <a:spcPts val="60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-  Length of intermediate RRU sequence: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N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= 234 (=9*26)</a:t>
            </a:r>
          </a:p>
          <a:p>
            <a:pPr marL="0" indent="0" latinLnBrk="0">
              <a:spcBef>
                <a:spcPts val="60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- 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p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= 9</a:t>
            </a:r>
          </a:p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Before interleaving - indices of intermediate RRU tone sequence: </a:t>
            </a:r>
            <a:r>
              <a:rPr kumimoji="0" lang="en-US" altLang="zh-CN" sz="1400" kern="0" dirty="0">
                <a:solidFill>
                  <a:srgbClr val="0000FF"/>
                </a:solidFill>
                <a:ea typeface="Microsoft YaHei" panose="020B0503020204020204" pitchFamily="34" charset="-122"/>
              </a:rPr>
              <a:t>[0:233]</a:t>
            </a:r>
          </a:p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After interleaving - the corresponding indices of intermediate DRU tone sequence: </a:t>
            </a:r>
          </a:p>
          <a:p>
            <a:pPr marL="0" indent="0" latinLnBrk="0">
              <a:spcBef>
                <a:spcPts val="60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</a:t>
            </a:r>
            <a:r>
              <a:rPr lang="en-US" sz="1400" dirty="0">
                <a:solidFill>
                  <a:srgbClr val="00B050"/>
                </a:solidFill>
              </a:rPr>
              <a:t>[</a:t>
            </a:r>
            <a:r>
              <a:rPr lang="en-CA" sz="1400" dirty="0">
                <a:solidFill>
                  <a:srgbClr val="00B050"/>
                </a:solidFill>
              </a:rPr>
              <a:t>0:9:225, 1:9:226, 2:9:227, 3:9:228, 4:9:229, 5:9:230, 6:9:231, 7:9:232, 8:9:233]</a:t>
            </a:r>
            <a:endParaRPr kumimoji="0" lang="en-US" altLang="zh-CN" sz="1400" b="0" kern="0" dirty="0">
              <a:solidFill>
                <a:srgbClr val="00B050"/>
              </a:solidFill>
              <a:ea typeface="Microsoft YaHei" panose="020B0503020204020204" pitchFamily="34" charset="-122"/>
            </a:endParaRPr>
          </a:p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Partitioning the intermediate RRU tone sequence into RRUs yields a one-to-one mapping between a specific RRU and the corresponding DRU. Note that subcarriers in each DRU are uniformly distributed.  </a:t>
            </a:r>
          </a:p>
          <a:p>
            <a:pPr marL="0" indent="0" latinLnBrk="0">
              <a:spcBef>
                <a:spcPts val="60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</a:t>
            </a:r>
            <a:endParaRPr kumimoji="0" lang="en-US" altLang="zh-CN" sz="1400" b="0" kern="0" dirty="0"/>
          </a:p>
          <a:p>
            <a:pPr marL="0" indent="0" latinLnBrk="0">
              <a:buFontTx/>
              <a:buNone/>
            </a:pPr>
            <a:endParaRPr kumimoji="0" lang="en-US" altLang="zh-CN" sz="1400" kern="0" dirty="0"/>
          </a:p>
        </p:txBody>
      </p:sp>
      <p:pic>
        <p:nvPicPr>
          <p:cNvPr id="11" name="pic">
            <a:extLst>
              <a:ext uri="{FF2B5EF4-FFF2-40B4-BE49-F238E27FC236}">
                <a16:creationId xmlns:a16="http://schemas.microsoft.com/office/drawing/2014/main" id="{CCC047CD-02D9-4229-8CAC-4BC9AB266D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0" y="4648200"/>
            <a:ext cx="5975525" cy="1276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21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86800" cy="780181"/>
          </a:xfrm>
        </p:spPr>
        <p:txBody>
          <a:bodyPr/>
          <a:lstStyle/>
          <a:p>
            <a:r>
              <a:rPr lang="en-US" altLang="ko-KR" sz="2800" dirty="0">
                <a:ea typeface="Gulim" panose="020B0600000101010101" pitchFamily="34" charset="-127"/>
              </a:rPr>
              <a:t>Tone distribution in DRUs in a 20 MHz UHR PPDU</a:t>
            </a:r>
            <a:endParaRPr lang="ko-KR" altLang="en-US" sz="2800" dirty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2024</a:t>
            </a:r>
            <a:endParaRPr lang="en-US" altLang="ko-KR" dirty="0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1818241D-9E26-4562-A254-6AA2EEAEDE2F}"/>
              </a:ext>
            </a:extLst>
          </p:cNvPr>
          <p:cNvSpPr txBox="1">
            <a:spLocks/>
          </p:cNvSpPr>
          <p:nvPr/>
        </p:nvSpPr>
        <p:spPr bwMode="auto">
          <a:xfrm>
            <a:off x="696913" y="1241463"/>
            <a:ext cx="7991475" cy="667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spcBef>
                <a:spcPts val="600"/>
              </a:spcBef>
            </a:pPr>
            <a:r>
              <a:rPr kumimoji="0" lang="en-US" altLang="zh-CN" sz="1800" kern="0" dirty="0">
                <a:ea typeface="Microsoft YaHei" panose="020B0503020204020204" pitchFamily="34" charset="-122"/>
              </a:rPr>
              <a:t>Multiplexed multiple 26-tone and 52-tone DRUs with uniform tone separation of 4 in a 20 MHz UHR PPDU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0AD77709-6676-4DAF-95DD-7EA6B7B23A85}"/>
              </a:ext>
            </a:extLst>
          </p:cNvPr>
          <p:cNvSpPr txBox="1">
            <a:spLocks/>
          </p:cNvSpPr>
          <p:nvPr/>
        </p:nvSpPr>
        <p:spPr bwMode="auto">
          <a:xfrm>
            <a:off x="621506" y="1926647"/>
            <a:ext cx="8142287" cy="281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Parameters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N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and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p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in the relative prime interleaving are related to the tone distribution in DRUs:</a:t>
            </a:r>
          </a:p>
          <a:p>
            <a:pPr marL="0" indent="0" latinLnBrk="0">
              <a:spcBef>
                <a:spcPts val="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-  Length of intermediate RRU sequence: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N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= 234 (e.g., =4*52+26)</a:t>
            </a:r>
          </a:p>
          <a:p>
            <a:pPr marL="0" indent="0" latinLnBrk="0">
              <a:spcBef>
                <a:spcPts val="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- 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p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= 4</a:t>
            </a:r>
          </a:p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Before interleaving - indices of intermediate RRU tone sequence: </a:t>
            </a:r>
            <a:r>
              <a:rPr kumimoji="0" lang="en-US" altLang="zh-CN" sz="1400" kern="0" dirty="0">
                <a:solidFill>
                  <a:srgbClr val="0000FF"/>
                </a:solidFill>
                <a:ea typeface="Microsoft YaHei" panose="020B0503020204020204" pitchFamily="34" charset="-122"/>
              </a:rPr>
              <a:t>[0:233]</a:t>
            </a:r>
          </a:p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After interleaving - the corresponding indices of intermediate DRU tone sequence: </a:t>
            </a:r>
          </a:p>
          <a:p>
            <a:pPr marL="0" indent="0" latinLnBrk="0">
              <a:spcBef>
                <a:spcPts val="60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</a:t>
            </a:r>
            <a:r>
              <a:rPr lang="en-US" sz="1400" dirty="0">
                <a:solidFill>
                  <a:srgbClr val="00B050"/>
                </a:solidFill>
              </a:rPr>
              <a:t>[</a:t>
            </a:r>
            <a:r>
              <a:rPr lang="en-CA" sz="1400" dirty="0">
                <a:solidFill>
                  <a:srgbClr val="00B050"/>
                </a:solidFill>
              </a:rPr>
              <a:t>0:4:232, 3:4:231, 2:4:230, 1:4:233]</a:t>
            </a:r>
            <a:endParaRPr kumimoji="0" lang="en-US" altLang="zh-CN" sz="1400" b="0" kern="0" dirty="0">
              <a:solidFill>
                <a:srgbClr val="00B050"/>
              </a:solidFill>
              <a:ea typeface="Microsoft YaHei" panose="020B0503020204020204" pitchFamily="34" charset="-122"/>
            </a:endParaRPr>
          </a:p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Partitioning the intermediate RRU tone sequence into RRUs yields a one-to-one mapping between a specific RRU and the corresponding DRU. </a:t>
            </a:r>
          </a:p>
          <a:p>
            <a:pPr marL="0" indent="0" latinLnBrk="0">
              <a:spcBef>
                <a:spcPts val="60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An example of tone distribution for three 52-tone and three 26-tone DRUs with tone separation of 4 is </a:t>
            </a:r>
          </a:p>
          <a:p>
            <a:pPr marL="0" indent="0" latinLnBrk="0">
              <a:spcBef>
                <a:spcPts val="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shown below. Note that the subcarriers in DRU of equal or different DRU sizes are uniformly distributed. </a:t>
            </a:r>
            <a:endParaRPr kumimoji="0" lang="en-US" altLang="zh-CN" sz="1400" b="0" kern="0" dirty="0"/>
          </a:p>
          <a:p>
            <a:pPr marL="0" indent="0" latinLnBrk="0">
              <a:buFontTx/>
              <a:buNone/>
            </a:pPr>
            <a:endParaRPr kumimoji="0" lang="en-US" altLang="zh-CN" sz="1400" kern="0" dirty="0"/>
          </a:p>
        </p:txBody>
      </p:sp>
      <p:pic>
        <p:nvPicPr>
          <p:cNvPr id="10" name="pic">
            <a:extLst>
              <a:ext uri="{FF2B5EF4-FFF2-40B4-BE49-F238E27FC236}">
                <a16:creationId xmlns:a16="http://schemas.microsoft.com/office/drawing/2014/main" id="{9797FA0B-96B7-40B3-8EA5-A1412F0B19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46805" y="4844357"/>
            <a:ext cx="5450389" cy="142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396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86800" cy="780181"/>
          </a:xfrm>
        </p:spPr>
        <p:txBody>
          <a:bodyPr/>
          <a:lstStyle/>
          <a:p>
            <a:r>
              <a:rPr lang="en-US" altLang="ko-KR" sz="2600" dirty="0">
                <a:ea typeface="Gulim" panose="020B0600000101010101" pitchFamily="34" charset="-127"/>
              </a:rPr>
              <a:t>Tone distribution in DRUs in a 20 MHz UHR PPDU</a:t>
            </a:r>
            <a:endParaRPr lang="ko-KR" altLang="en-US" sz="2600" dirty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2024</a:t>
            </a:r>
            <a:endParaRPr lang="en-US" altLang="ko-KR" dirty="0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1818241D-9E26-4562-A254-6AA2EEAEDE2F}"/>
              </a:ext>
            </a:extLst>
          </p:cNvPr>
          <p:cNvSpPr txBox="1">
            <a:spLocks/>
          </p:cNvSpPr>
          <p:nvPr/>
        </p:nvSpPr>
        <p:spPr bwMode="auto">
          <a:xfrm>
            <a:off x="696913" y="1241463"/>
            <a:ext cx="7991475" cy="667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spcBef>
                <a:spcPts val="600"/>
              </a:spcBef>
            </a:pPr>
            <a:r>
              <a:rPr kumimoji="0" lang="en-US" altLang="zh-CN" sz="1800" kern="0" dirty="0">
                <a:ea typeface="Microsoft YaHei" panose="020B0503020204020204" pitchFamily="34" charset="-122"/>
              </a:rPr>
              <a:t>Multiplexed two 106-tone and/or one 26-tone DRUs with uniform tone separation of 2 in a 20 MHz UHR PPDU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0AD77709-6676-4DAF-95DD-7EA6B7B23A85}"/>
              </a:ext>
            </a:extLst>
          </p:cNvPr>
          <p:cNvSpPr txBox="1">
            <a:spLocks/>
          </p:cNvSpPr>
          <p:nvPr/>
        </p:nvSpPr>
        <p:spPr bwMode="auto">
          <a:xfrm>
            <a:off x="696913" y="1909046"/>
            <a:ext cx="8142287" cy="281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Parameters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N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and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p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in the relative prime interleaving are related to the tone distribution in DRUs:</a:t>
            </a:r>
          </a:p>
          <a:p>
            <a:pPr marL="0" indent="0" latinLnBrk="0">
              <a:spcBef>
                <a:spcPts val="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-  Length of intermediate RRU sequence: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N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= 238 (=2*106+26)</a:t>
            </a:r>
          </a:p>
          <a:p>
            <a:pPr marL="0" indent="0" latinLnBrk="0">
              <a:spcBef>
                <a:spcPts val="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- 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p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= 2</a:t>
            </a:r>
          </a:p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Before interleaving - indices of intermediate RRU tone sequence: </a:t>
            </a:r>
            <a:r>
              <a:rPr kumimoji="0" lang="en-US" altLang="zh-CN" sz="1400" kern="0" dirty="0">
                <a:solidFill>
                  <a:srgbClr val="0000FF"/>
                </a:solidFill>
                <a:ea typeface="Microsoft YaHei" panose="020B0503020204020204" pitchFamily="34" charset="-122"/>
              </a:rPr>
              <a:t>[0:237]</a:t>
            </a:r>
          </a:p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After interleaving - the corresponding indices of intermediate DRU tone sequence: </a:t>
            </a:r>
            <a:r>
              <a:rPr lang="en-US" sz="1400" dirty="0">
                <a:solidFill>
                  <a:srgbClr val="00B050"/>
                </a:solidFill>
              </a:rPr>
              <a:t>[</a:t>
            </a:r>
            <a:r>
              <a:rPr lang="en-CA" sz="1400" dirty="0">
                <a:solidFill>
                  <a:srgbClr val="00B050"/>
                </a:solidFill>
              </a:rPr>
              <a:t>0:2:236, 1:2:237]</a:t>
            </a:r>
            <a:endParaRPr kumimoji="0" lang="en-US" altLang="zh-CN" sz="1400" b="0" kern="0" dirty="0">
              <a:solidFill>
                <a:srgbClr val="00B050"/>
              </a:solidFill>
              <a:ea typeface="Microsoft YaHei" panose="020B0503020204020204" pitchFamily="34" charset="-122"/>
            </a:endParaRPr>
          </a:p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Partitioning the intermediate RRU tone sequence into RRUs yields a one-to-one mapping between a specific RRU and the corresponding DRU. </a:t>
            </a:r>
          </a:p>
          <a:p>
            <a:pPr marL="0" indent="0" latinLnBrk="0">
              <a:spcBef>
                <a:spcPts val="60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An example of tone distribution for two 106-tone DRUs and one 26-tone DRUs with tone separation of 2  </a:t>
            </a:r>
          </a:p>
          <a:p>
            <a:pPr marL="0" indent="0" latinLnBrk="0">
              <a:spcBef>
                <a:spcPts val="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is shown below. Note that the subcarriers in DRUs equal or different DRU sizes are uniformly distributed. </a:t>
            </a:r>
            <a:endParaRPr kumimoji="0" lang="en-US" altLang="zh-CN" sz="1400" b="0" kern="0" dirty="0"/>
          </a:p>
          <a:p>
            <a:pPr marL="0" indent="0" latinLnBrk="0">
              <a:buFontTx/>
              <a:buNone/>
            </a:pPr>
            <a:endParaRPr kumimoji="0" lang="en-US" altLang="zh-CN" sz="1400" kern="0" dirty="0"/>
          </a:p>
        </p:txBody>
      </p:sp>
      <p:pic>
        <p:nvPicPr>
          <p:cNvPr id="11" name="pic">
            <a:extLst>
              <a:ext uri="{FF2B5EF4-FFF2-40B4-BE49-F238E27FC236}">
                <a16:creationId xmlns:a16="http://schemas.microsoft.com/office/drawing/2014/main" id="{3A60AF98-36CC-4169-938D-A0EC61C8DE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4800600"/>
            <a:ext cx="5175250" cy="1298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057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86800" cy="631863"/>
          </a:xfrm>
        </p:spPr>
        <p:txBody>
          <a:bodyPr/>
          <a:lstStyle/>
          <a:p>
            <a:r>
              <a:rPr lang="en-US" altLang="ko-KR" sz="2600" dirty="0">
                <a:ea typeface="Gulim" panose="020B0600000101010101" pitchFamily="34" charset="-127"/>
              </a:rPr>
              <a:t>Tone distribution in DRUs in a 20 MHz UHR PPDU</a:t>
            </a:r>
            <a:endParaRPr lang="ko-KR" altLang="en-US" sz="2600" dirty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2024</a:t>
            </a:r>
            <a:endParaRPr lang="en-US" altLang="ko-KR" dirty="0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Yan Xin, </a:t>
            </a:r>
            <a:r>
              <a:rPr lang="en-US" altLang="ko-KR" i="1" dirty="0"/>
              <a:t>et. al</a:t>
            </a:r>
            <a:r>
              <a:rPr lang="en-US" altLang="ko-KR" dirty="0"/>
              <a:t>, Huawei Technologies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1818241D-9E26-4562-A254-6AA2EEAEDE2F}"/>
              </a:ext>
            </a:extLst>
          </p:cNvPr>
          <p:cNvSpPr txBox="1">
            <a:spLocks/>
          </p:cNvSpPr>
          <p:nvPr/>
        </p:nvSpPr>
        <p:spPr bwMode="auto">
          <a:xfrm>
            <a:off x="696913" y="1138672"/>
            <a:ext cx="7991475" cy="667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spcBef>
                <a:spcPts val="600"/>
              </a:spcBef>
            </a:pPr>
            <a:r>
              <a:rPr kumimoji="0" lang="en-US" altLang="zh-CN" sz="1800" kern="0" dirty="0">
                <a:ea typeface="Microsoft YaHei" panose="020B0503020204020204" pitchFamily="34" charset="-122"/>
              </a:rPr>
              <a:t>Multiplexed one 106-tone and multiple 26- and 52-tone DRUs with uniform tone separation of 2 in a 20 MHz UHR PPDU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0AD77709-6676-4DAF-95DD-7EA6B7B23A85}"/>
              </a:ext>
            </a:extLst>
          </p:cNvPr>
          <p:cNvSpPr txBox="1">
            <a:spLocks/>
          </p:cNvSpPr>
          <p:nvPr/>
        </p:nvSpPr>
        <p:spPr bwMode="auto">
          <a:xfrm>
            <a:off x="694532" y="1806292"/>
            <a:ext cx="8142287" cy="3527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Parameters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N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and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p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in the relative prime interleaving are related to the tone distribution in DRUs:</a:t>
            </a:r>
          </a:p>
          <a:p>
            <a:pPr marL="0" indent="0" latinLnBrk="0">
              <a:spcBef>
                <a:spcPts val="60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-  Length of intermediate RRU sequence: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N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= 236 (e.g., =106+2*52+26)</a:t>
            </a:r>
          </a:p>
          <a:p>
            <a:pPr marL="0" indent="0" latinLnBrk="0">
              <a:spcBef>
                <a:spcPts val="60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-  </a:t>
            </a:r>
            <a:r>
              <a:rPr kumimoji="0" lang="en-US" altLang="zh-CN" sz="1400" b="0" i="1" kern="0" dirty="0">
                <a:ea typeface="Microsoft YaHei" panose="020B0503020204020204" pitchFamily="34" charset="-122"/>
              </a:rPr>
              <a:t>p</a:t>
            </a:r>
            <a:r>
              <a:rPr kumimoji="0" lang="en-US" altLang="zh-CN" sz="1400" b="0" kern="0" dirty="0">
                <a:ea typeface="Microsoft YaHei" panose="020B0503020204020204" pitchFamily="34" charset="-122"/>
              </a:rPr>
              <a:t> = 2</a:t>
            </a:r>
          </a:p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Before interleaving - indices of intermediate RRU tone sequence: </a:t>
            </a:r>
            <a:r>
              <a:rPr kumimoji="0" lang="en-US" altLang="zh-CN" sz="1400" kern="0" dirty="0">
                <a:solidFill>
                  <a:srgbClr val="0000FF"/>
                </a:solidFill>
                <a:ea typeface="Microsoft YaHei" panose="020B0503020204020204" pitchFamily="34" charset="-122"/>
              </a:rPr>
              <a:t>[0:235]</a:t>
            </a:r>
          </a:p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After interleaving - the corresponding indices of intermediate DRU tone sequence: </a:t>
            </a:r>
            <a:r>
              <a:rPr lang="en-US" sz="1400" dirty="0">
                <a:solidFill>
                  <a:srgbClr val="00B050"/>
                </a:solidFill>
              </a:rPr>
              <a:t>[</a:t>
            </a:r>
            <a:r>
              <a:rPr lang="en-CA" sz="1400" dirty="0">
                <a:solidFill>
                  <a:srgbClr val="00B050"/>
                </a:solidFill>
              </a:rPr>
              <a:t>0:2:234, 1:2:235]</a:t>
            </a:r>
            <a:endParaRPr kumimoji="0" lang="en-US" altLang="zh-CN" sz="1400" b="0" kern="0" dirty="0">
              <a:solidFill>
                <a:srgbClr val="00B050"/>
              </a:solidFill>
              <a:ea typeface="Microsoft YaHei" panose="020B0503020204020204" pitchFamily="34" charset="-122"/>
            </a:endParaRPr>
          </a:p>
          <a:p>
            <a:pPr latinLnBrk="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Partitioning the modified intermediate RRU tone sequence into RRUs yields a one-to-one mapping between a specific RRU and the corresponding DRU. </a:t>
            </a:r>
          </a:p>
          <a:p>
            <a:pPr marL="0" indent="0" latinLnBrk="0">
              <a:spcBef>
                <a:spcPts val="60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An example of tone distribution for a combination of one 106-tone, two 52-tone and one 26-tone DRUs </a:t>
            </a:r>
          </a:p>
          <a:p>
            <a:pPr marL="0" indent="0" latinLnBrk="0">
              <a:spcBef>
                <a:spcPts val="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with tone separation of 2 is shown below. Note that the subcarriers in DRUs equal or different DRU sizes </a:t>
            </a:r>
          </a:p>
          <a:p>
            <a:pPr marL="0" indent="0" latinLnBrk="0">
              <a:spcBef>
                <a:spcPts val="0"/>
              </a:spcBef>
              <a:buNone/>
            </a:pPr>
            <a:r>
              <a:rPr kumimoji="0" lang="en-US" altLang="zh-CN" sz="1400" b="0" kern="0" dirty="0">
                <a:ea typeface="Microsoft YaHei" panose="020B0503020204020204" pitchFamily="34" charset="-122"/>
              </a:rPr>
              <a:t>        are uniformly distributed. </a:t>
            </a:r>
            <a:endParaRPr kumimoji="0" lang="en-US" altLang="zh-CN" sz="1400" b="0" kern="0" dirty="0"/>
          </a:p>
          <a:p>
            <a:pPr marL="0" indent="0" latinLnBrk="0">
              <a:buFontTx/>
              <a:buNone/>
            </a:pPr>
            <a:endParaRPr kumimoji="0" lang="en-US" altLang="zh-CN" sz="1400" kern="0" dirty="0"/>
          </a:p>
        </p:txBody>
      </p:sp>
      <p:pic>
        <p:nvPicPr>
          <p:cNvPr id="10" name="pic">
            <a:extLst>
              <a:ext uri="{FF2B5EF4-FFF2-40B4-BE49-F238E27FC236}">
                <a16:creationId xmlns:a16="http://schemas.microsoft.com/office/drawing/2014/main" id="{D50410E7-65D2-462C-9FE2-169B7399FF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7400" y="4724400"/>
            <a:ext cx="5464514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1994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181969</TotalTime>
  <Words>2733</Words>
  <Application>Microsoft Office PowerPoint</Application>
  <PresentationFormat>On-screen Show (4:3)</PresentationFormat>
  <Paragraphs>215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Arial Unicode MS</vt:lpstr>
      <vt:lpstr>굴림</vt:lpstr>
      <vt:lpstr>굴림</vt:lpstr>
      <vt:lpstr>맑은 고딕</vt:lpstr>
      <vt:lpstr>Microsoft YaHei</vt:lpstr>
      <vt:lpstr>MS Gothic</vt:lpstr>
      <vt:lpstr>Arial</vt:lpstr>
      <vt:lpstr>Calibri</vt:lpstr>
      <vt:lpstr>Cambria Math</vt:lpstr>
      <vt:lpstr>Courier New</vt:lpstr>
      <vt:lpstr>Times New Roman</vt:lpstr>
      <vt:lpstr>802-11-Submission</vt:lpstr>
      <vt:lpstr>Tone distribution in DRUs</vt:lpstr>
      <vt:lpstr>Introduction</vt:lpstr>
      <vt:lpstr>Relation between tone distribution in DRUs and interleaving</vt:lpstr>
      <vt:lpstr>Relative prime interleaving</vt:lpstr>
      <vt:lpstr>Methodology of tone distribution in DRUs by use of relative prime interleaving</vt:lpstr>
      <vt:lpstr>Tone distribution in DRUs in a 20 MHz UHR PPDU</vt:lpstr>
      <vt:lpstr>Tone distribution in DRUs in a 20 MHz UHR PPDU</vt:lpstr>
      <vt:lpstr>Tone distribution in DRUs in a 20 MHz UHR PPDU</vt:lpstr>
      <vt:lpstr>Tone distribution in DRUs in a 20 MHz UHR PPDU</vt:lpstr>
      <vt:lpstr>Tone distribution in M-DRUs</vt:lpstr>
      <vt:lpstr>Tone distribution in M-DRUs</vt:lpstr>
      <vt:lpstr>Tone distribution in DRU in a PPDU with preamble puncturing</vt:lpstr>
      <vt:lpstr>Tone distribution in DRU in a PPDU with preamble puncturing</vt:lpstr>
      <vt:lpstr>Tone distribution in DRUs in a larger BW UHR PPDU </vt:lpstr>
      <vt:lpstr>Summary</vt:lpstr>
      <vt:lpstr>Appendix</vt:lpstr>
      <vt:lpstr>Reference</vt:lpstr>
      <vt:lpstr>SP1</vt:lpstr>
      <vt:lpstr>SP2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Yan Xin</cp:lastModifiedBy>
  <cp:revision>3675</cp:revision>
  <cp:lastPrinted>2019-10-30T14:42:18Z</cp:lastPrinted>
  <dcterms:created xsi:type="dcterms:W3CDTF">2007-05-21T21:00:37Z</dcterms:created>
  <dcterms:modified xsi:type="dcterms:W3CDTF">2024-05-09T18:50:39Z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1578421453</vt:lpwstr>
  </property>
</Properties>
</file>