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9" r:id="rId3"/>
    <p:sldId id="281" r:id="rId4"/>
    <p:sldId id="302" r:id="rId5"/>
    <p:sldId id="303" r:id="rId6"/>
    <p:sldId id="304" r:id="rId7"/>
    <p:sldId id="311" r:id="rId8"/>
    <p:sldId id="305" r:id="rId9"/>
    <p:sldId id="306" r:id="rId10"/>
    <p:sldId id="307" r:id="rId11"/>
    <p:sldId id="277" r:id="rId12"/>
    <p:sldId id="264" r:id="rId13"/>
    <p:sldId id="294" r:id="rId14"/>
    <p:sldId id="312" r:id="rId15"/>
    <p:sldId id="309" r:id="rId16"/>
    <p:sldId id="310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88" autoAdjust="0"/>
    <p:restoredTop sz="9466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0800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Discussions on DRU pilot design principles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478513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3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Bo Gong</a:t>
                      </a:r>
                      <a:endParaRPr lang="zh-CN" alt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03823" y="4355490"/>
            <a:ext cx="7936354" cy="213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the same for all 52-tone DRU, near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52-tone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Option2 spans a slightly larger range than option1 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989977"/>
              </p:ext>
            </p:extLst>
          </p:nvPr>
        </p:nvGraphicFramePr>
        <p:xfrm>
          <a:off x="809772" y="1494310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(19,44,73,97)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(17,42,71,95)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(3,27,56,81)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(8,32,61,86)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(22,47,76,100)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(26,51,80,104)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(12,36,65,90)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(11,35,64,89)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(43,46,93,96,163,166,213,216) 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(13,22,63,72,133,142,183,192)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(52,61,102,111,172,181,222,231)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(28,31,78,81,148,151,198,201)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(26,85,126,185,266,325,366,425)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(56,103,156,203,296,343,396,443)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92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Introduction of New Principles</a:t>
            </a:r>
            <a:r>
              <a:rPr lang="en-US" altLang="zh-CN" dirty="0">
                <a:solidFill>
                  <a:schemeClr val="tx1"/>
                </a:solidFill>
              </a:rPr>
              <a:t>: We proposed two additional DRU pilot design principles that complement existing guidelines without conflicting with them. These principles enhance the design's robustness and efficiency.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tx1"/>
                </a:solidFill>
              </a:rPr>
              <a:t>Practical Design Solutions</a:t>
            </a:r>
            <a:r>
              <a:rPr lang="en-US" altLang="zh-CN" dirty="0">
                <a:solidFill>
                  <a:schemeClr val="tx1"/>
                </a:solidFill>
              </a:rPr>
              <a:t>: Our proposal includes detailed DRU pilot designs tailored for 20MHz, 40MHz, and 80MHz bandwidths. These designs adhere to both the newly introduced and existing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90656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11-23-1115-00-0uhr-cfo-impact-and-pilot-design-for-dru</a:t>
            </a:r>
          </a:p>
          <a:p>
            <a:pPr marL="0" indent="0">
              <a:buNone/>
            </a:pPr>
            <a:r>
              <a:rPr lang="en-US" altLang="ko-KR" sz="1600" dirty="0"/>
              <a:t>[2] 11-23-1447-00-0uhr-cfo-impact-and-pilot-design-for-dru-follow-up</a:t>
            </a:r>
          </a:p>
          <a:p>
            <a:pPr marL="0" indent="0">
              <a:buNone/>
            </a:pPr>
            <a:r>
              <a:rPr lang="en-US" altLang="ko-KR" sz="1600" dirty="0"/>
              <a:t>[3] 11-23-1511-01-0uhr-</a:t>
            </a:r>
            <a:r>
              <a:rPr lang="en-US" altLang="zh-CN" sz="1600" dirty="0"/>
              <a:t>pilot-tone-allocation-and-other-considerations-of-tone-distributed-rus-for-uhr</a:t>
            </a:r>
          </a:p>
          <a:p>
            <a:pPr marL="0" indent="0">
              <a:buNone/>
            </a:pPr>
            <a:r>
              <a:rPr lang="en-US" altLang="zh-CN" sz="1600" dirty="0"/>
              <a:t>[4] 11-24-0402-01-00bn-20-mhz-tone-plan-and-pilot-design-for-dru</a:t>
            </a:r>
          </a:p>
          <a:p>
            <a:pPr marL="0" indent="0">
              <a:buNone/>
            </a:pPr>
            <a:r>
              <a:rPr lang="en-US" altLang="zh-CN" sz="1600" dirty="0"/>
              <a:t>[5] 11-24-0501-02-00bn-pilot-design-considerations-for-dru</a:t>
            </a:r>
          </a:p>
          <a:p>
            <a:pPr marL="0" indent="0"/>
            <a:r>
              <a:rPr lang="en-US" altLang="zh-CN" sz="1600" dirty="0"/>
              <a:t>[6] </a:t>
            </a:r>
            <a:r>
              <a:rPr lang="en-US" altLang="ko-KR" sz="1600" dirty="0"/>
              <a:t>11-24-0468-01-00bn-dru-tone-plan-for-11bn</a:t>
            </a:r>
          </a:p>
          <a:p>
            <a:pPr marL="0" indent="0"/>
            <a:r>
              <a:rPr lang="en-US" altLang="ko-KR" sz="1600" dirty="0"/>
              <a:t>[7] IEEE P802.11be™/D5.0</a:t>
            </a:r>
          </a:p>
          <a:p>
            <a:pPr marL="0" indent="0"/>
            <a:r>
              <a:rPr lang="en-US" altLang="ko-KR" sz="1600" dirty="0"/>
              <a:t>[8] 11-24-0799-00-00bn-DRU-Tone-Plan-from-the-perspective-of-PAPR</a:t>
            </a:r>
          </a:p>
          <a:p>
            <a:pPr marL="0" indent="0"/>
            <a:endParaRPr lang="en-US" altLang="ko-KR" sz="1600" dirty="0"/>
          </a:p>
          <a:p>
            <a:pPr marL="0" indent="0">
              <a:buNone/>
            </a:pPr>
            <a:endParaRPr lang="en-US" altLang="zh-CN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reduce the DRU types of smallest DRU size for all the spreading BW?</a:t>
            </a:r>
          </a:p>
        </p:txBody>
      </p:sp>
    </p:spTree>
    <p:extLst>
      <p:ext uri="{BB962C8B-B14F-4D97-AF65-F5344CB8AC3E}">
        <p14:creationId xmlns:p14="http://schemas.microsoft.com/office/powerpoint/2010/main" val="19949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Do you agree to DRU pilots should be designed to be symmetric around the DC subcarrier where possible?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1133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596096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:[-452 ,-437, -426, -411, -400, -389, -374, -363, -352, -337, -326, -315, -300, -289, -278, -263, -236, -221, -210, -195, -184, -173, -158, -147, -136, -121, -110,  -99 , -84 , -73 , -62 , -47 , 48, 63,74 ,89, 100, 111, 126, 137 , 148 , 163 , 174 , 185 , 200 , 211 , 222 , 237 , 264 , 279 , 290 , 305 , 316 , 327 , 342 , 353 , 364,379,  390,  401,  416,  427,  438,  453]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[-461, -445, -433, -421, -404, -392, -380, -364, -351, -335, -323, -311, -294, -282, -266, -254, -245, -229, -217, -205, -188, -176, -164, -148, -135, -119, -107,  -95 , -78 , -66 , -50 , -38 , 39, 55, 67, 79 ,96 , 108 , 120,  136 , 149 , 165 , 177 , 189 , 206 , 218 , 234 , 246 , 255 , 271 , 283 , 295 , 312 , 324 , 336 , 352 , 365 , 381 , 393 , 405 , 422 , 434 , 450 , 462]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DAC10345-5DB7-4DE0-9469-2C0752A4E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612431"/>
              </p:ext>
            </p:extLst>
          </p:nvPr>
        </p:nvGraphicFramePr>
        <p:xfrm>
          <a:off x="857131" y="3573016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(10,34,62,86)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(26,50,78,102)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(12,36,64,88)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(7,31,59,83)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(14,38,66,90)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(19,43,71,95)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(16,40,68,92)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(11,35,63,87)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(23,60,77,114,140,177,194,231)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(16,28,70,82,133,145,187,199)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(32,44,86,98,149,161,203,215)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(25,37,79,91,142,154,196,208)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07142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(32,56,140,164,266,290,374,398)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(50,74,158,182,284,308,392,416)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506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Appendix</a:t>
            </a:r>
            <a:r>
              <a:rPr lang="zh-CN" altLang="en-US" dirty="0"/>
              <a:t>：</a:t>
            </a:r>
            <a:r>
              <a:rPr lang="en-US" altLang="zh-CN" dirty="0"/>
              <a:t>DRU Pilot for 80MHz tone plan in ref[6]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3D61E93-6726-4CA5-B471-5258942D6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97946"/>
              </p:ext>
            </p:extLst>
          </p:nvPr>
        </p:nvGraphicFramePr>
        <p:xfrm>
          <a:off x="809772" y="2328963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Option2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 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(10,22,36,48)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(3,15,29,41)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 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 (17,41,69,93)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(18,42,70,94)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(7,31,59,83)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(6,30,58,82)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(23,47,75,99)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(24,48,76,100)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(13,37,65,89)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(12,36,64,88)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(38,42,92,96,155,159,209,213)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(14,17,68,71,131,134,185,188)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(52,55,106,109,169,172,223,226)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(27,30,81,84,144,147,198,201)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(28,75,136,183,262,309,370,417)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(54,103,162,211,288,337,396,445)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5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600572" y="1666390"/>
            <a:ext cx="82199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DRU pilot design has been extensively discussed in previous contributions [1]~[5]. Based on  these discussions, the following principles have been identified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Equal Pilot Count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Non-clustered Pilot Distribution/Even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Distribution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Hierarchical Structure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Frequency Diversity(within one RU)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chemeClr val="tx1"/>
                </a:solidFill>
              </a:rPr>
              <a:t>Avoiding Impairment Zones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altLang="zh-CN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this presentation, we will also discuss some additional pilot design principles that are intended to enhance performance further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on the RRU pilot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The pilots of RRU have the following features: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Uniform Structure: Identical structure across same –sized RRUs through shift and inversion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Symmetry Around DC: Pilot positions are symmetric around DC from global view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AC7E622-2C0B-4F32-87CE-4D5C187C9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136862"/>
            <a:ext cx="5568727" cy="133855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14A5C6E0-CFC7-4816-BE39-B21BE4D0B35C}"/>
              </a:ext>
            </a:extLst>
          </p:cNvPr>
          <p:cNvSpPr/>
          <p:nvPr/>
        </p:nvSpPr>
        <p:spPr>
          <a:xfrm>
            <a:off x="4028689" y="3421453"/>
            <a:ext cx="4744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b="1" dirty="0">
                <a:solidFill>
                  <a:srgbClr val="FF0000"/>
                </a:solidFill>
              </a:rPr>
              <a:t>Definition of RU types</a:t>
            </a:r>
            <a:r>
              <a:rPr lang="en-US" altLang="zh-CN" sz="18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800" dirty="0">
                <a:solidFill>
                  <a:schemeClr val="tx1"/>
                </a:solidFill>
              </a:rPr>
              <a:t>If one RU’s index can be shifted and/or reversed to match another RU’s index, and their data and pilot subcarriers align exactly, then the two RUs are considered the same type.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E1A53C2-D8AF-424D-A510-824FED27C4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379" y="3477554"/>
            <a:ext cx="2490144" cy="175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9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844823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Benefits of RRU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Simplified Tone Mapping/</a:t>
            </a:r>
            <a:r>
              <a:rPr lang="en-US" altLang="ko-KR" kern="0" dirty="0" err="1">
                <a:solidFill>
                  <a:srgbClr val="000000"/>
                </a:solidFill>
              </a:rPr>
              <a:t>Demapping</a:t>
            </a:r>
            <a:r>
              <a:rPr lang="en-US" altLang="ko-KR" kern="0" dirty="0">
                <a:solidFill>
                  <a:srgbClr val="000000"/>
                </a:solidFill>
              </a:rPr>
              <a:t>: Reuse of the same tone mapper and </a:t>
            </a:r>
            <a:r>
              <a:rPr lang="en-US" altLang="ko-KR" kern="0" dirty="0" err="1">
                <a:solidFill>
                  <a:srgbClr val="000000"/>
                </a:solidFill>
              </a:rPr>
              <a:t>demapper</a:t>
            </a:r>
            <a:r>
              <a:rPr lang="en-US" altLang="ko-KR" kern="0" dirty="0">
                <a:solidFill>
                  <a:srgbClr val="000000"/>
                </a:solidFill>
              </a:rPr>
              <a:t> across same size RUs, Reducing system complexity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Streamlined LTF Design: Efficient sequence design for small Rus, concatenated to form complete LTF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Enhanced System Efficiency: Uniform and symmetric pilot placement lead to enhanced channel estimation accuracy, improve robustness to frequency offset and simplify the signal processing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Given the significant benefits observed in RRU pilot design, it is advisable to adopt similar principles in the design of DRU pilots.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We will explore how there principles can be effectively implemented in DRU pilot design in the following section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699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620688"/>
            <a:ext cx="7770813" cy="1065213"/>
          </a:xfrm>
        </p:spPr>
        <p:txBody>
          <a:bodyPr/>
          <a:lstStyle/>
          <a:p>
            <a:r>
              <a:rPr lang="en-US" altLang="zh-CN" dirty="0"/>
              <a:t>DRU pilot design principles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84213" y="1520430"/>
            <a:ext cx="7772400" cy="463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Non-Uniform Structure Necessity: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Unlike RRUs, DRUs cannot always adopt a uniform pilot structure. Attempting to do so can result in pilots being squeezed into a local area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Moreover, some DRU tone plans are inherently non-uniform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Minimizing DRU Types: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Despite these challenges, it's beneficial to minimize the number of smallest DRU types in the design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approach helps in maintaining simplicity while adhering to other pilot design principles, thus optimizing system efficiency</a:t>
            </a: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zh-CN" dirty="0"/>
              <a:t>Symmetry Around DC 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Where possible, DRU pilots should be designed to be symmetric around the DC subcarrier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DC enhances channel estimation accuracy and robustness to frequency offsets, similar to RRU designs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This principle does not conflict with other design requirements and is feasible for some DRU tone plans</a:t>
            </a:r>
          </a:p>
          <a:p>
            <a:pPr defTabSz="914400">
              <a:buClrTx/>
              <a:buSzTx/>
              <a:buFontTx/>
              <a:buChar char="•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2349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1: [-107:11:-19, 19:11:107]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 [-103:10:-23, 23:10:103]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B8DF008-C882-4027-BADC-5D2B61A10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292365"/>
              </p:ext>
            </p:extLst>
          </p:nvPr>
        </p:nvGraphicFramePr>
        <p:xfrm>
          <a:off x="1294842" y="3212976"/>
          <a:ext cx="6552728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(11,24)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(2,15)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(12,25)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(3,16)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(4,18)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(9,23)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(4,21,30,47)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(6,23,32,49)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(11,16,37,42)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(13,18,40,45)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(7,41,61,95)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( 21,31,76,86)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B0462149-7238-433F-A71E-115DFEFC2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38633"/>
              </p:ext>
            </p:extLst>
          </p:nvPr>
        </p:nvGraphicFramePr>
        <p:xfrm>
          <a:off x="1230813" y="4970366"/>
          <a:ext cx="6680785" cy="12976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701426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0222">
                <a:tc gridSpan="10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DRU in 20MHz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6595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26-tone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i=1:9</a:t>
                      </a:r>
                      <a:r>
                        <a:rPr lang="zh-CN" sz="1100" kern="100" dirty="0">
                          <a:effectLst/>
                        </a:rPr>
                        <a:t>）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(4,17)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(8,21)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00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3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00FF00"/>
                          </a:highlight>
                        </a:rPr>
                        <a:t>(6,19)</a:t>
                      </a:r>
                      <a:endParaRPr lang="zh-CN" sz="1100" kern="100" dirty="0">
                        <a:effectLst/>
                        <a:highlight>
                          <a:srgbClr val="00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FF00"/>
                          </a:highlight>
                        </a:rPr>
                        <a:t>(10,23)</a:t>
                      </a:r>
                      <a:endParaRPr lang="zh-CN" sz="1100" kern="100" dirty="0">
                        <a:effectLst/>
                        <a:highlight>
                          <a:srgbClr val="FFFF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00"/>
                          </a:highlight>
                        </a:rPr>
                        <a:t>(2,16)</a:t>
                      </a:r>
                      <a:endParaRPr lang="zh-CN" sz="11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(5,18)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7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highlight>
                            <a:srgbClr val="FF00FF"/>
                          </a:highlight>
                        </a:rPr>
                        <a:t>(9,22)</a:t>
                      </a:r>
                      <a:endParaRPr lang="zh-CN" sz="1100" kern="100" dirty="0">
                        <a:effectLst/>
                        <a:highlight>
                          <a:srgbClr val="FF00FF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100" kern="100" dirty="0">
                          <a:effectLst/>
                        </a:rPr>
                        <a:t>DRU </a:t>
                      </a:r>
                      <a:r>
                        <a:rPr lang="en-US" sz="1100" kern="100" dirty="0">
                          <a:effectLst/>
                        </a:rPr>
                        <a:t>8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(7,20)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2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9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highlight>
                            <a:srgbClr val="FF0000"/>
                          </a:highlight>
                        </a:rPr>
                        <a:t>(11,25)</a:t>
                      </a:r>
                      <a:endParaRPr lang="zh-CN" sz="1200" kern="100" dirty="0">
                        <a:effectLst/>
                        <a:highlight>
                          <a:srgbClr val="FF0000"/>
                        </a:highlight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i=1:4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(7,16,33,42)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(11,20,37,46)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3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(9,18,35,44)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4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(13,22,40,49)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4198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106-tone DRU</a:t>
                      </a:r>
                      <a:r>
                        <a:rPr lang="zh-CN" sz="1100" kern="100" dirty="0">
                          <a:effectLst/>
                        </a:rPr>
                        <a:t>（</a:t>
                      </a:r>
                      <a:r>
                        <a:rPr lang="en-US" sz="1100" kern="100" dirty="0">
                          <a:effectLst/>
                        </a:rPr>
                        <a:t>i=1:2</a:t>
                      </a:r>
                      <a:r>
                        <a:rPr lang="zh-CN" sz="1100" kern="100" dirty="0">
                          <a:effectLst/>
                        </a:rPr>
                        <a:t>） 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 1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(13,31,67,85)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DRU2</a:t>
                      </a:r>
                      <a:endParaRPr lang="zh-CN" sz="11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( 17,35,72,90)</a:t>
                      </a:r>
                      <a:endParaRPr lang="zh-CN" sz="11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631E16E4-1B21-4399-9519-6A091400B3C6}"/>
              </a:ext>
            </a:extLst>
          </p:cNvPr>
          <p:cNvSpPr txBox="1"/>
          <p:nvPr/>
        </p:nvSpPr>
        <p:spPr>
          <a:xfrm>
            <a:off x="3976951" y="2753272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Option1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33C7238-54FA-473A-9300-4367549DD36B}"/>
              </a:ext>
            </a:extLst>
          </p:cNvPr>
          <p:cNvSpPr txBox="1"/>
          <p:nvPr/>
        </p:nvSpPr>
        <p:spPr>
          <a:xfrm>
            <a:off x="3973776" y="450870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/>
                </a:solidFill>
              </a:rPr>
              <a:t>Option2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578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DRU Pilot for 20MHz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5755" y="1701557"/>
            <a:ext cx="7772400" cy="4679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or 14 to make use of frequency diversity,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DRUs are mark with same color in the tables)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Symmetry around the DC</a:t>
            </a:r>
          </a:p>
          <a:p>
            <a:pPr defTabSz="914400">
              <a:buClrTx/>
              <a:buSzTx/>
              <a:buFontTx/>
              <a:buChar char="•"/>
            </a:pPr>
            <a:r>
              <a:rPr lang="en-US" altLang="zh-CN" dirty="0"/>
              <a:t>The pilots for 106-tone DRU can be any 4 out of the 8 pilots for the corresponding two 52-tone DRU</a:t>
            </a:r>
          </a:p>
        </p:txBody>
      </p:sp>
    </p:spTree>
    <p:extLst>
      <p:ext uri="{BB962C8B-B14F-4D97-AF65-F5344CB8AC3E}">
        <p14:creationId xmlns:p14="http://schemas.microsoft.com/office/powerpoint/2010/main" val="353085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40MHz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772400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in[6]:[-214:11:-27, 38:11:225]</a:t>
            </a: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Key Features of this pilot Design: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Adherence to the old principles(same number as RRU, non-clustered, hierarchical structure, relative distance 13 for all 26-tone DRU, uniform distribution, no pilot in impairment zones)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The 26-tone DRU types are reduced(same type are mark with same color)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zh-CN" dirty="0"/>
              <a:t>Almost symmetry around the DC(only two pilots are not symmetric)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66814"/>
              </p:ext>
            </p:extLst>
          </p:nvPr>
        </p:nvGraphicFramePr>
        <p:xfrm>
          <a:off x="1115616" y="1844825"/>
          <a:ext cx="6552728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700447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591765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276263">
                  <a:extLst>
                    <a:ext uri="{9D8B030D-6E8A-4147-A177-3AD203B41FA5}">
                      <a16:colId xmlns:a16="http://schemas.microsoft.com/office/drawing/2014/main" val="2112655226"/>
                    </a:ext>
                  </a:extLst>
                </a:gridCol>
                <a:gridCol w="342078">
                  <a:extLst>
                    <a:ext uri="{9D8B030D-6E8A-4147-A177-3AD203B41FA5}">
                      <a16:colId xmlns:a16="http://schemas.microsoft.com/office/drawing/2014/main" val="1743091327"/>
                    </a:ext>
                  </a:extLst>
                </a:gridCol>
                <a:gridCol w="618341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673266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573369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52997">
                <a:tc gridSpan="11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Relative Pilot Tone Indices for </a:t>
                      </a:r>
                      <a:r>
                        <a:rPr lang="en-US" sz="1200" kern="100" dirty="0" err="1">
                          <a:effectLst/>
                        </a:rPr>
                        <a:t>dRU</a:t>
                      </a:r>
                      <a:r>
                        <a:rPr lang="en-US" sz="1200" kern="100" dirty="0">
                          <a:effectLst/>
                        </a:rPr>
                        <a:t> in 40MHz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i=1:18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2</a:t>
                      </a:r>
                      <a:endParaRPr lang="zh-CN" alt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4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(5,18)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9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(6,19)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10</a:t>
                      </a:r>
                      <a:endParaRPr lang="zh-CN" alt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</a:rPr>
                        <a:t>DRU 11</a:t>
                      </a:r>
                      <a:endParaRPr lang="zh-CN" alt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(2,15)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12</a:t>
                      </a:r>
                      <a:endParaRPr lang="zh-CN" alt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effectLst/>
                        </a:rPr>
                        <a:t>DRU 1</a:t>
                      </a:r>
                      <a:r>
                        <a:rPr lang="en-US" sz="1000" kern="100" dirty="0">
                          <a:effectLst/>
                        </a:rPr>
                        <a:t>4</a:t>
                      </a:r>
                      <a:endParaRPr lang="zh-CN" sz="1000" kern="100" dirty="0">
                        <a:effectLst/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(7,20)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5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636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(3,16)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6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(8,21)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00FF00"/>
                          </a:highlight>
                        </a:rPr>
                        <a:t>7</a:t>
                      </a:r>
                      <a:endParaRPr lang="zh-CN" sz="1000" kern="100" dirty="0">
                        <a:effectLst/>
                        <a:highlight>
                          <a:srgbClr val="00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(4,17)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8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(9,22)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  <a:endParaRPr lang="zh-CN" sz="1000" kern="100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(9,20,35,46)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0000FF"/>
                          </a:highlight>
                        </a:rPr>
                        <a:t>DRU 2</a:t>
                      </a:r>
                      <a:endParaRPr lang="zh-CN" sz="1000" kern="100" dirty="0">
                        <a:effectLst/>
                        <a:highlight>
                          <a:srgbClr val="00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(11,22,37,48)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3</a:t>
                      </a:r>
                      <a:endParaRPr lang="zh-CN" sz="1000" kern="100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(10,21,36,47)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00"/>
                          </a:highlight>
                        </a:rPr>
                        <a:t>DRU 4</a:t>
                      </a:r>
                      <a:endParaRPr lang="zh-CN" sz="1000" kern="100" dirty="0">
                        <a:effectLst/>
                        <a:highlight>
                          <a:srgbClr val="FF0000"/>
                        </a:highlight>
                      </a:endParaRP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(12,23,38,49)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5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(4,15,30,41)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(6,17,32,43)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(5,16,31,42)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(7,18,33,44)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307323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FF00"/>
                          </a:highlight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(17,39,71,93)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highlight>
                            <a:srgbClr val="FF00FF"/>
                          </a:highlight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(24,46,78,100)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307323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(7,29,61,83)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(14,36,68,90)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307323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242-tone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(38,54,87,104,162,178,211,228)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CN" sz="10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ctr"/>
                </a:tc>
                <a:tc gridSpan="5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(16,32,65,82,139,155,188,205)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663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3506" y="539944"/>
            <a:ext cx="7770813" cy="1065213"/>
          </a:xfrm>
        </p:spPr>
        <p:txBody>
          <a:bodyPr/>
          <a:lstStyle/>
          <a:p>
            <a:r>
              <a:rPr lang="en-US" altLang="zh-CN" dirty="0"/>
              <a:t>Proposed DRU Pilot for 80MHz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668094" y="1365489"/>
            <a:ext cx="7936354" cy="513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</a:pPr>
            <a:r>
              <a:rPr lang="en-US" altLang="ko-KR" kern="0" dirty="0">
                <a:solidFill>
                  <a:srgbClr val="000000"/>
                </a:solidFill>
              </a:rPr>
              <a:t>Pilot indices with DRU tone plan in[8]: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1</a:t>
            </a:r>
            <a:r>
              <a:rPr lang="en-US" altLang="ko-KR" sz="1100" kern="0" dirty="0">
                <a:solidFill>
                  <a:srgbClr val="000000"/>
                </a:solidFill>
              </a:rPr>
              <a:t>:[ -440, -429, -418, -407, -396, -385, -366, -355, -344, -333, -322, -311, -300, -289 ,-278, -267, -240, -229, -218, -207, -196, -185, -174, -163, -152, -133, -122, -111, -100,  -89 , -78 , -67 ,72, 83, 94, 105, 116, 127, 146, 157, 168, 179,190, 201, 212, 223,234,245, 272, 283, 294, 305, 316, 327, 338, 349, 360, 379, 390,  401 , 412 , 423 , 434 , 445 ]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r>
              <a:rPr lang="en-US" altLang="ko-KR" kern="0" dirty="0">
                <a:solidFill>
                  <a:srgbClr val="000000"/>
                </a:solidFill>
              </a:rPr>
              <a:t>Option 2:</a:t>
            </a:r>
            <a:r>
              <a:rPr lang="en-US" altLang="ko-KR" sz="1100" kern="0" dirty="0">
                <a:solidFill>
                  <a:srgbClr val="000000"/>
                </a:solidFill>
              </a:rPr>
              <a:t>[-449 ,-437, -425 ,-413, -400, -388, -376, -356, -343, -331, -319, -307, -294, -282, -270, -258, -249, -237, -225, -213, -200, -188, -176, -164, -151, -131, -119, -107,  -94 , -82 , -70 , -58 ,63 ,75, 87,99 , 112 , 124 , 136,  156 , 169 , 181 , 193 , 205 , 218 , 230 , 242 , 254 , 263 , 275 , 287 , 299 , 312 , 324 , 336 , 348 , 361 , 381 , 393 , 405 , 418 , 430 , 442 , 454]</a:t>
            </a:r>
          </a:p>
          <a:p>
            <a:pPr lvl="1" defTabSz="914400">
              <a:buClrTx/>
              <a:buSzTx/>
              <a:buFont typeface="Wingdings" panose="05000000000000000000" pitchFamily="2" charset="2"/>
              <a:buChar char="Ø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  <a:p>
            <a:pPr lvl="0" defTabSz="914400">
              <a:buClrTx/>
              <a:buSzTx/>
              <a:buFontTx/>
              <a:buChar char="•"/>
            </a:pPr>
            <a:endParaRPr lang="en-US" altLang="ko-KR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E24F71F-D2A2-41AB-A205-BD270A7BB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757747"/>
              </p:ext>
            </p:extLst>
          </p:nvPr>
        </p:nvGraphicFramePr>
        <p:xfrm>
          <a:off x="857131" y="3212976"/>
          <a:ext cx="7558280" cy="275622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300940956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50693102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4654892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847863756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86003769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542672640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783040824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1353904688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3857680912"/>
                    </a:ext>
                  </a:extLst>
                </a:gridCol>
              </a:tblGrid>
              <a:tr h="148888">
                <a:tc gridSpan="9">
                  <a:txBody>
                    <a:bodyPr/>
                    <a:lstStyle/>
                    <a:p>
                      <a:pPr indent="2667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Option1</a:t>
                      </a:r>
                      <a:r>
                        <a:rPr lang="en-US" sz="1200" kern="100" dirty="0">
                          <a:effectLst/>
                        </a:rPr>
                        <a:t>: Relative Pilot Tone Indices for DRU in 80MHz (start tone index is 1)  Hierarchical Structure</a:t>
                      </a:r>
                      <a:endParaRPr lang="en-US" sz="1200" kern="100" dirty="0">
                        <a:effectLst/>
                        <a:latin typeface="+mn-lt"/>
                      </a:endParaRPr>
                    </a:p>
                  </a:txBody>
                  <a:tcPr marL="4445" marR="4445" marT="444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15757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52-tone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i=1:16</a:t>
                      </a:r>
                      <a:r>
                        <a:rPr lang="zh-CN" sz="1000" kern="100" dirty="0">
                          <a:effectLst/>
                        </a:rPr>
                        <a:t>）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(5,17,31,43)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2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(10,22,36,48)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3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(13,25,39,51)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5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(6,18,32,44)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6</a:t>
                      </a:r>
                    </a:p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7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-8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(3,15,29,41)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2975463658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9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 (7,19,33,45)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10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(12,24,38,50)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11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(4,16,30,42)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marR="0" lvl="0" indent="12700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12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(9,21,35,47)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13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(8,20,34,46)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14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(2,14,28,40)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15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(11,23,37,49)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tc>
                  <a:txBody>
                    <a:bodyPr/>
                    <a:lstStyle/>
                    <a:p>
                      <a:pPr marL="0" indent="127000" algn="ctr" defTabSz="914400" rtl="0" eaLnBrk="1" latinLnBrk="0" hangingPunct="1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DRU 16 </a:t>
                      </a:r>
                      <a:r>
                        <a:rPr lang="en-US" altLang="zh-CN" sz="10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(5,17,31,43)</a:t>
                      </a:r>
                      <a:endParaRPr lang="zh-CN" altLang="en-US" sz="10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45" marR="4445" marT="4445" marB="0" anchor="ctr"/>
                </a:tc>
                <a:extLst>
                  <a:ext uri="{0D108BD9-81ED-4DB2-BD59-A6C34878D82A}">
                    <a16:rowId xmlns:a16="http://schemas.microsoft.com/office/drawing/2014/main" val="4196573666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106-tone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i=1:8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( 9,33,62,87)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(25,50,79,103)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(11,35,64,89)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( 6,30,59,84)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261503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5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(13,37,67,91)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6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(18,43,72,96)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7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(15,39,69,93)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8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(10,34,63,88)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192763"/>
                  </a:ext>
                </a:extLst>
              </a:tr>
              <a:tr h="299067">
                <a:tc rowSpan="2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242-tone DRU</a:t>
                      </a:r>
                      <a:r>
                        <a:rPr lang="zh-CN" sz="1000" kern="100" dirty="0">
                          <a:effectLst/>
                        </a:rPr>
                        <a:t>（</a:t>
                      </a:r>
                      <a:r>
                        <a:rPr lang="en-US" sz="1000" kern="100" dirty="0">
                          <a:effectLst/>
                        </a:rPr>
                        <a:t>i=1:4</a:t>
                      </a:r>
                      <a:r>
                        <a:rPr lang="zh-CN" sz="1000" kern="100" dirty="0">
                          <a:effectLst/>
                        </a:rPr>
                        <a:t>） </a:t>
                      </a:r>
                      <a:endParaRPr lang="zh-CN" sz="10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(24,59,74,109,144,179,194,229)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DRU 2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(18,29,68, 79,138,149,188,199)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83180"/>
                  </a:ext>
                </a:extLst>
              </a:tr>
              <a:tr h="299067">
                <a:tc vMerge="1"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3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(34,45,82, 95,154,165,202,215)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4 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(26,39,76, 87,146,159,196,207)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932100"/>
                  </a:ext>
                </a:extLst>
              </a:tr>
              <a:tr h="299067">
                <a:tc>
                  <a:txBody>
                    <a:bodyPr/>
                    <a:lstStyle/>
                    <a:p>
                      <a:pPr indent="127000"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484-tone DRU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（</a:t>
                      </a: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i=1:2</a:t>
                      </a:r>
                      <a:r>
                        <a:rPr lang="zh-CN" altLang="en-US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） </a:t>
                      </a:r>
                    </a:p>
                  </a:txBody>
                  <a:tcPr marL="4445" marR="4445" marT="4445" marB="0" anchor="ctr"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1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(36,58,136,158,276,298,376,398)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DRU 2</a:t>
                      </a:r>
                    </a:p>
                    <a:p>
                      <a:pPr indent="127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>
                          <a:effectLst/>
                          <a:latin typeface="+mn-lt"/>
                          <a:ea typeface="宋体" panose="02010600030101010101" pitchFamily="2" charset="-122"/>
                        </a:rPr>
                        <a:t> (52,78,152,174,292,318,392,414)</a:t>
                      </a:r>
                    </a:p>
                  </a:txBody>
                  <a:tcPr marL="4445" marR="4445" marT="444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33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4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11371</TotalTime>
  <Words>2845</Words>
  <Application>Microsoft Office PowerPoint</Application>
  <PresentationFormat>全屏显示(4:3)</PresentationFormat>
  <Paragraphs>496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 Unicode MS</vt:lpstr>
      <vt:lpstr>굴림</vt:lpstr>
      <vt:lpstr>MS Gothic</vt:lpstr>
      <vt:lpstr>宋体</vt:lpstr>
      <vt:lpstr>Arial</vt:lpstr>
      <vt:lpstr>Times New Roman</vt:lpstr>
      <vt:lpstr>Wingdings</vt:lpstr>
      <vt:lpstr>Office 主题</vt:lpstr>
      <vt:lpstr>Discussions on DRU pilot design principles</vt:lpstr>
      <vt:lpstr>Introduction</vt:lpstr>
      <vt:lpstr>Recap on the RRU pilot</vt:lpstr>
      <vt:lpstr>Proposed DRU</vt:lpstr>
      <vt:lpstr>DRU pilot design principles</vt:lpstr>
      <vt:lpstr>Proposed DRU Pilot for 20MHz</vt:lpstr>
      <vt:lpstr>Proposed DRU Pilot for 20MHz</vt:lpstr>
      <vt:lpstr>Proposed DRU Pilot for 40MHz</vt:lpstr>
      <vt:lpstr>Proposed DRU Pilot for 80MHz</vt:lpstr>
      <vt:lpstr>Proposed DRU Pilot for 80MHz</vt:lpstr>
      <vt:lpstr>Summary</vt:lpstr>
      <vt:lpstr>References</vt:lpstr>
      <vt:lpstr>SP1</vt:lpstr>
      <vt:lpstr>SP2</vt:lpstr>
      <vt:lpstr>Appendix：DRU Pilot for 80MHz tone plan in ref[6]</vt:lpstr>
      <vt:lpstr>Appendix：DRU Pilot for 80MHz tone plan in ref[6]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315</cp:revision>
  <cp:lastPrinted>1601-01-01T00:00:00Z</cp:lastPrinted>
  <dcterms:created xsi:type="dcterms:W3CDTF">2020-06-15T07:09:50Z</dcterms:created>
  <dcterms:modified xsi:type="dcterms:W3CDTF">2024-05-08T07:43:06Z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(3)j6E7caqcYSYJFvHDULkdqdadnD5JkO+gI7Mw/WeLjvyin6OKUYgda+Sa8gqr6/GaJ3Ls7CpG
Gw3fMaEHeexg9/Oq+IreL2F49FGwBWfKx8PZRTQftG3QgoxjhgDdy1DMQtYM4ahyTlTZ1BeB
Kt8xiDD9Rs3rkqxYjzIQ4Mgq/J602fNENE8KQVA6IVHynk8PqkKoIJzvgAAZFDwHbJZDBxRN
MZqRDN9nzctu50HsYb</vt:lpwstr>
  </property>
  <property fmtid="{D5CDD505-2E9C-101B-9397-08002B2CF9AE}" pid="3" name="_2015_ms_pID_7253431">
    <vt:lpwstr>5FdZqg4uZQIXPsQ0pNrkHL2+IM3DM2Hfo3bBTxme88tDmy1iA5xJLS
gwtyvymvB2NnZol8qzw7QdVpJ6H8Cr9V0aVWy/2Osc4FoOTorQr6mEFLjMPHLYNVDsvgvNBG
5L59o7As0XRbiGJDewN/VeHTD3hjHgzhRotspWhsYJeIU46CJp7llaC5xAQFiDkzBjYZ5oba
krM98E83M73AxLJXVUqCBcQaXLtvqIxRTZ+9</vt:lpwstr>
  </property>
  <property fmtid="{D5CDD505-2E9C-101B-9397-08002B2CF9AE}" pid="4" name="_2015_ms_pID_7253432">
    <vt:lpwstr>Dw==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1715152507</vt:lpwstr>
  </property>
</Properties>
</file>