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81" r:id="rId4"/>
    <p:sldId id="302" r:id="rId5"/>
    <p:sldId id="303" r:id="rId6"/>
    <p:sldId id="304" r:id="rId7"/>
    <p:sldId id="311" r:id="rId8"/>
    <p:sldId id="305" r:id="rId9"/>
    <p:sldId id="306" r:id="rId10"/>
    <p:sldId id="307" r:id="rId11"/>
    <p:sldId id="277" r:id="rId12"/>
    <p:sldId id="264" r:id="rId13"/>
    <p:sldId id="294" r:id="rId14"/>
    <p:sldId id="312" r:id="rId15"/>
    <p:sldId id="309" r:id="rId16"/>
    <p:sldId id="31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Discussions on DRU pilot design principles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78513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Bo Gong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80MHz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03823" y="4355490"/>
            <a:ext cx="7936354" cy="213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the same for all 52-tone DRU, near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52-tone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Option2 spans a slightly larger range than option1 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89977"/>
              </p:ext>
            </p:extLst>
          </p:nvPr>
        </p:nvGraphicFramePr>
        <p:xfrm>
          <a:off x="809772" y="1494310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Option2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 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(10,22,36,48)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 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(19,44,73,97)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(17,42,71,95)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(3,27,56,81)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(8,32,61,86)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(22,47,76,100)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(26,51,80,104)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(12,36,65,90)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(11,35,64,89) 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(43,46,93,96,163,166,213,216) 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(13,22,63,72,133,142,183,192)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(52,61,102,111,172,181,222,231)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(28,31,78,81,148,151,198,201)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(26,85,126,185,266,325,366,425)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(56,103,156,203,296,343,396,443)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2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Introduction of New Principles</a:t>
            </a:r>
            <a:r>
              <a:rPr lang="en-US" altLang="zh-CN" dirty="0">
                <a:solidFill>
                  <a:schemeClr val="tx1"/>
                </a:solidFill>
              </a:rPr>
              <a:t>: We proposed two additional DRU pilot design principles that complement existing guidelines without conflicting with them. These principles enhance the design's robustness and efficiency.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Practical Design Solutions</a:t>
            </a:r>
            <a:r>
              <a:rPr lang="en-US" altLang="zh-CN" dirty="0">
                <a:solidFill>
                  <a:schemeClr val="tx1"/>
                </a:solidFill>
              </a:rPr>
              <a:t>: Our proposal includes detailed DRU pilot designs tailored for 20MHz, 40MHz, and 80MHz bandwidths. These designs adhere to both the newly introduced and existing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11-23-1115-00-0uhr-cfo-impact-and-pilot-design-for-dru</a:t>
            </a:r>
          </a:p>
          <a:p>
            <a:pPr marL="0" indent="0">
              <a:buNone/>
            </a:pPr>
            <a:r>
              <a:rPr lang="en-US" altLang="ko-KR" sz="1600" dirty="0"/>
              <a:t>[2] 11-23-1447-00-0uhr-cfo-impact-and-pilot-design-for-dru-follow-up</a:t>
            </a:r>
          </a:p>
          <a:p>
            <a:pPr marL="0" indent="0">
              <a:buNone/>
            </a:pPr>
            <a:r>
              <a:rPr lang="en-US" altLang="ko-KR" sz="1600" dirty="0"/>
              <a:t>[3] 11-23-1511-01-0uhr-</a:t>
            </a:r>
            <a:r>
              <a:rPr lang="en-US" altLang="zh-CN" sz="1600" dirty="0"/>
              <a:t>pilot-tone-allocation-and-other-considerations-of-tone-distributed-rus-for-uhr</a:t>
            </a:r>
          </a:p>
          <a:p>
            <a:pPr marL="0" indent="0">
              <a:buNone/>
            </a:pPr>
            <a:r>
              <a:rPr lang="en-US" altLang="zh-CN" sz="1600" dirty="0"/>
              <a:t>[4] 11-24-0402-01-00bn-20-mhz-tone-plan-and-pilot-design-for-dru</a:t>
            </a:r>
          </a:p>
          <a:p>
            <a:pPr marL="0" indent="0">
              <a:buNone/>
            </a:pPr>
            <a:r>
              <a:rPr lang="en-US" altLang="zh-CN" sz="1600" dirty="0"/>
              <a:t>[5] 11-24-0501-02-00bn-pilot-design-considerations-for-dru</a:t>
            </a:r>
          </a:p>
          <a:p>
            <a:pPr marL="0" indent="0"/>
            <a:r>
              <a:rPr lang="en-US" altLang="zh-CN" sz="1600" dirty="0"/>
              <a:t>[6] </a:t>
            </a:r>
            <a:r>
              <a:rPr lang="en-US" altLang="ko-KR" sz="1600" dirty="0"/>
              <a:t>11-24-0468-01-00bn-dru-tone-plan-for-11bn</a:t>
            </a:r>
          </a:p>
          <a:p>
            <a:pPr marL="0" indent="0"/>
            <a:r>
              <a:rPr lang="en-US" altLang="ko-KR" sz="1600" dirty="0"/>
              <a:t>[7] IEEE P802.11be™/D5.0</a:t>
            </a:r>
          </a:p>
          <a:p>
            <a:pPr marL="0" indent="0"/>
            <a:r>
              <a:rPr lang="en-US" altLang="ko-KR" sz="1600" dirty="0"/>
              <a:t>[8] 11-24-0799-00-00bn-DRU-Tone-Plan-from-the-perspective-of-PAPR</a:t>
            </a:r>
          </a:p>
          <a:p>
            <a:pPr marL="0" indent="0"/>
            <a:endParaRPr lang="en-US" altLang="ko-KR" sz="1600" dirty="0"/>
          </a:p>
          <a:p>
            <a:pPr marL="0" indent="0">
              <a:buNone/>
            </a:pPr>
            <a:endParaRPr lang="en-US" altLang="zh-CN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reduce the DRU types of smallest DRU size for all the spreading BW?</a:t>
            </a: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DRU pilots should be designed to be symmetric around the DC subcarrier where possible?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133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Appendix</a:t>
            </a:r>
            <a:r>
              <a:rPr lang="zh-CN" altLang="en-US" dirty="0"/>
              <a:t>：</a:t>
            </a:r>
            <a:r>
              <a:rPr lang="en-US" altLang="zh-CN" dirty="0"/>
              <a:t>DRU Pilot for 80MHz tone plan in ref[6]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596096"/>
            <a:ext cx="7936354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</a:t>
            </a:r>
            <a:r>
              <a:rPr lang="en-US" altLang="ko-KR" sz="1100" kern="0" dirty="0">
                <a:solidFill>
                  <a:srgbClr val="000000"/>
                </a:solidFill>
              </a:rPr>
              <a:t>:[-452 ,-437, -426, -411, -400, -389, -374, -363, -352, -337, -326, -315, -300, -289, -278, -263, -236, -221, -210, -195, -184, -173, -158, -147, -136, -121, -110,  -99 , -84 , -73 , -62 , -47 , 48, 63,74 ,89, 100, 111, 126, 137 , 148 , 163 , 174 , 185 , 200 , 211 , 222 , 237 , 264 , 279 , 290 , 305 , 316 , 327 , 342 , 353 , 364,379,  390,  401,  416,  427,  438,  453]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</a:t>
            </a:r>
            <a:r>
              <a:rPr lang="en-US" altLang="ko-KR" sz="1100" kern="0" dirty="0">
                <a:solidFill>
                  <a:srgbClr val="000000"/>
                </a:solidFill>
              </a:rPr>
              <a:t>[-461, -445, -433, -421, -404, -392, -380, -364, -351, -335, -323, -311, -294, -282, -266, -254, -245, -229, -217, -205, -188, -176, -164, -148, -135, -119, -107,  -95 , -78 , -66 , -50 , -38 , 39, 55, 67, 79 ,96 , 108 , 120,  136 , 149 , 165 , 177 , 189 , 206 , 218 , 234 , 246 , 255 , 271 , 283 , 295 , 312 , 324 , 336 , 352 , 365 , 381 , 393 , 405 , 422 , 434 , 450 , 462]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AC10345-5DB7-4DE0-9469-2C0752A4E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12431"/>
              </p:ext>
            </p:extLst>
          </p:nvPr>
        </p:nvGraphicFramePr>
        <p:xfrm>
          <a:off x="857131" y="3573016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Option1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(5,17,31,43)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(10,34,62,86)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(26,50,78,102)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(12,36,64,88)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(7,31,59,83)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(14,38,66,90)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(19,43,71,95)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(16,40,68,92)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(11,35,63,87)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(23,60,77,114,140,177,194,231)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(16,28,70,82,133,145,187,199)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(32,44,86,98,149,161,203,215)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(25,37,79,91,142,154,196,208)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07142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(32,56,140,164,266,290,374,398)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(50,74,158,182,284,308,392,416)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506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Appendix</a:t>
            </a:r>
            <a:r>
              <a:rPr lang="zh-CN" altLang="en-US" dirty="0"/>
              <a:t>：</a:t>
            </a:r>
            <a:r>
              <a:rPr lang="en-US" altLang="zh-CN" dirty="0"/>
              <a:t>DRU Pilot for 80MHz tone plan in ref[6]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3D61E93-6726-4CA5-B471-5258942D6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97946"/>
              </p:ext>
            </p:extLst>
          </p:nvPr>
        </p:nvGraphicFramePr>
        <p:xfrm>
          <a:off x="809772" y="2328963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Option2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 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(10,22,36,48)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 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(17,41,69,93)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(18,42,70,94)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(7,31,59,83)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(6,30,58,82)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(23,47,75,99)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(24,48,76,100)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(13,37,65,89)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(12,36,64,88)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(38,42,92,96,155,159,209,213)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(14,17,68,71,131,134,185,188)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(52,55,106,109,169,172,223,226)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(27,30,81,84,144,147,198,201)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(28,75,136,183,262,309,370,417)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(54,103,162,211,288,337,396,445)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05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2199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DRU pilot design has been extensively discussed in previous contributions [1]~[5]. Based on  these discussions, the following principles have been identified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Equal Pilot Count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Non-clustered Pilot Distribution/Even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Distribution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Hierarchical Structure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Frequency Diversity(within one RU)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Avoiding Impairment Zones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presentation, we will also discuss some additional pilot design principles that are intended to enhance performance further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on the RRU pilot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3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The pilots of RRU have the following features: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Uniform Structure: Identical structure across same –sized RRUs through shift and inversion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Symmetry Around DC: Pilot positions are symmetric around DC from global view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7121B45-9D3A-47C8-8CF0-6E55B2CEE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582" y="3581329"/>
            <a:ext cx="6844836" cy="12551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AC7E622-2C0B-4F32-87CE-4D5C187C9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8125" y="4930284"/>
            <a:ext cx="5184576" cy="15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3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Benefits of RRU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Simplified Tone Mapping/</a:t>
            </a:r>
            <a:r>
              <a:rPr lang="en-US" altLang="ko-KR" kern="0" dirty="0" err="1">
                <a:solidFill>
                  <a:srgbClr val="000000"/>
                </a:solidFill>
              </a:rPr>
              <a:t>Demapping</a:t>
            </a:r>
            <a:r>
              <a:rPr lang="en-US" altLang="ko-KR" kern="0" dirty="0">
                <a:solidFill>
                  <a:srgbClr val="000000"/>
                </a:solidFill>
              </a:rPr>
              <a:t>: Reuse of the same tone mapper and </a:t>
            </a:r>
            <a:r>
              <a:rPr lang="en-US" altLang="ko-KR" kern="0" dirty="0" err="1">
                <a:solidFill>
                  <a:srgbClr val="000000"/>
                </a:solidFill>
              </a:rPr>
              <a:t>demapper</a:t>
            </a:r>
            <a:r>
              <a:rPr lang="en-US" altLang="ko-KR" kern="0" dirty="0">
                <a:solidFill>
                  <a:srgbClr val="000000"/>
                </a:solidFill>
              </a:rPr>
              <a:t> across same size RUs, Reducing system complexity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Streamlined LTF Design: Efficient sequence design for small Rus, concatenated to form complete LTF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Enhanced System Efficiency: Uniform and symmetric pilot placement lead to enhanced channel estimation accuracy, improve robustness to frequency offset and simplify the signal processing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Given the significant benefits observed in RRU pilot design, it is advisable to adopt similar principles in the design of DRU pilots.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We will explore how there principles can be effectively implemented in DRU pilot design in the following section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699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620688"/>
            <a:ext cx="7770813" cy="1065213"/>
          </a:xfrm>
        </p:spPr>
        <p:txBody>
          <a:bodyPr/>
          <a:lstStyle/>
          <a:p>
            <a:r>
              <a:rPr lang="en-US" altLang="zh-CN" dirty="0"/>
              <a:t>DRU pilot design principles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520430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Non-Uniform Structure Necessity: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Unlike RRUs, DRUs cannot always adopt a uniform pilot structure. Attempting to do so can result in pilots being squeezed into a local area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Moreover, some DRU tone plans are inherently non-uniform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Minimizing DRU Types: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Despite these challenges, it's beneficial to minimize the number of smallest DRU types in the design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This approach helps in maintaining simplicity while adhering to other pilot design principles, thus optimizing system efficiency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Symmetry Around DC 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Where possible, DRU pilots should be designed to be symmetric around the DC subcarrier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Symmetry around DC enhances channel estimation accuracy and robustness to frequency offsets, similar to RRU designs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This principle does not conflict with other design requirements and is feasible for some DRU tone plans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234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 Pilot for 20MHz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5755" y="1701557"/>
            <a:ext cx="7772400" cy="46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1: [-107:11:-19, 19:11:107]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 [-103:10:-23, 23:10:103]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B8DF008-C882-4027-BADC-5D2B61A10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292365"/>
              </p:ext>
            </p:extLst>
          </p:nvPr>
        </p:nvGraphicFramePr>
        <p:xfrm>
          <a:off x="1294842" y="3212976"/>
          <a:ext cx="6552728" cy="1297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573369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0222">
                <a:tc gridSpan="10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DRU in 20MHz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6595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i=1:9</a:t>
                      </a:r>
                      <a:r>
                        <a:rPr lang="zh-CN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(11,24)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(2,15)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(12,25)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(3,16)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(4,18)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(6,19)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7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(8,21)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DRU </a:t>
                      </a:r>
                      <a:r>
                        <a:rPr lang="en-US" sz="1100" kern="100" dirty="0">
                          <a:effectLst/>
                        </a:rPr>
                        <a:t>8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(7,20)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9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(9,23)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i=1:4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(4,21,30,47)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(6,23,32,49)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3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(11,16,37,42)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4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(13,18,40,45)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i=1:2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(7,41,61,95)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( 21,31,76,86)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0462149-7238-433F-A71E-115DFEFC2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38633"/>
              </p:ext>
            </p:extLst>
          </p:nvPr>
        </p:nvGraphicFramePr>
        <p:xfrm>
          <a:off x="1230813" y="4970366"/>
          <a:ext cx="6680785" cy="1297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701426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0222">
                <a:tc gridSpan="10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DRU in 20MHz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6595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i=1:9</a:t>
                      </a:r>
                      <a:r>
                        <a:rPr lang="zh-CN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(4,17)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(8,21)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(6,19)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(10,23)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(2,16)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(5,18)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7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(9,22)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DRU </a:t>
                      </a:r>
                      <a:r>
                        <a:rPr lang="en-US" sz="1100" kern="100" dirty="0">
                          <a:effectLst/>
                        </a:rPr>
                        <a:t>8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(7,20)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9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(11,25)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i=1:4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(7,16,33,42)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(11,20,37,46)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3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(9,18,35,44)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4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(13,22,40,49)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i=1:2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(13,31,67,85)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( 17,35,72,90)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631E16E4-1B21-4399-9519-6A091400B3C6}"/>
              </a:ext>
            </a:extLst>
          </p:cNvPr>
          <p:cNvSpPr txBox="1"/>
          <p:nvPr/>
        </p:nvSpPr>
        <p:spPr>
          <a:xfrm>
            <a:off x="3976951" y="275327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Option1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33C7238-54FA-473A-9300-4367549DD36B}"/>
              </a:ext>
            </a:extLst>
          </p:cNvPr>
          <p:cNvSpPr txBox="1"/>
          <p:nvPr/>
        </p:nvSpPr>
        <p:spPr>
          <a:xfrm>
            <a:off x="3973776" y="450870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Option2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7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 Pilot for 20MHz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5755" y="1701557"/>
            <a:ext cx="7772400" cy="46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13 or 14 to make use of frequency diversity,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26-tone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Symmetry around the DC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The pilots for 106-tone DRU can be any 4 out of the 8 pilots for the corresponding two 52-tone DRU</a:t>
            </a:r>
          </a:p>
        </p:txBody>
      </p:sp>
    </p:spTree>
    <p:extLst>
      <p:ext uri="{BB962C8B-B14F-4D97-AF65-F5344CB8AC3E}">
        <p14:creationId xmlns:p14="http://schemas.microsoft.com/office/powerpoint/2010/main" val="353085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40MHz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365489"/>
            <a:ext cx="7772400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in[6]:[-214:11:-27, 38:11:225]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13 for all 26-tone DRU,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26-tone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Almost symmetry around the DC(only two pilots are not symmetric)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66814"/>
              </p:ext>
            </p:extLst>
          </p:nvPr>
        </p:nvGraphicFramePr>
        <p:xfrm>
          <a:off x="1115616" y="1844825"/>
          <a:ext cx="6552728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276263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342078">
                  <a:extLst>
                    <a:ext uri="{9D8B030D-6E8A-4147-A177-3AD203B41FA5}">
                      <a16:colId xmlns:a16="http://schemas.microsoft.com/office/drawing/2014/main" val="1743091327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573369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2997">
                <a:tc gridSpan="11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</a:t>
                      </a:r>
                      <a:r>
                        <a:rPr lang="en-US" sz="1200" kern="100" dirty="0" err="1">
                          <a:effectLst/>
                        </a:rPr>
                        <a:t>dRU</a:t>
                      </a:r>
                      <a:r>
                        <a:rPr lang="en-US" sz="1200" kern="100" dirty="0">
                          <a:effectLst/>
                        </a:rPr>
                        <a:t> in 40MHz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i=1:18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(5,18)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0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3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(6,19)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4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7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(5,18)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8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9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(6,19)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10</a:t>
                      </a:r>
                      <a:endParaRPr lang="zh-CN" alt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</a:rPr>
                        <a:t>(8,21)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11</a:t>
                      </a:r>
                      <a:endParaRPr lang="zh-CN" alt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(2,15)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12</a:t>
                      </a:r>
                      <a:endParaRPr lang="zh-CN" alt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3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(3,16)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</a:rPr>
                        <a:t>DRU 1</a:t>
                      </a:r>
                      <a:r>
                        <a:rPr lang="en-US" sz="1000" kern="100" dirty="0">
                          <a:effectLst/>
                        </a:rPr>
                        <a:t>4</a:t>
                      </a:r>
                      <a:endParaRPr lang="zh-CN" sz="10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(7,20)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5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(3,16)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6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(8,21)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FF00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00FF00"/>
                          </a:highlight>
                        </a:rPr>
                        <a:t>7</a:t>
                      </a:r>
                      <a:endParaRPr lang="zh-CN" sz="10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(4,17)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(9,20,35,46)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DRU 2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(11,22,37,48)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DRU 3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(10,21,36,47)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DRU 4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(12,23,38,49)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5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(4,15,30,41)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(6,17,32,43)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(5,16,31,42)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(7,18,33,44)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(17,39,71,93)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(24,46,78,100)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(7,29,61,83)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(14,36,68,90)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307323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242-tone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5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(38,54,87,104,162,178,211,228)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gridSpan="5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(16,32,65,82,139,155,188,205)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663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80MHz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365489"/>
            <a:ext cx="7936354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in[8]: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</a:t>
            </a:r>
            <a:r>
              <a:rPr lang="en-US" altLang="ko-KR" sz="1100" kern="0" dirty="0">
                <a:solidFill>
                  <a:srgbClr val="000000"/>
                </a:solidFill>
              </a:rPr>
              <a:t>:[ -440, -429, -418, -407, -396, -385, -366, -355, -344, -333, -322, -311, -300, -289 ,-278, -267, -240, -229, -218, -207, -196, -185, -174, -163, -152, -133, -122, -111, -100,  -89 , -78 , -67 ,72, 83, 94, 105, 116, 127, 146, 157, 168, 179,190, 201, 212, 223,234,245, 272, 283, 294, 305, 316, 327, 338, 349, 360, 379, 390,  401 , 412 , 423 , 434 , 445 ]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</a:t>
            </a:r>
            <a:r>
              <a:rPr lang="en-US" altLang="ko-KR" sz="1100" kern="0" dirty="0">
                <a:solidFill>
                  <a:srgbClr val="000000"/>
                </a:solidFill>
              </a:rPr>
              <a:t>[-449 ,-437, -425 ,-413, -400, -388, -376, -356, -343, -331, -319, -307, -294, -282, -270, -258, -249, -237, -225, -213, -200, -188, -176, -164, -151, -131, -119, -107,  -94 , -82 , -70 , -58 ,63 ,75, 87,99 , 112 , 124 , 136,  156 , 169 , 181 , 193 , 205 , 218 , 230 , 242 , 254 , 263 , 275 , 287 , 299 , 312 , 324 , 336 , 348 , 361 , 381 , 393 , 405 , 418 , 430 , 442 , 454]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757747"/>
              </p:ext>
            </p:extLst>
          </p:nvPr>
        </p:nvGraphicFramePr>
        <p:xfrm>
          <a:off x="857131" y="3212976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Option1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(5,17,31,43)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( 9,33,62,87)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(25,50,79,103)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(11,35,64,89)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( 6,30,59,84)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(13,37,67,91)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(18,43,72,96)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(15,39,69,93)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(10,34,63,88)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(24,59,74,109,144,179,194,229)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(18,29,68, 79,138,149,188,199)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(34,45,82, 95,154,165,202,215)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(26,39,76, 87,146,159,196,207)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(36,58,136,158,276,298,376,398)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(52,78,152,174,292,318,392,414)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41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11344</TotalTime>
  <Words>2800</Words>
  <Application>Microsoft Office PowerPoint</Application>
  <PresentationFormat>全屏显示(4:3)</PresentationFormat>
  <Paragraphs>494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 Unicode MS</vt:lpstr>
      <vt:lpstr>굴림</vt:lpstr>
      <vt:lpstr>MS Gothic</vt:lpstr>
      <vt:lpstr>宋体</vt:lpstr>
      <vt:lpstr>Arial</vt:lpstr>
      <vt:lpstr>Times New Roman</vt:lpstr>
      <vt:lpstr>Wingdings</vt:lpstr>
      <vt:lpstr>Office 主题</vt:lpstr>
      <vt:lpstr>Discussions on DRU pilot design principles</vt:lpstr>
      <vt:lpstr>Introduction</vt:lpstr>
      <vt:lpstr>Recap on the RRU pilot</vt:lpstr>
      <vt:lpstr>Proposed DRU</vt:lpstr>
      <vt:lpstr>DRU pilot design principles</vt:lpstr>
      <vt:lpstr>Proposed DRU Pilot for 20MHz</vt:lpstr>
      <vt:lpstr>Proposed DRU Pilot for 20MHz</vt:lpstr>
      <vt:lpstr>Proposed DRU Pilot for 40MHz</vt:lpstr>
      <vt:lpstr>Proposed DRU Pilot for 80MHz</vt:lpstr>
      <vt:lpstr>Proposed DRU Pilot for 80MHz</vt:lpstr>
      <vt:lpstr>Summary</vt:lpstr>
      <vt:lpstr>References</vt:lpstr>
      <vt:lpstr>SP1</vt:lpstr>
      <vt:lpstr>SP2</vt:lpstr>
      <vt:lpstr>Appendix：DRU Pilot for 80MHz tone plan in ref[6]</vt:lpstr>
      <vt:lpstr>Appendix：DRU Pilot for 80MHz tone plan in ref[6]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312</cp:revision>
  <cp:lastPrinted>1601-01-01T00:00:00Z</cp:lastPrinted>
  <dcterms:created xsi:type="dcterms:W3CDTF">2020-06-15T07:09:50Z</dcterms:created>
  <dcterms:modified xsi:type="dcterms:W3CDTF">2024-05-08T02:34:06Z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(3)j6E7caqcYSYJFvHDULkdqdadnD5JkO+gI7Mw/WeLjvyin6OKUYgda+Sa8gqr6/GaJ3Ls7CpG
Gw3fMaEHeexg9/Oq+IreL2F49FGwBWfKx8PZRTQftG3QgoxjhgDdy1DMQtYM4ahyTlTZ1BeB
Kt8xiDD9Rs3rkqxYjzIQ4Mgq/J602fNENE8KQVA6IVHynk8PqkKoIJzvgAAZFDwHbJZDBxRN
MZqRDN9nzctu50HsYb</vt:lpwstr>
  </property>
  <property fmtid="{D5CDD505-2E9C-101B-9397-08002B2CF9AE}" pid="3" name="_2015_ms_pID_7253431">
    <vt:lpwstr>5FdZqg4uZQIXPsQ0pNrkHL2+IM3DM2Hfo3bBTxme88tDmy1iA5xJLS
gwtyvymvB2NnZol8qzw7QdVpJ6H8Cr9V0aVWy/2Osc4FoOTorQr6mEFLjMPHLYNVDsvgvNBG
5L59o7As0XRbiGJDewN/VeHTD3hjHgzhRotspWhsYJeIU46CJp7llaC5xAQFiDkzBjYZ5oba
krM98E83M73AxLJXVUqCBcQaXLtvqIxRTZ+9</vt:lpwstr>
  </property>
  <property fmtid="{D5CDD505-2E9C-101B-9397-08002B2CF9AE}" pid="4" name="_2015_ms_pID_7253432">
    <vt:lpwstr>Dw==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1715053959</vt:lpwstr>
  </property>
</Properties>
</file>