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9" r:id="rId3"/>
    <p:sldId id="1468126806" r:id="rId4"/>
    <p:sldId id="1468126803" r:id="rId5"/>
    <p:sldId id="1468126820" r:id="rId6"/>
    <p:sldId id="1468126824" r:id="rId7"/>
    <p:sldId id="1468126827" r:id="rId8"/>
    <p:sldId id="1468126816" r:id="rId9"/>
    <p:sldId id="1468126826" r:id="rId10"/>
    <p:sldId id="1468126829" r:id="rId11"/>
    <p:sldId id="1468126828" r:id="rId12"/>
    <p:sldId id="1468126811" r:id="rId13"/>
    <p:sldId id="1468126812" r:id="rId14"/>
    <p:sldId id="1468126830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CC"/>
    <a:srgbClr val="00FF00"/>
    <a:srgbClr val="CCFFCC"/>
    <a:srgbClr val="A4FD03"/>
    <a:srgbClr val="FFCC99"/>
    <a:srgbClr val="FFCCFF"/>
    <a:srgbClr val="FFFFFF"/>
    <a:srgbClr val="FF0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95" autoAdjust="0"/>
  </p:normalViewPr>
  <p:slideViewPr>
    <p:cSldViewPr>
      <p:cViewPr varScale="1">
        <p:scale>
          <a:sx n="121" d="100"/>
          <a:sy n="121" d="100"/>
        </p:scale>
        <p:origin x="1421" y="9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3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i Cao" userId="a6960595-96e6-47d6-a8d8-833995379cc8" providerId="ADAL" clId="{9E2BB183-BC18-40A8-BC04-881B66C70330}"/>
    <pc:docChg chg="modSld modMainMaster">
      <pc:chgData name="Rui Cao" userId="a6960595-96e6-47d6-a8d8-833995379cc8" providerId="ADAL" clId="{9E2BB183-BC18-40A8-BC04-881B66C70330}" dt="2024-05-15T05:58:12.419" v="115" actId="20577"/>
      <pc:docMkLst>
        <pc:docMk/>
      </pc:docMkLst>
      <pc:sldChg chg="modSp mod">
        <pc:chgData name="Rui Cao" userId="a6960595-96e6-47d6-a8d8-833995379cc8" providerId="ADAL" clId="{9E2BB183-BC18-40A8-BC04-881B66C70330}" dt="2024-05-15T05:44:35.419" v="1" actId="20577"/>
        <pc:sldMkLst>
          <pc:docMk/>
          <pc:sldMk cId="4238932453" sldId="339"/>
        </pc:sldMkLst>
        <pc:spChg chg="mod">
          <ac:chgData name="Rui Cao" userId="a6960595-96e6-47d6-a8d8-833995379cc8" providerId="ADAL" clId="{9E2BB183-BC18-40A8-BC04-881B66C70330}" dt="2024-05-15T05:44:35.419" v="1" actId="20577"/>
          <ac:spMkLst>
            <pc:docMk/>
            <pc:sldMk cId="4238932453" sldId="339"/>
            <ac:spMk id="3" creationId="{00000000-0000-0000-0000-000000000000}"/>
          </ac:spMkLst>
        </pc:spChg>
      </pc:sldChg>
      <pc:sldChg chg="modSp mod">
        <pc:chgData name="Rui Cao" userId="a6960595-96e6-47d6-a8d8-833995379cc8" providerId="ADAL" clId="{9E2BB183-BC18-40A8-BC04-881B66C70330}" dt="2024-05-15T05:44:50.428" v="9" actId="20577"/>
        <pc:sldMkLst>
          <pc:docMk/>
          <pc:sldMk cId="3142259967" sldId="1468126803"/>
        </pc:sldMkLst>
        <pc:spChg chg="mod">
          <ac:chgData name="Rui Cao" userId="a6960595-96e6-47d6-a8d8-833995379cc8" providerId="ADAL" clId="{9E2BB183-BC18-40A8-BC04-881B66C70330}" dt="2024-05-15T05:44:50.428" v="9" actId="20577"/>
          <ac:spMkLst>
            <pc:docMk/>
            <pc:sldMk cId="3142259967" sldId="1468126803"/>
            <ac:spMk id="2" creationId="{D8D12D72-D465-84D8-73A0-13D912CDC976}"/>
          </ac:spMkLst>
        </pc:spChg>
      </pc:sldChg>
      <pc:sldChg chg="modSp mod">
        <pc:chgData name="Rui Cao" userId="a6960595-96e6-47d6-a8d8-833995379cc8" providerId="ADAL" clId="{9E2BB183-BC18-40A8-BC04-881B66C70330}" dt="2024-05-15T05:44:42.978" v="5" actId="20577"/>
        <pc:sldMkLst>
          <pc:docMk/>
          <pc:sldMk cId="708793254" sldId="1468126806"/>
        </pc:sldMkLst>
        <pc:spChg chg="mod">
          <ac:chgData name="Rui Cao" userId="a6960595-96e6-47d6-a8d8-833995379cc8" providerId="ADAL" clId="{9E2BB183-BC18-40A8-BC04-881B66C70330}" dt="2024-05-15T05:44:42.978" v="5" actId="20577"/>
          <ac:spMkLst>
            <pc:docMk/>
            <pc:sldMk cId="708793254" sldId="1468126806"/>
            <ac:spMk id="2" creationId="{DB398129-67F6-E3BA-2D9B-21830202DAE1}"/>
          </ac:spMkLst>
        </pc:spChg>
      </pc:sldChg>
      <pc:sldChg chg="modSp mod">
        <pc:chgData name="Rui Cao" userId="a6960595-96e6-47d6-a8d8-833995379cc8" providerId="ADAL" clId="{9E2BB183-BC18-40A8-BC04-881B66C70330}" dt="2024-05-15T05:55:54.558" v="110" actId="1035"/>
        <pc:sldMkLst>
          <pc:docMk/>
          <pc:sldMk cId="2430567781" sldId="1468126811"/>
        </pc:sldMkLst>
        <pc:spChg chg="mod">
          <ac:chgData name="Rui Cao" userId="a6960595-96e6-47d6-a8d8-833995379cc8" providerId="ADAL" clId="{9E2BB183-BC18-40A8-BC04-881B66C70330}" dt="2024-05-15T05:55:54.558" v="110" actId="1035"/>
          <ac:spMkLst>
            <pc:docMk/>
            <pc:sldMk cId="2430567781" sldId="1468126811"/>
            <ac:spMk id="3" creationId="{00000000-0000-0000-0000-000000000000}"/>
          </ac:spMkLst>
        </pc:spChg>
      </pc:sldChg>
      <pc:sldChg chg="modSp mod">
        <pc:chgData name="Rui Cao" userId="a6960595-96e6-47d6-a8d8-833995379cc8" providerId="ADAL" clId="{9E2BB183-BC18-40A8-BC04-881B66C70330}" dt="2024-05-15T05:44:27.144" v="0" actId="207"/>
        <pc:sldMkLst>
          <pc:docMk/>
          <pc:sldMk cId="3770409909" sldId="1468126820"/>
        </pc:sldMkLst>
        <pc:spChg chg="mod">
          <ac:chgData name="Rui Cao" userId="a6960595-96e6-47d6-a8d8-833995379cc8" providerId="ADAL" clId="{9E2BB183-BC18-40A8-BC04-881B66C70330}" dt="2024-05-15T05:44:27.144" v="0" actId="207"/>
          <ac:spMkLst>
            <pc:docMk/>
            <pc:sldMk cId="3770409909" sldId="1468126820"/>
            <ac:spMk id="3" creationId="{CFF26A9F-1A8B-524B-1976-236EFA77C09A}"/>
          </ac:spMkLst>
        </pc:spChg>
      </pc:sldChg>
      <pc:sldChg chg="modSp mod">
        <pc:chgData name="Rui Cao" userId="a6960595-96e6-47d6-a8d8-833995379cc8" providerId="ADAL" clId="{9E2BB183-BC18-40A8-BC04-881B66C70330}" dt="2024-05-15T05:55:17.103" v="108" actId="15"/>
        <pc:sldMkLst>
          <pc:docMk/>
          <pc:sldMk cId="3151461559" sldId="1468126828"/>
        </pc:sldMkLst>
        <pc:spChg chg="mod">
          <ac:chgData name="Rui Cao" userId="a6960595-96e6-47d6-a8d8-833995379cc8" providerId="ADAL" clId="{9E2BB183-BC18-40A8-BC04-881B66C70330}" dt="2024-05-15T05:54:12.774" v="91" actId="20577"/>
          <ac:spMkLst>
            <pc:docMk/>
            <pc:sldMk cId="3151461559" sldId="1468126828"/>
            <ac:spMk id="2" creationId="{A0946009-F39B-0DEE-4F43-4E03007FCAB5}"/>
          </ac:spMkLst>
        </pc:spChg>
        <pc:spChg chg="mod">
          <ac:chgData name="Rui Cao" userId="a6960595-96e6-47d6-a8d8-833995379cc8" providerId="ADAL" clId="{9E2BB183-BC18-40A8-BC04-881B66C70330}" dt="2024-05-15T05:55:17.103" v="108" actId="15"/>
          <ac:spMkLst>
            <pc:docMk/>
            <pc:sldMk cId="3151461559" sldId="1468126828"/>
            <ac:spMk id="3" creationId="{25E75D1A-16C4-67AD-2BAF-ADB031C2C4F7}"/>
          </ac:spMkLst>
        </pc:spChg>
      </pc:sldChg>
      <pc:sldChg chg="modSp mod">
        <pc:chgData name="Rui Cao" userId="a6960595-96e6-47d6-a8d8-833995379cc8" providerId="ADAL" clId="{9E2BB183-BC18-40A8-BC04-881B66C70330}" dt="2024-05-15T05:58:12.419" v="115" actId="20577"/>
        <pc:sldMkLst>
          <pc:docMk/>
          <pc:sldMk cId="2895851487" sldId="1468126830"/>
        </pc:sldMkLst>
        <pc:spChg chg="mod">
          <ac:chgData name="Rui Cao" userId="a6960595-96e6-47d6-a8d8-833995379cc8" providerId="ADAL" clId="{9E2BB183-BC18-40A8-BC04-881B66C70330}" dt="2024-05-15T05:58:12.419" v="115" actId="20577"/>
          <ac:spMkLst>
            <pc:docMk/>
            <pc:sldMk cId="2895851487" sldId="1468126830"/>
            <ac:spMk id="3" creationId="{FFC94F37-6112-C7A0-A9A5-FCEDDF97074B}"/>
          </ac:spMkLst>
        </pc:spChg>
      </pc:sldChg>
      <pc:sldMasterChg chg="modSp mod">
        <pc:chgData name="Rui Cao" userId="a6960595-96e6-47d6-a8d8-833995379cc8" providerId="ADAL" clId="{9E2BB183-BC18-40A8-BC04-881B66C70330}" dt="2024-05-15T05:45:01.603" v="10" actId="20577"/>
        <pc:sldMasterMkLst>
          <pc:docMk/>
          <pc:sldMasterMk cId="0" sldId="2147483648"/>
        </pc:sldMasterMkLst>
        <pc:spChg chg="mod">
          <ac:chgData name="Rui Cao" userId="a6960595-96e6-47d6-a8d8-833995379cc8" providerId="ADAL" clId="{9E2BB183-BC18-40A8-BC04-881B66C70330}" dt="2024-05-15T05:45:01.603" v="1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410200" y="64736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Rui Cao,</a:t>
            </a:r>
            <a:r>
              <a:rPr lang="en-GB" baseline="0" dirty="0"/>
              <a:t>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0798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r1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s1.org/standards/rfid/uhf-air-interface-protoco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Close-range AMP WiFi Reader Feasibility Study</a:t>
            </a:r>
            <a:br>
              <a:rPr lang="en-US" sz="2800" dirty="0"/>
            </a:br>
            <a:r>
              <a:rPr lang="en-US" sz="2800" dirty="0"/>
              <a:t>Follow up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2024-05-09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8D365-2A0F-47EC-94D1-612E6EFAC2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1183" y="30480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A0BF2BB6-050F-41A6-8CE1-16F15AE65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112155"/>
              </p:ext>
            </p:extLst>
          </p:nvPr>
        </p:nvGraphicFramePr>
        <p:xfrm>
          <a:off x="1066800" y="3581400"/>
          <a:ext cx="7239000" cy="282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62211" imgH="3187681" progId="Word.Document.8">
                  <p:embed/>
                </p:oleObj>
              </mc:Choice>
              <mc:Fallback>
                <p:oleObj name="Document" r:id="rId3" imgW="8162211" imgH="3187681" progId="Word.Document.8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A0BF2BB6-050F-41A6-8CE1-16F15AE655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81400"/>
                        <a:ext cx="7239000" cy="28225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A31C68-EF4B-4D0A-B31C-4D2B4D9EAD2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4B8AA-C3D6-48C6-BD7B-12D26FB38148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4D37-A160-4215-79C9-F448B590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WiFi AMP tag reading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1C0C-F5F8-637A-46FF-2A77F9ED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5387340"/>
            <a:ext cx="8370888" cy="1088073"/>
          </a:xfrm>
        </p:spPr>
        <p:txBody>
          <a:bodyPr/>
          <a:lstStyle/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RxNF</a:t>
            </a:r>
            <a:r>
              <a:rPr lang="en-US" sz="1600" b="0" dirty="0"/>
              <a:t>=-</a:t>
            </a:r>
            <a:r>
              <a:rPr lang="en-US" sz="1600" dirty="0"/>
              <a:t>45</a:t>
            </a:r>
            <a:r>
              <a:rPr lang="en-US" sz="1600" b="0" dirty="0"/>
              <a:t>dBr, read a tag within ~22cm with 100,000 ppm;    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RxNF</a:t>
            </a:r>
            <a:r>
              <a:rPr lang="en-US" sz="1600" b="0" dirty="0"/>
              <a:t>=-50dBr, read a tag within ~26cm with 100,000 ppm;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763E-DD97-A1A1-DADD-428E230EA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078D0-0F33-0552-CF74-9C8E625B213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7BC087-D52E-F01C-3710-2E7CE619909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531ACC-ACC7-7101-5999-72A38241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512166"/>
            <a:ext cx="4925599" cy="36941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AD1D57-961A-A62D-4519-F1C6FF35E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645" y="1512166"/>
            <a:ext cx="4925599" cy="36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59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6009-F39B-0DEE-4F43-4E03007F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 to Tag Writing PPDU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5D1A-16C4-67AD-2BAF-ADB031C2C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4582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Reader to Tag communication,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OOK is the only modulation feasible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PPDU needs to coex with existing 802.11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reuse existing WUR PPDU or new PPDU with similar structure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u="sng" dirty="0"/>
              <a:t>Legacy preamble</a:t>
            </a:r>
            <a:r>
              <a:rPr lang="en-US" dirty="0"/>
              <a:t>: provides coex and compatibility with other WiFi devices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u="sng" dirty="0"/>
              <a:t>WUR/New preamble</a:t>
            </a:r>
            <a:r>
              <a:rPr lang="en-US" dirty="0"/>
              <a:t>: to sync with tag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u="sng" dirty="0"/>
              <a:t>Payload</a:t>
            </a:r>
            <a:r>
              <a:rPr lang="en-US" dirty="0"/>
              <a:t>: information to be programmed to the tag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Bit modulation can be similar to UHR Tag, PIE modulation.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AF320-9AD8-8A26-C525-434293FB9A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0B612-4EBA-6959-8B80-8BD9AF1514AD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2BC319-3EAC-5A38-08FE-334C5CBF238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314C8B0-DCC7-1EA4-AE72-7D1E8C55F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157962"/>
              </p:ext>
            </p:extLst>
          </p:nvPr>
        </p:nvGraphicFramePr>
        <p:xfrm>
          <a:off x="1144588" y="3847306"/>
          <a:ext cx="7466012" cy="531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8906">
                  <a:extLst>
                    <a:ext uri="{9D8B030D-6E8A-4147-A177-3AD203B41FA5}">
                      <a16:colId xmlns:a16="http://schemas.microsoft.com/office/drawing/2014/main" val="331575176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52924118"/>
                    </a:ext>
                  </a:extLst>
                </a:gridCol>
                <a:gridCol w="4685506">
                  <a:extLst>
                    <a:ext uri="{9D8B030D-6E8A-4147-A177-3AD203B41FA5}">
                      <a16:colId xmlns:a16="http://schemas.microsoft.com/office/drawing/2014/main" val="40825464"/>
                    </a:ext>
                  </a:extLst>
                </a:gridCol>
              </a:tblGrid>
              <a:tr h="5314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Legacy 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WUR/New 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OOK modulated payload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16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46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44007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Continue the evaluation of WiFi AMP reader performance considering the tag clock inaccuracy.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Tag reading is feasible (&lt;1% PER) with FM0 modulation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6~15cm range penalty for high ppm (100,000ppm) tag.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AMP reader carrier PPDU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Reuse existing 11b or OFDM PPDU: fully coex with existing WiFi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Redefine payload portion to support reading function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AMP reader to tag PPDU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Need to fully coex with existing WiFi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reuse PPDU format similar to existing 11ba WUR PPDU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56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EBE4-1324-ECAA-1BA4-A407283B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0B4DE-2F2D-6F6E-A1C8-B940CA99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47321"/>
            <a:ext cx="8458200" cy="4113213"/>
          </a:xfrm>
        </p:spPr>
        <p:txBody>
          <a:bodyPr/>
          <a:lstStyle/>
          <a:p>
            <a:r>
              <a:rPr lang="en-US" dirty="0"/>
              <a:t>[1</a:t>
            </a:r>
            <a:r>
              <a:rPr lang="en-US"/>
              <a:t>] 11-23/2038, </a:t>
            </a:r>
            <a:r>
              <a:rPr lang="en-US" dirty="0"/>
              <a:t>Close Range AMP Backscattering in 2.4GHz</a:t>
            </a:r>
          </a:p>
          <a:p>
            <a:r>
              <a:rPr lang="en-US" dirty="0"/>
              <a:t>[2] 11-24/0537, close-range-backscattering-feasibility-study</a:t>
            </a:r>
          </a:p>
          <a:p>
            <a:r>
              <a:rPr lang="en-US" dirty="0"/>
              <a:t>[3]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EPC UHF Gen2 Air Interface Protocol | GS1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4862-E7CE-219A-BA13-86400622B3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2EEEF-809E-B007-8CD4-BBE985785E6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D8F56C-5A12-03C8-6BD5-8E458C83F35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40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ABF8-C14C-ABCE-CED1-AD1B6C0F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94F37-6112-C7A0-A9A5-FCEDDF970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add the following text to </a:t>
            </a:r>
            <a:r>
              <a:rPr lang="en-US" dirty="0" err="1"/>
              <a:t>TGbp</a:t>
            </a:r>
            <a:r>
              <a:rPr lang="en-US" dirty="0"/>
              <a:t> SFD?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11bp defines MAC and PHY for close-range </a:t>
            </a:r>
            <a:r>
              <a:rPr lang="en-US" b="0"/>
              <a:t>backscattering communication.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BA641-7428-A197-371D-BD7AA2DF3F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769F6-9DCB-B7C2-176F-78B7BFE783C9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B89A6C-F8E5-FE8A-67FE-55A0B717336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85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305800" cy="44007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performance of AMP close-range backscattering tag reader was evaluated [2], considering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Tag modulation noise, Tx waveform noise, Tx-Rx leakage noise floor, Rx ADC </a:t>
            </a:r>
            <a:r>
              <a:rPr lang="en-US" dirty="0" err="1"/>
              <a:t>bitwidth</a:t>
            </a:r>
            <a:r>
              <a:rPr lang="en-US" dirty="0"/>
              <a:t>, etc.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presentation,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Performance evaluation considering the clock inaccuracy of the tag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Discuss waveform/PPDU requirement for tag reading and writing.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93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8129-67F6-E3BA-2D9B-21830202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Recap: use cases [1]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3918C-3FCE-9853-0FD5-B77004278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67266"/>
            <a:ext cx="8229600" cy="15900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10’s of billions of AMP+UHF tags can be read with a mobile device?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UHF operation in sub-1GHz for 2B scenarios with 10+m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Consumer usage in 2.4GHz with WiFi device in close range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D51F6-637C-A3CE-14BA-4368BC8AC6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6C14A-C186-502A-BDE8-BF77E1CE9CE6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043AD6-6CC8-6137-ACCC-8431D6C3D21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348249-4FB0-9A90-F71E-6E206ADAE3EE}"/>
              </a:ext>
            </a:extLst>
          </p:cNvPr>
          <p:cNvGrpSpPr/>
          <p:nvPr/>
        </p:nvGrpSpPr>
        <p:grpSpPr>
          <a:xfrm>
            <a:off x="2320844" y="3062602"/>
            <a:ext cx="4048288" cy="3412811"/>
            <a:chOff x="1997852" y="2295177"/>
            <a:chExt cx="4883313" cy="41631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3C629B-7BF2-115B-3F8D-87634D259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86948" y="5059049"/>
              <a:ext cx="932547" cy="979387"/>
            </a:xfrm>
            <a:prstGeom prst="rect">
              <a:avLst/>
            </a:prstGeom>
          </p:spPr>
        </p:pic>
        <p:pic>
          <p:nvPicPr>
            <p:cNvPr id="8" name="Picture 4" descr="Clothes Icon Vector Art, Icons, and Graphics for Free Download">
              <a:extLst>
                <a:ext uri="{FF2B5EF4-FFF2-40B4-BE49-F238E27FC236}">
                  <a16:creationId xmlns:a16="http://schemas.microsoft.com/office/drawing/2014/main" id="{75C76CCB-5CB6-E33A-054F-A8425D549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821" y="2670316"/>
              <a:ext cx="1167517" cy="1167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Bottle - Free icons">
              <a:extLst>
                <a:ext uri="{FF2B5EF4-FFF2-40B4-BE49-F238E27FC236}">
                  <a16:creationId xmlns:a16="http://schemas.microsoft.com/office/drawing/2014/main" id="{081F4CB2-3FED-E756-7C5A-E0A6A8518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903" y="2340294"/>
              <a:ext cx="822832" cy="82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Tag Flight Baggage Luggage Svg Png Icon Free Download (#571343) -  OnlineWebFonts.COM">
              <a:extLst>
                <a:ext uri="{FF2B5EF4-FFF2-40B4-BE49-F238E27FC236}">
                  <a16:creationId xmlns:a16="http://schemas.microsoft.com/office/drawing/2014/main" id="{73053F58-84BC-65D0-9E84-7C75EBFC7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0390">
              <a:off x="5298666" y="2694154"/>
              <a:ext cx="455516" cy="888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ircraft baggage, airport, baggage, baggage handling system, suitcase icon  - Download on Iconfinder">
              <a:extLst>
                <a:ext uri="{FF2B5EF4-FFF2-40B4-BE49-F238E27FC236}">
                  <a16:creationId xmlns:a16="http://schemas.microsoft.com/office/drawing/2014/main" id="{12835A4C-2CA5-A098-CE10-83226BA6CA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755"/>
            <a:stretch/>
          </p:blipFill>
          <p:spPr bwMode="auto">
            <a:xfrm>
              <a:off x="5541918" y="2295177"/>
              <a:ext cx="1339247" cy="99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Pharmacy icon PNG and SVG Vector Free Download">
              <a:extLst>
                <a:ext uri="{FF2B5EF4-FFF2-40B4-BE49-F238E27FC236}">
                  <a16:creationId xmlns:a16="http://schemas.microsoft.com/office/drawing/2014/main" id="{F8B594FA-E0E6-4C59-981A-4F07E9AE6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651" y="3756167"/>
              <a:ext cx="979862" cy="1056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wifi waves">
              <a:extLst>
                <a:ext uri="{FF2B5EF4-FFF2-40B4-BE49-F238E27FC236}">
                  <a16:creationId xmlns:a16="http://schemas.microsoft.com/office/drawing/2014/main" id="{DE8BD680-ACCD-B3D5-477E-32ECAB124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61367">
              <a:off x="2866600" y="3298984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wifi waves">
              <a:extLst>
                <a:ext uri="{FF2B5EF4-FFF2-40B4-BE49-F238E27FC236}">
                  <a16:creationId xmlns:a16="http://schemas.microsoft.com/office/drawing/2014/main" id="{AB9560CC-AA3A-A7D4-0BA5-FBDECE3DB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004776">
              <a:off x="4023496" y="2837673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6" descr="wifi waves">
              <a:extLst>
                <a:ext uri="{FF2B5EF4-FFF2-40B4-BE49-F238E27FC236}">
                  <a16:creationId xmlns:a16="http://schemas.microsoft.com/office/drawing/2014/main" id="{39D8E580-99EA-6DE0-53CB-0409AEDBC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48980">
              <a:off x="4872224" y="3161787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wifi waves">
              <a:extLst>
                <a:ext uri="{FF2B5EF4-FFF2-40B4-BE49-F238E27FC236}">
                  <a16:creationId xmlns:a16="http://schemas.microsoft.com/office/drawing/2014/main" id="{137279A1-E3B6-49D5-2660-18AC49B19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354897" y="4048125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8" descr="237,497 Parcel Icon Images, Stock Photos &amp; Vectors | Shutterstock">
              <a:extLst>
                <a:ext uri="{FF2B5EF4-FFF2-40B4-BE49-F238E27FC236}">
                  <a16:creationId xmlns:a16="http://schemas.microsoft.com/office/drawing/2014/main" id="{1CBDC074-6550-C875-637B-B81480C3C5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20" t="19518" r="25393" b="24867"/>
            <a:stretch/>
          </p:blipFill>
          <p:spPr bwMode="auto">
            <a:xfrm>
              <a:off x="1997852" y="3945725"/>
              <a:ext cx="808727" cy="957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6" descr="wifi waves">
              <a:extLst>
                <a:ext uri="{FF2B5EF4-FFF2-40B4-BE49-F238E27FC236}">
                  <a16:creationId xmlns:a16="http://schemas.microsoft.com/office/drawing/2014/main" id="{EC45CA02-BA70-3AAA-93FD-3EDCAAA92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26992">
              <a:off x="2581797" y="4170541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ED41D4E-A16B-BB16-5F14-A24C8D5F3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grayscl/>
            </a:blip>
            <a:stretch>
              <a:fillRect/>
            </a:stretch>
          </p:blipFill>
          <p:spPr>
            <a:xfrm>
              <a:off x="2027652" y="5162583"/>
              <a:ext cx="1314192" cy="105337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A7EADEA-18A9-BA43-9F55-2F880F5467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6254" t="9066" r="25050" b="5200"/>
            <a:stretch/>
          </p:blipFill>
          <p:spPr>
            <a:xfrm>
              <a:off x="3087517" y="3427602"/>
              <a:ext cx="2301236" cy="234646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Picture 16" descr="wifi waves">
              <a:extLst>
                <a:ext uri="{FF2B5EF4-FFF2-40B4-BE49-F238E27FC236}">
                  <a16:creationId xmlns:a16="http://schemas.microsoft.com/office/drawing/2014/main" id="{8DC4A31B-ADE8-3A47-9E7B-9A8D3CC63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16811">
              <a:off x="2800885" y="5194627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wifi waves">
              <a:extLst>
                <a:ext uri="{FF2B5EF4-FFF2-40B4-BE49-F238E27FC236}">
                  <a16:creationId xmlns:a16="http://schemas.microsoft.com/office/drawing/2014/main" id="{19F8ED82-5035-93EA-FFBF-2167FFC0C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04054">
              <a:off x="5151551" y="5223457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2F74F2-E93C-D6FE-16E4-9C928426AB05}"/>
                </a:ext>
              </a:extLst>
            </p:cNvPr>
            <p:cNvSpPr txBox="1"/>
            <p:nvPr/>
          </p:nvSpPr>
          <p:spPr>
            <a:xfrm>
              <a:off x="2588357" y="6123423"/>
              <a:ext cx="3501269" cy="334884"/>
            </a:xfrm>
            <a:prstGeom prst="rect">
              <a:avLst/>
            </a:prstGeom>
            <a:noFill/>
          </p:spPr>
          <p:txBody>
            <a:bodyPr wrap="none" lIns="68580" tIns="34290" rIns="68580" rtlCol="0" anchor="t">
              <a:noAutofit/>
            </a:bodyPr>
            <a:lstStyle/>
            <a:p>
              <a:pPr algn="ctr"/>
              <a:r>
                <a:rPr lang="en-US" sz="1200" b="1" i="1" dirty="0">
                  <a:solidFill>
                    <a:schemeClr val="tx1"/>
                  </a:solidFill>
                </a:rPr>
                <a:t>Read range requirement: 5~10cm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79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2D72-D465-84D8-73A0-13D912CD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Recap: </a:t>
            </a:r>
            <a:r>
              <a:rPr lang="en-US" dirty="0"/>
              <a:t>WiFi AMP Tag Reading 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100F2-F1F0-3C71-6C9E-551960ACD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317096"/>
            <a:ext cx="8229599" cy="2007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reader: WiFi transceiver with 2+ antennas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set of antennas send reading energizer/carrier signal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Second set of antennas decode the backscattered tag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FB735-B7FB-FAA1-441A-6826DFADF4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C826F-7204-1921-C7A5-8659D505EFD4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BEF28E-AC15-A803-38E7-80F42A2CE72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DEE6E4-A708-13D8-64F1-99EE63FA2813}"/>
              </a:ext>
            </a:extLst>
          </p:cNvPr>
          <p:cNvGrpSpPr/>
          <p:nvPr/>
        </p:nvGrpSpPr>
        <p:grpSpPr>
          <a:xfrm>
            <a:off x="1256984" y="1751013"/>
            <a:ext cx="6756577" cy="2158317"/>
            <a:chOff x="1256984" y="1751013"/>
            <a:chExt cx="6756577" cy="2158317"/>
          </a:xfrm>
        </p:grpSpPr>
        <p:sp>
          <p:nvSpPr>
            <p:cNvPr id="9" name="Arrow: Curved Down 8">
              <a:extLst>
                <a:ext uri="{FF2B5EF4-FFF2-40B4-BE49-F238E27FC236}">
                  <a16:creationId xmlns:a16="http://schemas.microsoft.com/office/drawing/2014/main" id="{35F47190-4414-AEC5-A0B0-9E9BFD68B91C}"/>
                </a:ext>
              </a:extLst>
            </p:cNvPr>
            <p:cNvSpPr/>
            <p:nvPr/>
          </p:nvSpPr>
          <p:spPr bwMode="auto">
            <a:xfrm rot="5400000">
              <a:off x="3260985" y="2663051"/>
              <a:ext cx="1320926" cy="452129"/>
            </a:xfrm>
            <a:prstGeom prst="curvedDown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815541-6AF8-C622-E20E-AB6E9A410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600" y="1830388"/>
              <a:ext cx="3593961" cy="207894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DB2B5E-8B5F-EE11-242D-013672274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6984" y="1751013"/>
              <a:ext cx="2438400" cy="210670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42F5A5-3CA3-2EE3-36DC-436C1BEB2E0D}"/>
                </a:ext>
              </a:extLst>
            </p:cNvPr>
            <p:cNvSpPr txBox="1"/>
            <p:nvPr/>
          </p:nvSpPr>
          <p:spPr>
            <a:xfrm>
              <a:off x="1256984" y="1885508"/>
              <a:ext cx="16386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WiFi AMP reader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5ED7FA-CE77-0C49-DF0D-D11335E76CF1}"/>
                </a:ext>
              </a:extLst>
            </p:cNvPr>
            <p:cNvSpPr txBox="1"/>
            <p:nvPr/>
          </p:nvSpPr>
          <p:spPr>
            <a:xfrm>
              <a:off x="6400800" y="1978223"/>
              <a:ext cx="1524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AMP tag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25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41">
            <a:extLst>
              <a:ext uri="{FF2B5EF4-FFF2-40B4-BE49-F238E27FC236}">
                <a16:creationId xmlns:a16="http://schemas.microsoft.com/office/drawing/2014/main" id="{DD715675-F8CD-1029-A700-9F706EFC2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80317"/>
              </p:ext>
            </p:extLst>
          </p:nvPr>
        </p:nvGraphicFramePr>
        <p:xfrm>
          <a:off x="1414775" y="4726335"/>
          <a:ext cx="7332858" cy="138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62">
                  <a:extLst>
                    <a:ext uri="{9D8B030D-6E8A-4147-A177-3AD203B41FA5}">
                      <a16:colId xmlns:a16="http://schemas.microsoft.com/office/drawing/2014/main" val="3649037606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687453759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242021381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2582812071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1010897990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499055458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745469527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750178192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4067780847"/>
                    </a:ext>
                  </a:extLst>
                </a:gridCol>
              </a:tblGrid>
              <a:tr h="13820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5788662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7C4B7C6-B625-F1C9-D322-F4187581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82" y="554078"/>
            <a:ext cx="7770813" cy="1065213"/>
          </a:xfrm>
        </p:spPr>
        <p:txBody>
          <a:bodyPr/>
          <a:lstStyle/>
          <a:p>
            <a:r>
              <a:rPr lang="en-US" dirty="0"/>
              <a:t>WiFi Reader Rx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26A9F-1A8B-524B-1976-236EFA77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17" y="3571658"/>
            <a:ext cx="8471326" cy="90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Note: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Power difference between leakage and backscattered signal is modeled into the channel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Backscattering modulation: OOK, </a:t>
            </a:r>
            <a:r>
              <a:rPr lang="en-US" sz="1600" b="1" dirty="0">
                <a:solidFill>
                  <a:srgbClr val="FF0000"/>
                </a:solidFill>
              </a:rPr>
              <a:t>tag modulation clock has up to ~100k ppm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59952-F94F-FFA7-924F-27AC6F331B4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177470" y="6539887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E48C2-E53A-2889-6C82-949B55935B5D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294624" y="6507410"/>
            <a:ext cx="3184520" cy="180975"/>
          </a:xfrm>
        </p:spPr>
        <p:txBody>
          <a:bodyPr/>
          <a:lstStyle/>
          <a:p>
            <a:r>
              <a:rPr lang="en-GB" dirty="0"/>
              <a:t>Rui Cao, etc. (NXP)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E3A758-71C0-7D3B-4AF6-5A5E51DD64C8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7E6FFB3-02DA-9CB7-E3D2-F8F7A0A1637B}"/>
                  </a:ext>
                </a:extLst>
              </p:cNvPr>
              <p:cNvSpPr txBox="1"/>
              <p:nvPr/>
            </p:nvSpPr>
            <p:spPr>
              <a:xfrm>
                <a:off x="1026439" y="2071151"/>
                <a:ext cx="745582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𝑙𝑘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𝑏𝑠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7E6FFB3-02DA-9CB7-E3D2-F8F7A0A16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9" y="2071151"/>
                <a:ext cx="7455824" cy="385555"/>
              </a:xfrm>
              <a:prstGeom prst="rect">
                <a:avLst/>
              </a:prstGeom>
              <a:blipFill>
                <a:blip r:embed="rId2"/>
                <a:stretch>
                  <a:fillRect l="-491" b="-30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8AB2FCA8-9400-727D-97CE-E715A7F84CCF}"/>
              </a:ext>
            </a:extLst>
          </p:cNvPr>
          <p:cNvSpPr txBox="1"/>
          <p:nvPr/>
        </p:nvSpPr>
        <p:spPr>
          <a:xfrm>
            <a:off x="1407464" y="6131305"/>
            <a:ext cx="7038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>
                <a:solidFill>
                  <a:schemeClr val="tx1"/>
                </a:solidFill>
              </a:rPr>
              <a:t>    0            0           1           0	  1	0            1            1             0            1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F730B0B0-687B-4A6C-F349-5756270B60CE}"/>
              </a:ext>
            </a:extLst>
          </p:cNvPr>
          <p:cNvSpPr txBox="1">
            <a:spLocks/>
          </p:cNvSpPr>
          <p:nvPr/>
        </p:nvSpPr>
        <p:spPr bwMode="auto">
          <a:xfrm>
            <a:off x="1823842" y="2796641"/>
            <a:ext cx="1243716" cy="531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transmitted waveform</a:t>
            </a:r>
          </a:p>
          <a:p>
            <a:pPr marL="0" indent="0"/>
            <a:r>
              <a:rPr lang="en-US" sz="1600" b="0" kern="0" dirty="0"/>
              <a:t>  </a:t>
            </a:r>
            <a:endParaRPr lang="en-US" sz="1200" kern="0" dirty="0"/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C17CD7F3-105E-B0A2-8844-8F1E2FF58F11}"/>
              </a:ext>
            </a:extLst>
          </p:cNvPr>
          <p:cNvSpPr txBox="1">
            <a:spLocks/>
          </p:cNvSpPr>
          <p:nvPr/>
        </p:nvSpPr>
        <p:spPr bwMode="auto">
          <a:xfrm>
            <a:off x="2892825" y="2850693"/>
            <a:ext cx="1371328" cy="58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transmit noise (</a:t>
            </a:r>
            <a:r>
              <a:rPr lang="en-US" sz="1600" b="0" kern="0" dirty="0" err="1"/>
              <a:t>TxEVM</a:t>
            </a:r>
            <a:r>
              <a:rPr lang="en-US" sz="1600" b="0" kern="0" dirty="0"/>
              <a:t>)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FCF7BFBD-0576-2486-94A6-E6635FCAF8B7}"/>
              </a:ext>
            </a:extLst>
          </p:cNvPr>
          <p:cNvSpPr txBox="1">
            <a:spLocks/>
          </p:cNvSpPr>
          <p:nvPr/>
        </p:nvSpPr>
        <p:spPr bwMode="auto">
          <a:xfrm>
            <a:off x="5536526" y="2827358"/>
            <a:ext cx="1219200" cy="4659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modulated bit n</a:t>
            </a: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10F0E47C-D181-5A77-D3C8-2084A4A4B5B1}"/>
              </a:ext>
            </a:extLst>
          </p:cNvPr>
          <p:cNvSpPr txBox="1">
            <a:spLocks/>
          </p:cNvSpPr>
          <p:nvPr/>
        </p:nvSpPr>
        <p:spPr bwMode="auto">
          <a:xfrm>
            <a:off x="7892514" y="2850693"/>
            <a:ext cx="1480086" cy="608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receiver noise (SNR)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D1BB5A1-4852-FC71-7E86-C9777099501E}"/>
              </a:ext>
            </a:extLst>
          </p:cNvPr>
          <p:cNvCxnSpPr>
            <a:cxnSpLocks/>
            <a:stCxn id="77" idx="0"/>
          </p:cNvCxnSpPr>
          <p:nvPr/>
        </p:nvCxnSpPr>
        <p:spPr bwMode="auto">
          <a:xfrm flipV="1">
            <a:off x="2445700" y="2466867"/>
            <a:ext cx="160468" cy="32977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CE05A37-3810-AF02-C979-2A7A38A2DF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39568" y="2466867"/>
            <a:ext cx="176451" cy="3604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CBC323FC-918D-925E-D004-9EEE6E102304}"/>
              </a:ext>
            </a:extLst>
          </p:cNvPr>
          <p:cNvSpPr txBox="1">
            <a:spLocks/>
          </p:cNvSpPr>
          <p:nvPr/>
        </p:nvSpPr>
        <p:spPr bwMode="auto">
          <a:xfrm>
            <a:off x="687054" y="2806652"/>
            <a:ext cx="1317389" cy="850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Tx-Rx leakage channel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C14E2BA3-7BE0-39F7-7857-4E3F882122F3}"/>
              </a:ext>
            </a:extLst>
          </p:cNvPr>
          <p:cNvSpPr txBox="1">
            <a:spLocks/>
          </p:cNvSpPr>
          <p:nvPr/>
        </p:nvSpPr>
        <p:spPr bwMode="auto">
          <a:xfrm>
            <a:off x="4177470" y="2874028"/>
            <a:ext cx="1371328" cy="531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backscattered channel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A423F0E-97DE-03C0-FEDA-37700BC49264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4410" y="2514371"/>
            <a:ext cx="160468" cy="32977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E6EB76F-AC55-FE8E-11AB-1D06ACD3BA6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77470" y="2460674"/>
            <a:ext cx="429765" cy="4133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CB5937F-906A-645B-EBF3-E6A168F81950}"/>
              </a:ext>
            </a:extLst>
          </p:cNvPr>
          <p:cNvCxnSpPr>
            <a:cxnSpLocks/>
          </p:cNvCxnSpPr>
          <p:nvPr/>
        </p:nvCxnSpPr>
        <p:spPr bwMode="auto">
          <a:xfrm flipV="1">
            <a:off x="6021586" y="2514371"/>
            <a:ext cx="109263" cy="3596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6B0F795-401F-E6CD-09B5-A171A8D9C17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53683" y="2477901"/>
            <a:ext cx="102949" cy="4195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61D972E-B561-319B-24C3-4FBC86D1F2F9}"/>
              </a:ext>
            </a:extLst>
          </p:cNvPr>
          <p:cNvCxnSpPr/>
          <p:nvPr/>
        </p:nvCxnSpPr>
        <p:spPr bwMode="auto">
          <a:xfrm>
            <a:off x="1262375" y="4734434"/>
            <a:ext cx="0" cy="1371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1E84BA7-7F5B-1ECA-8604-3BB9AD49F3B5}"/>
              </a:ext>
            </a:extLst>
          </p:cNvPr>
          <p:cNvCxnSpPr>
            <a:cxnSpLocks/>
          </p:cNvCxnSpPr>
          <p:nvPr/>
        </p:nvCxnSpPr>
        <p:spPr bwMode="auto">
          <a:xfrm>
            <a:off x="1077464" y="5746262"/>
            <a:ext cx="0" cy="37567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7315A750-7067-687A-FAD2-DB5E0BC401E9}"/>
              </a:ext>
            </a:extLst>
          </p:cNvPr>
          <p:cNvSpPr txBox="1">
            <a:spLocks/>
          </p:cNvSpPr>
          <p:nvPr/>
        </p:nvSpPr>
        <p:spPr bwMode="auto">
          <a:xfrm>
            <a:off x="381000" y="4902285"/>
            <a:ext cx="805176" cy="60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Leakage signal</a:t>
            </a:r>
            <a:endParaRPr lang="en-US" sz="1200" kern="0" dirty="0"/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5ACC01F6-AA43-BF88-68DE-E091C8826DF8}"/>
              </a:ext>
            </a:extLst>
          </p:cNvPr>
          <p:cNvSpPr txBox="1">
            <a:spLocks/>
          </p:cNvSpPr>
          <p:nvPr/>
        </p:nvSpPr>
        <p:spPr bwMode="auto">
          <a:xfrm>
            <a:off x="481278" y="5680992"/>
            <a:ext cx="672531" cy="60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BS signal</a:t>
            </a:r>
            <a:endParaRPr lang="en-US" sz="1200" kern="0" dirty="0"/>
          </a:p>
        </p:txBody>
      </p:sp>
      <p:sp>
        <p:nvSpPr>
          <p:cNvPr id="111" name="Left Brace 110">
            <a:extLst>
              <a:ext uri="{FF2B5EF4-FFF2-40B4-BE49-F238E27FC236}">
                <a16:creationId xmlns:a16="http://schemas.microsoft.com/office/drawing/2014/main" id="{2AD6481F-18A7-0BE0-0D65-262C2EE530C4}"/>
              </a:ext>
            </a:extLst>
          </p:cNvPr>
          <p:cNvSpPr/>
          <p:nvPr/>
        </p:nvSpPr>
        <p:spPr bwMode="auto">
          <a:xfrm rot="5400000">
            <a:off x="2412965" y="1071846"/>
            <a:ext cx="292122" cy="1678900"/>
          </a:xfrm>
          <a:prstGeom prst="leftBrace">
            <a:avLst>
              <a:gd name="adj1" fmla="val 81384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2" name="Left Brace 111">
            <a:extLst>
              <a:ext uri="{FF2B5EF4-FFF2-40B4-BE49-F238E27FC236}">
                <a16:creationId xmlns:a16="http://schemas.microsoft.com/office/drawing/2014/main" id="{828226E1-D52B-05A1-3B6C-EBD9BB763303}"/>
              </a:ext>
            </a:extLst>
          </p:cNvPr>
          <p:cNvSpPr/>
          <p:nvPr/>
        </p:nvSpPr>
        <p:spPr bwMode="auto">
          <a:xfrm rot="5400000">
            <a:off x="5552843" y="99372"/>
            <a:ext cx="292122" cy="3637643"/>
          </a:xfrm>
          <a:prstGeom prst="leftBrace">
            <a:avLst>
              <a:gd name="adj1" fmla="val 81384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10B0B8F8-17A9-5ABE-7E7B-DCEAE7DEEA29}"/>
              </a:ext>
            </a:extLst>
          </p:cNvPr>
          <p:cNvSpPr txBox="1">
            <a:spLocks/>
          </p:cNvSpPr>
          <p:nvPr/>
        </p:nvSpPr>
        <p:spPr bwMode="auto">
          <a:xfrm>
            <a:off x="2004443" y="1480266"/>
            <a:ext cx="1394033" cy="376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Leakage signal</a:t>
            </a:r>
            <a:endParaRPr lang="en-US" sz="1200" kern="0" dirty="0"/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BC220BFA-DBE9-29DE-1206-3FE8F5F88A5D}"/>
              </a:ext>
            </a:extLst>
          </p:cNvPr>
          <p:cNvSpPr txBox="1">
            <a:spLocks/>
          </p:cNvSpPr>
          <p:nvPr/>
        </p:nvSpPr>
        <p:spPr bwMode="auto">
          <a:xfrm>
            <a:off x="4437053" y="1488641"/>
            <a:ext cx="2082000" cy="35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Backscattered signal</a:t>
            </a:r>
            <a:endParaRPr lang="en-US" sz="1200" kern="0" dirty="0"/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27A27AEC-D7DB-589E-5DB0-FAE17EE2FFEA}"/>
              </a:ext>
            </a:extLst>
          </p:cNvPr>
          <p:cNvSpPr txBox="1">
            <a:spLocks/>
          </p:cNvSpPr>
          <p:nvPr/>
        </p:nvSpPr>
        <p:spPr bwMode="auto">
          <a:xfrm>
            <a:off x="6494840" y="2877011"/>
            <a:ext cx="1480086" cy="608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modulation noise (</a:t>
            </a:r>
            <a:r>
              <a:rPr lang="en-US" sz="1600" b="0" kern="0" dirty="0" err="1"/>
              <a:t>TxEVM</a:t>
            </a:r>
            <a:r>
              <a:rPr lang="en-US" sz="1600" b="0" kern="0" dirty="0"/>
              <a:t>)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54C50DC-20CF-BE39-2CD6-C17367BDD293}"/>
              </a:ext>
            </a:extLst>
          </p:cNvPr>
          <p:cNvCxnSpPr>
            <a:cxnSpLocks/>
          </p:cNvCxnSpPr>
          <p:nvPr/>
        </p:nvCxnSpPr>
        <p:spPr bwMode="auto">
          <a:xfrm flipV="1">
            <a:off x="7108943" y="2447379"/>
            <a:ext cx="69595" cy="47643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A9167EB-DE20-3332-BB3D-A5C01F411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245218"/>
              </p:ext>
            </p:extLst>
          </p:nvPr>
        </p:nvGraphicFramePr>
        <p:xfrm>
          <a:off x="1416330" y="5721872"/>
          <a:ext cx="7332858" cy="385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62">
                  <a:extLst>
                    <a:ext uri="{9D8B030D-6E8A-4147-A177-3AD203B41FA5}">
                      <a16:colId xmlns:a16="http://schemas.microsoft.com/office/drawing/2014/main" val="3649037606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687453759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242021381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2582812071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1010897990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499055458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745469527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750178192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4067780847"/>
                    </a:ext>
                  </a:extLst>
                </a:gridCol>
              </a:tblGrid>
              <a:tr h="3850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57886620"/>
                  </a:ext>
                </a:extLst>
              </a:tr>
            </a:tbl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2F3BC2A0-C5C5-CB89-674A-98B0DBA17B83}"/>
              </a:ext>
            </a:extLst>
          </p:cNvPr>
          <p:cNvGrpSpPr/>
          <p:nvPr/>
        </p:nvGrpSpPr>
        <p:grpSpPr>
          <a:xfrm>
            <a:off x="1407464" y="5729260"/>
            <a:ext cx="7044640" cy="386579"/>
            <a:chOff x="1066341" y="3059196"/>
            <a:chExt cx="7044640" cy="38657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149C80E-B9AE-B1F8-E9C2-0C11589AD5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6461" y="3074344"/>
              <a:ext cx="595319" cy="60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F13951DF-17A6-2749-8DFF-84377258664F}"/>
                </a:ext>
              </a:extLst>
            </p:cNvPr>
            <p:cNvCxnSpPr>
              <a:cxnSpLocks/>
            </p:cNvCxnSpPr>
            <p:nvPr/>
          </p:nvCxnSpPr>
          <p:spPr>
            <a:xfrm>
              <a:off x="1739704" y="3061210"/>
              <a:ext cx="700076" cy="37476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64AE42-F1DB-2E07-443F-12BFFB91195A}"/>
                </a:ext>
              </a:extLst>
            </p:cNvPr>
            <p:cNvCxnSpPr>
              <a:cxnSpLocks/>
            </p:cNvCxnSpPr>
            <p:nvPr/>
          </p:nvCxnSpPr>
          <p:spPr>
            <a:xfrm>
              <a:off x="1736596" y="3061762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5EBA8D1D-BF99-D648-1C82-918DE7C24AA3}"/>
                </a:ext>
              </a:extLst>
            </p:cNvPr>
            <p:cNvCxnSpPr>
              <a:cxnSpLocks/>
            </p:cNvCxnSpPr>
            <p:nvPr/>
          </p:nvCxnSpPr>
          <p:spPr>
            <a:xfrm>
              <a:off x="6616769" y="3059196"/>
              <a:ext cx="755736" cy="369308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5E4A42-6DB2-C22C-FCEA-32B2700DAC76}"/>
                </a:ext>
              </a:extLst>
            </p:cNvPr>
            <p:cNvCxnSpPr>
              <a:cxnSpLocks/>
            </p:cNvCxnSpPr>
            <p:nvPr/>
          </p:nvCxnSpPr>
          <p:spPr>
            <a:xfrm>
              <a:off x="3011677" y="3074828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813FAB8-D009-0392-6807-3771252B14FB}"/>
                </a:ext>
              </a:extLst>
            </p:cNvPr>
            <p:cNvCxnSpPr>
              <a:cxnSpLocks/>
            </p:cNvCxnSpPr>
            <p:nvPr/>
          </p:nvCxnSpPr>
          <p:spPr>
            <a:xfrm>
              <a:off x="1066341" y="3061762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E4B274A3-6EA6-6D38-5768-ED8A402BDB6E}"/>
                </a:ext>
              </a:extLst>
            </p:cNvPr>
            <p:cNvCxnSpPr>
              <a:cxnSpLocks/>
            </p:cNvCxnSpPr>
            <p:nvPr/>
          </p:nvCxnSpPr>
          <p:spPr>
            <a:xfrm>
              <a:off x="1066341" y="3059196"/>
              <a:ext cx="666053" cy="367238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A22120-EF0A-027F-A706-91515E0DDA93}"/>
                </a:ext>
              </a:extLst>
            </p:cNvPr>
            <p:cNvGrpSpPr/>
            <p:nvPr/>
          </p:nvGrpSpPr>
          <p:grpSpPr>
            <a:xfrm>
              <a:off x="3767581" y="3074726"/>
              <a:ext cx="1453896" cy="367238"/>
              <a:chOff x="4416254" y="3320478"/>
              <a:chExt cx="1453896" cy="367238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A53C831-535E-E7EB-1A92-B09A1C8AB0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16254" y="3683092"/>
                <a:ext cx="64564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2CE30C1-4C6C-DDCB-94E4-9D7DDD3A05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0150" y="3320478"/>
                <a:ext cx="0" cy="36723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EDD29F5-B7F0-0CBB-851A-D3B2AC764737}"/>
                </a:ext>
              </a:extLst>
            </p:cNvPr>
            <p:cNvGrpSpPr/>
            <p:nvPr/>
          </p:nvGrpSpPr>
          <p:grpSpPr>
            <a:xfrm>
              <a:off x="5221477" y="3078334"/>
              <a:ext cx="685800" cy="367238"/>
              <a:chOff x="5054298" y="3320478"/>
              <a:chExt cx="685800" cy="367238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3B15E7D-813C-267F-9CEA-93EAF6C760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54298" y="3322584"/>
                <a:ext cx="6858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8CE5706-73BD-A9EC-E5BA-1C2EEC34EB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0098" y="3320478"/>
                <a:ext cx="0" cy="36723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A39572B-FC98-049E-3A13-E9A8D65F5393}"/>
                </a:ext>
              </a:extLst>
            </p:cNvPr>
            <p:cNvGrpSpPr/>
            <p:nvPr/>
          </p:nvGrpSpPr>
          <p:grpSpPr>
            <a:xfrm>
              <a:off x="5907277" y="3074726"/>
              <a:ext cx="1473990" cy="371049"/>
              <a:chOff x="4929683" y="3320478"/>
              <a:chExt cx="1473990" cy="371049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1DF6E7B-0C40-7AD0-4E8E-D3FBBE71AA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29683" y="3683092"/>
                <a:ext cx="701538" cy="843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96BE3C4-503A-2BF0-5F17-7CDD6B524B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3673" y="3320478"/>
                <a:ext cx="0" cy="36723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B3965DD-AA32-6FEC-931C-926D3A05F8AD}"/>
                </a:ext>
              </a:extLst>
            </p:cNvPr>
            <p:cNvGrpSpPr/>
            <p:nvPr/>
          </p:nvGrpSpPr>
          <p:grpSpPr>
            <a:xfrm>
              <a:off x="7381267" y="3073254"/>
              <a:ext cx="729714" cy="367238"/>
              <a:chOff x="5594181" y="3320478"/>
              <a:chExt cx="729714" cy="367238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5AD8DD2-02A9-2B05-D2BD-EEFA8D4553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94181" y="3322584"/>
                <a:ext cx="729714" cy="508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A4D2126-618F-0A30-C461-B962DFCC53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7305" y="3320478"/>
                <a:ext cx="0" cy="36723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536CC4A5-2CC7-AE7E-BABF-96C93CF91E46}"/>
                </a:ext>
              </a:extLst>
            </p:cNvPr>
            <p:cNvCxnSpPr>
              <a:cxnSpLocks/>
            </p:cNvCxnSpPr>
            <p:nvPr/>
          </p:nvCxnSpPr>
          <p:spPr>
            <a:xfrm>
              <a:off x="4412254" y="3065200"/>
              <a:ext cx="814773" cy="376774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00440F2-5FAB-F050-E0A7-6F01D7CAD6C8}"/>
                </a:ext>
              </a:extLst>
            </p:cNvPr>
            <p:cNvCxnSpPr>
              <a:cxnSpLocks/>
            </p:cNvCxnSpPr>
            <p:nvPr/>
          </p:nvCxnSpPr>
          <p:spPr>
            <a:xfrm>
              <a:off x="2432557" y="3063796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6B9F76-D6F5-7F61-ABBB-7F1CB7571596}"/>
                </a:ext>
              </a:extLst>
            </p:cNvPr>
            <p:cNvCxnSpPr>
              <a:cxnSpLocks/>
            </p:cNvCxnSpPr>
            <p:nvPr/>
          </p:nvCxnSpPr>
          <p:spPr>
            <a:xfrm>
              <a:off x="4413228" y="3074726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0D8146-A19B-D8DB-933D-E6B5E3C2F276}"/>
                </a:ext>
              </a:extLst>
            </p:cNvPr>
            <p:cNvCxnSpPr>
              <a:cxnSpLocks/>
            </p:cNvCxnSpPr>
            <p:nvPr/>
          </p:nvCxnSpPr>
          <p:spPr>
            <a:xfrm>
              <a:off x="3773677" y="3070102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E2D98E98-0D6E-E7EA-1CBD-D589632FBD19}"/>
              </a:ext>
            </a:extLst>
          </p:cNvPr>
          <p:cNvCxnSpPr>
            <a:cxnSpLocks/>
          </p:cNvCxnSpPr>
          <p:nvPr/>
        </p:nvCxnSpPr>
        <p:spPr>
          <a:xfrm flipV="1">
            <a:off x="3346704" y="5744408"/>
            <a:ext cx="773562" cy="35513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162578F-D000-8E40-2144-BDF6FD5A4CFB}"/>
              </a:ext>
            </a:extLst>
          </p:cNvPr>
          <p:cNvCxnSpPr>
            <a:cxnSpLocks/>
          </p:cNvCxnSpPr>
          <p:nvPr/>
        </p:nvCxnSpPr>
        <p:spPr>
          <a:xfrm>
            <a:off x="6949938" y="5739683"/>
            <a:ext cx="0" cy="3672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40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6009-F39B-0DEE-4F43-4E03007F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Backscattering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5D1A-16C4-67AD-2BAF-ADB031C2C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424108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Low-power and low-cost tag’s clock inaccuracy is relative high, e.g. up to 100,000ppm for UHF tag.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FM0 and Miller coding are specified for UHF tag modulation [3]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Bit boundary is embedded in the signal transition, to assist Reader to resolve the high ppm.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AF320-9AD8-8A26-C525-434293FB9A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0B612-4EBA-6959-8B80-8BD9AF1514AD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2BC319-3EAC-5A38-08FE-334C5CBF238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427FC71-7FA7-4FEE-81BC-7D6DDADD9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2" y="3023283"/>
            <a:ext cx="3937516" cy="341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CE7A69-3A5F-0999-4D88-8223B22FB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521" y="2984739"/>
            <a:ext cx="4620987" cy="274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6009-F39B-0DEE-4F43-4E03007F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 Reader PPDU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5D1A-16C4-67AD-2BAF-ADB031C2C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AMP Reader PPDU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Fully coex with existing 802.11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Reuse existing 11b PPDU or OFDM PPDU (11a/g or later amendment)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structure: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u="sng" dirty="0"/>
              <a:t>WiFi preamble</a:t>
            </a:r>
            <a:r>
              <a:rPr lang="en-US" dirty="0"/>
              <a:t>: provides coex and compatibility with other WiFi devices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u="sng" dirty="0"/>
              <a:t>Reference symbol</a:t>
            </a:r>
            <a:r>
              <a:rPr lang="en-US" dirty="0"/>
              <a:t>(s): Reader uses these symbols to estimate the reference for the leakage carrier symbol signal for direct Tx-Rx leakage cancellation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e.g. LTF symbol or fixed loading data symbol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u="sng" dirty="0"/>
              <a:t>Carrier symbols</a:t>
            </a:r>
            <a:r>
              <a:rPr lang="en-US" dirty="0"/>
              <a:t>: tag will modulate information on these symbols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The same waveform as reference symbol, may apply random phase for spectrum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AF320-9AD8-8A26-C525-434293FB9A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0B612-4EBA-6959-8B80-8BD9AF1514AD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2BC319-3EAC-5A38-08FE-334C5CBF238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314C8B0-DCC7-1EA4-AE72-7D1E8C55F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72041"/>
              </p:ext>
            </p:extLst>
          </p:nvPr>
        </p:nvGraphicFramePr>
        <p:xfrm>
          <a:off x="1029494" y="3581559"/>
          <a:ext cx="746601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8906">
                  <a:extLst>
                    <a:ext uri="{9D8B030D-6E8A-4147-A177-3AD203B41FA5}">
                      <a16:colId xmlns:a16="http://schemas.microsoft.com/office/drawing/2014/main" val="331575176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52924118"/>
                    </a:ext>
                  </a:extLst>
                </a:gridCol>
                <a:gridCol w="4685506">
                  <a:extLst>
                    <a:ext uri="{9D8B030D-6E8A-4147-A177-3AD203B41FA5}">
                      <a16:colId xmlns:a16="http://schemas.microsoft.com/office/drawing/2014/main" val="40825464"/>
                    </a:ext>
                  </a:extLst>
                </a:gridCol>
              </a:tblGrid>
              <a:tr h="1522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WiFi 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Reference Symbol(s)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Carrier Symbols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163531"/>
                  </a:ext>
                </a:extLst>
              </a:tr>
            </a:tbl>
          </a:graphicData>
        </a:graphic>
      </p:graphicFrame>
      <p:sp>
        <p:nvSpPr>
          <p:cNvPr id="10" name="Left Brace 9">
            <a:extLst>
              <a:ext uri="{FF2B5EF4-FFF2-40B4-BE49-F238E27FC236}">
                <a16:creationId xmlns:a16="http://schemas.microsoft.com/office/drawing/2014/main" id="{E106D9A9-E515-8786-1C33-F8B8D8FB9F5B}"/>
              </a:ext>
            </a:extLst>
          </p:cNvPr>
          <p:cNvSpPr/>
          <p:nvPr/>
        </p:nvSpPr>
        <p:spPr bwMode="auto">
          <a:xfrm rot="5400000">
            <a:off x="5333364" y="381480"/>
            <a:ext cx="256188" cy="6046116"/>
          </a:xfrm>
          <a:prstGeom prst="leftBrace">
            <a:avLst>
              <a:gd name="adj1" fmla="val 79727"/>
              <a:gd name="adj2" fmla="val 5065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0FEB4A-4F73-649E-C35C-8A5F3C4C7467}"/>
              </a:ext>
            </a:extLst>
          </p:cNvPr>
          <p:cNvSpPr txBox="1">
            <a:spLocks/>
          </p:cNvSpPr>
          <p:nvPr/>
        </p:nvSpPr>
        <p:spPr bwMode="auto">
          <a:xfrm>
            <a:off x="4571206" y="2946882"/>
            <a:ext cx="2057400" cy="354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Payload/Data symbols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370256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B442A-F299-BBCD-774A-8B471E8A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Simulation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68009-BCCE-082F-5A1C-F6C2BB396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8496"/>
            <a:ext cx="8153397" cy="44612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2x2 WiFi device in “1Tx + 1Rx”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Antenna isolation is 20dB </a:t>
            </a:r>
            <a:r>
              <a:rPr lang="en-US" dirty="0">
                <a:sym typeface="Wingdings" panose="05000000000000000000" pitchFamily="2" charset="2"/>
              </a:rPr>
              <a:t> Rx power of -20dBm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Effective Rx noise floor varies from </a:t>
            </a:r>
            <a:r>
              <a:rPr lang="en-US" b="1" dirty="0">
                <a:solidFill>
                  <a:srgbClr val="FF9900"/>
                </a:solidFill>
              </a:rPr>
              <a:t>-35dBr to -50dBr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Note: assume </a:t>
            </a:r>
            <a:r>
              <a:rPr lang="en-US" dirty="0" err="1">
                <a:solidFill>
                  <a:schemeClr val="tx1"/>
                </a:solidFill>
              </a:rPr>
              <a:t>TxEVM</a:t>
            </a:r>
            <a:r>
              <a:rPr lang="en-US" dirty="0">
                <a:solidFill>
                  <a:schemeClr val="tx1"/>
                </a:solidFill>
              </a:rPr>
              <a:t> after differential is below Rx NF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AMP tag backscattering data rate: 250kbps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250kbps data rate, i.e. one-bit modulated on a 4us waveform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FM0 modulation: -20 </a:t>
            </a:r>
            <a:r>
              <a:rPr lang="en-US" dirty="0" err="1"/>
              <a:t>dBr</a:t>
            </a:r>
            <a:r>
              <a:rPr lang="en-US" dirty="0"/>
              <a:t> Tx noise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Payload: 1000 bits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reader Rx BW = 40MHz, 10-bit ADC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Fixed AGC gain to get I/Q samples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Leakage removal using reference symbols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Matched filter to detect modulation boundary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F29BE-AFCB-D7B5-CA37-F3020ACC0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442D0-1A32-F13E-737D-E03C2BE2C99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3AB534-7985-68A8-4FF0-BA481EBF42AB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747135-EBED-716B-286C-F1F1A77270B7}"/>
              </a:ext>
            </a:extLst>
          </p:cNvPr>
          <p:cNvCxnSpPr>
            <a:cxnSpLocks/>
          </p:cNvCxnSpPr>
          <p:nvPr/>
        </p:nvCxnSpPr>
        <p:spPr bwMode="auto">
          <a:xfrm>
            <a:off x="7596757" y="2348987"/>
            <a:ext cx="0" cy="2590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D9510C-06FA-F217-D0D2-6AAAD2DE806F}"/>
              </a:ext>
            </a:extLst>
          </p:cNvPr>
          <p:cNvSpPr txBox="1">
            <a:spLocks/>
          </p:cNvSpPr>
          <p:nvPr/>
        </p:nvSpPr>
        <p:spPr bwMode="auto">
          <a:xfrm>
            <a:off x="7220563" y="1774421"/>
            <a:ext cx="1103673" cy="60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Leakage signal: 0dBr</a:t>
            </a:r>
            <a:endParaRPr lang="en-US" sz="1200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5C159B-BD11-65C9-30EE-7E2ED9341C01}"/>
              </a:ext>
            </a:extLst>
          </p:cNvPr>
          <p:cNvSpPr txBox="1">
            <a:spLocks/>
          </p:cNvSpPr>
          <p:nvPr/>
        </p:nvSpPr>
        <p:spPr bwMode="auto">
          <a:xfrm>
            <a:off x="6996368" y="5014042"/>
            <a:ext cx="1355859" cy="31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Rx noise floor: e.g. -45dBr</a:t>
            </a:r>
            <a:endParaRPr lang="en-US" sz="1200" kern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440AFC-526E-526D-D989-B73F7F4F2AC9}"/>
              </a:ext>
            </a:extLst>
          </p:cNvPr>
          <p:cNvCxnSpPr>
            <a:cxnSpLocks/>
          </p:cNvCxnSpPr>
          <p:nvPr/>
        </p:nvCxnSpPr>
        <p:spPr bwMode="auto">
          <a:xfrm>
            <a:off x="7344913" y="2333428"/>
            <a:ext cx="5036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DAB7E52-4097-D9B1-0CDA-D4658AC8814C}"/>
              </a:ext>
            </a:extLst>
          </p:cNvPr>
          <p:cNvSpPr txBox="1">
            <a:spLocks/>
          </p:cNvSpPr>
          <p:nvPr/>
        </p:nvSpPr>
        <p:spPr bwMode="auto">
          <a:xfrm>
            <a:off x="7645400" y="3984475"/>
            <a:ext cx="1371601" cy="60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BS signal level: e.g. -30dBr</a:t>
            </a:r>
            <a:endParaRPr lang="en-US" sz="1200" kern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7D5612-08BB-411F-8BE3-89FCF90FA24A}"/>
              </a:ext>
            </a:extLst>
          </p:cNvPr>
          <p:cNvCxnSpPr>
            <a:cxnSpLocks/>
          </p:cNvCxnSpPr>
          <p:nvPr/>
        </p:nvCxnSpPr>
        <p:spPr bwMode="auto">
          <a:xfrm>
            <a:off x="7467600" y="4942890"/>
            <a:ext cx="3048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8E22E5C-B723-0654-EBDE-AFDA9B5CD246}"/>
              </a:ext>
            </a:extLst>
          </p:cNvPr>
          <p:cNvSpPr/>
          <p:nvPr/>
        </p:nvSpPr>
        <p:spPr bwMode="auto">
          <a:xfrm>
            <a:off x="7518400" y="4162228"/>
            <a:ext cx="152400" cy="152621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56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4D37-A160-4215-79C9-F448B590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WiFi AMP tag reading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1C0C-F5F8-637A-46FF-2A77F9ED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5387340"/>
            <a:ext cx="8370888" cy="1088073"/>
          </a:xfrm>
        </p:spPr>
        <p:txBody>
          <a:bodyPr/>
          <a:lstStyle/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b="0" dirty="0"/>
              <a:t>Pathloss modeling uses </a:t>
            </a:r>
            <a:r>
              <a:rPr lang="en-US" sz="2000" b="0" dirty="0" err="1"/>
              <a:t>Friss</a:t>
            </a:r>
            <a:r>
              <a:rPr lang="en-US" sz="2000" b="0" dirty="0"/>
              <a:t> model is as in [1]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RxNF</a:t>
            </a:r>
            <a:r>
              <a:rPr lang="en-US" sz="1600" b="0" dirty="0"/>
              <a:t>=-35dBr, read a tag within ~12cm with 100,000 ppm;    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RxNF</a:t>
            </a:r>
            <a:r>
              <a:rPr lang="en-US" sz="1600" b="0" dirty="0"/>
              <a:t>=-40dBr, read a tag within ~16cm with 100,000 ppm;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763E-DD97-A1A1-DADD-428E230EA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078D0-0F33-0552-CF74-9C8E625B213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7BC087-D52E-F01C-3710-2E7CE619909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84A294-671D-E40F-5E89-0616ED825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88" y="1447800"/>
            <a:ext cx="4881662" cy="37573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C2A0C6-404D-0F7B-4D58-687DBDC0E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31" y="1470660"/>
            <a:ext cx="4981288" cy="37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39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0</TotalTime>
  <Words>1049</Words>
  <Application>Microsoft Office PowerPoint</Application>
  <PresentationFormat>On-screen Show (4:3)</PresentationFormat>
  <Paragraphs>164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Times New Roman</vt:lpstr>
      <vt:lpstr>Office Theme</vt:lpstr>
      <vt:lpstr>Document</vt:lpstr>
      <vt:lpstr>Close-range AMP WiFi Reader Feasibility Study Follow up</vt:lpstr>
      <vt:lpstr>Introduction</vt:lpstr>
      <vt:lpstr>Recap: use cases [1]</vt:lpstr>
      <vt:lpstr>Recap: WiFi AMP Tag Reading [1]</vt:lpstr>
      <vt:lpstr>WiFi Reader Rx Signal</vt:lpstr>
      <vt:lpstr>Tag Backscattering Modulation</vt:lpstr>
      <vt:lpstr>AMP Reader PPDU</vt:lpstr>
      <vt:lpstr>Simulation Settings</vt:lpstr>
      <vt:lpstr>WiFi AMP tag reading performance</vt:lpstr>
      <vt:lpstr>WiFi AMP tag reading performance</vt:lpstr>
      <vt:lpstr>Reader to Tag Writing PPDU Discussions</vt:lpstr>
      <vt:lpstr>Summary</vt:lpstr>
      <vt:lpstr>References</vt:lpstr>
      <vt:lpstr>SP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rui.cao_2@nxp.com</dc:creator>
  <cp:lastModifiedBy>Rui Cao</cp:lastModifiedBy>
  <cp:revision>2238</cp:revision>
  <cp:lastPrinted>1601-01-01T00:00:00Z</cp:lastPrinted>
  <dcterms:created xsi:type="dcterms:W3CDTF">2015-10-31T00:33:08Z</dcterms:created>
  <dcterms:modified xsi:type="dcterms:W3CDTF">2024-05-15T05:58:14Z</dcterms:modified>
</cp:coreProperties>
</file>