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441" r:id="rId3"/>
    <p:sldId id="463" r:id="rId4"/>
    <p:sldId id="472" r:id="rId5"/>
    <p:sldId id="473" r:id="rId6"/>
    <p:sldId id="471" r:id="rId7"/>
    <p:sldId id="474" r:id="rId8"/>
    <p:sldId id="475" r:id="rId9"/>
    <p:sldId id="455" r:id="rId10"/>
    <p:sldId id="462" r:id="rId11"/>
    <p:sldId id="461" r:id="rId1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6327" autoAdjust="0"/>
  </p:normalViewPr>
  <p:slideViewPr>
    <p:cSldViewPr>
      <p:cViewPr varScale="1">
        <p:scale>
          <a:sx n="74" d="100"/>
          <a:sy n="74" d="100"/>
        </p:scale>
        <p:origin x="8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802.11-24/0753r1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/>
              <a:t>New MCS </a:t>
            </a:r>
            <a:r>
              <a:rPr lang="en-US" sz="2000" dirty="0" smtClean="0"/>
              <a:t> - Simulation Results </a:t>
            </a:r>
            <a:endParaRPr lang="en-US" sz="2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2024-05-14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1894582"/>
            <a:ext cx="76850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[</a:t>
            </a:r>
            <a:r>
              <a:rPr lang="en-US" altLang="zh-CN" sz="1800" dirty="0"/>
              <a:t>1</a:t>
            </a:r>
            <a:r>
              <a:rPr lang="en-US" altLang="zh-CN" sz="1800" dirty="0" smtClean="0"/>
              <a:t>] 11-24-0474-00-00bn-</a:t>
            </a:r>
            <a:r>
              <a:rPr lang="en-GB" sz="1800" dirty="0" smtClean="0">
                <a:ea typeface="Times New Roman" panose="02020603050405020304" pitchFamily="18" charset="0"/>
              </a:rPr>
              <a:t>UHR </a:t>
            </a:r>
            <a:r>
              <a:rPr lang="en-GB" sz="1800" dirty="0">
                <a:ea typeface="Times New Roman" panose="02020603050405020304" pitchFamily="18" charset="0"/>
              </a:rPr>
              <a:t>unequal modulation pattern and new </a:t>
            </a:r>
            <a:r>
              <a:rPr lang="en-GB" sz="1800" dirty="0" smtClean="0">
                <a:ea typeface="Times New Roman" panose="02020603050405020304" pitchFamily="18" charset="0"/>
              </a:rPr>
              <a:t>MCS</a:t>
            </a:r>
          </a:p>
          <a:p>
            <a:r>
              <a:rPr lang="en-GB" altLang="zh-CN" sz="1800" dirty="0" smtClean="0"/>
              <a:t>[2] 11-</a:t>
            </a:r>
            <a:r>
              <a:rPr lang="en-US" altLang="zh-CN" sz="1800" dirty="0" smtClean="0"/>
              <a:t>24-0498-00-00bn-</a:t>
            </a:r>
            <a:r>
              <a:rPr lang="en-GB" sz="1800" dirty="0" smtClean="0">
                <a:ea typeface="Times New Roman" panose="02020603050405020304" pitchFamily="18" charset="0"/>
              </a:rPr>
              <a:t>Unequal </a:t>
            </a:r>
            <a:r>
              <a:rPr lang="en-GB" sz="1800" dirty="0">
                <a:ea typeface="Times New Roman" panose="02020603050405020304" pitchFamily="18" charset="0"/>
              </a:rPr>
              <a:t>Modulation in MIMO </a:t>
            </a:r>
            <a:r>
              <a:rPr lang="en-GB" sz="1800" dirty="0" err="1">
                <a:ea typeface="Times New Roman" panose="02020603050405020304" pitchFamily="18" charset="0"/>
              </a:rPr>
              <a:t>TxBF</a:t>
            </a:r>
            <a:r>
              <a:rPr lang="en-GB" sz="1800" dirty="0">
                <a:ea typeface="Times New Roman" panose="02020603050405020304" pitchFamily="18" charset="0"/>
              </a:rPr>
              <a:t> and New MCS for </a:t>
            </a:r>
            <a:r>
              <a:rPr lang="en-GB" sz="1800" dirty="0" smtClean="0">
                <a:ea typeface="Times New Roman" panose="02020603050405020304" pitchFamily="18" charset="0"/>
              </a:rPr>
              <a:t>11bn</a:t>
            </a:r>
          </a:p>
          <a:p>
            <a:r>
              <a:rPr lang="en-GB" altLang="zh-CN" sz="1800" dirty="0" smtClean="0"/>
              <a:t>[3] </a:t>
            </a:r>
            <a:r>
              <a:rPr lang="en-GB" altLang="zh-CN" sz="1800" dirty="0"/>
              <a:t>11-</a:t>
            </a:r>
            <a:r>
              <a:rPr lang="en-US" altLang="zh-CN" sz="1800" dirty="0" smtClean="0"/>
              <a:t>24-0469-00-00bn-</a:t>
            </a:r>
            <a:r>
              <a:rPr lang="en-GB" sz="1800" dirty="0" smtClean="0">
                <a:ea typeface="Times New Roman" panose="02020603050405020304" pitchFamily="18" charset="0"/>
              </a:rPr>
              <a:t>New </a:t>
            </a:r>
            <a:r>
              <a:rPr lang="en-GB" sz="1800" dirty="0">
                <a:ea typeface="Times New Roman" panose="02020603050405020304" pitchFamily="18" charset="0"/>
              </a:rPr>
              <a:t>MCSs for </a:t>
            </a:r>
            <a:r>
              <a:rPr lang="en-GB" sz="1800" dirty="0" smtClean="0">
                <a:ea typeface="Times New Roman" panose="02020603050405020304" pitchFamily="18" charset="0"/>
              </a:rPr>
              <a:t>11bn</a:t>
            </a:r>
          </a:p>
          <a:p>
            <a:r>
              <a:rPr lang="en-GB" sz="1800" dirty="0" smtClean="0">
                <a:ea typeface="Times New Roman" panose="02020603050405020304" pitchFamily="18" charset="0"/>
              </a:rPr>
              <a:t>[4] </a:t>
            </a:r>
            <a:r>
              <a:rPr lang="en-US" sz="1800" dirty="0"/>
              <a:t>11-24-0507-01 UEQM Further Details</a:t>
            </a:r>
          </a:p>
          <a:p>
            <a:r>
              <a:rPr lang="en-GB" sz="1800" dirty="0" smtClean="0">
                <a:ea typeface="Times New Roman" panose="02020603050405020304" pitchFamily="18" charset="0"/>
              </a:rPr>
              <a:t> </a:t>
            </a:r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Do you agree to add to the 11bn SFD : 11bn </a:t>
            </a:r>
            <a:r>
              <a:rPr lang="en-US" sz="1800" b="0" dirty="0"/>
              <a:t>supports </a:t>
            </a:r>
            <a:r>
              <a:rPr lang="en-US" sz="1800" b="0" dirty="0" smtClean="0"/>
              <a:t>the added new MCS for all transmission modes:</a:t>
            </a:r>
          </a:p>
          <a:p>
            <a:pPr lvl="1"/>
            <a:r>
              <a:rPr lang="en-US" sz="1400" dirty="0" smtClean="0"/>
              <a:t>Rate 2/3 with QPSK, 16QAM, 256QAM</a:t>
            </a:r>
          </a:p>
          <a:p>
            <a:pPr lvl="1"/>
            <a:r>
              <a:rPr lang="en-US" sz="1400" dirty="0" smtClean="0"/>
              <a:t>Rate 5/6 with 16QAM</a:t>
            </a: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[1]-[3] introduced four new MCS. We have previously simulated them as mentioned in [4] but didn’t provide our results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In this short contribution we provide our results for the new MCS and also investigate whether they are needed to improve the gains of UEQM over </a:t>
            </a:r>
            <a:r>
              <a:rPr lang="en-US" sz="1800" b="0" dirty="0" smtClean="0"/>
              <a:t>EQM</a:t>
            </a:r>
          </a:p>
          <a:p>
            <a:endParaRPr lang="en-US" sz="1800" b="0" dirty="0"/>
          </a:p>
          <a:p>
            <a:r>
              <a:rPr lang="en-US" sz="1800" b="0" dirty="0" smtClean="0"/>
              <a:t>Revision r1 – added slide 8 showing benefit of new MCS also for UEQM</a:t>
            </a: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Simulation Assumptions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857250" lvl="2" indent="0">
              <a:buNone/>
            </a:pPr>
            <a:endParaRPr lang="en-US" sz="1400" dirty="0" smtClean="0"/>
          </a:p>
          <a:p>
            <a:r>
              <a:rPr lang="en-US" sz="1800" b="0" dirty="0" err="1" smtClean="0"/>
              <a:t>Nss</a:t>
            </a:r>
            <a:r>
              <a:rPr lang="en-US" sz="1800" b="0" dirty="0" smtClean="0"/>
              <a:t>=1 </a:t>
            </a:r>
            <a:r>
              <a:rPr lang="en-US" sz="1800" b="0" dirty="0" smtClean="0">
                <a:sym typeface="Wingdings" panose="05000000000000000000" pitchFamily="2" charset="2"/>
              </a:rPr>
              <a:t> focus of new MCS is on one stream where there is no benefit for UEQM</a:t>
            </a:r>
            <a:endParaRPr lang="en-US" sz="1800" b="0" dirty="0"/>
          </a:p>
          <a:p>
            <a:r>
              <a:rPr lang="en-US" sz="1800" b="0" dirty="0"/>
              <a:t>MIMO </a:t>
            </a:r>
            <a:r>
              <a:rPr lang="en-US" sz="1800" b="0" dirty="0" err="1" smtClean="0"/>
              <a:t>Config</a:t>
            </a:r>
            <a:r>
              <a:rPr lang="en-US" sz="1800" b="0" dirty="0" smtClean="0"/>
              <a:t>: 2x2</a:t>
            </a:r>
            <a:endParaRPr lang="en-US" sz="1800" b="0" dirty="0"/>
          </a:p>
          <a:p>
            <a:r>
              <a:rPr lang="en-US" sz="1800" b="0" dirty="0"/>
              <a:t>80MHz</a:t>
            </a:r>
          </a:p>
          <a:p>
            <a:r>
              <a:rPr lang="en-US" sz="1800" b="0" dirty="0"/>
              <a:t>DNLOS</a:t>
            </a:r>
            <a:r>
              <a:rPr lang="en-US" sz="1800" b="0" dirty="0" smtClean="0"/>
              <a:t>, </a:t>
            </a:r>
            <a:r>
              <a:rPr lang="en-US" sz="1800" b="0" dirty="0"/>
              <a:t>500 channel realizations for each MIMO </a:t>
            </a:r>
            <a:r>
              <a:rPr lang="en-US" sz="1800" b="0" dirty="0" err="1" smtClean="0"/>
              <a:t>config</a:t>
            </a:r>
            <a:endParaRPr lang="en-US" sz="1800" b="0" dirty="0" smtClean="0"/>
          </a:p>
          <a:p>
            <a:r>
              <a:rPr lang="en-US" sz="1800" b="0" dirty="0" smtClean="0"/>
              <a:t>Including </a:t>
            </a:r>
            <a:r>
              <a:rPr lang="en-US" sz="1800" b="0" dirty="0"/>
              <a:t>RF </a:t>
            </a:r>
            <a:r>
              <a:rPr lang="en-US" sz="1800" b="0" dirty="0" smtClean="0"/>
              <a:t>impairments</a:t>
            </a:r>
          </a:p>
          <a:p>
            <a:r>
              <a:rPr lang="en-US" sz="1800" b="0" dirty="0" smtClean="0"/>
              <a:t>PER and </a:t>
            </a:r>
            <a:r>
              <a:rPr lang="en-US" sz="1800" b="0" dirty="0" err="1" smtClean="0"/>
              <a:t>Gput</a:t>
            </a:r>
            <a:r>
              <a:rPr lang="en-US" sz="1800" b="0" dirty="0" smtClean="0"/>
              <a:t> curves</a:t>
            </a:r>
          </a:p>
          <a:p>
            <a:r>
              <a:rPr lang="en-US" sz="1800" b="0" dirty="0" smtClean="0"/>
              <a:t>Not shown here but we have seen similar results for BLOS, open loop, 1x1 and 4x2 cases</a:t>
            </a:r>
          </a:p>
          <a:p>
            <a:r>
              <a:rPr lang="en-US" sz="1800" b="0" dirty="0" smtClean="0"/>
              <a:t>Focus on low hanging fruit </a:t>
            </a:r>
            <a:r>
              <a:rPr lang="en-US" sz="1800" b="0" dirty="0" smtClean="0">
                <a:sym typeface="Wingdings" panose="05000000000000000000" pitchFamily="2" charset="2"/>
              </a:rPr>
              <a:t> new combinations of existing code rates and modulations  </a:t>
            </a: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4800"/>
          </a:xfrm>
        </p:spPr>
        <p:txBody>
          <a:bodyPr/>
          <a:lstStyle/>
          <a:p>
            <a:r>
              <a:rPr lang="en-US" sz="2400" dirty="0"/>
              <a:t>Nss-1: 80MHz 2x2 DNLOS TXBF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pic>
        <p:nvPicPr>
          <p:cNvPr id="16" name="Google Shape;1946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0"/>
            <a:ext cx="6705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949;p198"/>
          <p:cNvSpPr txBox="1"/>
          <p:nvPr/>
        </p:nvSpPr>
        <p:spPr>
          <a:xfrm>
            <a:off x="0" y="2892600"/>
            <a:ext cx="75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FF0000"/>
                </a:solidFill>
              </a:rPr>
              <a:t>                </a:t>
            </a:r>
            <a:r>
              <a:rPr lang="en-US" sz="800" dirty="0">
                <a:solidFill>
                  <a:srgbClr val="0000FF"/>
                </a:solidFill>
              </a:rPr>
              <a:t>1a</a:t>
            </a:r>
            <a:r>
              <a:rPr lang="en-US" sz="800" dirty="0">
                <a:solidFill>
                  <a:srgbClr val="FF0000"/>
                </a:solidFill>
              </a:rPr>
              <a:t>     2     3        </a:t>
            </a:r>
            <a:r>
              <a:rPr lang="en-US" sz="800" dirty="0">
                <a:solidFill>
                  <a:srgbClr val="0000FF"/>
                </a:solidFill>
              </a:rPr>
              <a:t>3a</a:t>
            </a:r>
            <a:r>
              <a:rPr lang="en-US" sz="800" dirty="0">
                <a:solidFill>
                  <a:srgbClr val="FF0000"/>
                </a:solidFill>
              </a:rPr>
              <a:t>             4         </a:t>
            </a:r>
            <a:r>
              <a:rPr lang="en-US" sz="800" dirty="0">
                <a:solidFill>
                  <a:srgbClr val="00FF00"/>
                </a:solidFill>
              </a:rPr>
              <a:t>4a</a:t>
            </a:r>
            <a:r>
              <a:rPr lang="en-US" sz="800" dirty="0">
                <a:solidFill>
                  <a:srgbClr val="FF0000"/>
                </a:solidFill>
              </a:rPr>
              <a:t>      5          6           7        </a:t>
            </a:r>
            <a:r>
              <a:rPr lang="en-US" sz="800" dirty="0">
                <a:solidFill>
                  <a:srgbClr val="0000FF"/>
                </a:solidFill>
              </a:rPr>
              <a:t>7a</a:t>
            </a:r>
            <a:r>
              <a:rPr lang="en-US" sz="800" dirty="0">
                <a:solidFill>
                  <a:srgbClr val="FF0000"/>
                </a:solidFill>
              </a:rPr>
              <a:t>          8          9      </a:t>
            </a:r>
            <a:r>
              <a:rPr lang="en-US" sz="800" dirty="0">
                <a:solidFill>
                  <a:srgbClr val="0000FF"/>
                </a:solidFill>
              </a:rPr>
              <a:t>8a</a:t>
            </a:r>
            <a:r>
              <a:rPr lang="en-US" sz="800" dirty="0">
                <a:solidFill>
                  <a:srgbClr val="FF0000"/>
                </a:solidFill>
              </a:rPr>
              <a:t>      10             11       </a:t>
            </a:r>
            <a:r>
              <a:rPr lang="en-US" sz="800" dirty="0">
                <a:solidFill>
                  <a:srgbClr val="0000FF"/>
                </a:solidFill>
              </a:rPr>
              <a:t>10a</a:t>
            </a:r>
            <a:r>
              <a:rPr lang="en-US" sz="800" dirty="0">
                <a:solidFill>
                  <a:srgbClr val="FF0000"/>
                </a:solidFill>
              </a:rPr>
              <a:t>       12                   13     </a:t>
            </a:r>
            <a:endParaRPr sz="800" dirty="0">
              <a:solidFill>
                <a:srgbClr val="00FF00"/>
              </a:solidFill>
            </a:endParaRPr>
          </a:p>
        </p:txBody>
      </p:sp>
      <p:graphicFrame>
        <p:nvGraphicFramePr>
          <p:cNvPr id="18" name="Google Shape;1950;p198"/>
          <p:cNvGraphicFramePr/>
          <p:nvPr>
            <p:extLst/>
          </p:nvPr>
        </p:nvGraphicFramePr>
        <p:xfrm>
          <a:off x="6858000" y="1829313"/>
          <a:ext cx="2219325" cy="37444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MCS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Modulation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Code rate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Goodput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BPSK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0.5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QPSK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QPSK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1.33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QPSK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3a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16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2.67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4a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16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5/6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3.33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2/3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7a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256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5.33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256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8a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6.67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256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6.67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7.5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10a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4K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8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8.33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4800"/>
          </a:xfrm>
        </p:spPr>
        <p:txBody>
          <a:bodyPr/>
          <a:lstStyle/>
          <a:p>
            <a:r>
              <a:rPr lang="en-US" sz="2400" dirty="0"/>
              <a:t>Nss-1: 80MHz 2x2 DNLOS TXBF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pic>
        <p:nvPicPr>
          <p:cNvPr id="25" name="Google Shape;1957;p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500" y="1063674"/>
            <a:ext cx="6184575" cy="533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0;p199"/>
          <p:cNvSpPr txBox="1"/>
          <p:nvPr/>
        </p:nvSpPr>
        <p:spPr>
          <a:xfrm>
            <a:off x="3671775" y="2192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No use of 1K/4K QAM + 2/3 MCSs</a:t>
            </a:r>
            <a:endParaRPr sz="1000"/>
          </a:p>
        </p:txBody>
      </p:sp>
      <p:sp>
        <p:nvSpPr>
          <p:cNvPr id="27" name="Google Shape;1961;p199"/>
          <p:cNvSpPr/>
          <p:nvPr/>
        </p:nvSpPr>
        <p:spPr>
          <a:xfrm>
            <a:off x="4056500" y="36770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8" name="Google Shape;1962;p199"/>
          <p:cNvSpPr/>
          <p:nvPr/>
        </p:nvSpPr>
        <p:spPr>
          <a:xfrm>
            <a:off x="2513875" y="50168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3;p199"/>
          <p:cNvSpPr txBox="1"/>
          <p:nvPr/>
        </p:nvSpPr>
        <p:spPr>
          <a:xfrm>
            <a:off x="4469575" y="39407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256QAM + 2/3</a:t>
            </a:r>
            <a:endParaRPr sz="1000"/>
          </a:p>
        </p:txBody>
      </p:sp>
      <p:sp>
        <p:nvSpPr>
          <p:cNvPr id="30" name="Google Shape;1964;p199"/>
          <p:cNvSpPr txBox="1"/>
          <p:nvPr/>
        </p:nvSpPr>
        <p:spPr>
          <a:xfrm>
            <a:off x="2875375" y="5280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16QAM + 2/3</a:t>
            </a:r>
            <a:endParaRPr sz="1000"/>
          </a:p>
        </p:txBody>
      </p:sp>
      <p:sp>
        <p:nvSpPr>
          <p:cNvPr id="31" name="Google Shape;1965;p199"/>
          <p:cNvSpPr/>
          <p:nvPr/>
        </p:nvSpPr>
        <p:spPr>
          <a:xfrm>
            <a:off x="1753075" y="56192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66;p199"/>
          <p:cNvSpPr txBox="1"/>
          <p:nvPr/>
        </p:nvSpPr>
        <p:spPr>
          <a:xfrm>
            <a:off x="2114575" y="575114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QPSK + 2/3</a:t>
            </a:r>
            <a:endParaRPr sz="1000"/>
          </a:p>
        </p:txBody>
      </p:sp>
      <p:sp>
        <p:nvSpPr>
          <p:cNvPr id="33" name="Google Shape;1967;p199"/>
          <p:cNvSpPr/>
          <p:nvPr/>
        </p:nvSpPr>
        <p:spPr>
          <a:xfrm>
            <a:off x="2971075" y="46358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34" name="Google Shape;1968;p199"/>
          <p:cNvSpPr txBox="1"/>
          <p:nvPr/>
        </p:nvSpPr>
        <p:spPr>
          <a:xfrm>
            <a:off x="3332575" y="4899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16QAM + 5/6</a:t>
            </a:r>
            <a:endParaRPr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Rate 2/3 with QPSK, 16QAM, 256QAM and rate 5/6 with 16QAM nicely close the large gaps between the existing MCS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Rate 2/3 with 1K and 4K QAM are too close to existing MCS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Do the New MCS Increase the Gains of UEQM over EQM?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267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 smtClean="0"/>
              <a:t>No – the gain is smaller with the new MCS because the new MCS improves the baseline EQM 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pic>
        <p:nvPicPr>
          <p:cNvPr id="2050" name="Picture 2" descr="https://lh7-us.googleusercontent.com/88xORz7hczPutziTTSW78PgF3n52agvvuvHS0PEU42utuh9XQjHioDt0RL5Z7jGhjzrNVTopbmWUHfCnmvUDiDRoiYIE7lmfwR1Fi_CEp9Kdiu__dUnoDs7DrGQ-qGAB45-U9E7BCeuczFwjBXciU779F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139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8013"/>
          </a:xfrm>
        </p:spPr>
        <p:txBody>
          <a:bodyPr/>
          <a:lstStyle/>
          <a:p>
            <a:r>
              <a:rPr lang="en-US" sz="2000" dirty="0" smtClean="0"/>
              <a:t>Do the New MCS </a:t>
            </a:r>
            <a:r>
              <a:rPr lang="en-US" sz="2000" dirty="0" smtClean="0"/>
              <a:t>also Increase </a:t>
            </a:r>
            <a:r>
              <a:rPr lang="en-US" sz="2000" dirty="0" smtClean="0"/>
              <a:t>the </a:t>
            </a:r>
            <a:r>
              <a:rPr lang="en-US" sz="2000" dirty="0" err="1" smtClean="0"/>
              <a:t>Gput</a:t>
            </a:r>
            <a:r>
              <a:rPr lang="en-US" sz="2000" dirty="0" smtClean="0"/>
              <a:t> of UEQM?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267200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81" y="1295399"/>
            <a:ext cx="5552619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56694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1935540"/>
            <a:ext cx="1895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 - the 4 new MCS are targeting low to midrange SNR and their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gains are seen for </a:t>
            </a:r>
            <a:r>
              <a:rPr lang="en-US" sz="1600" dirty="0" err="1" smtClean="0"/>
              <a:t>Nss</a:t>
            </a:r>
            <a:r>
              <a:rPr lang="en-US" sz="1600" dirty="0" smtClean="0"/>
              <a:t>=3 (top) and </a:t>
            </a:r>
            <a:r>
              <a:rPr lang="en-US" sz="1600" dirty="0" err="1" smtClean="0"/>
              <a:t>Nss</a:t>
            </a:r>
            <a:r>
              <a:rPr lang="en-US" sz="1600" dirty="0" smtClean="0"/>
              <a:t>=4 (bottom)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447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 smtClean="0"/>
              <a:t>Adding new MCS </a:t>
            </a:r>
            <a:r>
              <a:rPr lang="en-US" sz="1800" b="0" dirty="0" smtClean="0"/>
              <a:t>provide </a:t>
            </a:r>
            <a:r>
              <a:rPr lang="en-US" sz="1800" b="0" dirty="0" smtClean="0"/>
              <a:t>value for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=1, open loop, MIMO with EQM and </a:t>
            </a:r>
            <a:r>
              <a:rPr lang="en-US" sz="1800" b="0" dirty="0" smtClean="0"/>
              <a:t>UEQM over SU BF.</a:t>
            </a:r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b="0" dirty="0" smtClean="0"/>
              <a:t>We recommend adding the proposed 4 new MCS as their value is seen for many if not all transmission modes</a:t>
            </a:r>
            <a:endParaRPr lang="en-US" sz="1800" b="0" dirty="0" smtClean="0"/>
          </a:p>
          <a:p>
            <a:endParaRPr lang="en-US" sz="1800" b="0" dirty="0"/>
          </a:p>
          <a:p>
            <a:endParaRPr lang="en-US" sz="1800" b="0" dirty="0" smtClean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3581400"/>
            <a:ext cx="7685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448003</TotalTime>
  <Words>797</Words>
  <Application>Microsoft Office PowerPoint</Application>
  <PresentationFormat>On-screen Show (4:3)</PresentationFormat>
  <Paragraphs>321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CiscoSans ExtraLight</vt:lpstr>
      <vt:lpstr>CiscoSans Thin</vt:lpstr>
      <vt:lpstr>Times New Roman</vt:lpstr>
      <vt:lpstr>Wingdings</vt:lpstr>
      <vt:lpstr>802-11-Submission</vt:lpstr>
      <vt:lpstr>New MCS  - Simulation Results </vt:lpstr>
      <vt:lpstr>Introduction</vt:lpstr>
      <vt:lpstr>Simulation Assumptions</vt:lpstr>
      <vt:lpstr>Nss-1: 80MHz 2x2 DNLOS TXBF</vt:lpstr>
      <vt:lpstr>Nss-1: 80MHz 2x2 DNLOS TXBF</vt:lpstr>
      <vt:lpstr>Observations</vt:lpstr>
      <vt:lpstr>Do the New MCS Increase the Gains of UEQM over EQM?</vt:lpstr>
      <vt:lpstr>Do the New MCS also Increase the Gput of UEQM?</vt:lpstr>
      <vt:lpstr>Conclusions</vt:lpstr>
      <vt:lpstr>References</vt:lpstr>
      <vt:lpstr>SP #1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2911</cp:revision>
  <cp:lastPrinted>1998-02-10T13:28:06Z</cp:lastPrinted>
  <dcterms:created xsi:type="dcterms:W3CDTF">2007-05-21T21:00:37Z</dcterms:created>
  <dcterms:modified xsi:type="dcterms:W3CDTF">2024-05-14T17:11:46Z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