
<file path=[Content_Types].xml><?xml version="1.0" encoding="utf-8"?>
<Types xmlns="http://schemas.openxmlformats.org/package/2006/content-types">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15"/>
  </p:notesMasterIdLst>
  <p:handoutMasterIdLst>
    <p:handoutMasterId r:id="rId16"/>
  </p:handoutMasterIdLst>
  <p:sldIdLst>
    <p:sldId id="287" r:id="rId7"/>
    <p:sldId id="335" r:id="rId8"/>
    <p:sldId id="355" r:id="rId9"/>
    <p:sldId id="357" r:id="rId10"/>
    <p:sldId id="362" r:id="rId11"/>
    <p:sldId id="359" r:id="rId12"/>
    <p:sldId id="346"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 id="3" name="LORGEOUX Mickael" initials="LM" lastIdx="2" clrIdx="2">
    <p:extLst>
      <p:ext uri="{19B8F6BF-5375-455C-9EA6-DF929625EA0E}">
        <p15:presenceInfo xmlns:p15="http://schemas.microsoft.com/office/powerpoint/2012/main" userId="S-1-5-21-226764037-381646214-1788637320-13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323" autoAdjust="0"/>
  </p:normalViewPr>
  <p:slideViewPr>
    <p:cSldViewPr snapToGrid="0">
      <p:cViewPr varScale="1">
        <p:scale>
          <a:sx n="113" d="100"/>
          <a:sy n="113" d="100"/>
        </p:scale>
        <p:origin x="984" y="102"/>
      </p:cViewPr>
      <p:guideLst/>
    </p:cSldViewPr>
  </p:slideViewPr>
  <p:notesTextViewPr>
    <p:cViewPr>
      <p:scale>
        <a:sx n="1" d="1"/>
        <a:sy n="1" d="1"/>
      </p:scale>
      <p:origin x="0" y="0"/>
    </p:cViewPr>
  </p:notesTextViewPr>
  <p:notesViewPr>
    <p:cSldViewPr snapToGrid="0">
      <p:cViewPr varScale="1">
        <p:scale>
          <a:sx n="66" d="100"/>
          <a:sy n="66" d="100"/>
        </p:scale>
        <p:origin x="313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8B73F1-7873-443C-8040-A0F19D3BBBD5}" type="datetimeFigureOut">
              <a:rPr lang="en-US" smtClean="0"/>
              <a:t>9/3/2024</a:t>
            </a:fld>
            <a:endParaRPr 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618D7-EC89-435D-A74D-1DE850F851F4}" type="slidenum">
              <a:rPr lang="en-US" smtClean="0"/>
              <a:t>‹#›</a:t>
            </a:fld>
            <a:endParaRPr lang="en-US"/>
          </a:p>
        </p:txBody>
      </p:sp>
    </p:spTree>
    <p:extLst>
      <p:ext uri="{BB962C8B-B14F-4D97-AF65-F5344CB8AC3E}">
        <p14:creationId xmlns:p14="http://schemas.microsoft.com/office/powerpoint/2010/main" val="2782348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065FBDD-38CD-4C88-8D6A-46542FF4F3A2}" type="slidenum">
              <a:rPr lang="en-US" smtClean="0"/>
              <a:t>1</a:t>
            </a:fld>
            <a:endParaRPr lang="en-US"/>
          </a:p>
        </p:txBody>
      </p:sp>
    </p:spTree>
    <p:extLst>
      <p:ext uri="{BB962C8B-B14F-4D97-AF65-F5344CB8AC3E}">
        <p14:creationId xmlns:p14="http://schemas.microsoft.com/office/powerpoint/2010/main" val="1323549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baseline="0" dirty="0"/>
          </a:p>
        </p:txBody>
      </p:sp>
      <p:sp>
        <p:nvSpPr>
          <p:cNvPr id="4" name="灯片编号占位符 3"/>
          <p:cNvSpPr>
            <a:spLocks noGrp="1"/>
          </p:cNvSpPr>
          <p:nvPr>
            <p:ph type="sldNum" sz="quarter" idx="10"/>
          </p:nvPr>
        </p:nvSpPr>
        <p:spPr/>
        <p:txBody>
          <a:bodyPr/>
          <a:lstStyle/>
          <a:p>
            <a:fld id="{2065FBDD-38CD-4C88-8D6A-46542FF4F3A2}" type="slidenum">
              <a:rPr lang="en-US" smtClean="0"/>
              <a:t>2</a:t>
            </a:fld>
            <a:endParaRPr lang="en-US"/>
          </a:p>
        </p:txBody>
      </p:sp>
    </p:spTree>
    <p:extLst>
      <p:ext uri="{BB962C8B-B14F-4D97-AF65-F5344CB8AC3E}">
        <p14:creationId xmlns:p14="http://schemas.microsoft.com/office/powerpoint/2010/main" val="447838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cap="none" normalizeH="0" baseline="0" dirty="0">
                <a:ln>
                  <a:noFill/>
                </a:ln>
                <a:solidFill>
                  <a:schemeClr val="tx1"/>
                </a:solidFill>
                <a:effectLst/>
                <a:latin typeface="Times New Roman" pitchFamily="16" charset="0"/>
                <a:ea typeface="MS Gothic" charset="-128"/>
              </a:rPr>
              <a:t>1- CRF2199a </a:t>
            </a:r>
            <a:r>
              <a:rPr lang="en-GB" sz="1600" dirty="0">
                <a:solidFill>
                  <a:schemeClr val="tx1"/>
                </a:solidFill>
              </a:rPr>
              <a:t>P4  L5 : “</a:t>
            </a:r>
            <a:r>
              <a:rPr lang="en-US" sz="3600" i="1" dirty="0">
                <a:effectLst/>
                <a:latin typeface="Arial" panose="020B0604020202020204" pitchFamily="34" charset="0"/>
                <a:ea typeface="Calibri" panose="020F0502020204030204" pitchFamily="34" charset="0"/>
              </a:rPr>
              <a:t>the first and second TWT SPs may start simultaneously, meaning their starting times are fully aligned in time.”</a:t>
            </a:r>
            <a:endParaRPr lang="en-US" sz="2400" i="1"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ea typeface="Calibri" panose="020F0502020204030204" pitchFamily="34" charset="0"/>
              </a:rPr>
              <a:t>2- </a:t>
            </a:r>
            <a:r>
              <a:rPr kumimoji="0" lang="en-GB" sz="1600" b="0" i="0" u="none" strike="noStrike" cap="none" normalizeH="0" baseline="0" dirty="0">
                <a:ln>
                  <a:noFill/>
                </a:ln>
                <a:solidFill>
                  <a:schemeClr val="tx1"/>
                </a:solidFill>
                <a:effectLst/>
                <a:latin typeface="Times New Roman" pitchFamily="16" charset="0"/>
                <a:ea typeface="MS Gothic" charset="-128"/>
              </a:rPr>
              <a:t>CRF2199a </a:t>
            </a:r>
            <a:r>
              <a:rPr lang="en-GB" sz="1600" dirty="0">
                <a:solidFill>
                  <a:schemeClr val="tx1"/>
                </a:solidFill>
              </a:rPr>
              <a:t>P4 L35-37 : “</a:t>
            </a:r>
            <a:r>
              <a:rPr lang="en-US" sz="2400" i="0" dirty="0">
                <a:effectLst/>
                <a:latin typeface="Arial" panose="020B0604020202020204" pitchFamily="34" charset="0"/>
                <a:ea typeface="Calibri" panose="020F0502020204030204" pitchFamily="34" charset="0"/>
              </a:rPr>
              <a:t>the </a:t>
            </a:r>
            <a:r>
              <a:rPr lang="en-US" sz="2400" i="0" u="none" dirty="0">
                <a:effectLst/>
                <a:highlight>
                  <a:srgbClr val="FFFF00"/>
                </a:highlight>
                <a:latin typeface="Arial" panose="020B0604020202020204" pitchFamily="34" charset="0"/>
                <a:ea typeface="Calibri" panose="020F0502020204030204" pitchFamily="34" charset="0"/>
              </a:rPr>
              <a:t>OBSS TWT element forbids the stations of the second BSS to access the medium during the second TWT SPs</a:t>
            </a:r>
            <a:r>
              <a:rPr lang="en-US" sz="2400" i="0" dirty="0">
                <a:effectLst/>
                <a:highlight>
                  <a:srgbClr val="FFFF00"/>
                </a:highlight>
                <a:latin typeface="Arial" panose="020B0604020202020204" pitchFamily="34" charset="0"/>
                <a:ea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effectLst/>
                <a:highlight>
                  <a:srgbClr val="FFFF00"/>
                </a:highlight>
                <a:latin typeface="Arial" panose="020B0604020202020204" pitchFamily="34" charset="0"/>
                <a:ea typeface="Calibri" panose="020F0502020204030204" pitchFamily="34" charset="0"/>
              </a:rPr>
              <a:t>3- </a:t>
            </a:r>
            <a:r>
              <a:rPr kumimoji="0" lang="en-GB" sz="3600" b="0" i="0" u="none" strike="noStrike" cap="none" normalizeH="0" baseline="0" dirty="0">
                <a:ln>
                  <a:noFill/>
                </a:ln>
                <a:solidFill>
                  <a:schemeClr val="tx1"/>
                </a:solidFill>
                <a:effectLst/>
                <a:latin typeface="Times New Roman" pitchFamily="16" charset="0"/>
                <a:ea typeface="MS Gothic" charset="-128"/>
              </a:rPr>
              <a:t>CRF2199a </a:t>
            </a:r>
            <a:r>
              <a:rPr lang="en-GB" sz="3600" dirty="0">
                <a:solidFill>
                  <a:schemeClr val="tx1"/>
                </a:solidFill>
              </a:rPr>
              <a:t>P5 L22-247: “</a:t>
            </a:r>
            <a:r>
              <a:rPr lang="en-US" sz="3600" dirty="0">
                <a:effectLst/>
                <a:latin typeface="Arial" panose="020B0604020202020204" pitchFamily="34" charset="0"/>
                <a:ea typeface="Calibri" panose="020F0502020204030204" pitchFamily="34" charset="0"/>
              </a:rPr>
              <a:t>the OBSS TWT element includes an OBSS EDCA Parameter Set, different from a legacy EDCA Parameter Set, to be applied by the stations of the second BSS to contend for access to the medium during the second TWT SPs.</a:t>
            </a:r>
          </a:p>
          <a:p>
            <a:r>
              <a:rPr kumimoji="0" lang="en-GB" sz="2400" b="0" i="0" u="none" strike="noStrike" cap="none" normalizeH="0" baseline="0" dirty="0">
                <a:ln>
                  <a:noFill/>
                </a:ln>
                <a:solidFill>
                  <a:schemeClr val="tx1"/>
                </a:solidFill>
                <a:effectLst/>
                <a:latin typeface="Times New Roman" pitchFamily="16" charset="0"/>
                <a:ea typeface="MS Gothic" charset="-128"/>
              </a:rPr>
              <a:t>4- CRF2199a </a:t>
            </a:r>
            <a:r>
              <a:rPr lang="en-GB" sz="2400" dirty="0">
                <a:solidFill>
                  <a:schemeClr val="tx1"/>
                </a:solidFill>
              </a:rPr>
              <a:t>P5  L1   : “</a:t>
            </a:r>
            <a:r>
              <a:rPr lang="en-US" sz="3600" i="1" dirty="0">
                <a:effectLst/>
                <a:latin typeface="Arial" panose="020B0604020202020204" pitchFamily="34" charset="0"/>
                <a:ea typeface="Calibri" panose="020F0502020204030204" pitchFamily="34" charset="0"/>
              </a:rPr>
              <a:t>the </a:t>
            </a:r>
            <a:r>
              <a:rPr lang="en-US" sz="3600" i="1" u="sng" dirty="0">
                <a:effectLst/>
                <a:highlight>
                  <a:srgbClr val="FFFF00"/>
                </a:highlight>
                <a:latin typeface="Arial" panose="020B0604020202020204" pitchFamily="34" charset="0"/>
                <a:ea typeface="Calibri" panose="020F0502020204030204" pitchFamily="34" charset="0"/>
              </a:rPr>
              <a:t>OBSS TWT element </a:t>
            </a:r>
            <a:r>
              <a:rPr lang="en-US" sz="3600" i="1" u="sng"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indicates a temporary operating channel for stations of the second BSS to switch to </a:t>
            </a:r>
            <a:r>
              <a:rPr lang="en-US" sz="3600" i="1" u="none"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the temporary operating channel </a:t>
            </a:r>
            <a:r>
              <a:rPr lang="en-US" sz="3600" i="1" u="sng"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for their communication during the second TWT SP</a:t>
            </a:r>
            <a:r>
              <a:rPr lang="en-US" sz="36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a:t>
            </a:r>
          </a:p>
          <a:p>
            <a:pPr algn="just">
              <a:lnSpc>
                <a:spcPct val="150000"/>
              </a:lnSpc>
              <a:spcAft>
                <a:spcPts val="1000"/>
              </a:spcAft>
            </a:pPr>
            <a:r>
              <a:rPr lang="en-US" sz="36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CRF2199a P44 L21 : “</a:t>
            </a:r>
            <a:r>
              <a:rPr lang="en-US" sz="3600" i="1" u="sng" dirty="0">
                <a:effectLst/>
                <a:highlight>
                  <a:srgbClr val="FFFF00"/>
                </a:highlight>
                <a:latin typeface="Arial" panose="020B0604020202020204" pitchFamily="34" charset="0"/>
                <a:ea typeface="Calibri" panose="020F0502020204030204" pitchFamily="34" charset="0"/>
                <a:cs typeface="Arial" panose="020B0604020202020204" pitchFamily="34" charset="0"/>
              </a:rPr>
              <a:t>Channel Switch Announcement</a:t>
            </a:r>
            <a:r>
              <a:rPr lang="fr-FR" sz="3600" i="1" dirty="0">
                <a:effectLst/>
                <a:latin typeface="Arial" panose="020B0604020202020204" pitchFamily="34" charset="0"/>
                <a:ea typeface="Calibri" panose="020F0502020204030204" pitchFamily="34" charset="0"/>
                <a:cs typeface="Arial" panose="020B0604020202020204" pitchFamily="34" charset="0"/>
              </a:rPr>
              <a:t>…. </a:t>
            </a:r>
            <a:r>
              <a:rPr lang="en-US" sz="3600" i="1" u="sng"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Secondary Channel Access</a:t>
            </a:r>
            <a:r>
              <a:rPr lang="en-US" sz="3600" i="1" u="sng" dirty="0">
                <a:effectLst/>
                <a:latin typeface="Arial" panose="020B0604020202020204" pitchFamily="34" charset="0"/>
                <a:ea typeface="Times New Roman" panose="02020603050405020304" pitchFamily="18" charset="0"/>
                <a:cs typeface="Arial" panose="020B0604020202020204" pitchFamily="34" charset="0"/>
              </a:rPr>
              <a:t> </a:t>
            </a:r>
            <a:r>
              <a:rPr lang="en-US" sz="3600" i="1" dirty="0">
                <a:effectLst/>
                <a:latin typeface="Arial" panose="020B0604020202020204" pitchFamily="34" charset="0"/>
                <a:ea typeface="Times New Roman" panose="02020603050405020304" pitchFamily="18" charset="0"/>
                <a:cs typeface="Arial" panose="020B0604020202020204" pitchFamily="34" charset="0"/>
              </a:rPr>
              <a:t>(SCA) operation, </a:t>
            </a:r>
            <a:r>
              <a:rPr lang="fr-FR" sz="3600" i="1" dirty="0">
                <a:effectLst/>
                <a:latin typeface="Arial" panose="020B0604020202020204" pitchFamily="34" charset="0"/>
                <a:ea typeface="Times New Roman" panose="02020603050405020304" pitchFamily="18" charset="0"/>
                <a:cs typeface="Arial" panose="020B0604020202020204" pitchFamily="34" charset="0"/>
              </a:rPr>
              <a:t>… </a:t>
            </a:r>
            <a:r>
              <a:rPr lang="en-GB" sz="36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Dynamic Sub-band Operation (</a:t>
            </a:r>
            <a:r>
              <a:rPr lang="en-GB" sz="3600" i="1" u="sng"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DSO</a:t>
            </a:r>
            <a:r>
              <a:rPr lang="en-GB" sz="3600" i="1" dirty="0">
                <a:effectLst/>
                <a:latin typeface="Arial" panose="020B0604020202020204" pitchFamily="34" charset="0"/>
                <a:ea typeface="Times New Roman" panose="02020603050405020304" pitchFamily="18" charset="0"/>
                <a:cs typeface="Arial" panose="020B0604020202020204" pitchFamily="34" charset="0"/>
              </a:rPr>
              <a:t>).</a:t>
            </a:r>
            <a:r>
              <a:rPr lang="en-GB" sz="3600" i="0" dirty="0">
                <a:effectLst/>
                <a:latin typeface="Arial" panose="020B0604020202020204" pitchFamily="34" charset="0"/>
                <a:ea typeface="Times New Roman" panose="02020603050405020304" pitchFamily="18" charset="0"/>
                <a:cs typeface="Arial" panose="020B0604020202020204" pitchFamily="34" charset="0"/>
              </a:rPr>
              <a:t>”</a:t>
            </a:r>
            <a:endParaRPr lang="fr-FR" sz="3600" i="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Calibri" panose="020F0502020204030204" pitchFamily="34" charset="0"/>
              </a:rPr>
              <a:t> </a:t>
            </a:r>
            <a:endParaRPr lang="en-GB" sz="100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Arial" panose="020B0604020202020204" pitchFamily="34" charset="0"/>
              <a:ea typeface="Calibri" panose="020F0502020204030204" pitchFamily="34" charset="0"/>
            </a:endParaRPr>
          </a:p>
          <a:p>
            <a:endParaRPr lang="en-US" baseline="0" dirty="0"/>
          </a:p>
        </p:txBody>
      </p:sp>
      <p:sp>
        <p:nvSpPr>
          <p:cNvPr id="4" name="灯片编号占位符 3"/>
          <p:cNvSpPr>
            <a:spLocks noGrp="1"/>
          </p:cNvSpPr>
          <p:nvPr>
            <p:ph type="sldNum" sz="quarter" idx="10"/>
          </p:nvPr>
        </p:nvSpPr>
        <p:spPr/>
        <p:txBody>
          <a:bodyPr/>
          <a:lstStyle/>
          <a:p>
            <a:fld id="{2065FBDD-38CD-4C88-8D6A-46542FF4F3A2}" type="slidenum">
              <a:rPr lang="en-US" smtClean="0"/>
              <a:t>3</a:t>
            </a:fld>
            <a:endParaRPr lang="en-US"/>
          </a:p>
        </p:txBody>
      </p:sp>
    </p:spTree>
    <p:extLst>
      <p:ext uri="{BB962C8B-B14F-4D97-AF65-F5344CB8AC3E}">
        <p14:creationId xmlns:p14="http://schemas.microsoft.com/office/powerpoint/2010/main" val="4219711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baseline="0" dirty="0"/>
          </a:p>
        </p:txBody>
      </p:sp>
      <p:sp>
        <p:nvSpPr>
          <p:cNvPr id="4" name="灯片编号占位符 3"/>
          <p:cNvSpPr>
            <a:spLocks noGrp="1"/>
          </p:cNvSpPr>
          <p:nvPr>
            <p:ph type="sldNum" sz="quarter" idx="10"/>
          </p:nvPr>
        </p:nvSpPr>
        <p:spPr/>
        <p:txBody>
          <a:bodyPr/>
          <a:lstStyle/>
          <a:p>
            <a:fld id="{2065FBDD-38CD-4C88-8D6A-46542FF4F3A2}" type="slidenum">
              <a:rPr lang="en-US" smtClean="0"/>
              <a:t>4</a:t>
            </a:fld>
            <a:endParaRPr lang="en-US"/>
          </a:p>
        </p:txBody>
      </p:sp>
    </p:spTree>
    <p:extLst>
      <p:ext uri="{BB962C8B-B14F-4D97-AF65-F5344CB8AC3E}">
        <p14:creationId xmlns:p14="http://schemas.microsoft.com/office/powerpoint/2010/main" val="1660298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baseline="0" dirty="0"/>
          </a:p>
        </p:txBody>
      </p:sp>
      <p:sp>
        <p:nvSpPr>
          <p:cNvPr id="4" name="灯片编号占位符 3"/>
          <p:cNvSpPr>
            <a:spLocks noGrp="1"/>
          </p:cNvSpPr>
          <p:nvPr>
            <p:ph type="sldNum" sz="quarter" idx="10"/>
          </p:nvPr>
        </p:nvSpPr>
        <p:spPr/>
        <p:txBody>
          <a:bodyPr/>
          <a:lstStyle/>
          <a:p>
            <a:fld id="{2065FBDD-38CD-4C88-8D6A-46542FF4F3A2}" type="slidenum">
              <a:rPr lang="en-US" smtClean="0"/>
              <a:t>5</a:t>
            </a:fld>
            <a:endParaRPr lang="en-US"/>
          </a:p>
        </p:txBody>
      </p:sp>
    </p:spTree>
    <p:extLst>
      <p:ext uri="{BB962C8B-B14F-4D97-AF65-F5344CB8AC3E}">
        <p14:creationId xmlns:p14="http://schemas.microsoft.com/office/powerpoint/2010/main" val="1815168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baseline="0" dirty="0"/>
          </a:p>
        </p:txBody>
      </p:sp>
      <p:sp>
        <p:nvSpPr>
          <p:cNvPr id="4" name="灯片编号占位符 3"/>
          <p:cNvSpPr>
            <a:spLocks noGrp="1"/>
          </p:cNvSpPr>
          <p:nvPr>
            <p:ph type="sldNum" sz="quarter" idx="10"/>
          </p:nvPr>
        </p:nvSpPr>
        <p:spPr/>
        <p:txBody>
          <a:bodyPr/>
          <a:lstStyle/>
          <a:p>
            <a:fld id="{2065FBDD-38CD-4C88-8D6A-46542FF4F3A2}" type="slidenum">
              <a:rPr lang="en-US" smtClean="0"/>
              <a:t>6</a:t>
            </a:fld>
            <a:endParaRPr lang="en-US"/>
          </a:p>
        </p:txBody>
      </p:sp>
    </p:spTree>
    <p:extLst>
      <p:ext uri="{BB962C8B-B14F-4D97-AF65-F5344CB8AC3E}">
        <p14:creationId xmlns:p14="http://schemas.microsoft.com/office/powerpoint/2010/main" val="1926689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xfrm>
            <a:off x="5835819" y="6475413"/>
            <a:ext cx="621965" cy="215444"/>
          </a:xfrm>
          <a:ln/>
        </p:spPr>
        <p:txBody>
          <a:bodyPr/>
          <a:lstStyle>
            <a:lvl1pPr>
              <a:defRPr sz="1400"/>
            </a:lvl1pPr>
          </a:lstStyle>
          <a:p>
            <a:pPr>
              <a:defRPr/>
            </a:pPr>
            <a:r>
              <a:rPr lang="en-US"/>
              <a:t>Slide </a:t>
            </a:r>
            <a:fld id="{80743412-9668-4686-B109-E3B2457EFEE3}" type="slidenum">
              <a:rPr lang="en-US" smtClean="0"/>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507885" y="6475413"/>
            <a:ext cx="1769715" cy="215444"/>
          </a:xfrm>
          <a:ln/>
        </p:spPr>
        <p:txBody>
          <a:bodyPr/>
          <a:lstStyle>
            <a:lvl1pPr>
              <a:defRPr sz="1400"/>
            </a:lvl1pPr>
          </a:lstStyle>
          <a:p>
            <a:pPr>
              <a:defRPr/>
            </a:pPr>
            <a:r>
              <a:rPr lang="en-US" dirty="0"/>
              <a:t>Patrice NEZOU, Canon</a:t>
            </a:r>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25336" y="6481446"/>
            <a:ext cx="1710405"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25337" y="6481446"/>
            <a:ext cx="1710404"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xfrm>
            <a:off x="5835819" y="6475413"/>
            <a:ext cx="621965" cy="215444"/>
          </a:xfrm>
          <a:ln/>
        </p:spPr>
        <p:txBody>
          <a:bodyPr/>
          <a:lstStyle>
            <a:lvl1pPr>
              <a:defRPr sz="1400"/>
            </a:lvl1pPr>
          </a:lstStyle>
          <a:p>
            <a:pPr>
              <a:defRPr/>
            </a:pPr>
            <a:r>
              <a:rPr lang="en-US"/>
              <a:t>Slide </a:t>
            </a:r>
            <a:fld id="{C1789BC7-C074-42CC-ADF8-5107DF6BD1C1}" type="slidenum">
              <a:rPr lang="en-US" smtClean="0"/>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25336" y="6481446"/>
            <a:ext cx="1710405" cy="215444"/>
          </a:xfrm>
          <a:ln/>
        </p:spPr>
        <p:txBody>
          <a:bodyPr/>
          <a:lstStyle>
            <a:lvl1pPr>
              <a:defRPr sz="1400"/>
            </a:lvl1pPr>
          </a:lstStyle>
          <a:p>
            <a:pPr>
              <a:defRPr/>
            </a:pPr>
            <a:r>
              <a:rPr lang="en-US" dirty="0"/>
              <a:t>Patrice NEZOU, Canon</a:t>
            </a:r>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566026" y="6481446"/>
            <a:ext cx="1769715"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566025" y="6481446"/>
            <a:ext cx="1769716"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566026" y="6481446"/>
            <a:ext cx="1769715"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566026" y="6481446"/>
            <a:ext cx="1769715"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580453" y="6481446"/>
            <a:ext cx="1755288"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580453" y="6481446"/>
            <a:ext cx="1755288"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25337" y="6481446"/>
            <a:ext cx="1710404" cy="215444"/>
          </a:xfrm>
          <a:ln/>
        </p:spPr>
        <p:txBody>
          <a:bodyPr/>
          <a:lstStyle>
            <a:lvl1pPr>
              <a:defRPr/>
            </a:lvl1pPr>
          </a:lstStyle>
          <a:p>
            <a:pPr>
              <a:defRPr/>
            </a:pPr>
            <a:r>
              <a:rPr lang="en-US" dirty="0"/>
              <a:t>Patrice NEZOU, Canon</a:t>
            </a:r>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622185" y="6475413"/>
            <a:ext cx="176971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400">
                <a:cs typeface="+mn-cs"/>
              </a:defRPr>
            </a:lvl1pPr>
          </a:lstStyle>
          <a:p>
            <a:pPr>
              <a:defRPr/>
            </a:pPr>
            <a:r>
              <a:rPr lang="en-US" dirty="0"/>
              <a:t>Patrice NEZOU, Canon</a:t>
            </a:r>
          </a:p>
        </p:txBody>
      </p:sp>
      <p:sp>
        <p:nvSpPr>
          <p:cNvPr id="1030" name="Rectangle 6"/>
          <p:cNvSpPr>
            <a:spLocks noGrp="1" noChangeArrowheads="1"/>
          </p:cNvSpPr>
          <p:nvPr>
            <p:ph type="sldNum" sz="quarter" idx="4"/>
          </p:nvPr>
        </p:nvSpPr>
        <p:spPr bwMode="auto">
          <a:xfrm>
            <a:off x="5835819" y="6475413"/>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400">
                <a:cs typeface="Arial" pitchFamily="34" charset="0"/>
              </a:defRPr>
            </a:lvl1pPr>
          </a:lstStyle>
          <a:p>
            <a:pPr>
              <a:defRPr/>
            </a:pPr>
            <a:r>
              <a:rPr lang="en-US"/>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a:t>
            </a:r>
            <a:r>
              <a:rPr lang="en-US" altLang="en-US" sz="1800" b="1" kern="1200" dirty="0">
                <a:solidFill>
                  <a:schemeClr val="tx1"/>
                </a:solidFill>
                <a:latin typeface="Times New Roman" pitchFamily="18" charset="0"/>
                <a:ea typeface="+mn-ea"/>
                <a:cs typeface="Arial" charset="0"/>
              </a:rPr>
              <a:t>4</a:t>
            </a:r>
            <a:r>
              <a:rPr lang="en-GB" altLang="en-US" sz="1800" b="1" kern="1200" dirty="0">
                <a:solidFill>
                  <a:schemeClr val="tx1"/>
                </a:solidFill>
                <a:latin typeface="Times New Roman" pitchFamily="18" charset="0"/>
                <a:ea typeface="+mn-ea"/>
                <a:cs typeface="Arial" charset="0"/>
              </a:rPr>
              <a:t>/743</a:t>
            </a:r>
            <a:r>
              <a:rPr lang="en-US" sz="1800" b="1" dirty="0">
                <a:cs typeface="+mn-cs"/>
              </a:rPr>
              <a:t>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838371" cy="215444"/>
          </a:xfrm>
          <a:prstGeom prst="rect">
            <a:avLst/>
          </a:prstGeom>
          <a:noFill/>
          <a:ln w="9525">
            <a:noFill/>
            <a:miter lim="800000"/>
            <a:headEnd/>
            <a:tailEnd/>
          </a:ln>
          <a:effectLst/>
        </p:spPr>
        <p:txBody>
          <a:bodyPr wrap="none" lIns="0" tIns="0" rIns="0" bIns="0">
            <a:spAutoFit/>
          </a:bodyPr>
          <a:lstStyle/>
          <a:p>
            <a:pPr eaLnBrk="0" hangingPunct="0">
              <a:defRPr/>
            </a:pPr>
            <a:r>
              <a:rPr lang="en-US" sz="14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484795" y="332601"/>
            <a:ext cx="2041264"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September 2024</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tmp"/></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tmp"/><Relationship Id="rId5" Type="http://schemas.openxmlformats.org/officeDocument/2006/relationships/image" Target="../media/image5.tmp"/><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929217"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Simulation results for OBSS R-TWT management</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2024-09-03</a:t>
            </a:r>
          </a:p>
        </p:txBody>
      </p:sp>
      <p:sp>
        <p:nvSpPr>
          <p:cNvPr id="6" name="灯片编号占位符 5"/>
          <p:cNvSpPr>
            <a:spLocks noGrp="1"/>
          </p:cNvSpPr>
          <p:nvPr>
            <p:ph type="sldNum" sz="quarter" idx="12"/>
          </p:nvPr>
        </p:nvSpPr>
        <p:spPr>
          <a:xfrm>
            <a:off x="5422934" y="6492875"/>
            <a:ext cx="503343" cy="215444"/>
          </a:xfrm>
        </p:spPr>
        <p:txBody>
          <a:bodyPr/>
          <a:lstStyle/>
          <a:p>
            <a:r>
              <a:rPr lang="en-GB" sz="1400" dirty="0"/>
              <a:t>Slide </a:t>
            </a:r>
            <a:fld id="{DE40C9FC-4879-4F20-9ECA-A574A90476B7}" type="slidenum">
              <a:rPr lang="en-GB" sz="1400" smtClean="0"/>
              <a:pPr/>
              <a:t>1</a:t>
            </a:fld>
            <a:endParaRPr lang="en-GB" sz="1400" dirty="0"/>
          </a:p>
        </p:txBody>
      </p:sp>
      <p:sp>
        <p:nvSpPr>
          <p:cNvPr id="12" name="页脚占位符 4">
            <a:extLst>
              <a:ext uri="{FF2B5EF4-FFF2-40B4-BE49-F238E27FC236}">
                <a16:creationId xmlns:a16="http://schemas.microsoft.com/office/drawing/2014/main" id="{75BF2F47-7382-4FD2-8C90-3E69AFED0F98}"/>
              </a:ext>
            </a:extLst>
          </p:cNvPr>
          <p:cNvSpPr>
            <a:spLocks noGrp="1"/>
          </p:cNvSpPr>
          <p:nvPr>
            <p:ph type="ftr" sz="quarter" idx="11"/>
          </p:nvPr>
        </p:nvSpPr>
        <p:spPr>
          <a:xfrm>
            <a:off x="9557990" y="6492875"/>
            <a:ext cx="1769716" cy="215444"/>
          </a:xfrm>
        </p:spPr>
        <p:txBody>
          <a:bodyPr/>
          <a:lstStyle/>
          <a:p>
            <a:pPr>
              <a:defRPr/>
            </a:pPr>
            <a:r>
              <a:rPr lang="en-US" sz="1400" dirty="0"/>
              <a:t>Patrice NEZOU, Canon</a:t>
            </a:r>
          </a:p>
        </p:txBody>
      </p:sp>
      <p:sp>
        <p:nvSpPr>
          <p:cNvPr id="10" name="Rectangle 4"/>
          <p:cNvSpPr>
            <a:spLocks noChangeArrowheads="1"/>
          </p:cNvSpPr>
          <p:nvPr/>
        </p:nvSpPr>
        <p:spPr bwMode="auto">
          <a:xfrm>
            <a:off x="1065869" y="27882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u="sng" dirty="0">
                <a:solidFill>
                  <a:srgbClr val="000000"/>
                </a:solidFill>
              </a:rPr>
              <a:t>Authors</a:t>
            </a:r>
            <a:r>
              <a:rPr lang="en-GB" sz="2000" dirty="0">
                <a:solidFill>
                  <a:srgbClr val="000000"/>
                </a:solidFill>
              </a:rPr>
              <a:t>:</a:t>
            </a:r>
          </a:p>
        </p:txBody>
      </p:sp>
      <p:graphicFrame>
        <p:nvGraphicFramePr>
          <p:cNvPr id="3" name="Table 2">
            <a:extLst>
              <a:ext uri="{FF2B5EF4-FFF2-40B4-BE49-F238E27FC236}">
                <a16:creationId xmlns:a16="http://schemas.microsoft.com/office/drawing/2014/main" id="{34556EB0-F930-46F3-9EFA-1445F9132B9C}"/>
              </a:ext>
            </a:extLst>
          </p:cNvPr>
          <p:cNvGraphicFramePr>
            <a:graphicFrameLocks noGrp="1"/>
          </p:cNvGraphicFramePr>
          <p:nvPr>
            <p:extLst>
              <p:ext uri="{D42A27DB-BD31-4B8C-83A1-F6EECF244321}">
                <p14:modId xmlns:p14="http://schemas.microsoft.com/office/powerpoint/2010/main" val="3917056958"/>
              </p:ext>
            </p:extLst>
          </p:nvPr>
        </p:nvGraphicFramePr>
        <p:xfrm>
          <a:off x="1065869" y="3322233"/>
          <a:ext cx="9733980" cy="2533650"/>
        </p:xfrm>
        <a:graphic>
          <a:graphicData uri="http://schemas.openxmlformats.org/drawingml/2006/table">
            <a:tbl>
              <a:tblPr>
                <a:tableStyleId>{5C22544A-7EE6-4342-B048-85BDC9FD1C3A}</a:tableStyleId>
              </a:tblPr>
              <a:tblGrid>
                <a:gridCol w="1369175">
                  <a:extLst>
                    <a:ext uri="{9D8B030D-6E8A-4147-A177-3AD203B41FA5}">
                      <a16:colId xmlns:a16="http://schemas.microsoft.com/office/drawing/2014/main" val="3882337658"/>
                    </a:ext>
                  </a:extLst>
                </a:gridCol>
                <a:gridCol w="1369175">
                  <a:extLst>
                    <a:ext uri="{9D8B030D-6E8A-4147-A177-3AD203B41FA5}">
                      <a16:colId xmlns:a16="http://schemas.microsoft.com/office/drawing/2014/main" val="274204974"/>
                    </a:ext>
                  </a:extLst>
                </a:gridCol>
                <a:gridCol w="1369175">
                  <a:extLst>
                    <a:ext uri="{9D8B030D-6E8A-4147-A177-3AD203B41FA5}">
                      <a16:colId xmlns:a16="http://schemas.microsoft.com/office/drawing/2014/main" val="4276403759"/>
                    </a:ext>
                  </a:extLst>
                </a:gridCol>
                <a:gridCol w="1369175">
                  <a:extLst>
                    <a:ext uri="{9D8B030D-6E8A-4147-A177-3AD203B41FA5}">
                      <a16:colId xmlns:a16="http://schemas.microsoft.com/office/drawing/2014/main" val="993140811"/>
                    </a:ext>
                  </a:extLst>
                </a:gridCol>
                <a:gridCol w="4257280">
                  <a:extLst>
                    <a:ext uri="{9D8B030D-6E8A-4147-A177-3AD203B41FA5}">
                      <a16:colId xmlns:a16="http://schemas.microsoft.com/office/drawing/2014/main" val="1063794827"/>
                    </a:ext>
                  </a:extLst>
                </a:gridCol>
              </a:tblGrid>
              <a:tr h="200025">
                <a:tc>
                  <a:txBody>
                    <a:bodyPr/>
                    <a:lstStyle/>
                    <a:p>
                      <a:pPr algn="l" fontAlgn="ctr"/>
                      <a:r>
                        <a:rPr lang="en-GB" sz="1200" b="1" u="none" strike="noStrike" dirty="0">
                          <a:effectLst/>
                        </a:rPr>
                        <a:t>Name</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200" b="1" u="none" strike="noStrike" dirty="0">
                          <a:effectLst/>
                        </a:rPr>
                        <a:t>Affiliation</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200" b="1" u="none" strike="noStrike" dirty="0">
                          <a:effectLst/>
                        </a:rPr>
                        <a:t>Address</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200" b="1" u="none" strike="noStrike" dirty="0">
                          <a:effectLst/>
                        </a:rPr>
                        <a:t>Phone</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200" b="1" u="none" strike="noStrike" dirty="0">
                          <a:effectLst/>
                        </a:rPr>
                        <a:t>Email</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3378831"/>
                  </a:ext>
                </a:extLst>
              </a:tr>
              <a:tr h="4667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200" u="none" strike="noStrike" kern="1200" dirty="0">
                          <a:effectLst/>
                        </a:rPr>
                        <a:t>Patrice NEZOU</a:t>
                      </a: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fontAlgn="ctr"/>
                      <a:r>
                        <a:rPr lang="en-GB" sz="1200" u="none" strike="noStrike" dirty="0">
                          <a:effectLst/>
                        </a:rPr>
                        <a:t>Canon Research Centre France</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fr-FR" sz="1200" u="none" strike="noStrike" dirty="0">
                          <a:effectLst/>
                        </a:rPr>
                        <a:t> </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fr-FR" sz="1200" u="none" strike="noStrike" dirty="0">
                          <a:effectLst/>
                        </a:rPr>
                        <a:t> </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200" u="none" strike="noStrike" kern="1200" dirty="0">
                          <a:effectLst/>
                        </a:rPr>
                        <a:t>patrice.nezou@crf.canon.fr</a:t>
                      </a: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4191646"/>
                  </a:ext>
                </a:extLst>
              </a:tr>
              <a:tr h="466725">
                <a:tc>
                  <a:txBody>
                    <a:bodyPr/>
                    <a:lstStyle/>
                    <a:p>
                      <a:pPr algn="l" fontAlgn="ctr"/>
                      <a:r>
                        <a:rPr lang="en-GB" sz="1200" u="none" strike="noStrike" kern="1200" dirty="0">
                          <a:effectLst/>
                        </a:rPr>
                        <a:t>Pascal VIGER</a:t>
                      </a: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fr-FR"/>
                    </a:p>
                  </a:txBody>
                  <a:tcPr/>
                </a:tc>
                <a:tc>
                  <a:txBody>
                    <a:bodyPr/>
                    <a:lstStyle/>
                    <a:p>
                      <a:pPr algn="l" fontAlgn="ctr"/>
                      <a:r>
                        <a:rPr lang="en-GB" sz="1200" u="none" strike="noStrike" dirty="0">
                          <a:effectLst/>
                        </a:rPr>
                        <a:t> </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200" u="none" strike="noStrike" dirty="0">
                          <a:effectLst/>
                        </a:rPr>
                        <a:t> </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fr-FR" sz="1200" u="none" strike="noStrike" kern="1200" dirty="0">
                          <a:effectLst/>
                        </a:rPr>
                        <a:t>pascal.viger@crf.canon.fr</a:t>
                      </a: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9160691"/>
                  </a:ext>
                </a:extLst>
              </a:tr>
              <a:tr h="466725">
                <a:tc>
                  <a:txBody>
                    <a:bodyPr/>
                    <a:lstStyle/>
                    <a:p>
                      <a:pPr algn="l" fontAlgn="ctr"/>
                      <a:r>
                        <a:rPr lang="fr-FR" sz="1200" b="0" i="0" u="none" strike="noStrike" dirty="0">
                          <a:solidFill>
                            <a:srgbClr val="000000"/>
                          </a:solidFill>
                          <a:effectLst/>
                          <a:latin typeface="Times New Roman" panose="02020603050405020304" pitchFamily="18" charset="0"/>
                        </a:rPr>
                        <a:t>Mikael LORGEOUX</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fr-FR"/>
                    </a:p>
                  </a:txBody>
                  <a:tcPr/>
                </a:tc>
                <a:tc>
                  <a:txBody>
                    <a:bodyPr/>
                    <a:lstStyle/>
                    <a:p>
                      <a:pPr algn="l" fontAlgn="ct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fr-FR" sz="1200" b="0" i="0" u="none" strike="noStrike" dirty="0">
                          <a:solidFill>
                            <a:srgbClr val="000000"/>
                          </a:solidFill>
                          <a:effectLst/>
                          <a:latin typeface="Times New Roman" panose="02020603050405020304" pitchFamily="18" charset="0"/>
                        </a:rPr>
                        <a:t>mickael.lorgeoux@crf.canon.fr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4219970"/>
                  </a:ext>
                </a:extLst>
              </a:tr>
              <a:tr h="4667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200" u="none" strike="noStrike" dirty="0">
                          <a:effectLst/>
                        </a:rPr>
                        <a:t>Stéphane BARON</a:t>
                      </a:r>
                      <a:endParaRPr lang="fr-FR" sz="1200" b="1" i="0" u="none" strike="noStrike" dirty="0">
                        <a:solidFill>
                          <a:srgbClr val="000000"/>
                        </a:solidFill>
                        <a:effectLst/>
                        <a:latin typeface="Times New Roman" panose="02020603050405020304" pitchFamily="18" charset="0"/>
                      </a:endParaRPr>
                    </a:p>
                    <a:p>
                      <a:pPr algn="l" fontAlgn="ct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fr-FR"/>
                    </a:p>
                  </a:txBody>
                  <a:tcPr/>
                </a:tc>
                <a:tc>
                  <a:txBody>
                    <a:bodyPr/>
                    <a:lstStyle/>
                    <a:p>
                      <a:pPr algn="l" fontAlgn="ctr"/>
                      <a:r>
                        <a:rPr lang="en-GB" sz="1200" u="none" strike="noStrike" dirty="0">
                          <a:effectLst/>
                        </a:rPr>
                        <a:t> </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200" u="none" strike="noStrike" dirty="0">
                          <a:effectLst/>
                        </a:rPr>
                        <a:t> </a:t>
                      </a: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200" u="none" strike="noStrike" kern="1200" dirty="0">
                          <a:effectLst/>
                        </a:rPr>
                        <a:t>stephane.baron@crf.canon.fr</a:t>
                      </a:r>
                      <a:endParaRPr lang="fr-FR" sz="1200" b="0" i="0" u="none" strike="noStrike" dirty="0">
                        <a:solidFill>
                          <a:srgbClr val="000000"/>
                        </a:solidFill>
                        <a:effectLst/>
                        <a:latin typeface="Times New Roman" panose="02020603050405020304" pitchFamily="18" charset="0"/>
                      </a:endParaRPr>
                    </a:p>
                    <a:p>
                      <a:pPr algn="l" fontAlgn="ct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0254737"/>
                  </a:ext>
                </a:extLst>
              </a:tr>
              <a:tr h="466725">
                <a:tc>
                  <a:txBody>
                    <a:bodyPr/>
                    <a:lstStyle/>
                    <a:p>
                      <a:pPr algn="l" fontAlgn="ctr"/>
                      <a:r>
                        <a:rPr lang="fr-FR" sz="1200" b="0" i="0" u="none" strike="noStrike" dirty="0">
                          <a:solidFill>
                            <a:srgbClr val="000000"/>
                          </a:solidFill>
                          <a:effectLst/>
                          <a:latin typeface="Times New Roman" panose="02020603050405020304" pitchFamily="18" charset="0"/>
                        </a:rPr>
                        <a:t>Yara YAACOUB</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ct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fr-FR" sz="1200" b="1"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fr-FR" sz="12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57888"/>
                  </a:ext>
                </a:extLst>
              </a:tr>
            </a:tbl>
          </a:graphicData>
        </a:graphic>
      </p:graphicFrame>
    </p:spTree>
    <p:extLst>
      <p:ext uri="{BB962C8B-B14F-4D97-AF65-F5344CB8AC3E}">
        <p14:creationId xmlns:p14="http://schemas.microsoft.com/office/powerpoint/2010/main" val="1226111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914400" y="2602300"/>
            <a:ext cx="10363200" cy="2381744"/>
          </a:xfrm>
        </p:spPr>
        <p:txBody>
          <a:bodyPr/>
          <a:lstStyle/>
          <a:p>
            <a:r>
              <a:rPr lang="en-US" altLang="zh-CN" sz="1800" dirty="0"/>
              <a:t>MAP coordinated R-TWT SP protection has been discussed for a long time.</a:t>
            </a:r>
          </a:p>
          <a:p>
            <a:pPr marL="342900" lvl="1" indent="-342900">
              <a:buChar char="•"/>
            </a:pPr>
            <a:endParaRPr lang="en-US" altLang="zh-CN" sz="1800" b="1" dirty="0">
              <a:ea typeface="+mn-ea"/>
              <a:cs typeface="+mn-cs"/>
            </a:endParaRPr>
          </a:p>
          <a:p>
            <a:pPr marL="342900" lvl="1" indent="-342900">
              <a:buChar char="•"/>
            </a:pPr>
            <a:r>
              <a:rPr lang="en-US" altLang="zh-CN" sz="1800" b="1" dirty="0">
                <a:ea typeface="+mn-ea"/>
                <a:cs typeface="+mn-cs"/>
              </a:rPr>
              <a:t>In this contribution, we provide simulation results and proposals about R-TWT SP management in a 11bn network.</a:t>
            </a:r>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a:xfrm>
            <a:off x="5895130" y="6475413"/>
            <a:ext cx="503343" cy="215444"/>
          </a:xfrm>
        </p:spPr>
        <p:txBody>
          <a:bodyPr/>
          <a:lstStyle/>
          <a:p>
            <a:pPr>
              <a:defRPr/>
            </a:pPr>
            <a:r>
              <a:rPr lang="en-US" sz="1400" dirty="0"/>
              <a:t>Slide </a:t>
            </a:r>
            <a:fld id="{C1789BC7-C074-42CC-ADF8-5107DF6BD1C1}" type="slidenum">
              <a:rPr lang="en-US" sz="1400" smtClean="0"/>
              <a:pPr>
                <a:defRPr/>
              </a:pPr>
              <a:t>2</a:t>
            </a:fld>
            <a:endParaRPr lang="en-US" sz="1400" dirty="0"/>
          </a:p>
        </p:txBody>
      </p:sp>
      <p:sp>
        <p:nvSpPr>
          <p:cNvPr id="5" name="Footer Placeholder 4">
            <a:extLst>
              <a:ext uri="{FF2B5EF4-FFF2-40B4-BE49-F238E27FC236}">
                <a16:creationId xmlns:a16="http://schemas.microsoft.com/office/drawing/2014/main" id="{4CB2AC65-C9A2-3042-B25C-8B603E92E53E}"/>
              </a:ext>
            </a:extLst>
          </p:cNvPr>
          <p:cNvSpPr>
            <a:spLocks noGrp="1"/>
          </p:cNvSpPr>
          <p:nvPr>
            <p:ph type="ftr" sz="quarter" idx="11"/>
          </p:nvPr>
        </p:nvSpPr>
        <p:spPr>
          <a:xfrm>
            <a:off x="9566025" y="6481446"/>
            <a:ext cx="1769716" cy="215444"/>
          </a:xfrm>
        </p:spPr>
        <p:txBody>
          <a:bodyPr/>
          <a:lstStyle/>
          <a:p>
            <a:pPr>
              <a:defRPr/>
            </a:pPr>
            <a:r>
              <a:rPr lang="en-US" sz="1400" dirty="0"/>
              <a:t>Patrice NEZOU, Canon</a:t>
            </a:r>
          </a:p>
        </p:txBody>
      </p:sp>
    </p:spTree>
    <p:extLst>
      <p:ext uri="{BB962C8B-B14F-4D97-AF65-F5344CB8AC3E}">
        <p14:creationId xmlns:p14="http://schemas.microsoft.com/office/powerpoint/2010/main" val="166825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a:xfrm>
            <a:off x="914400" y="685801"/>
            <a:ext cx="10565296" cy="914399"/>
          </a:xfrm>
        </p:spPr>
        <p:txBody>
          <a:bodyPr/>
          <a:lstStyle/>
          <a:p>
            <a:r>
              <a:rPr lang="en-US" dirty="0"/>
              <a:t>OBSS R-TWT Concept and medium access management</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1210422" y="1546614"/>
            <a:ext cx="10363200" cy="4781761"/>
          </a:xfrm>
        </p:spPr>
        <p:txBody>
          <a:bodyPr/>
          <a:lstStyle/>
          <a:p>
            <a:r>
              <a:rPr lang="en-US" sz="1800" dirty="0"/>
              <a:t>Many contributions already discussed about the coordinated medium access between APs based on r-TWT feature.</a:t>
            </a:r>
            <a:r>
              <a:rPr lang="nn-NO" sz="1800" dirty="0"/>
              <a:t> (e.g. [1][2][3]) </a:t>
            </a:r>
          </a:p>
          <a:p>
            <a:endParaRPr lang="nn-NO" sz="1800" dirty="0"/>
          </a:p>
          <a:p>
            <a:r>
              <a:rPr lang="nn-NO" sz="1800" dirty="0"/>
              <a:t>The main concept of the OBSS R-TWT is to set up an OBSS service period (SP) in neighbouring BSS(s) when a r-TWT SP is initiated in the current BSS. </a:t>
            </a:r>
          </a:p>
          <a:p>
            <a:endParaRPr lang="nn-NO" sz="1800" dirty="0"/>
          </a:p>
          <a:p>
            <a:r>
              <a:rPr lang="nn-NO" sz="1800" dirty="0"/>
              <a:t>All initiated SPs must be synchronized to be efficient.[1]</a:t>
            </a:r>
          </a:p>
          <a:p>
            <a:endParaRPr lang="nn-NO" sz="1800" dirty="0"/>
          </a:p>
          <a:p>
            <a:r>
              <a:rPr lang="en-US" sz="1800" dirty="0"/>
              <a:t>The other main point driving the efficiency of the OBSS R-TWT is the coordinated medium access. Several rules may be applied on the neighboring BSSs to optimize the medium access during the SPs: </a:t>
            </a:r>
          </a:p>
          <a:p>
            <a:pPr lvl="1"/>
            <a:r>
              <a:rPr lang="en-US" sz="1400" dirty="0"/>
              <a:t>OBSS TWT element forbids the stations of the neighboring BSSs to access the medium during the OBSS SPs. [2]</a:t>
            </a:r>
          </a:p>
          <a:p>
            <a:pPr lvl="1"/>
            <a:r>
              <a:rPr lang="en-US" sz="1400" dirty="0"/>
              <a:t>OBSS TWT element adjusts the EDCA parameters of the neighboring BSSs to penalize the medium access mechanism of all STAs of the neighboring BSSs.[3]</a:t>
            </a:r>
          </a:p>
          <a:p>
            <a:pPr lvl="1"/>
            <a:r>
              <a:rPr lang="en-US" sz="1400" dirty="0"/>
              <a:t>OBSS TWT element indicates a temporary operating channel modifications for stations of the neighboring BSSs.</a:t>
            </a:r>
          </a:p>
          <a:p>
            <a:pPr lvl="2"/>
            <a:r>
              <a:rPr lang="en-US" sz="1050" dirty="0" err="1"/>
              <a:t>E.g</a:t>
            </a:r>
            <a:r>
              <a:rPr lang="en-US" sz="1050" dirty="0"/>
              <a:t> channel switch Announcement, DSO, NPCA …[4] </a:t>
            </a:r>
          </a:p>
          <a:p>
            <a:r>
              <a:rPr lang="en-US" sz="1650" dirty="0"/>
              <a:t>Next slides propose simulation results for multiple use cases.</a:t>
            </a:r>
          </a:p>
          <a:p>
            <a:endParaRPr lang="en-US" altLang="zh-CN" dirty="0"/>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a:xfrm>
            <a:off x="5895130" y="6500580"/>
            <a:ext cx="503343" cy="215444"/>
          </a:xfrm>
        </p:spPr>
        <p:txBody>
          <a:bodyPr/>
          <a:lstStyle/>
          <a:p>
            <a:pPr>
              <a:defRPr/>
            </a:pPr>
            <a:r>
              <a:rPr lang="en-US" sz="1400" dirty="0"/>
              <a:t>Slide </a:t>
            </a:r>
            <a:fld id="{C1789BC7-C074-42CC-ADF8-5107DF6BD1C1}" type="slidenum">
              <a:rPr lang="en-US" sz="1400" smtClean="0"/>
              <a:pPr>
                <a:defRPr/>
              </a:pPr>
              <a:t>3</a:t>
            </a:fld>
            <a:endParaRPr lang="en-US" sz="1400" dirty="0"/>
          </a:p>
        </p:txBody>
      </p:sp>
      <p:sp>
        <p:nvSpPr>
          <p:cNvPr id="5" name="Footer Placeholder 4">
            <a:extLst>
              <a:ext uri="{FF2B5EF4-FFF2-40B4-BE49-F238E27FC236}">
                <a16:creationId xmlns:a16="http://schemas.microsoft.com/office/drawing/2014/main" id="{4CB2AC65-C9A2-3042-B25C-8B603E92E53E}"/>
              </a:ext>
            </a:extLst>
          </p:cNvPr>
          <p:cNvSpPr>
            <a:spLocks noGrp="1"/>
          </p:cNvSpPr>
          <p:nvPr>
            <p:ph type="ftr" sz="quarter" idx="11"/>
          </p:nvPr>
        </p:nvSpPr>
        <p:spPr>
          <a:xfrm>
            <a:off x="9566025" y="6481446"/>
            <a:ext cx="1769716" cy="215444"/>
          </a:xfrm>
        </p:spPr>
        <p:txBody>
          <a:bodyPr/>
          <a:lstStyle/>
          <a:p>
            <a:pPr>
              <a:defRPr/>
            </a:pPr>
            <a:r>
              <a:rPr lang="en-US" sz="1400" dirty="0"/>
              <a:t>Patrice NEZOU, Canon</a:t>
            </a:r>
          </a:p>
        </p:txBody>
      </p:sp>
    </p:spTree>
    <p:extLst>
      <p:ext uri="{BB962C8B-B14F-4D97-AF65-F5344CB8AC3E}">
        <p14:creationId xmlns:p14="http://schemas.microsoft.com/office/powerpoint/2010/main" val="3760749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a:xfrm>
            <a:off x="914400" y="660634"/>
            <a:ext cx="9998766" cy="914399"/>
          </a:xfrm>
        </p:spPr>
        <p:txBody>
          <a:bodyPr/>
          <a:lstStyle/>
          <a:p>
            <a:r>
              <a:rPr lang="en-US" dirty="0"/>
              <a:t>Use case 1:  Global throughput study</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914400" y="1635071"/>
            <a:ext cx="6618083" cy="4765883"/>
          </a:xfrm>
        </p:spPr>
        <p:txBody>
          <a:bodyPr/>
          <a:lstStyle/>
          <a:p>
            <a:r>
              <a:rPr lang="en-US" altLang="zh-CN" sz="1400" dirty="0"/>
              <a:t>Simulation use case and assumptions:</a:t>
            </a:r>
          </a:p>
          <a:p>
            <a:pPr lvl="1"/>
            <a:r>
              <a:rPr lang="en-US" altLang="zh-CN" sz="1200" dirty="0"/>
              <a:t>2 BSSs with no hidden nodes – Each BSS is composed of an AP and a STA.</a:t>
            </a:r>
          </a:p>
          <a:p>
            <a:pPr lvl="1"/>
            <a:r>
              <a:rPr lang="en-US" altLang="zh-CN" sz="1200" dirty="0"/>
              <a:t>MCS set to 6 (131,6 Mbps) to fix channel capacity</a:t>
            </a:r>
          </a:p>
          <a:p>
            <a:pPr lvl="1"/>
            <a:r>
              <a:rPr lang="en-US" altLang="zh-CN" sz="1200" dirty="0"/>
              <a:t>An OBSS TWT SP is initiated for each beacon interval (100ms) for each BSS.</a:t>
            </a:r>
          </a:p>
          <a:p>
            <a:pPr lvl="1"/>
            <a:r>
              <a:rPr lang="en-US" altLang="zh-CN" sz="1200" dirty="0"/>
              <a:t>SP length: one simulation run with SP=20ms and another simulation run with SP=40ms for each AP</a:t>
            </a:r>
          </a:p>
          <a:p>
            <a:pPr lvl="1"/>
            <a:r>
              <a:rPr lang="en-US" altLang="zh-CN" sz="1200" dirty="0"/>
              <a:t>STA sends data frames to its AP with a CBR of 7Mbps</a:t>
            </a:r>
          </a:p>
          <a:p>
            <a:pPr lvl="1"/>
            <a:r>
              <a:rPr lang="en-US" altLang="zh-CN" sz="1200" dirty="0"/>
              <a:t>AP sends data frames to its associated STA with a CBR varying from 14Mbps to 121Mbps</a:t>
            </a:r>
          </a:p>
          <a:p>
            <a:pPr lvl="1"/>
            <a:endParaRPr lang="en-US" altLang="zh-CN" sz="1100" dirty="0"/>
          </a:p>
          <a:p>
            <a:r>
              <a:rPr lang="en-US" altLang="zh-CN" sz="1400" dirty="0"/>
              <a:t>Results and analysis</a:t>
            </a:r>
          </a:p>
          <a:p>
            <a:pPr lvl="1"/>
            <a:r>
              <a:rPr lang="en-US" altLang="zh-CN" sz="1200" dirty="0"/>
              <a:t>The OBSS R-TWT feature improves the global throughput mainly in a high-collided environment.</a:t>
            </a:r>
          </a:p>
          <a:p>
            <a:pPr lvl="1"/>
            <a:r>
              <a:rPr lang="en-US" altLang="zh-CN" sz="1200" dirty="0"/>
              <a:t>Otherwise the global throughput is almost the same as the throughput for  a scenario without OBSS  R-TWT feature.</a:t>
            </a:r>
          </a:p>
          <a:p>
            <a:pPr lvl="1"/>
            <a:endParaRPr lang="en-US" altLang="zh-CN" sz="1100" dirty="0"/>
          </a:p>
          <a:p>
            <a:r>
              <a:rPr lang="en-US" altLang="zh-CN" sz="1400" b="0" dirty="0"/>
              <a:t>More detailed simulations are needed to conclude on the interest of the OBSS R-TWT feature.</a:t>
            </a:r>
          </a:p>
          <a:p>
            <a:r>
              <a:rPr lang="en-US" altLang="zh-CN" sz="1400" b="0" dirty="0"/>
              <a:t>Next use cases will provide more detailed results about the throughput for each device.  </a:t>
            </a:r>
          </a:p>
          <a:p>
            <a:endParaRPr lang="en-US" altLang="zh-CN" sz="1600" dirty="0"/>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a:xfrm>
            <a:off x="5895130" y="6475413"/>
            <a:ext cx="503343" cy="215444"/>
          </a:xfrm>
        </p:spPr>
        <p:txBody>
          <a:bodyPr/>
          <a:lstStyle/>
          <a:p>
            <a:pPr>
              <a:defRPr/>
            </a:pPr>
            <a:r>
              <a:rPr lang="en-US" sz="1400" dirty="0"/>
              <a:t>Slide </a:t>
            </a:r>
            <a:fld id="{C1789BC7-C074-42CC-ADF8-5107DF6BD1C1}" type="slidenum">
              <a:rPr lang="en-US" sz="1400" smtClean="0"/>
              <a:pPr>
                <a:defRPr/>
              </a:pPr>
              <a:t>4</a:t>
            </a:fld>
            <a:endParaRPr lang="en-US" sz="1400" dirty="0"/>
          </a:p>
        </p:txBody>
      </p:sp>
      <p:sp>
        <p:nvSpPr>
          <p:cNvPr id="5" name="Footer Placeholder 4">
            <a:extLst>
              <a:ext uri="{FF2B5EF4-FFF2-40B4-BE49-F238E27FC236}">
                <a16:creationId xmlns:a16="http://schemas.microsoft.com/office/drawing/2014/main" id="{4CB2AC65-C9A2-3042-B25C-8B603E92E53E}"/>
              </a:ext>
            </a:extLst>
          </p:cNvPr>
          <p:cNvSpPr>
            <a:spLocks noGrp="1"/>
          </p:cNvSpPr>
          <p:nvPr>
            <p:ph type="ftr" sz="quarter" idx="11"/>
          </p:nvPr>
        </p:nvSpPr>
        <p:spPr>
          <a:xfrm>
            <a:off x="9566025" y="6481446"/>
            <a:ext cx="1769716" cy="215444"/>
          </a:xfrm>
        </p:spPr>
        <p:txBody>
          <a:bodyPr/>
          <a:lstStyle/>
          <a:p>
            <a:pPr>
              <a:defRPr/>
            </a:pPr>
            <a:r>
              <a:rPr lang="en-US" sz="1400" dirty="0"/>
              <a:t>Patrice NEZOU, Canon</a:t>
            </a:r>
          </a:p>
        </p:txBody>
      </p:sp>
      <p:pic>
        <p:nvPicPr>
          <p:cNvPr id="27" name="Picture 26">
            <a:extLst>
              <a:ext uri="{FF2B5EF4-FFF2-40B4-BE49-F238E27FC236}">
                <a16:creationId xmlns:a16="http://schemas.microsoft.com/office/drawing/2014/main" id="{6D54AC86-C06A-4DD1-A8D5-0D8FDE903A9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727498" y="660634"/>
            <a:ext cx="2978693" cy="2109088"/>
          </a:xfrm>
          <a:prstGeom prst="rect">
            <a:avLst/>
          </a:prstGeom>
          <a:noFill/>
        </p:spPr>
      </p:pic>
      <p:pic>
        <p:nvPicPr>
          <p:cNvPr id="28" name="Picture 27">
            <a:extLst>
              <a:ext uri="{FF2B5EF4-FFF2-40B4-BE49-F238E27FC236}">
                <a16:creationId xmlns:a16="http://schemas.microsoft.com/office/drawing/2014/main" id="{05F587E3-2BDC-480A-A0F2-1FF12426C2AD}"/>
              </a:ext>
            </a:extLst>
          </p:cNvPr>
          <p:cNvPicPr/>
          <p:nvPr/>
        </p:nvPicPr>
        <p:blipFill>
          <a:blip r:embed="rId4">
            <a:extLst>
              <a:ext uri="{28A0092B-C50C-407E-A947-70E740481C1C}">
                <a14:useLocalDpi xmlns:a14="http://schemas.microsoft.com/office/drawing/2010/main" val="0"/>
              </a:ext>
            </a:extLst>
          </a:blip>
          <a:stretch>
            <a:fillRect/>
          </a:stretch>
        </p:blipFill>
        <p:spPr>
          <a:xfrm>
            <a:off x="7532483" y="2609417"/>
            <a:ext cx="4568982" cy="3816971"/>
          </a:xfrm>
          <a:prstGeom prst="rect">
            <a:avLst/>
          </a:prstGeom>
        </p:spPr>
      </p:pic>
      <p:sp>
        <p:nvSpPr>
          <p:cNvPr id="6" name="TextBox 5">
            <a:extLst>
              <a:ext uri="{FF2B5EF4-FFF2-40B4-BE49-F238E27FC236}">
                <a16:creationId xmlns:a16="http://schemas.microsoft.com/office/drawing/2014/main" id="{D6744B60-C058-4694-8122-5027FD61646E}"/>
              </a:ext>
            </a:extLst>
          </p:cNvPr>
          <p:cNvSpPr txBox="1"/>
          <p:nvPr/>
        </p:nvSpPr>
        <p:spPr>
          <a:xfrm rot="16200000">
            <a:off x="6848001" y="4293215"/>
            <a:ext cx="1630575" cy="261610"/>
          </a:xfrm>
          <a:prstGeom prst="rect">
            <a:avLst/>
          </a:prstGeom>
          <a:solidFill>
            <a:schemeClr val="bg1"/>
          </a:solidFill>
        </p:spPr>
        <p:txBody>
          <a:bodyPr wrap="none" rtlCol="0">
            <a:spAutoFit/>
          </a:bodyPr>
          <a:lstStyle/>
          <a:p>
            <a:r>
              <a:rPr lang="fr-FR" sz="1100" dirty="0"/>
              <a:t>Total </a:t>
            </a:r>
            <a:r>
              <a:rPr lang="fr-FR" sz="1100" dirty="0" err="1"/>
              <a:t>Throughput</a:t>
            </a:r>
            <a:r>
              <a:rPr lang="fr-FR" sz="1100" dirty="0"/>
              <a:t> (Mbps)</a:t>
            </a:r>
          </a:p>
        </p:txBody>
      </p:sp>
    </p:spTree>
    <p:extLst>
      <p:ext uri="{BB962C8B-B14F-4D97-AF65-F5344CB8AC3E}">
        <p14:creationId xmlns:p14="http://schemas.microsoft.com/office/powerpoint/2010/main" val="302832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a:xfrm>
            <a:off x="452679" y="660634"/>
            <a:ext cx="9998766" cy="580309"/>
          </a:xfrm>
        </p:spPr>
        <p:txBody>
          <a:bodyPr/>
          <a:lstStyle/>
          <a:p>
            <a:r>
              <a:rPr lang="en-US" dirty="0"/>
              <a:t>Use Case 2: Throughput per BSS</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914400" y="1282005"/>
            <a:ext cx="8341360" cy="1488364"/>
          </a:xfrm>
        </p:spPr>
        <p:txBody>
          <a:bodyPr/>
          <a:lstStyle/>
          <a:p>
            <a:r>
              <a:rPr lang="en-US" altLang="zh-CN" sz="1400" dirty="0"/>
              <a:t>Simulation use case and assumptions:</a:t>
            </a:r>
          </a:p>
          <a:p>
            <a:pPr lvl="1"/>
            <a:r>
              <a:rPr lang="en-US" altLang="zh-CN" sz="1200" dirty="0"/>
              <a:t>2 BSSs with no hidden nodes: BSS1 (AP1,STA11,STA12) – BSS2 (AP2,STA21).</a:t>
            </a:r>
          </a:p>
          <a:p>
            <a:pPr lvl="1"/>
            <a:r>
              <a:rPr lang="en-US" altLang="zh-CN" sz="1200" dirty="0"/>
              <a:t>MCS set to 6 (131,6 Mbps) to fix channel capacity</a:t>
            </a:r>
          </a:p>
          <a:p>
            <a:pPr lvl="1"/>
            <a:r>
              <a:rPr lang="en-US" altLang="zh-CN" sz="1200" dirty="0"/>
              <a:t>AP1/AP2 send data frames to its STA11/STA21 (CBR - 14Mbps – AC_VO)</a:t>
            </a:r>
          </a:p>
          <a:p>
            <a:pPr lvl="1"/>
            <a:r>
              <a:rPr lang="en-US" altLang="zh-CN" sz="1200" dirty="0"/>
              <a:t>STA11/STA21 send data frames to its AP1/AP2 (CBR – 87 Mbps – AC_VO)</a:t>
            </a:r>
          </a:p>
          <a:p>
            <a:pPr lvl="1"/>
            <a:r>
              <a:rPr lang="en-US" altLang="zh-CN" sz="1200" dirty="0"/>
              <a:t>STA12 sends data frames to its AP1 (CBR - 14Mbps – AC_VO) </a:t>
            </a:r>
          </a:p>
          <a:p>
            <a:r>
              <a:rPr lang="en-US" altLang="zh-CN" sz="1400" dirty="0"/>
              <a:t>Results and analysis:</a:t>
            </a:r>
          </a:p>
          <a:p>
            <a:pPr lvl="1"/>
            <a:r>
              <a:rPr lang="en-US" altLang="zh-CN" sz="1200" dirty="0"/>
              <a:t>Throughput drastically impacted for OBSS    - Penalize AIFSN improves fairness</a:t>
            </a:r>
          </a:p>
          <a:p>
            <a:pPr lvl="1"/>
            <a:r>
              <a:rPr lang="en-US" altLang="zh-CN" sz="1200" dirty="0"/>
              <a:t>SP length should be tracked carefully.            - Set multiple SPs improves medium sharing and throughput between BSSs</a:t>
            </a:r>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a:xfrm>
            <a:off x="5895130" y="6475413"/>
            <a:ext cx="503343" cy="215444"/>
          </a:xfrm>
        </p:spPr>
        <p:txBody>
          <a:bodyPr/>
          <a:lstStyle/>
          <a:p>
            <a:pPr>
              <a:defRPr/>
            </a:pPr>
            <a:r>
              <a:rPr lang="en-US" sz="1400" dirty="0"/>
              <a:t>Slide </a:t>
            </a:r>
            <a:fld id="{C1789BC7-C074-42CC-ADF8-5107DF6BD1C1}" type="slidenum">
              <a:rPr lang="en-US" sz="1400" smtClean="0"/>
              <a:pPr>
                <a:defRPr/>
              </a:pPr>
              <a:t>5</a:t>
            </a:fld>
            <a:endParaRPr lang="en-US" sz="1400" dirty="0"/>
          </a:p>
        </p:txBody>
      </p:sp>
      <p:sp>
        <p:nvSpPr>
          <p:cNvPr id="5" name="Footer Placeholder 4">
            <a:extLst>
              <a:ext uri="{FF2B5EF4-FFF2-40B4-BE49-F238E27FC236}">
                <a16:creationId xmlns:a16="http://schemas.microsoft.com/office/drawing/2014/main" id="{4CB2AC65-C9A2-3042-B25C-8B603E92E53E}"/>
              </a:ext>
            </a:extLst>
          </p:cNvPr>
          <p:cNvSpPr>
            <a:spLocks noGrp="1"/>
          </p:cNvSpPr>
          <p:nvPr>
            <p:ph type="ftr" sz="quarter" idx="11"/>
          </p:nvPr>
        </p:nvSpPr>
        <p:spPr>
          <a:xfrm>
            <a:off x="9566025" y="6481446"/>
            <a:ext cx="1769716" cy="215444"/>
          </a:xfrm>
        </p:spPr>
        <p:txBody>
          <a:bodyPr/>
          <a:lstStyle/>
          <a:p>
            <a:pPr>
              <a:defRPr/>
            </a:pPr>
            <a:r>
              <a:rPr lang="en-US" sz="1400" dirty="0"/>
              <a:t>Patrice NEZOU, Canon</a:t>
            </a:r>
          </a:p>
        </p:txBody>
      </p:sp>
      <p:pic>
        <p:nvPicPr>
          <p:cNvPr id="8" name="Picture 7">
            <a:extLst>
              <a:ext uri="{FF2B5EF4-FFF2-40B4-BE49-F238E27FC236}">
                <a16:creationId xmlns:a16="http://schemas.microsoft.com/office/drawing/2014/main" id="{A9FE3BDB-48CF-4E7B-8BA6-8D2FFB83AD7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956431" y="776662"/>
            <a:ext cx="3172144" cy="2349492"/>
          </a:xfrm>
          <a:prstGeom prst="rect">
            <a:avLst/>
          </a:prstGeom>
          <a:noFill/>
        </p:spPr>
      </p:pic>
      <p:sp>
        <p:nvSpPr>
          <p:cNvPr id="6" name="TextBox 5">
            <a:extLst>
              <a:ext uri="{FF2B5EF4-FFF2-40B4-BE49-F238E27FC236}">
                <a16:creationId xmlns:a16="http://schemas.microsoft.com/office/drawing/2014/main" id="{3104F418-476B-4DDB-BB06-937B8A0D7DD2}"/>
              </a:ext>
            </a:extLst>
          </p:cNvPr>
          <p:cNvSpPr txBox="1"/>
          <p:nvPr/>
        </p:nvSpPr>
        <p:spPr>
          <a:xfrm>
            <a:off x="9408050" y="1708842"/>
            <a:ext cx="474810" cy="246221"/>
          </a:xfrm>
          <a:prstGeom prst="rect">
            <a:avLst/>
          </a:prstGeom>
          <a:noFill/>
        </p:spPr>
        <p:txBody>
          <a:bodyPr wrap="none" rtlCol="0">
            <a:spAutoFit/>
          </a:bodyPr>
          <a:lstStyle/>
          <a:p>
            <a:r>
              <a:rPr lang="fr-FR" sz="1000" b="1" i="1" dirty="0"/>
              <a:t>BSS2</a:t>
            </a:r>
          </a:p>
        </p:txBody>
      </p:sp>
      <p:sp>
        <p:nvSpPr>
          <p:cNvPr id="10" name="TextBox 9">
            <a:extLst>
              <a:ext uri="{FF2B5EF4-FFF2-40B4-BE49-F238E27FC236}">
                <a16:creationId xmlns:a16="http://schemas.microsoft.com/office/drawing/2014/main" id="{2B7D7390-E7BF-4D08-93A9-DF6530368DC5}"/>
              </a:ext>
            </a:extLst>
          </p:cNvPr>
          <p:cNvSpPr txBox="1"/>
          <p:nvPr/>
        </p:nvSpPr>
        <p:spPr>
          <a:xfrm>
            <a:off x="11419700" y="994722"/>
            <a:ext cx="474810" cy="246221"/>
          </a:xfrm>
          <a:prstGeom prst="rect">
            <a:avLst/>
          </a:prstGeom>
          <a:noFill/>
        </p:spPr>
        <p:txBody>
          <a:bodyPr wrap="none" rtlCol="0">
            <a:spAutoFit/>
          </a:bodyPr>
          <a:lstStyle/>
          <a:p>
            <a:r>
              <a:rPr lang="fr-FR" sz="1000" b="1" i="1" dirty="0"/>
              <a:t>BSS1</a:t>
            </a:r>
          </a:p>
        </p:txBody>
      </p:sp>
      <p:sp>
        <p:nvSpPr>
          <p:cNvPr id="7" name="TextBox 6">
            <a:extLst>
              <a:ext uri="{FF2B5EF4-FFF2-40B4-BE49-F238E27FC236}">
                <a16:creationId xmlns:a16="http://schemas.microsoft.com/office/drawing/2014/main" id="{76B9605B-90CB-4466-BF2E-4339E13C9BD1}"/>
              </a:ext>
            </a:extLst>
          </p:cNvPr>
          <p:cNvSpPr txBox="1"/>
          <p:nvPr/>
        </p:nvSpPr>
        <p:spPr>
          <a:xfrm>
            <a:off x="1059248" y="3614309"/>
            <a:ext cx="2643612" cy="400110"/>
          </a:xfrm>
          <a:prstGeom prst="rect">
            <a:avLst/>
          </a:prstGeom>
          <a:noFill/>
        </p:spPr>
        <p:txBody>
          <a:bodyPr wrap="square" rtlCol="0">
            <a:spAutoFit/>
          </a:bodyPr>
          <a:lstStyle/>
          <a:p>
            <a:r>
              <a:rPr lang="fr-FR" sz="1000" b="1" u="sng" dirty="0"/>
              <a:t>Use case2a</a:t>
            </a:r>
            <a:r>
              <a:rPr lang="fr-FR" sz="1000" b="1" dirty="0"/>
              <a:t>:  1 SP = 40ms, medium </a:t>
            </a:r>
            <a:r>
              <a:rPr lang="fr-FR" sz="1000" b="1" dirty="0" err="1"/>
              <a:t>access</a:t>
            </a:r>
            <a:r>
              <a:rPr lang="fr-FR" sz="1000" b="1" dirty="0"/>
              <a:t> </a:t>
            </a:r>
            <a:r>
              <a:rPr lang="fr-FR" sz="1000" b="1" dirty="0" err="1"/>
              <a:t>forbidden</a:t>
            </a:r>
            <a:r>
              <a:rPr lang="fr-FR" sz="1000" b="1" dirty="0"/>
              <a:t> for BSS2</a:t>
            </a:r>
          </a:p>
        </p:txBody>
      </p:sp>
      <p:sp>
        <p:nvSpPr>
          <p:cNvPr id="20" name="TextBox 19">
            <a:extLst>
              <a:ext uri="{FF2B5EF4-FFF2-40B4-BE49-F238E27FC236}">
                <a16:creationId xmlns:a16="http://schemas.microsoft.com/office/drawing/2014/main" id="{C12C6923-2D00-4A00-9D97-F232DD4D9DEF}"/>
              </a:ext>
            </a:extLst>
          </p:cNvPr>
          <p:cNvSpPr txBox="1"/>
          <p:nvPr/>
        </p:nvSpPr>
        <p:spPr>
          <a:xfrm>
            <a:off x="4871683" y="3484979"/>
            <a:ext cx="2875312" cy="400110"/>
          </a:xfrm>
          <a:prstGeom prst="rect">
            <a:avLst/>
          </a:prstGeom>
          <a:noFill/>
        </p:spPr>
        <p:txBody>
          <a:bodyPr wrap="square" rtlCol="0">
            <a:spAutoFit/>
          </a:bodyPr>
          <a:lstStyle/>
          <a:p>
            <a:r>
              <a:rPr lang="fr-FR" sz="1000" b="1" u="sng" dirty="0"/>
              <a:t>Use case 2b</a:t>
            </a:r>
            <a:r>
              <a:rPr lang="fr-FR" sz="1000" b="1" dirty="0"/>
              <a:t>: 1 SP = 40ms, OBSS AIFSN=4 for AC_VO</a:t>
            </a:r>
          </a:p>
        </p:txBody>
      </p:sp>
      <p:sp>
        <p:nvSpPr>
          <p:cNvPr id="21" name="TextBox 20">
            <a:extLst>
              <a:ext uri="{FF2B5EF4-FFF2-40B4-BE49-F238E27FC236}">
                <a16:creationId xmlns:a16="http://schemas.microsoft.com/office/drawing/2014/main" id="{01D10F0A-3353-4C4F-97CA-2C75F27A6536}"/>
              </a:ext>
            </a:extLst>
          </p:cNvPr>
          <p:cNvSpPr txBox="1"/>
          <p:nvPr/>
        </p:nvSpPr>
        <p:spPr>
          <a:xfrm>
            <a:off x="8402287" y="3441740"/>
            <a:ext cx="3249523" cy="400110"/>
          </a:xfrm>
          <a:prstGeom prst="rect">
            <a:avLst/>
          </a:prstGeom>
          <a:noFill/>
        </p:spPr>
        <p:txBody>
          <a:bodyPr wrap="square" rtlCol="0">
            <a:spAutoFit/>
          </a:bodyPr>
          <a:lstStyle/>
          <a:p>
            <a:r>
              <a:rPr lang="fr-FR" sz="1000" b="1" u="sng" dirty="0"/>
              <a:t>Use case 2c</a:t>
            </a:r>
            <a:r>
              <a:rPr lang="fr-FR" sz="1000" b="1" dirty="0"/>
              <a:t>: 2 </a:t>
            </a:r>
            <a:r>
              <a:rPr lang="fr-FR" sz="1000" b="1" dirty="0" err="1"/>
              <a:t>SPs</a:t>
            </a:r>
            <a:r>
              <a:rPr lang="fr-FR" sz="1000" b="1" dirty="0"/>
              <a:t> = 40ms for BSS1 and 35ms for BSS2, </a:t>
            </a:r>
          </a:p>
          <a:p>
            <a:r>
              <a:rPr lang="fr-FR" sz="1000" b="1" dirty="0"/>
              <a:t>OBSS AIFSN=4 for AC_VO</a:t>
            </a:r>
          </a:p>
        </p:txBody>
      </p:sp>
      <p:grpSp>
        <p:nvGrpSpPr>
          <p:cNvPr id="26" name="Group 25">
            <a:extLst>
              <a:ext uri="{FF2B5EF4-FFF2-40B4-BE49-F238E27FC236}">
                <a16:creationId xmlns:a16="http://schemas.microsoft.com/office/drawing/2014/main" id="{7473BDBE-14B1-41AA-B474-2A2C8F9FA3B0}"/>
              </a:ext>
            </a:extLst>
          </p:cNvPr>
          <p:cNvGrpSpPr/>
          <p:nvPr/>
        </p:nvGrpSpPr>
        <p:grpSpPr>
          <a:xfrm>
            <a:off x="889139" y="3934871"/>
            <a:ext cx="2898802" cy="2530670"/>
            <a:chOff x="889139" y="3934871"/>
            <a:chExt cx="2898802" cy="2530670"/>
          </a:xfrm>
        </p:grpSpPr>
        <p:grpSp>
          <p:nvGrpSpPr>
            <p:cNvPr id="9" name="Group 8">
              <a:extLst>
                <a:ext uri="{FF2B5EF4-FFF2-40B4-BE49-F238E27FC236}">
                  <a16:creationId xmlns:a16="http://schemas.microsoft.com/office/drawing/2014/main" id="{2750C2C2-E218-409F-B16B-2E5C6EE2F8E4}"/>
                </a:ext>
              </a:extLst>
            </p:cNvPr>
            <p:cNvGrpSpPr/>
            <p:nvPr/>
          </p:nvGrpSpPr>
          <p:grpSpPr>
            <a:xfrm>
              <a:off x="889139" y="3934871"/>
              <a:ext cx="2898802" cy="2512564"/>
              <a:chOff x="889139" y="3934871"/>
              <a:chExt cx="2898802" cy="2512564"/>
            </a:xfrm>
          </p:grpSpPr>
          <p:pic>
            <p:nvPicPr>
              <p:cNvPr id="17" name="Picture 16">
                <a:extLst>
                  <a:ext uri="{FF2B5EF4-FFF2-40B4-BE49-F238E27FC236}">
                    <a16:creationId xmlns:a16="http://schemas.microsoft.com/office/drawing/2014/main" id="{091BB80A-36A3-4C97-9499-5322B87CD0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6025" y="3934871"/>
                <a:ext cx="2881916" cy="2512564"/>
              </a:xfrm>
              <a:prstGeom prst="rect">
                <a:avLst/>
              </a:prstGeom>
            </p:spPr>
          </p:pic>
          <p:sp>
            <p:nvSpPr>
              <p:cNvPr id="15" name="TextBox 14">
                <a:extLst>
                  <a:ext uri="{FF2B5EF4-FFF2-40B4-BE49-F238E27FC236}">
                    <a16:creationId xmlns:a16="http://schemas.microsoft.com/office/drawing/2014/main" id="{90CF6EE1-6A6F-4016-994D-F56053C771F8}"/>
                  </a:ext>
                </a:extLst>
              </p:cNvPr>
              <p:cNvSpPr txBox="1"/>
              <p:nvPr/>
            </p:nvSpPr>
            <p:spPr>
              <a:xfrm rot="16200000">
                <a:off x="316226" y="5020032"/>
                <a:ext cx="1361270" cy="215444"/>
              </a:xfrm>
              <a:prstGeom prst="rect">
                <a:avLst/>
              </a:prstGeom>
              <a:solidFill>
                <a:schemeClr val="bg1"/>
              </a:solidFill>
            </p:spPr>
            <p:txBody>
              <a:bodyPr wrap="none" rtlCol="0">
                <a:spAutoFit/>
              </a:bodyPr>
              <a:lstStyle/>
              <a:p>
                <a:r>
                  <a:rPr lang="fr-FR" sz="800" dirty="0" err="1"/>
                  <a:t>Throughput</a:t>
                </a:r>
                <a:r>
                  <a:rPr lang="fr-FR" sz="800" dirty="0"/>
                  <a:t> per BSS (Mbps)</a:t>
                </a:r>
              </a:p>
            </p:txBody>
          </p:sp>
        </p:grpSp>
        <p:sp>
          <p:nvSpPr>
            <p:cNvPr id="23" name="TextBox 22">
              <a:extLst>
                <a:ext uri="{FF2B5EF4-FFF2-40B4-BE49-F238E27FC236}">
                  <a16:creationId xmlns:a16="http://schemas.microsoft.com/office/drawing/2014/main" id="{F22C2E90-BF69-4FEF-9582-E0974A79A873}"/>
                </a:ext>
              </a:extLst>
            </p:cNvPr>
            <p:cNvSpPr txBox="1"/>
            <p:nvPr/>
          </p:nvSpPr>
          <p:spPr>
            <a:xfrm>
              <a:off x="2161475" y="6250097"/>
              <a:ext cx="498150" cy="215444"/>
            </a:xfrm>
            <a:prstGeom prst="rect">
              <a:avLst/>
            </a:prstGeom>
            <a:solidFill>
              <a:schemeClr val="bg1"/>
            </a:solidFill>
          </p:spPr>
          <p:txBody>
            <a:bodyPr wrap="square" rtlCol="0">
              <a:spAutoFit/>
            </a:bodyPr>
            <a:lstStyle/>
            <a:p>
              <a:r>
                <a:rPr lang="fr-FR" sz="800" dirty="0"/>
                <a:t>                             </a:t>
              </a:r>
            </a:p>
          </p:txBody>
        </p:sp>
      </p:grpSp>
      <p:grpSp>
        <p:nvGrpSpPr>
          <p:cNvPr id="14" name="Group 13">
            <a:extLst>
              <a:ext uri="{FF2B5EF4-FFF2-40B4-BE49-F238E27FC236}">
                <a16:creationId xmlns:a16="http://schemas.microsoft.com/office/drawing/2014/main" id="{A9172525-AA62-4CE6-AEE9-E0F5202A24B0}"/>
              </a:ext>
            </a:extLst>
          </p:cNvPr>
          <p:cNvGrpSpPr/>
          <p:nvPr/>
        </p:nvGrpSpPr>
        <p:grpSpPr>
          <a:xfrm>
            <a:off x="4666071" y="3865843"/>
            <a:ext cx="2968376" cy="2609570"/>
            <a:chOff x="4666071" y="3865843"/>
            <a:chExt cx="2968376" cy="2609570"/>
          </a:xfrm>
        </p:grpSpPr>
        <p:grpSp>
          <p:nvGrpSpPr>
            <p:cNvPr id="11" name="Group 10">
              <a:extLst>
                <a:ext uri="{FF2B5EF4-FFF2-40B4-BE49-F238E27FC236}">
                  <a16:creationId xmlns:a16="http://schemas.microsoft.com/office/drawing/2014/main" id="{5133F9FE-85D9-441A-82E3-D784D53C9804}"/>
                </a:ext>
              </a:extLst>
            </p:cNvPr>
            <p:cNvGrpSpPr/>
            <p:nvPr/>
          </p:nvGrpSpPr>
          <p:grpSpPr>
            <a:xfrm>
              <a:off x="4666071" y="3865843"/>
              <a:ext cx="2968376" cy="2609570"/>
              <a:chOff x="4666071" y="3865843"/>
              <a:chExt cx="2968376" cy="2609570"/>
            </a:xfrm>
          </p:grpSpPr>
          <p:pic>
            <p:nvPicPr>
              <p:cNvPr id="18" name="Picture 17">
                <a:extLst>
                  <a:ext uri="{FF2B5EF4-FFF2-40B4-BE49-F238E27FC236}">
                    <a16:creationId xmlns:a16="http://schemas.microsoft.com/office/drawing/2014/main" id="{D1EDAA96-1CF6-48EA-9434-555039040F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52531" y="3865843"/>
                <a:ext cx="2881916" cy="2609570"/>
              </a:xfrm>
              <a:prstGeom prst="rect">
                <a:avLst/>
              </a:prstGeom>
            </p:spPr>
          </p:pic>
          <p:sp>
            <p:nvSpPr>
              <p:cNvPr id="16" name="TextBox 15">
                <a:extLst>
                  <a:ext uri="{FF2B5EF4-FFF2-40B4-BE49-F238E27FC236}">
                    <a16:creationId xmlns:a16="http://schemas.microsoft.com/office/drawing/2014/main" id="{CACBE4EE-578D-4C98-902F-1DF1D8447269}"/>
                  </a:ext>
                </a:extLst>
              </p:cNvPr>
              <p:cNvSpPr txBox="1"/>
              <p:nvPr/>
            </p:nvSpPr>
            <p:spPr>
              <a:xfrm rot="16200000">
                <a:off x="4093158" y="4872841"/>
                <a:ext cx="1361270" cy="215444"/>
              </a:xfrm>
              <a:prstGeom prst="rect">
                <a:avLst/>
              </a:prstGeom>
              <a:solidFill>
                <a:schemeClr val="bg1"/>
              </a:solidFill>
            </p:spPr>
            <p:txBody>
              <a:bodyPr wrap="none" rtlCol="0">
                <a:spAutoFit/>
              </a:bodyPr>
              <a:lstStyle/>
              <a:p>
                <a:r>
                  <a:rPr lang="fr-FR" sz="800" dirty="0" err="1"/>
                  <a:t>Throughput</a:t>
                </a:r>
                <a:r>
                  <a:rPr lang="fr-FR" sz="800" dirty="0"/>
                  <a:t> per BSS (Mbps)</a:t>
                </a:r>
              </a:p>
            </p:txBody>
          </p:sp>
        </p:grpSp>
        <p:sp>
          <p:nvSpPr>
            <p:cNvPr id="24" name="TextBox 23">
              <a:extLst>
                <a:ext uri="{FF2B5EF4-FFF2-40B4-BE49-F238E27FC236}">
                  <a16:creationId xmlns:a16="http://schemas.microsoft.com/office/drawing/2014/main" id="{0A7D021D-551F-4ACB-AEC3-01096B9A4540}"/>
                </a:ext>
              </a:extLst>
            </p:cNvPr>
            <p:cNvSpPr txBox="1"/>
            <p:nvPr/>
          </p:nvSpPr>
          <p:spPr>
            <a:xfrm>
              <a:off x="5983742" y="6240305"/>
              <a:ext cx="498150" cy="215444"/>
            </a:xfrm>
            <a:prstGeom prst="rect">
              <a:avLst/>
            </a:prstGeom>
            <a:solidFill>
              <a:schemeClr val="bg1"/>
            </a:solidFill>
          </p:spPr>
          <p:txBody>
            <a:bodyPr wrap="square" rtlCol="0">
              <a:spAutoFit/>
            </a:bodyPr>
            <a:lstStyle/>
            <a:p>
              <a:r>
                <a:rPr lang="fr-FR" sz="800" dirty="0"/>
                <a:t>                             </a:t>
              </a:r>
            </a:p>
          </p:txBody>
        </p:sp>
      </p:grpSp>
      <p:grpSp>
        <p:nvGrpSpPr>
          <p:cNvPr id="13" name="Group 12">
            <a:extLst>
              <a:ext uri="{FF2B5EF4-FFF2-40B4-BE49-F238E27FC236}">
                <a16:creationId xmlns:a16="http://schemas.microsoft.com/office/drawing/2014/main" id="{E7C722D1-61E8-40FE-8D47-8A0B91902135}"/>
              </a:ext>
            </a:extLst>
          </p:cNvPr>
          <p:cNvGrpSpPr/>
          <p:nvPr/>
        </p:nvGrpSpPr>
        <p:grpSpPr>
          <a:xfrm>
            <a:off x="8305008" y="3855971"/>
            <a:ext cx="3052569" cy="2615790"/>
            <a:chOff x="8305008" y="3855971"/>
            <a:chExt cx="3052569" cy="2615790"/>
          </a:xfrm>
        </p:grpSpPr>
        <p:grpSp>
          <p:nvGrpSpPr>
            <p:cNvPr id="12" name="Group 11">
              <a:extLst>
                <a:ext uri="{FF2B5EF4-FFF2-40B4-BE49-F238E27FC236}">
                  <a16:creationId xmlns:a16="http://schemas.microsoft.com/office/drawing/2014/main" id="{430B7246-BD0F-4F71-9052-CD77D91886BD}"/>
                </a:ext>
              </a:extLst>
            </p:cNvPr>
            <p:cNvGrpSpPr/>
            <p:nvPr/>
          </p:nvGrpSpPr>
          <p:grpSpPr>
            <a:xfrm>
              <a:off x="8305008" y="3855971"/>
              <a:ext cx="3052569" cy="2609570"/>
              <a:chOff x="8305008" y="3855971"/>
              <a:chExt cx="3052569" cy="2609570"/>
            </a:xfrm>
          </p:grpSpPr>
          <p:pic>
            <p:nvPicPr>
              <p:cNvPr id="19" name="Picture 18">
                <a:extLst>
                  <a:ext uri="{FF2B5EF4-FFF2-40B4-BE49-F238E27FC236}">
                    <a16:creationId xmlns:a16="http://schemas.microsoft.com/office/drawing/2014/main" id="{3C7213F9-BAAA-4AE6-B2DA-435B6BEBDCC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3066" y="3855971"/>
                <a:ext cx="2964511" cy="2609570"/>
              </a:xfrm>
              <a:prstGeom prst="rect">
                <a:avLst/>
              </a:prstGeom>
            </p:spPr>
          </p:pic>
          <p:sp>
            <p:nvSpPr>
              <p:cNvPr id="22" name="TextBox 21">
                <a:extLst>
                  <a:ext uri="{FF2B5EF4-FFF2-40B4-BE49-F238E27FC236}">
                    <a16:creationId xmlns:a16="http://schemas.microsoft.com/office/drawing/2014/main" id="{63329A7A-D352-4869-8F6B-721E6D17D7CE}"/>
                  </a:ext>
                </a:extLst>
              </p:cNvPr>
              <p:cNvSpPr txBox="1"/>
              <p:nvPr/>
            </p:nvSpPr>
            <p:spPr>
              <a:xfrm rot="16200000">
                <a:off x="7732095" y="5004502"/>
                <a:ext cx="1361270" cy="215444"/>
              </a:xfrm>
              <a:prstGeom prst="rect">
                <a:avLst/>
              </a:prstGeom>
              <a:solidFill>
                <a:schemeClr val="bg1"/>
              </a:solidFill>
            </p:spPr>
            <p:txBody>
              <a:bodyPr wrap="none" rtlCol="0">
                <a:spAutoFit/>
              </a:bodyPr>
              <a:lstStyle/>
              <a:p>
                <a:r>
                  <a:rPr lang="fr-FR" sz="800" dirty="0" err="1"/>
                  <a:t>Throughput</a:t>
                </a:r>
                <a:r>
                  <a:rPr lang="fr-FR" sz="800" dirty="0"/>
                  <a:t> per BSS (Mbps)</a:t>
                </a:r>
              </a:p>
            </p:txBody>
          </p:sp>
        </p:grpSp>
        <p:sp>
          <p:nvSpPr>
            <p:cNvPr id="25" name="TextBox 24">
              <a:extLst>
                <a:ext uri="{FF2B5EF4-FFF2-40B4-BE49-F238E27FC236}">
                  <a16:creationId xmlns:a16="http://schemas.microsoft.com/office/drawing/2014/main" id="{AE95D91C-01B7-4E36-9253-8DEA7A53F142}"/>
                </a:ext>
              </a:extLst>
            </p:cNvPr>
            <p:cNvSpPr txBox="1"/>
            <p:nvPr/>
          </p:nvSpPr>
          <p:spPr>
            <a:xfrm>
              <a:off x="9711297" y="6256317"/>
              <a:ext cx="498150" cy="215444"/>
            </a:xfrm>
            <a:prstGeom prst="rect">
              <a:avLst/>
            </a:prstGeom>
            <a:solidFill>
              <a:schemeClr val="bg1"/>
            </a:solidFill>
          </p:spPr>
          <p:txBody>
            <a:bodyPr wrap="square" rtlCol="0">
              <a:spAutoFit/>
            </a:bodyPr>
            <a:lstStyle/>
            <a:p>
              <a:r>
                <a:rPr lang="fr-FR" sz="800" dirty="0"/>
                <a:t>                             </a:t>
              </a:r>
            </a:p>
          </p:txBody>
        </p:sp>
      </p:grpSp>
    </p:spTree>
    <p:extLst>
      <p:ext uri="{BB962C8B-B14F-4D97-AF65-F5344CB8AC3E}">
        <p14:creationId xmlns:p14="http://schemas.microsoft.com/office/powerpoint/2010/main" val="289370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a:xfrm>
            <a:off x="914400" y="660634"/>
            <a:ext cx="9998766" cy="914399"/>
          </a:xfrm>
        </p:spPr>
        <p:txBody>
          <a:bodyPr/>
          <a:lstStyle/>
          <a:p>
            <a:r>
              <a:rPr lang="en-US" dirty="0"/>
              <a:t>OBSS R-TWT : Simulation Analysis and learnings</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914400" y="1502875"/>
            <a:ext cx="10421341" cy="4898079"/>
          </a:xfrm>
        </p:spPr>
        <p:txBody>
          <a:bodyPr/>
          <a:lstStyle/>
          <a:p>
            <a:r>
              <a:rPr lang="en-US" altLang="zh-CN" sz="1600" dirty="0"/>
              <a:t>OBSS R-TWT mechanism should be applied between a low number of BSSs to minimize the impact on the medium access.</a:t>
            </a:r>
          </a:p>
          <a:p>
            <a:endParaRPr lang="en-US" altLang="zh-CN" sz="1600" dirty="0"/>
          </a:p>
          <a:p>
            <a:r>
              <a:rPr lang="en-US" altLang="zh-CN" sz="1600" dirty="0"/>
              <a:t>OBSS R-TWT SPs should be defined carefully. The length of the SP should be adapted to the global bandwidth needs of all BSSs, especially when strong medium access rules are applied to the interfering BSSs. If the bandwidth allocated to each of participating APs and its corresponding BSSs is not tracked, spectrum efficiency is drastically decreased.</a:t>
            </a:r>
          </a:p>
          <a:p>
            <a:endParaRPr lang="en-US" altLang="zh-CN" sz="1600" dirty="0"/>
          </a:p>
          <a:p>
            <a:r>
              <a:rPr lang="en-US" altLang="zh-CN" sz="1600" dirty="0"/>
              <a:t>Medium access rules should not be too strong. It is better to penalize EDCA parameters (such as increasing AIFSN value) of the interfering BSSs, instead of forbidding medium access.</a:t>
            </a:r>
          </a:p>
          <a:p>
            <a:pPr marL="0" indent="0">
              <a:buNone/>
            </a:pPr>
            <a:endParaRPr lang="en-US" altLang="zh-CN" sz="1600" b="1" dirty="0">
              <a:ea typeface="+mn-ea"/>
              <a:cs typeface="+mn-cs"/>
            </a:endParaRPr>
          </a:p>
          <a:p>
            <a:r>
              <a:rPr lang="en-US" altLang="zh-CN" sz="1600" dirty="0"/>
              <a:t>Finally, due to the impact in term of throughput for the interfering BSSs, only short OBSS R-TWT SPs should be setup and reserved only for transmitting low latency flows that require precise and periodic medium accesses. </a:t>
            </a:r>
          </a:p>
          <a:p>
            <a:endParaRPr lang="en-US" altLang="zh-CN" sz="1600" dirty="0"/>
          </a:p>
          <a:p>
            <a:r>
              <a:rPr lang="en-US" altLang="zh-CN" sz="1600" dirty="0"/>
              <a:t>The OBSS R-TWT remains closely linked to the fairness among BSSs. </a:t>
            </a:r>
            <a:endParaRPr lang="en-US" altLang="zh-CN" sz="1600" b="1" dirty="0">
              <a:ea typeface="+mn-ea"/>
              <a:cs typeface="+mn-cs"/>
            </a:endParaRPr>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a:xfrm>
            <a:off x="5895130" y="6475413"/>
            <a:ext cx="503343" cy="215444"/>
          </a:xfrm>
        </p:spPr>
        <p:txBody>
          <a:bodyPr/>
          <a:lstStyle/>
          <a:p>
            <a:pPr>
              <a:defRPr/>
            </a:pPr>
            <a:r>
              <a:rPr lang="en-US" sz="1400" dirty="0"/>
              <a:t>Slide </a:t>
            </a:r>
            <a:fld id="{C1789BC7-C074-42CC-ADF8-5107DF6BD1C1}" type="slidenum">
              <a:rPr lang="en-US" sz="1400" smtClean="0"/>
              <a:pPr>
                <a:defRPr/>
              </a:pPr>
              <a:t>6</a:t>
            </a:fld>
            <a:endParaRPr lang="en-US" sz="1400" dirty="0"/>
          </a:p>
        </p:txBody>
      </p:sp>
      <p:sp>
        <p:nvSpPr>
          <p:cNvPr id="5" name="Footer Placeholder 4">
            <a:extLst>
              <a:ext uri="{FF2B5EF4-FFF2-40B4-BE49-F238E27FC236}">
                <a16:creationId xmlns:a16="http://schemas.microsoft.com/office/drawing/2014/main" id="{4CB2AC65-C9A2-3042-B25C-8B603E92E53E}"/>
              </a:ext>
            </a:extLst>
          </p:cNvPr>
          <p:cNvSpPr>
            <a:spLocks noGrp="1"/>
          </p:cNvSpPr>
          <p:nvPr>
            <p:ph type="ftr" sz="quarter" idx="11"/>
          </p:nvPr>
        </p:nvSpPr>
        <p:spPr>
          <a:xfrm>
            <a:off x="9566025" y="6481446"/>
            <a:ext cx="1769716" cy="215444"/>
          </a:xfrm>
        </p:spPr>
        <p:txBody>
          <a:bodyPr/>
          <a:lstStyle/>
          <a:p>
            <a:pPr>
              <a:defRPr/>
            </a:pPr>
            <a:r>
              <a:rPr lang="en-US" sz="1400" dirty="0"/>
              <a:t>Patrice NEZOU, Canon</a:t>
            </a:r>
          </a:p>
        </p:txBody>
      </p:sp>
    </p:spTree>
    <p:extLst>
      <p:ext uri="{BB962C8B-B14F-4D97-AF65-F5344CB8AC3E}">
        <p14:creationId xmlns:p14="http://schemas.microsoft.com/office/powerpoint/2010/main" val="64263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914400" y="2478009"/>
            <a:ext cx="10363200" cy="2610039"/>
          </a:xfrm>
        </p:spPr>
        <p:txBody>
          <a:bodyPr/>
          <a:lstStyle/>
          <a:p>
            <a:r>
              <a:rPr lang="en-US" altLang="zh-CN" sz="1800" dirty="0"/>
              <a:t>This contribution analyzes the impact of OBSS R-TWT features on the spectrum efficiency.</a:t>
            </a:r>
          </a:p>
          <a:p>
            <a:endParaRPr lang="en-US" altLang="zh-CN" sz="1800" dirty="0">
              <a:solidFill>
                <a:srgbClr val="FF0000"/>
              </a:solidFill>
            </a:endParaRPr>
          </a:p>
          <a:p>
            <a:r>
              <a:rPr lang="en-US" altLang="zh-CN" sz="1800" dirty="0"/>
              <a:t>Several key points should be considered:</a:t>
            </a:r>
          </a:p>
          <a:p>
            <a:pPr lvl="1"/>
            <a:r>
              <a:rPr lang="en-US" altLang="zh-CN" sz="1600" dirty="0"/>
              <a:t>Fairly tune EDCA parameters for OBSS devices and the length of the OBSS R-TWT SPs </a:t>
            </a:r>
          </a:p>
          <a:p>
            <a:pPr lvl="1"/>
            <a:r>
              <a:rPr lang="en-US" altLang="zh-CN" sz="1600" dirty="0"/>
              <a:t>The reciprocity of OBSS TWT schedule settings ensure fairness through the BSSs</a:t>
            </a:r>
          </a:p>
          <a:p>
            <a:pPr lvl="1"/>
            <a:r>
              <a:rPr lang="en-US" altLang="zh-CN" sz="1600" dirty="0"/>
              <a:t>OBSS R-TWT feature should be reserved for low-latency flows in high-collided environment.</a:t>
            </a:r>
          </a:p>
          <a:p>
            <a:pPr lvl="1"/>
            <a:endParaRPr lang="en-US" altLang="zh-CN" sz="1600" dirty="0"/>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a:xfrm>
            <a:off x="5895130" y="6475413"/>
            <a:ext cx="503343" cy="215444"/>
          </a:xfrm>
        </p:spPr>
        <p:txBody>
          <a:bodyPr/>
          <a:lstStyle/>
          <a:p>
            <a:pPr>
              <a:defRPr/>
            </a:pPr>
            <a:r>
              <a:rPr lang="en-US" sz="1400" dirty="0"/>
              <a:t>Slide </a:t>
            </a:r>
            <a:fld id="{C1789BC7-C074-42CC-ADF8-5107DF6BD1C1}" type="slidenum">
              <a:rPr lang="en-US" sz="1400" smtClean="0"/>
              <a:pPr>
                <a:defRPr/>
              </a:pPr>
              <a:t>7</a:t>
            </a:fld>
            <a:endParaRPr lang="en-US" sz="1400" dirty="0"/>
          </a:p>
        </p:txBody>
      </p:sp>
      <p:sp>
        <p:nvSpPr>
          <p:cNvPr id="5" name="Footer Placeholder 4">
            <a:extLst>
              <a:ext uri="{FF2B5EF4-FFF2-40B4-BE49-F238E27FC236}">
                <a16:creationId xmlns:a16="http://schemas.microsoft.com/office/drawing/2014/main" id="{4CB2AC65-C9A2-3042-B25C-8B603E92E53E}"/>
              </a:ext>
            </a:extLst>
          </p:cNvPr>
          <p:cNvSpPr>
            <a:spLocks noGrp="1"/>
          </p:cNvSpPr>
          <p:nvPr>
            <p:ph type="ftr" sz="quarter" idx="11"/>
          </p:nvPr>
        </p:nvSpPr>
        <p:spPr>
          <a:xfrm>
            <a:off x="9566025" y="6481446"/>
            <a:ext cx="1769716" cy="215444"/>
          </a:xfrm>
        </p:spPr>
        <p:txBody>
          <a:bodyPr/>
          <a:lstStyle/>
          <a:p>
            <a:pPr>
              <a:defRPr/>
            </a:pPr>
            <a:r>
              <a:rPr lang="en-US" sz="1400" dirty="0"/>
              <a:t>Patrice NEZOU, Canon</a:t>
            </a:r>
          </a:p>
        </p:txBody>
      </p:sp>
    </p:spTree>
    <p:extLst>
      <p:ext uri="{BB962C8B-B14F-4D97-AF65-F5344CB8AC3E}">
        <p14:creationId xmlns:p14="http://schemas.microsoft.com/office/powerpoint/2010/main" val="2721626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a:buFont typeface="Arial" panose="020B0604020202020204" pitchFamily="34" charset="0"/>
              <a:buChar char="•"/>
            </a:pPr>
            <a:r>
              <a:rPr lang="en-US" altLang="zh-CN" b="0" dirty="0">
                <a:sym typeface="+mn-ea"/>
              </a:rPr>
              <a:t>[1] 11-23/226 Considerations for AP coordination in UHR: Coordinated Medium Access, Abdel Ajami (Qualcomm)</a:t>
            </a:r>
          </a:p>
          <a:p>
            <a:pPr>
              <a:buFont typeface="Arial" panose="020B0604020202020204" pitchFamily="34" charset="0"/>
              <a:buChar char="•"/>
            </a:pPr>
            <a:r>
              <a:rPr lang="en-US" altLang="zh-CN" b="0" dirty="0">
                <a:sym typeface="+mn-ea"/>
              </a:rPr>
              <a:t>[2] 11-23/250 AP Coordination, Liwen Chu (NXP)</a:t>
            </a:r>
          </a:p>
          <a:p>
            <a:pPr>
              <a:buFont typeface="Arial" panose="020B0604020202020204" pitchFamily="34" charset="0"/>
              <a:buChar char="•"/>
            </a:pPr>
            <a:r>
              <a:rPr lang="en-US" altLang="zh-CN" b="0" dirty="0">
                <a:sym typeface="+mn-ea"/>
              </a:rPr>
              <a:t>[3] 11-23/291 R-TWT Multi-AP Coordination, Kumail Haider (Meta)</a:t>
            </a:r>
          </a:p>
          <a:p>
            <a:pPr>
              <a:buFont typeface="Arial" panose="020B0604020202020204" pitchFamily="34" charset="0"/>
              <a:buChar char="•"/>
            </a:pPr>
            <a:r>
              <a:rPr lang="en-US" altLang="zh-CN" b="0" dirty="0">
                <a:sym typeface="+mn-ea"/>
              </a:rPr>
              <a:t>[4] 11-24/742 OBSS TWT management for MAP, Pascal VIGER (Canon)</a:t>
            </a:r>
          </a:p>
          <a:p>
            <a:endParaRPr lang="en-GB" dirty="0"/>
          </a:p>
        </p:txBody>
      </p:sp>
      <p:sp>
        <p:nvSpPr>
          <p:cNvPr id="6" name="Slide Number Placeholder 5"/>
          <p:cNvSpPr>
            <a:spLocks noGrp="1"/>
          </p:cNvSpPr>
          <p:nvPr>
            <p:ph type="sldNum" idx="12"/>
          </p:nvPr>
        </p:nvSpPr>
        <p:spPr>
          <a:xfrm>
            <a:off x="5895130" y="6475413"/>
            <a:ext cx="503343" cy="215444"/>
          </a:xfrm>
        </p:spPr>
        <p:txBody>
          <a:bodyPr/>
          <a:lstStyle/>
          <a:p>
            <a:r>
              <a:rPr lang="en-GB" sz="1400" dirty="0"/>
              <a:t>Slide </a:t>
            </a:r>
            <a:fld id="{531D307C-65C7-4BB3-B44A-1501D36803F7}" type="slidenum">
              <a:rPr lang="en-GB" sz="1400"/>
              <a:pPr/>
              <a:t>8</a:t>
            </a:fld>
            <a:endParaRPr lang="en-GB" sz="1400"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dirty="0"/>
              <a:t>Patrice NEZOU, Canon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haredContentType xmlns="Microsoft.SharePoint.Taxonomy.ContentTypeSync" SourceId="34c87397-5fc1-491e-85e7-d6110dbe9cbd" ContentTypeId="0x0101" PreviousValue="false"/>
</file>

<file path=customXml/itemProps1.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BA9EAD-5E93-4988-B4D5-D9C514118B20}">
  <ds:schemaRefs>
    <ds:schemaRef ds:uri="9b2c2079-970b-4903-b87d-51c00d6cde94"/>
    <ds:schemaRef ds:uri="http://schemas.microsoft.com/office/2006/documentManagement/types"/>
    <ds:schemaRef ds:uri="http://schemas.microsoft.com/office/infopath/2007/PartnerControls"/>
    <ds:schemaRef ds:uri="http://purl.org/dc/elements/1.1/"/>
    <ds:schemaRef ds:uri="http://schemas.microsoft.com/office/2006/metadata/properties"/>
    <ds:schemaRef ds:uri="66485f1d-aa39-44dc-9c7d-ec1e296eeb56"/>
    <ds:schemaRef ds:uri="71c5aaf6-e6ce-465b-b873-5148d2a4c105"/>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474FD79-F03E-4D38-AFA4-71204D7F2ED6}">
  <ds:schemaRefs>
    <ds:schemaRef ds:uri="http://schemas.microsoft.com/sharepoint/v3/contenttype/forms"/>
  </ds:schemaRefs>
</ds:datastoreItem>
</file>

<file path=customXml/itemProps4.xml><?xml version="1.0" encoding="utf-8"?>
<ds:datastoreItem xmlns:ds="http://schemas.openxmlformats.org/officeDocument/2006/customXml" ds:itemID="{0BD1BC0E-6009-422B-996A-765D4D7A53FF}">
  <ds:schemaRefs>
    <ds:schemaRef ds:uri="http://schemas.microsoft.com/sharepoint/events"/>
  </ds:schemaRefs>
</ds:datastoreItem>
</file>

<file path=customXml/itemProps5.xml><?xml version="1.0" encoding="utf-8"?>
<ds:datastoreItem xmlns:ds="http://schemas.openxmlformats.org/officeDocument/2006/customXml" ds:itemID="{8F86F36E-D797-4AF3-B071-2851993C7802}">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20161</TotalTime>
  <Words>1233</Words>
  <Application>Microsoft Office PowerPoint</Application>
  <PresentationFormat>Widescreen</PresentationFormat>
  <Paragraphs>133</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802-11-Submission</vt:lpstr>
      <vt:lpstr>Simulation results for OBSS R-TWT management</vt:lpstr>
      <vt:lpstr>Abstract</vt:lpstr>
      <vt:lpstr>OBSS R-TWT Concept and medium access management</vt:lpstr>
      <vt:lpstr>Use case 1:  Global throughput study</vt:lpstr>
      <vt:lpstr>Use Case 2: Throughput per BSS</vt:lpstr>
      <vt:lpstr>OBSS R-TWT : Simulation Analysis and learnings</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OBSS rTWT Management</dc:title>
  <dc:creator>NEZOU Patrice</dc:creator>
  <cp:lastModifiedBy>NEZOU Patrice</cp:lastModifiedBy>
  <cp:revision>396</cp:revision>
  <dcterms:created xsi:type="dcterms:W3CDTF">2020-11-25T01:30:38Z</dcterms:created>
  <dcterms:modified xsi:type="dcterms:W3CDTF">2024-09-03T12:39:29Z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