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441" r:id="rId3"/>
    <p:sldId id="463" r:id="rId4"/>
    <p:sldId id="477" r:id="rId5"/>
    <p:sldId id="471" r:id="rId6"/>
    <p:sldId id="470" r:id="rId7"/>
    <p:sldId id="479" r:id="rId8"/>
    <p:sldId id="478" r:id="rId9"/>
    <p:sldId id="472" r:id="rId10"/>
    <p:sldId id="474" r:id="rId11"/>
    <p:sldId id="475" r:id="rId12"/>
    <p:sldId id="455" r:id="rId13"/>
    <p:sldId id="462" r:id="rId14"/>
    <p:sldId id="476" r:id="rId15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6327" autoAdjust="0"/>
  </p:normalViewPr>
  <p:slideViewPr>
    <p:cSldViewPr>
      <p:cViewPr>
        <p:scale>
          <a:sx n="72" d="100"/>
          <a:sy n="72" d="100"/>
        </p:scale>
        <p:origin x="916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8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32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2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6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86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7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7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96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6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09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9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5457" y="1666619"/>
            <a:ext cx="8582751" cy="4354712"/>
          </a:xfrm>
          <a:prstGeom prst="rect">
            <a:avLst/>
          </a:prstGeom>
        </p:spPr>
        <p:txBody>
          <a:bodyPr>
            <a:noAutofit/>
          </a:bodyPr>
          <a:lstStyle>
            <a:lvl1pPr marL="280988" indent="-223838">
              <a:lnSpc>
                <a:spcPct val="95000"/>
              </a:lnSpc>
              <a:spcBef>
                <a:spcPts val="111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6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 marL="508000" indent="-215900">
              <a:lnSpc>
                <a:spcPct val="95000"/>
              </a:lnSpc>
              <a:spcBef>
                <a:spcPts val="45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400" b="0" i="0">
                <a:solidFill>
                  <a:schemeClr val="tx2"/>
                </a:solidFill>
                <a:latin typeface="+mn-lt"/>
                <a:cs typeface="CiscoSans ExtraLight"/>
              </a:defRPr>
            </a:lvl2pPr>
            <a:lvl3pPr marL="747713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200" b="0" i="0">
                <a:solidFill>
                  <a:schemeClr val="tx2"/>
                </a:solidFill>
                <a:latin typeface="+mn-lt"/>
                <a:cs typeface="CiscoSans ExtraLight"/>
              </a:defRPr>
            </a:lvl3pPr>
            <a:lvl4pPr marL="911225" indent="-171450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100" b="0" i="0">
                <a:solidFill>
                  <a:schemeClr val="tx2"/>
                </a:solidFill>
                <a:latin typeface="+mn-lt"/>
                <a:cs typeface="CiscoSans ExtraLight"/>
              </a:defRPr>
            </a:lvl4pPr>
            <a:lvl5pPr marL="1082675" indent="-168275"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sz="1050" b="0" i="0">
                <a:solidFill>
                  <a:schemeClr val="tx2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59742" y="404085"/>
            <a:ext cx="8659976" cy="97170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2500" b="0" i="0" spc="0" baseline="0">
                <a:solidFill>
                  <a:srgbClr val="00A2BF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Bullet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2216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15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39694" y="6475413"/>
            <a:ext cx="140423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Ron Porat (Broadcom)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802.11-24/0734r0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Ron Porat (Broadcom)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000" dirty="0" smtClean="0"/>
              <a:t>On UEQM and UEQ-MCS</a:t>
            </a:r>
            <a:endParaRPr lang="en-US" sz="200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2024-05-06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473062"/>
              </p:ext>
            </p:extLst>
          </p:nvPr>
        </p:nvGraphicFramePr>
        <p:xfrm>
          <a:off x="685800" y="2824688"/>
          <a:ext cx="7772401" cy="2427824"/>
        </p:xfrm>
        <a:graphic>
          <a:graphicData uri="http://schemas.openxmlformats.org/drawingml/2006/table">
            <a:tbl>
              <a:tblPr/>
              <a:tblGrid>
                <a:gridCol w="18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1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4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0" dirty="0">
                          <a:effectLst/>
                          <a:latin typeface="Times New Roman"/>
                        </a:rPr>
                        <a:t>Name</a:t>
                      </a: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Affiliations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Address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Phone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/>
                          <a:ea typeface="Times New Roman"/>
                        </a:rPr>
                        <a:t>email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Ron Porat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/>
                          <a:ea typeface="Times New Roman"/>
                        </a:rPr>
                        <a:t>ron.porat@broadcom.com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</a:rPr>
                        <a:t>Qijia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 Liu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Broadcom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4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96" marR="606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D61F5-EE30-F4CB-E5DC-8BC6928A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sz="2400" dirty="0"/>
              <a:t>2</a:t>
            </a:r>
            <a:r>
              <a:rPr lang="en-US" sz="2400" dirty="0" smtClean="0"/>
              <a:t>x2 DNLOS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AE1997-25D3-7F1E-B191-59FDF80F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3" name="Rectangle 2"/>
          <p:cNvSpPr/>
          <p:nvPr/>
        </p:nvSpPr>
        <p:spPr>
          <a:xfrm>
            <a:off x="990599" y="1234710"/>
            <a:ext cx="7553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Observation - UEQ </a:t>
            </a:r>
            <a:r>
              <a:rPr lang="en-US" sz="1600" dirty="0">
                <a:ea typeface="Calibri" panose="020F0502020204030204" pitchFamily="34" charset="0"/>
              </a:rPr>
              <a:t>MCS </a:t>
            </a:r>
            <a:r>
              <a:rPr lang="en-US" sz="1600" dirty="0" smtClean="0">
                <a:ea typeface="Calibri" panose="020F0502020204030204" pitchFamily="34" charset="0"/>
              </a:rPr>
              <a:t>are about the same</a:t>
            </a:r>
          </a:p>
        </p:txBody>
      </p:sp>
      <p:pic>
        <p:nvPicPr>
          <p:cNvPr id="4098" name="Picture 2" descr="https://lh7-us.googleusercontent.com/6KDqJsDjLsdXqlHqq4p-JzVQ2ynK3BmL1PlEznBJKGGVrtQS7rFvzXuIcl8VkHy_EPCovGGBSQWSSpXMiHOxyeKGtkbdfkKtv0_Xy8NI5BBs-PW6-vNqWPcoE7RzrZXuCgxNJytUStFetDZdj0v0rqR9I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44446"/>
            <a:ext cx="8932435" cy="43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8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D61F5-EE30-F4CB-E5DC-8BC6928A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sz="2400" dirty="0"/>
              <a:t>2</a:t>
            </a:r>
            <a:r>
              <a:rPr lang="en-US" sz="2400" dirty="0" smtClean="0"/>
              <a:t>x2 BLOS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AE1997-25D3-7F1E-B191-59FDF80F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3" name="Rectangle 2"/>
          <p:cNvSpPr/>
          <p:nvPr/>
        </p:nvSpPr>
        <p:spPr>
          <a:xfrm>
            <a:off x="990599" y="1490246"/>
            <a:ext cx="7553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Observation - UEQ </a:t>
            </a:r>
            <a:r>
              <a:rPr lang="en-US" sz="1600" dirty="0">
                <a:ea typeface="Calibri" panose="020F0502020204030204" pitchFamily="34" charset="0"/>
              </a:rPr>
              <a:t>MCS </a:t>
            </a:r>
            <a:r>
              <a:rPr lang="en-US" sz="1600" dirty="0" smtClean="0">
                <a:ea typeface="Calibri" panose="020F0502020204030204" pitchFamily="34" charset="0"/>
              </a:rPr>
              <a:t>are about the same</a:t>
            </a:r>
          </a:p>
        </p:txBody>
      </p:sp>
      <p:pic>
        <p:nvPicPr>
          <p:cNvPr id="5124" name="Picture 4" descr="https://lh7-us.googleusercontent.com/NO9UY31Z1BJoQ8rrewztvA2KpesFQW_of4yjfAh-C9qM4n6g9pKmUONih_LVmti_b6PIkEI-h5nwnYJ5RtpsxK0pkGmV3KoCDl8RqCheE6vYirl3feZvPfTWYZ8M1Ao2VwL_f6GkiFUxZlbinx_CYNOU5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26661"/>
            <a:ext cx="8764007" cy="41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2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r>
              <a:rPr lang="en-US" sz="1800" b="0" dirty="0" smtClean="0"/>
              <a:t>UEQM is superior to UEQ-MCS with 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&gt;2 and with {</a:t>
            </a:r>
            <a:r>
              <a:rPr lang="en-US" sz="1800" b="0" dirty="0" err="1" smtClean="0"/>
              <a:t>Nss</a:t>
            </a:r>
            <a:r>
              <a:rPr lang="en-US" sz="1800" b="0" dirty="0" smtClean="0"/>
              <a:t>=2, 4x2} because one LDPC provides better protection over the strong and weak streams to enable pushing the QAM or code rate slightly </a:t>
            </a:r>
            <a:r>
              <a:rPr lang="en-US" sz="1800" b="0" dirty="0" smtClean="0"/>
              <a:t>higher than possible with UEQ-MCS</a:t>
            </a:r>
            <a:endParaRPr lang="en-US" sz="1800" b="0" dirty="0" smtClean="0"/>
          </a:p>
          <a:p>
            <a:endParaRPr lang="en-US" sz="1800" b="0" dirty="0" smtClean="0"/>
          </a:p>
          <a:p>
            <a:r>
              <a:rPr lang="en-US" sz="1800" b="0" dirty="0" smtClean="0"/>
              <a:t>Not only UEQM is simpler </a:t>
            </a:r>
            <a:r>
              <a:rPr lang="en-US" sz="1800" b="0" dirty="0" smtClean="0"/>
              <a:t>to implement for </a:t>
            </a:r>
            <a:r>
              <a:rPr lang="en-US" sz="1800" b="0" dirty="0" smtClean="0"/>
              <a:t>STA </a:t>
            </a:r>
            <a:r>
              <a:rPr lang="en-US" sz="1800" b="0" dirty="0" smtClean="0"/>
              <a:t>because they have </a:t>
            </a:r>
            <a:r>
              <a:rPr lang="en-US" sz="1800" b="0" dirty="0" smtClean="0"/>
              <a:t>only one LDPC but even for AP to AP communications </a:t>
            </a:r>
            <a:r>
              <a:rPr lang="en-US" sz="1800" b="0" dirty="0" smtClean="0"/>
              <a:t>over with </a:t>
            </a:r>
            <a:r>
              <a:rPr lang="en-US" sz="1800" b="0" dirty="0" smtClean="0"/>
              <a:t>4ss UEQM seems to provide gain over </a:t>
            </a:r>
            <a:r>
              <a:rPr lang="en-US" sz="1800" b="0" dirty="0" smtClean="0"/>
              <a:t>UEQ-MCS</a:t>
            </a:r>
          </a:p>
          <a:p>
            <a:endParaRPr lang="en-US" sz="1800" b="0" dirty="0"/>
          </a:p>
          <a:p>
            <a:r>
              <a:rPr lang="en-US" sz="1800" b="0" dirty="0" smtClean="0"/>
              <a:t>UEQM works better with the existing EQM – easier to add and integrate</a:t>
            </a:r>
            <a:endParaRPr lang="en-US" sz="1800" b="0" dirty="0" smtClean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r>
              <a:rPr lang="en-US" sz="1800" b="0" dirty="0" smtClean="0">
                <a:sym typeface="Wingdings" panose="05000000000000000000" pitchFamily="2" charset="2"/>
              </a:rPr>
              <a:t>	 </a:t>
            </a:r>
            <a:r>
              <a:rPr lang="en-US" sz="1800" b="0" dirty="0" smtClean="0"/>
              <a:t>Recommend that 11bn adopts UEQM for MIMO+BF</a:t>
            </a: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912" y="3581400"/>
            <a:ext cx="7685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115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References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96912" y="1894582"/>
            <a:ext cx="768508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 smtClean="0"/>
              <a:t>[1] 11-24-0433-00 </a:t>
            </a:r>
            <a:r>
              <a:rPr lang="en-US" sz="1800" dirty="0"/>
              <a:t>Analysis on UEQM and UEQ </a:t>
            </a:r>
            <a:r>
              <a:rPr lang="en-US" sz="1800" dirty="0" smtClean="0"/>
              <a:t>MCS</a:t>
            </a:r>
          </a:p>
          <a:p>
            <a:pPr>
              <a:spcBef>
                <a:spcPts val="600"/>
              </a:spcBef>
            </a:pPr>
            <a:r>
              <a:rPr lang="en-US" sz="1800" dirty="0" smtClean="0"/>
              <a:t>[2</a:t>
            </a:r>
            <a:r>
              <a:rPr lang="en-US" sz="1800" dirty="0"/>
              <a:t>] </a:t>
            </a:r>
            <a:r>
              <a:rPr lang="en-US" sz="1800" dirty="0" smtClean="0"/>
              <a:t>11-24-0507-02 </a:t>
            </a:r>
            <a:r>
              <a:rPr lang="en-US" sz="1800" dirty="0" smtClean="0"/>
              <a:t>UEQM </a:t>
            </a:r>
            <a:r>
              <a:rPr lang="en-US" sz="1800" dirty="0"/>
              <a:t>F</a:t>
            </a:r>
            <a:r>
              <a:rPr lang="en-US" sz="1800" dirty="0" smtClean="0"/>
              <a:t>urther </a:t>
            </a:r>
            <a:r>
              <a:rPr lang="en-US" sz="1800" dirty="0"/>
              <a:t>D</a:t>
            </a:r>
            <a:r>
              <a:rPr lang="en-US" sz="1800" dirty="0" smtClean="0"/>
              <a:t>etails</a:t>
            </a:r>
          </a:p>
          <a:p>
            <a:endParaRPr lang="en-US" altLang="zh-CN" sz="1800" dirty="0"/>
          </a:p>
          <a:p>
            <a:endParaRPr lang="en-US" altLang="zh-CN" sz="1800" dirty="0" smtClean="0"/>
          </a:p>
          <a:p>
            <a:endParaRPr lang="en-US" altLang="zh-CN" sz="1800" dirty="0"/>
          </a:p>
          <a:p>
            <a:endParaRPr lang="en-US" altLang="zh-CN" sz="1800" dirty="0"/>
          </a:p>
          <a:p>
            <a:pPr>
              <a:spcBef>
                <a:spcPts val="600"/>
              </a:spcBef>
            </a:pP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spcBef>
                <a:spcPts val="600"/>
              </a:spcBef>
            </a:pPr>
            <a:endParaRPr lang="en-US" sz="18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478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 #1 (from 24/117r1)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 smtClean="0"/>
          </a:p>
          <a:p>
            <a:r>
              <a:rPr lang="en-US" sz="1800" b="0" dirty="0" smtClean="0"/>
              <a:t>Do you agree to add to the 11bn SFD : 11bn supports unequal modulations (UEQM) with single encoder for all spatial streams and different modulation per spatial stream for beamforming with at least 2ss</a:t>
            </a:r>
          </a:p>
          <a:p>
            <a:pPr lvl="1"/>
            <a:r>
              <a:rPr lang="en-US" sz="1600" dirty="0" smtClean="0"/>
              <a:t>This is used for single user MIMO beamforming transmission in full bandwidth or OFDMA</a:t>
            </a:r>
            <a:endParaRPr lang="en-US" sz="1600" b="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 sz="1800" b="0" dirty="0" smtClean="0"/>
          </a:p>
          <a:p>
            <a:r>
              <a:rPr lang="en-US" sz="1800" b="0" dirty="0" smtClean="0"/>
              <a:t>UEQM and UEQ-MCS have been proposed to improve SU MIMO BF performance.</a:t>
            </a:r>
          </a:p>
          <a:p>
            <a:r>
              <a:rPr lang="en-US" sz="1800" b="0" dirty="0" smtClean="0"/>
              <a:t>[1] compared their relative performance in a specific channel and a 4x4 configuration</a:t>
            </a:r>
          </a:p>
          <a:p>
            <a:endParaRPr lang="en-US" sz="1800" b="0" dirty="0" smtClean="0"/>
          </a:p>
          <a:p>
            <a:r>
              <a:rPr lang="en-US" sz="1800" b="0" dirty="0" smtClean="0"/>
              <a:t>We provide here new results comparing the performance of both schemes in various configurations and typical .11 channels </a:t>
            </a:r>
            <a:endParaRPr lang="en-US" sz="14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Simulation Assumptions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600" b="0" dirty="0" smtClean="0"/>
              <a:t>SVD </a:t>
            </a:r>
            <a:r>
              <a:rPr lang="en-US" sz="1600" b="0" dirty="0"/>
              <a:t>based </a:t>
            </a:r>
            <a:r>
              <a:rPr lang="en-US" sz="1600" b="0" dirty="0" err="1"/>
              <a:t>Tx</a:t>
            </a:r>
            <a:r>
              <a:rPr lang="en-US" sz="1600" b="0" dirty="0"/>
              <a:t> beamforming</a:t>
            </a:r>
          </a:p>
          <a:p>
            <a:r>
              <a:rPr lang="en-US" sz="1600" b="0" dirty="0"/>
              <a:t>MIMO Configs: 2x2, </a:t>
            </a:r>
            <a:r>
              <a:rPr lang="en-US" sz="1600" b="0" dirty="0" smtClean="0"/>
              <a:t>4x2, 4x4</a:t>
            </a:r>
            <a:endParaRPr lang="en-US" sz="1600" b="0" dirty="0"/>
          </a:p>
          <a:p>
            <a:r>
              <a:rPr lang="en-US" sz="1600" b="0" dirty="0" smtClean="0"/>
              <a:t>80MHz, DNLOS</a:t>
            </a:r>
            <a:r>
              <a:rPr lang="en-US" sz="1600" b="0" dirty="0"/>
              <a:t>, BLOS, 500 channel realizations for each MIMO </a:t>
            </a:r>
            <a:r>
              <a:rPr lang="en-US" sz="1600" b="0" dirty="0" err="1" smtClean="0"/>
              <a:t>config</a:t>
            </a:r>
            <a:endParaRPr lang="en-US" sz="1600" b="0" dirty="0" smtClean="0"/>
          </a:p>
          <a:p>
            <a:r>
              <a:rPr lang="en-US" sz="1600" b="0" dirty="0" smtClean="0"/>
              <a:t>MCS0-13 on all streams (no new MCS)</a:t>
            </a:r>
            <a:endParaRPr lang="en-US" sz="1600" b="0" dirty="0"/>
          </a:p>
          <a:p>
            <a:r>
              <a:rPr lang="en-US" sz="1600" b="0" dirty="0"/>
              <a:t>Including RF </a:t>
            </a:r>
            <a:r>
              <a:rPr lang="en-US" sz="1600" b="0" dirty="0" smtClean="0"/>
              <a:t>impairments and realistic CHEST</a:t>
            </a:r>
            <a:endParaRPr lang="en-US" sz="1600" b="0" dirty="0"/>
          </a:p>
          <a:p>
            <a:r>
              <a:rPr lang="en-US" sz="1600" b="0" dirty="0">
                <a:ea typeface="Calibri" panose="020F0502020204030204" pitchFamily="34" charset="0"/>
              </a:rPr>
              <a:t>Gain numbers based on </a:t>
            </a:r>
            <a:r>
              <a:rPr lang="en-US" sz="1600" b="0" dirty="0" err="1">
                <a:ea typeface="Calibri" panose="020F0502020204030204" pitchFamily="34" charset="0"/>
              </a:rPr>
              <a:t>RvR</a:t>
            </a:r>
            <a:r>
              <a:rPr lang="en-US" sz="1600" b="0" dirty="0">
                <a:ea typeface="Calibri" panose="020F0502020204030204" pitchFamily="34" charset="0"/>
              </a:rPr>
              <a:t> simulation, which uses genie rate selection per channel realization at each SNR </a:t>
            </a:r>
            <a:r>
              <a:rPr lang="en-US" sz="1600" b="0" dirty="0" smtClean="0">
                <a:ea typeface="Calibri" panose="020F0502020204030204" pitchFamily="34" charset="0"/>
              </a:rPr>
              <a:t>point (note the SNR doesn’t include the impairments)</a:t>
            </a:r>
          </a:p>
          <a:p>
            <a:r>
              <a:rPr lang="en-US" sz="1600" b="0" dirty="0">
                <a:ea typeface="Calibri" panose="020F0502020204030204" pitchFamily="34" charset="0"/>
              </a:rPr>
              <a:t>For UEQ MCS, total number of payload bytes is the same as EQM/UEQM. But the total payload bytes are allocated to each stream, proportional to </a:t>
            </a:r>
            <a:r>
              <a:rPr lang="en-US" sz="1600" b="0" dirty="0" smtClean="0">
                <a:ea typeface="Calibri" panose="020F0502020204030204" pitchFamily="34" charset="0"/>
              </a:rPr>
              <a:t>per-stream rate</a:t>
            </a:r>
            <a:endParaRPr lang="en-US" sz="1600" b="0" dirty="0"/>
          </a:p>
          <a:p>
            <a:endParaRPr lang="en-US" sz="1600" b="0" dirty="0" smtClean="0">
              <a:ea typeface="Calibri" panose="020F0502020204030204" pitchFamily="34" charset="0"/>
            </a:endParaRPr>
          </a:p>
          <a:p>
            <a:r>
              <a:rPr lang="en-US" sz="1600" b="0" dirty="0" smtClean="0">
                <a:ea typeface="Calibri" panose="020F0502020204030204" pitchFamily="34" charset="0"/>
              </a:rPr>
              <a:t>While UEQM is a direct enhancement of EQM (both using one LDPC), for UEQ-MCS we show two types of results:</a:t>
            </a:r>
          </a:p>
          <a:p>
            <a:pPr lvl="1"/>
            <a:r>
              <a:rPr lang="en-US" sz="1400" dirty="0" smtClean="0">
                <a:ea typeface="Calibri" panose="020F0502020204030204" pitchFamily="34" charset="0"/>
              </a:rPr>
              <a:t>UEQ-MCS with strictly one LDPC per spatial stream </a:t>
            </a:r>
          </a:p>
          <a:p>
            <a:pPr lvl="1"/>
            <a:r>
              <a:rPr lang="en-US" sz="1400" b="0" dirty="0" smtClean="0">
                <a:ea typeface="Calibri" panose="020F0502020204030204" pitchFamily="34" charset="0"/>
              </a:rPr>
              <a:t>UEQ-MCS including EQM with one LDPC for all streams</a:t>
            </a:r>
            <a:endParaRPr lang="en-US" sz="14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1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D61F5-EE30-F4CB-E5DC-8BC6928A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2400" dirty="0" smtClean="0"/>
              <a:t>4x4 DNLOS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AE1997-25D3-7F1E-B191-59FDF80F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pic>
        <p:nvPicPr>
          <p:cNvPr id="3074" name="Picture 2" descr="https://lh7-us.googleusercontent.com/GtveJUu31srjX0ITptspIBxxrx4kE66UxveqHHl-LAwVdh5_rzw5_YUN1mFGiCbBOJiFkSdDpfqI0JKO2AYFL4GTzQVSDbXTQJkYy5UXNNDW6ndT0ENbtUPc48WFlr0r7hpn2AhPWno-ld8H6ktqBTvI9w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09997" cy="42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6051377"/>
            <a:ext cx="281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(*) the notation (1,4,5) is taken from [2]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3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sz="2400" dirty="0" smtClean="0"/>
              <a:t>Observations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1800" b="0" dirty="0" smtClean="0"/>
              <a:t>UEQM, whether all combinations or only the 3 proposed </a:t>
            </a:r>
            <a:r>
              <a:rPr lang="en-US" sz="1800" b="0" dirty="0" smtClean="0"/>
              <a:t>in [2] </a:t>
            </a:r>
            <a:r>
              <a:rPr lang="en-US" sz="1800" b="0" dirty="0" smtClean="0"/>
              <a:t>(shown below), exhibit higher </a:t>
            </a:r>
            <a:r>
              <a:rPr lang="en-US" sz="1800" b="0" dirty="0" err="1" smtClean="0"/>
              <a:t>Gput</a:t>
            </a:r>
            <a:r>
              <a:rPr lang="en-US" sz="1800" b="0" dirty="0" smtClean="0"/>
              <a:t> than UEQ-MCS.  Why?</a:t>
            </a:r>
          </a:p>
          <a:p>
            <a:pPr lvl="1"/>
            <a:r>
              <a:rPr lang="en-US" sz="1600" dirty="0" smtClean="0"/>
              <a:t>We think it’s because one LDPC protects the weakest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stream and enables it to use a higher QAM than would be possible if each stream had its own separate LDPC. In that sense the UEQM proposal in [2] provides full flexibility for the 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stream {x,x-1,x-2} with equal QAM {x} for the stronger 3 streams which maximizes the performance at the high SNR. 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graphicFrame>
        <p:nvGraphicFramePr>
          <p:cNvPr id="14" name="Google Shape;2575;p247"/>
          <p:cNvGraphicFramePr/>
          <p:nvPr>
            <p:extLst>
              <p:ext uri="{D42A27DB-BD31-4B8C-83A1-F6EECF244321}">
                <p14:modId xmlns:p14="http://schemas.microsoft.com/office/powerpoint/2010/main" val="705812663"/>
              </p:ext>
            </p:extLst>
          </p:nvPr>
        </p:nvGraphicFramePr>
        <p:xfrm>
          <a:off x="695325" y="3771519"/>
          <a:ext cx="2124075" cy="247688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Mod[stream]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# combinations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0000FF"/>
                          </a:solidFill>
                        </a:rPr>
                        <a:t>1</a:t>
                      </a:r>
                      <a:endParaRPr sz="9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FF0000"/>
                          </a:solidFill>
                        </a:rPr>
                        <a:t>2</a:t>
                      </a:r>
                      <a:endParaRPr sz="90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0000FF"/>
                          </a:solidFill>
                        </a:rPr>
                        <a:t>✓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✓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</a:rPr>
                        <a:t>  </a:t>
                      </a:r>
                      <a:endParaRPr sz="1000" dirty="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✓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0000FF"/>
                          </a:solidFill>
                        </a:rPr>
                        <a:t>✓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0000"/>
                          </a:solidFill>
                        </a:rPr>
                        <a:t>✓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✓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     </a:t>
                      </a: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7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x-1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9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x-2</a:t>
                      </a:r>
                      <a:endParaRPr sz="900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rgbClr val="0000FF"/>
                        </a:solidFill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58" name="Picture 10" descr="https://lh7-us.googleusercontent.com/9ExTrQY6D5NQrOW0iz6gZBm4-A8g_SUe6WfkYXxu2GXpBdVEIqRNaY0Ybubpy6sWCVNG36n5WoErm6Lbr9jYXvk2SXYqov6w2xixRXqreSPREItYKv7RO15KdPiY5dL2rdgvU8f-ace_aTrRc1S8y28ib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59" y="3771519"/>
            <a:ext cx="6081741" cy="254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D61F5-EE30-F4CB-E5DC-8BC6928A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z="2400" dirty="0" smtClean="0"/>
              <a:t>4x4 </a:t>
            </a:r>
            <a:r>
              <a:rPr lang="en-US" sz="2400" dirty="0"/>
              <a:t>B</a:t>
            </a:r>
            <a:r>
              <a:rPr lang="en-US" sz="2400" dirty="0" smtClean="0"/>
              <a:t>LOS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AE1997-25D3-7F1E-B191-59FDF80F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pic>
        <p:nvPicPr>
          <p:cNvPr id="1026" name="Picture 2" descr="https://lh7-us.googleusercontent.com/kcSbjoHnkdq1rWfVApmnPG4ZWLFhyA7ewTDlchMAybtaSS-bTcQeZSUGODNBOMgz6N1b7prl8TQNzzL6fGRACoP72uL9FZGtVuAdudXYmBIhKX0L2NStFJu3py78pxwxGpIOfM7ak6Zfj4ZekkKUiVCco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5656"/>
            <a:ext cx="8305800" cy="437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60020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Similar behavior as in DNLOS but bigger gap at high SNR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9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34199"/>
          </a:xfrm>
        </p:spPr>
        <p:txBody>
          <a:bodyPr/>
          <a:lstStyle/>
          <a:p>
            <a:r>
              <a:rPr lang="en-US" sz="2400" dirty="0" smtClean="0"/>
              <a:t>Example</a:t>
            </a:r>
            <a:r>
              <a:rPr lang="en-US" sz="2400" dirty="0" smtClean="0"/>
              <a:t> -  MCS % Distributions for SNR=45dB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graphicFrame>
        <p:nvGraphicFramePr>
          <p:cNvPr id="13" name="Google Shape;227;p26"/>
          <p:cNvGraphicFramePr/>
          <p:nvPr>
            <p:extLst>
              <p:ext uri="{D42A27DB-BD31-4B8C-83A1-F6EECF244321}">
                <p14:modId xmlns:p14="http://schemas.microsoft.com/office/powerpoint/2010/main" val="2267649188"/>
              </p:ext>
            </p:extLst>
          </p:nvPr>
        </p:nvGraphicFramePr>
        <p:xfrm>
          <a:off x="1038225" y="1524000"/>
          <a:ext cx="4295775" cy="1463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UEQM</a:t>
                      </a:r>
                      <a:endParaRPr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13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MCS[0]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89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MCS[1]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85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6.6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MCS[2]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15.8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67.2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MCS[3]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70.6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Google Shape;231;p26"/>
          <p:cNvGraphicFramePr/>
          <p:nvPr>
            <p:extLst>
              <p:ext uri="{D42A27DB-BD31-4B8C-83A1-F6EECF244321}">
                <p14:modId xmlns:p14="http://schemas.microsoft.com/office/powerpoint/2010/main" val="2951982437"/>
              </p:ext>
            </p:extLst>
          </p:nvPr>
        </p:nvGraphicFramePr>
        <p:xfrm>
          <a:off x="828675" y="3124200"/>
          <a:ext cx="5419725" cy="1463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5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UEQ MCS</a:t>
                      </a:r>
                      <a:endParaRPr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13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9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MCS[0]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100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MCS[1]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99.4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MCS[2]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50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MCS[3]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0.8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1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21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0.6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638800" y="2057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Spectral efficiency 33.65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6377865" y="3657600"/>
            <a:ext cx="2223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Spectral efficiency 30.94</a:t>
            </a:r>
          </a:p>
          <a:p>
            <a:endParaRPr lang="en-US" sz="1400" dirty="0" smtClean="0"/>
          </a:p>
          <a:p>
            <a:r>
              <a:rPr lang="en-US" sz="1400" dirty="0" smtClean="0"/>
              <a:t>For a lot of channels can’t support 4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spatial stream</a:t>
            </a:r>
            <a:endParaRPr lang="en-US" sz="1400" dirty="0"/>
          </a:p>
        </p:txBody>
      </p:sp>
      <p:graphicFrame>
        <p:nvGraphicFramePr>
          <p:cNvPr id="18" name="Google Shape;232;p26"/>
          <p:cNvGraphicFramePr/>
          <p:nvPr>
            <p:extLst>
              <p:ext uri="{D42A27DB-BD31-4B8C-83A1-F6EECF244321}">
                <p14:modId xmlns:p14="http://schemas.microsoft.com/office/powerpoint/2010/main" val="1641717399"/>
              </p:ext>
            </p:extLst>
          </p:nvPr>
        </p:nvGraphicFramePr>
        <p:xfrm>
          <a:off x="457200" y="4724400"/>
          <a:ext cx="5810250" cy="16383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FF0000"/>
                          </a:solidFill>
                        </a:rPr>
                        <a:t>UEQ MCS </a:t>
                      </a:r>
                      <a:r>
                        <a:rPr lang="en-US" sz="1000" b="1" dirty="0" smtClean="0">
                          <a:solidFill>
                            <a:srgbClr val="FF0000"/>
                          </a:solidFill>
                        </a:rPr>
                        <a:t>+ EQM</a:t>
                      </a:r>
                      <a:endParaRPr sz="1000" b="1" dirty="0">
                        <a:solidFill>
                          <a:srgbClr val="FF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13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11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10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9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7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MCS[0]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38.8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56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MCS[1]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38.2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56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MCS[2]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20.4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20.4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58.6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MCS[3]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dirty="0"/>
                        <a:t>56</a:t>
                      </a:r>
                      <a:endParaRPr sz="1000" b="1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6.2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18.4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8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5.6</a:t>
                      </a:r>
                      <a:endParaRPr sz="10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0.2</a:t>
                      </a:r>
                      <a:endParaRPr sz="10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530265" y="5334000"/>
            <a:ext cx="2013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Spectral efficiency 31.59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433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D61F5-EE30-F4CB-E5DC-8BC6928A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sz="2400" dirty="0" smtClean="0"/>
              <a:t>4x2 DNLOS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AE1997-25D3-7F1E-B191-59FDF80F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3" name="Rectangle 2"/>
          <p:cNvSpPr/>
          <p:nvPr/>
        </p:nvSpPr>
        <p:spPr>
          <a:xfrm>
            <a:off x="990599" y="1234710"/>
            <a:ext cx="755332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Observation - UEQ </a:t>
            </a:r>
            <a:r>
              <a:rPr lang="en-US" sz="1600" dirty="0">
                <a:ea typeface="Calibri" panose="020F0502020204030204" pitchFamily="34" charset="0"/>
              </a:rPr>
              <a:t>MCS has </a:t>
            </a:r>
            <a:r>
              <a:rPr lang="en-US" sz="1600" dirty="0" smtClean="0">
                <a:ea typeface="Calibri" panose="020F0502020204030204" pitchFamily="34" charset="0"/>
              </a:rPr>
              <a:t>losses </a:t>
            </a:r>
            <a:r>
              <a:rPr lang="en-US" sz="1600" dirty="0">
                <a:ea typeface="Calibri" panose="020F0502020204030204" pitchFamily="34" charset="0"/>
              </a:rPr>
              <a:t>at around 40dB SNR </a:t>
            </a:r>
            <a:r>
              <a:rPr lang="en-US" sz="1600" dirty="0" smtClean="0">
                <a:ea typeface="Calibri" panose="020F0502020204030204" pitchFamily="34" charset="0"/>
              </a:rPr>
              <a:t>compared with </a:t>
            </a:r>
            <a:r>
              <a:rPr lang="en-US" sz="1600" dirty="0">
                <a:ea typeface="Calibri" panose="020F0502020204030204" pitchFamily="34" charset="0"/>
              </a:rPr>
              <a:t>EQM and UEQM. </a:t>
            </a:r>
            <a:r>
              <a:rPr lang="en-US" sz="1600" dirty="0" smtClean="0">
                <a:ea typeface="Calibri" panose="020F0502020204030204" pitchFamily="34" charset="0"/>
              </a:rPr>
              <a:t>Why?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Calibri" panose="020F0502020204030204" pitchFamily="34" charset="0"/>
              </a:rPr>
              <a:t>UEQ </a:t>
            </a:r>
            <a:r>
              <a:rPr lang="en-US" sz="1400" dirty="0">
                <a:ea typeface="Calibri" panose="020F0502020204030204" pitchFamily="34" charset="0"/>
              </a:rPr>
              <a:t>MCS lands on </a:t>
            </a:r>
            <a:r>
              <a:rPr lang="en-US" sz="1400" dirty="0" smtClean="0">
                <a:ea typeface="Calibri" panose="020F0502020204030204" pitchFamily="34" charset="0"/>
              </a:rPr>
              <a:t>MCS </a:t>
            </a:r>
            <a:r>
              <a:rPr lang="en-US" sz="1400" dirty="0">
                <a:ea typeface="Calibri" panose="020F0502020204030204" pitchFamily="34" charset="0"/>
              </a:rPr>
              <a:t>13+12 there, while EQM can mostly go to MCS 13+13. </a:t>
            </a:r>
            <a:r>
              <a:rPr lang="en-US" sz="1400" dirty="0" smtClean="0">
                <a:ea typeface="Calibri" panose="020F0502020204030204" pitchFamily="34" charset="0"/>
              </a:rPr>
              <a:t>This </a:t>
            </a:r>
            <a:r>
              <a:rPr lang="en-US" sz="1400" dirty="0">
                <a:ea typeface="Calibri" panose="020F0502020204030204" pitchFamily="34" charset="0"/>
              </a:rPr>
              <a:t>comes back to the fact that </a:t>
            </a:r>
            <a:r>
              <a:rPr lang="en-US" sz="1400" dirty="0" smtClean="0">
                <a:ea typeface="Calibri" panose="020F0502020204030204" pitchFamily="34" charset="0"/>
              </a:rPr>
              <a:t>a single LDPC can help the weaker stream by combining it with the stronger stream</a:t>
            </a:r>
            <a:endParaRPr lang="en-US" sz="1400" dirty="0">
              <a:ea typeface="Calibri" panose="020F0502020204030204" pitchFamily="34" charset="0"/>
            </a:endParaRPr>
          </a:p>
        </p:txBody>
      </p:sp>
      <p:pic>
        <p:nvPicPr>
          <p:cNvPr id="6146" name="Picture 2" descr="https://lh7-us.googleusercontent.com/-U2QnuuIXGTC-v2oXHWu4nQs6bXM_0fA4mWuh_Z2bRnQ7gEw1OoEKo-bnFzX2kcJPduRe1j-9KbgbLGUk3fTLlOY1iQwx8H60O0-TWyPYyRRVsZwETSWlLght-gAUXYgT46nh1tYBgD_oJnF9ifWHKy5WA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13" y="2498141"/>
            <a:ext cx="8103088" cy="382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1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Ron Porat (Broadcom)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2024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2D61F5-EE30-F4CB-E5DC-8BC6928A4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14400"/>
          </a:xfrm>
        </p:spPr>
        <p:txBody>
          <a:bodyPr/>
          <a:lstStyle/>
          <a:p>
            <a:r>
              <a:rPr lang="en-US" sz="2400" dirty="0" smtClean="0"/>
              <a:t>4x2 </a:t>
            </a:r>
            <a:r>
              <a:rPr lang="en-US" sz="2400" dirty="0"/>
              <a:t>B</a:t>
            </a:r>
            <a:r>
              <a:rPr lang="en-US" sz="2400" dirty="0" smtClean="0"/>
              <a:t>LOS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1AE1997-25D3-7F1E-B191-59FDF80FD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4419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 b="0" dirty="0"/>
          </a:p>
          <a:p>
            <a:pPr lvl="1"/>
            <a:endParaRPr lang="en-US" sz="1600" dirty="0"/>
          </a:p>
          <a:p>
            <a:pPr lvl="1"/>
            <a:endParaRPr lang="en-US" sz="1200" b="0" dirty="0"/>
          </a:p>
          <a:p>
            <a:endParaRPr lang="en-US" sz="1600" b="0" dirty="0"/>
          </a:p>
          <a:p>
            <a:pPr marL="0" indent="0">
              <a:buNone/>
            </a:pPr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3" name="Rectangle 2"/>
          <p:cNvSpPr/>
          <p:nvPr/>
        </p:nvSpPr>
        <p:spPr>
          <a:xfrm>
            <a:off x="990599" y="1566446"/>
            <a:ext cx="75533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ea typeface="Calibri" panose="020F0502020204030204" pitchFamily="34" charset="0"/>
              </a:rPr>
              <a:t>Observation </a:t>
            </a:r>
            <a:r>
              <a:rPr lang="en-US" sz="1600" dirty="0" smtClean="0">
                <a:ea typeface="Calibri" panose="020F0502020204030204" pitchFamily="34" charset="0"/>
              </a:rPr>
              <a:t>– same as in DNLOS</a:t>
            </a:r>
            <a:endParaRPr lang="en-US" sz="1400" dirty="0">
              <a:ea typeface="Calibri" panose="020F0502020204030204" pitchFamily="34" charset="0"/>
            </a:endParaRPr>
          </a:p>
        </p:txBody>
      </p:sp>
      <p:pic>
        <p:nvPicPr>
          <p:cNvPr id="2052" name="Picture 4" descr="https://lh7-us.googleusercontent.com/PZaoq3tFAgKyQF7827FD3BPUqOhxWAuAp5BNP2C3Q5Lpo_w4IkDBntgAjtxOgNSr1oiTEWaRAPnnME872Ed76ZuPmduV3JfxRhIQDlE2N2dLup2mmcyK33Rv_h65WTUeHgfhrdqkxGKsrs9-YE5Nr21rdw=s20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28435"/>
            <a:ext cx="7696200" cy="41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76565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455291</TotalTime>
  <Words>1142</Words>
  <Application>Microsoft Office PowerPoint</Application>
  <PresentationFormat>On-screen Show (4:3)</PresentationFormat>
  <Paragraphs>461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CiscoSans ExtraLight</vt:lpstr>
      <vt:lpstr>CiscoSans Thin</vt:lpstr>
      <vt:lpstr>Times New Roman</vt:lpstr>
      <vt:lpstr>Wingdings</vt:lpstr>
      <vt:lpstr>802-11-Submission</vt:lpstr>
      <vt:lpstr>On UEQM and UEQ-MCS</vt:lpstr>
      <vt:lpstr>Introduction</vt:lpstr>
      <vt:lpstr>Simulation Assumptions</vt:lpstr>
      <vt:lpstr>4x4 DNLOS</vt:lpstr>
      <vt:lpstr>Observations</vt:lpstr>
      <vt:lpstr>4x4 BLOS</vt:lpstr>
      <vt:lpstr>Example -  MCS % Distributions for SNR=45dB</vt:lpstr>
      <vt:lpstr>4x2 DNLOS</vt:lpstr>
      <vt:lpstr>4x2 BLOS</vt:lpstr>
      <vt:lpstr>2x2 DNLOS</vt:lpstr>
      <vt:lpstr>2x2 BLOS</vt:lpstr>
      <vt:lpstr>Conclusions</vt:lpstr>
      <vt:lpstr>References</vt:lpstr>
      <vt:lpstr>SP #1 (from 24/117r1)</vt:lpstr>
    </vt:vector>
  </TitlesOfParts>
  <Manager>ron.porat@broadcom.com</Manager>
  <Company>Broadcom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Cumulative impact of multiple impairments on JT performance</dc:title>
  <dc:creator>ron.porat@broadcom.com</dc:creator>
  <cp:keywords>September 2017</cp:keywords>
  <cp:lastModifiedBy>Ron Porat</cp:lastModifiedBy>
  <cp:revision>2935</cp:revision>
  <cp:lastPrinted>1998-02-10T13:28:06Z</cp:lastPrinted>
  <dcterms:created xsi:type="dcterms:W3CDTF">2007-05-21T21:00:37Z</dcterms:created>
  <dcterms:modified xsi:type="dcterms:W3CDTF">2024-05-06T19:10:08Z</dcterms:modified>
  <cp:category>Submission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