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621" r:id="rId5"/>
    <p:sldId id="660" r:id="rId6"/>
    <p:sldId id="690" r:id="rId7"/>
    <p:sldId id="693" r:id="rId8"/>
    <p:sldId id="662" r:id="rId9"/>
    <p:sldId id="683" r:id="rId10"/>
    <p:sldId id="684" r:id="rId11"/>
    <p:sldId id="689" r:id="rId12"/>
    <p:sldId id="685" r:id="rId13"/>
    <p:sldId id="694" r:id="rId14"/>
    <p:sldId id="686" r:id="rId15"/>
    <p:sldId id="687" r:id="rId16"/>
    <p:sldId id="691" r:id="rId17"/>
    <p:sldId id="688" r:id="rId18"/>
    <p:sldId id="692"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36C79D-B116-0C85-EFFE-8DE0FFDA2524}" name="Duncan Ho" initials="DH" userId="S::dho@qti.qualcomm.com::cdbbd64b-6b86-4896-aca0-3d41c310760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uncan Ho" initials="DH" lastIdx="6" clrIdx="0">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9BA273-37E9-4065-B97B-99EED96F37F6}" v="3" dt="2024-04-23T04:47:17.5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36" autoAdjust="0"/>
    <p:restoredTop sz="92857" autoAdjust="0"/>
  </p:normalViewPr>
  <p:slideViewPr>
    <p:cSldViewPr>
      <p:cViewPr varScale="1">
        <p:scale>
          <a:sx n="147" d="100"/>
          <a:sy n="147" d="100"/>
        </p:scale>
        <p:origin x="1398" y="13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ncan Ho" userId="cdbbd64b-6b86-4896-aca0-3d41c310760d" providerId="ADAL" clId="{D29BA273-37E9-4065-B97B-99EED96F37F6}"/>
    <pc:docChg chg="custSel modSld modMainMaster">
      <pc:chgData name="Duncan Ho" userId="cdbbd64b-6b86-4896-aca0-3d41c310760d" providerId="ADAL" clId="{D29BA273-37E9-4065-B97B-99EED96F37F6}" dt="2024-04-23T16:31:44.772" v="412" actId="14100"/>
      <pc:docMkLst>
        <pc:docMk/>
      </pc:docMkLst>
      <pc:sldChg chg="modSp mod">
        <pc:chgData name="Duncan Ho" userId="cdbbd64b-6b86-4896-aca0-3d41c310760d" providerId="ADAL" clId="{D29BA273-37E9-4065-B97B-99EED96F37F6}" dt="2024-04-23T16:22:34.548" v="109" actId="20577"/>
        <pc:sldMkLst>
          <pc:docMk/>
          <pc:sldMk cId="4196359617" sldId="662"/>
        </pc:sldMkLst>
        <pc:spChg chg="mod">
          <ac:chgData name="Duncan Ho" userId="cdbbd64b-6b86-4896-aca0-3d41c310760d" providerId="ADAL" clId="{D29BA273-37E9-4065-B97B-99EED96F37F6}" dt="2024-04-23T16:22:34.548" v="109" actId="20577"/>
          <ac:spMkLst>
            <pc:docMk/>
            <pc:sldMk cId="4196359617" sldId="662"/>
            <ac:spMk id="3" creationId="{D9632274-19E3-49CD-AF25-00E63B7E0649}"/>
          </ac:spMkLst>
        </pc:spChg>
      </pc:sldChg>
      <pc:sldChg chg="modSp mod">
        <pc:chgData name="Duncan Ho" userId="cdbbd64b-6b86-4896-aca0-3d41c310760d" providerId="ADAL" clId="{D29BA273-37E9-4065-B97B-99EED96F37F6}" dt="2024-04-23T16:24:11.372" v="190" actId="20577"/>
        <pc:sldMkLst>
          <pc:docMk/>
          <pc:sldMk cId="553490818" sldId="683"/>
        </pc:sldMkLst>
        <pc:spChg chg="mod">
          <ac:chgData name="Duncan Ho" userId="cdbbd64b-6b86-4896-aca0-3d41c310760d" providerId="ADAL" clId="{D29BA273-37E9-4065-B97B-99EED96F37F6}" dt="2024-04-23T16:24:11.372" v="190" actId="20577"/>
          <ac:spMkLst>
            <pc:docMk/>
            <pc:sldMk cId="553490818" sldId="683"/>
            <ac:spMk id="3" creationId="{D9632274-19E3-49CD-AF25-00E63B7E0649}"/>
          </ac:spMkLst>
        </pc:spChg>
      </pc:sldChg>
      <pc:sldChg chg="modSp mod">
        <pc:chgData name="Duncan Ho" userId="cdbbd64b-6b86-4896-aca0-3d41c310760d" providerId="ADAL" clId="{D29BA273-37E9-4065-B97B-99EED96F37F6}" dt="2024-04-23T16:31:44.772" v="412" actId="14100"/>
        <pc:sldMkLst>
          <pc:docMk/>
          <pc:sldMk cId="1424399403" sldId="687"/>
        </pc:sldMkLst>
        <pc:graphicFrameChg chg="mod modGraphic">
          <ac:chgData name="Duncan Ho" userId="cdbbd64b-6b86-4896-aca0-3d41c310760d" providerId="ADAL" clId="{D29BA273-37E9-4065-B97B-99EED96F37F6}" dt="2024-04-23T16:31:44.772" v="412" actId="14100"/>
          <ac:graphicFrameMkLst>
            <pc:docMk/>
            <pc:sldMk cId="1424399403" sldId="687"/>
            <ac:graphicFrameMk id="7" creationId="{370B05D2-2A19-B1E0-FF86-33FB08EB734D}"/>
          </ac:graphicFrameMkLst>
        </pc:graphicFrameChg>
      </pc:sldChg>
      <pc:sldChg chg="modSp mod">
        <pc:chgData name="Duncan Ho" userId="cdbbd64b-6b86-4896-aca0-3d41c310760d" providerId="ADAL" clId="{D29BA273-37E9-4065-B97B-99EED96F37F6}" dt="2024-04-23T16:20:47.116" v="52" actId="20577"/>
        <pc:sldMkLst>
          <pc:docMk/>
          <pc:sldMk cId="3323646765" sldId="690"/>
        </pc:sldMkLst>
        <pc:spChg chg="mod">
          <ac:chgData name="Duncan Ho" userId="cdbbd64b-6b86-4896-aca0-3d41c310760d" providerId="ADAL" clId="{D29BA273-37E9-4065-B97B-99EED96F37F6}" dt="2024-04-23T16:20:47.116" v="52" actId="20577"/>
          <ac:spMkLst>
            <pc:docMk/>
            <pc:sldMk cId="3323646765" sldId="690"/>
            <ac:spMk id="3" creationId="{D9632274-19E3-49CD-AF25-00E63B7E0649}"/>
          </ac:spMkLst>
        </pc:spChg>
      </pc:sldChg>
      <pc:sldMasterChg chg="modSp mod">
        <pc:chgData name="Duncan Ho" userId="cdbbd64b-6b86-4896-aca0-3d41c310760d" providerId="ADAL" clId="{D29BA273-37E9-4065-B97B-99EED96F37F6}" dt="2024-04-23T16:20:06.810" v="38" actId="6549"/>
        <pc:sldMasterMkLst>
          <pc:docMk/>
          <pc:sldMasterMk cId="0" sldId="2147483648"/>
        </pc:sldMasterMkLst>
        <pc:spChg chg="mod">
          <ac:chgData name="Duncan Ho" userId="cdbbd64b-6b86-4896-aca0-3d41c310760d" providerId="ADAL" clId="{D29BA273-37E9-4065-B97B-99EED96F37F6}" dt="2024-04-23T16:20:06.810" v="38"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802.11-21/0641r0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802.11-21/0641r0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15644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April 2024</a:t>
            </a:r>
            <a:endParaRPr lang="en-GB" dirty="0"/>
          </a:p>
        </p:txBody>
      </p:sp>
      <p:sp>
        <p:nvSpPr>
          <p:cNvPr id="5" name="Footer Placeholder 4"/>
          <p:cNvSpPr>
            <a:spLocks noGrp="1"/>
          </p:cNvSpPr>
          <p:nvPr>
            <p:ph type="ftr" idx="11"/>
          </p:nvPr>
        </p:nvSpPr>
        <p:spPr/>
        <p:txBody>
          <a:bodyPr/>
          <a:lstStyle>
            <a:lvl1pPr>
              <a:defRPr/>
            </a:lvl1pPr>
          </a:lstStyle>
          <a:p>
            <a:r>
              <a:rPr lang="en-GB" dirty="0"/>
              <a:t>Philip Hawkes,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Philip Hawkes, Qualcomm</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April 2024</a:t>
            </a:r>
            <a:endParaRPr lang="en-GB" dirty="0"/>
          </a:p>
        </p:txBody>
      </p:sp>
      <p:sp>
        <p:nvSpPr>
          <p:cNvPr id="5" name="Footer Placeholder 4"/>
          <p:cNvSpPr>
            <a:spLocks noGrp="1"/>
          </p:cNvSpPr>
          <p:nvPr>
            <p:ph type="ftr" idx="11"/>
          </p:nvPr>
        </p:nvSpPr>
        <p:spPr/>
        <p:txBody>
          <a:bodyPr/>
          <a:lstStyle>
            <a:lvl1pPr>
              <a:defRPr/>
            </a:lvl1pPr>
          </a:lstStyle>
          <a:p>
            <a:r>
              <a:rPr lang="en-GB" dirty="0"/>
              <a:t>Philip Hawkes,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April 2024</a:t>
            </a:r>
            <a:endParaRPr lang="en-GB" dirty="0"/>
          </a:p>
        </p:txBody>
      </p:sp>
      <p:sp>
        <p:nvSpPr>
          <p:cNvPr id="6" name="Footer Placeholder 5"/>
          <p:cNvSpPr>
            <a:spLocks noGrp="1"/>
          </p:cNvSpPr>
          <p:nvPr>
            <p:ph type="ftr" idx="11"/>
          </p:nvPr>
        </p:nvSpPr>
        <p:spPr/>
        <p:txBody>
          <a:bodyPr/>
          <a:lstStyle>
            <a:lvl1pPr>
              <a:defRPr/>
            </a:lvl1pPr>
          </a:lstStyle>
          <a:p>
            <a:r>
              <a:rPr lang="en-GB" dirty="0"/>
              <a:t>Philip Hawkes,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Philip Hawkes, Qualcomm</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2021</a:t>
            </a:r>
            <a:endParaRPr lang="en-GB" dirty="0"/>
          </a:p>
        </p:txBody>
      </p:sp>
      <p:sp>
        <p:nvSpPr>
          <p:cNvPr id="4" name="Footer Placeholder 3"/>
          <p:cNvSpPr>
            <a:spLocks noGrp="1"/>
          </p:cNvSpPr>
          <p:nvPr>
            <p:ph type="ftr" idx="11"/>
          </p:nvPr>
        </p:nvSpPr>
        <p:spPr/>
        <p:txBody>
          <a:bodyPr/>
          <a:lstStyle>
            <a:lvl1pPr>
              <a:defRPr/>
            </a:lvl1pPr>
          </a:lstStyle>
          <a:p>
            <a:r>
              <a:rPr lang="en-GB" dirty="0"/>
              <a:t>Philip Hawkes,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2021</a:t>
            </a:r>
            <a:endParaRPr lang="en-GB" dirty="0"/>
          </a:p>
        </p:txBody>
      </p:sp>
      <p:sp>
        <p:nvSpPr>
          <p:cNvPr id="3" name="Footer Placeholder 2"/>
          <p:cNvSpPr>
            <a:spLocks noGrp="1"/>
          </p:cNvSpPr>
          <p:nvPr>
            <p:ph type="ftr" idx="11"/>
          </p:nvPr>
        </p:nvSpPr>
        <p:spPr/>
        <p:txBody>
          <a:bodyPr/>
          <a:lstStyle>
            <a:lvl1pPr>
              <a:defRPr/>
            </a:lvl1pPr>
          </a:lstStyle>
          <a:p>
            <a:r>
              <a:rPr lang="en-GB" dirty="0"/>
              <a:t>Philip Hawkes,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Philip Hawkes,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Philip Hawkes,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2024</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802.11-24/0731r0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Harmonization Proposal for 11bi D1.0</a:t>
            </a:r>
            <a:endParaRPr lang="en-GB" dirty="0">
              <a:highlight>
                <a:srgbClr val="FFFF00"/>
              </a:highlight>
            </a:endParaRPr>
          </a:p>
        </p:txBody>
      </p:sp>
      <p:sp>
        <p:nvSpPr>
          <p:cNvPr id="3074" name="Rectangle 2"/>
          <p:cNvSpPr>
            <a:spLocks noGrp="1" noChangeArrowheads="1"/>
          </p:cNvSpPr>
          <p:nvPr>
            <p:ph type="subTitle" idx="1"/>
          </p:nvPr>
        </p:nvSpPr>
        <p:spPr>
          <a:xfrm>
            <a:off x="1828800" y="19621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a:t>
            </a:r>
          </a:p>
        </p:txBody>
      </p:sp>
      <p:sp>
        <p:nvSpPr>
          <p:cNvPr id="6" name="Date Placeholder 3"/>
          <p:cNvSpPr>
            <a:spLocks noGrp="1"/>
          </p:cNvSpPr>
          <p:nvPr>
            <p:ph type="dt" idx="10"/>
          </p:nvPr>
        </p:nvSpPr>
        <p:spPr/>
        <p:txBody>
          <a:bodyPr/>
          <a:lstStyle/>
          <a:p>
            <a:r>
              <a:rPr lang="en-US" dirty="0"/>
              <a:t>April 2024</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Duncan Ho,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85412435"/>
              </p:ext>
            </p:extLst>
          </p:nvPr>
        </p:nvGraphicFramePr>
        <p:xfrm>
          <a:off x="1676400" y="2895600"/>
          <a:ext cx="8782050" cy="2453024"/>
        </p:xfrm>
        <a:graphic>
          <a:graphicData uri="http://schemas.openxmlformats.org/presentationml/2006/ole">
            <mc:AlternateContent xmlns:mc="http://schemas.openxmlformats.org/markup-compatibility/2006">
              <mc:Choice xmlns:v="urn:schemas-microsoft-com:vml" Requires="v">
                <p:oleObj name="Document" r:id="rId3" imgW="8232956" imgH="2781873" progId="Word.Document.8">
                  <p:embed/>
                </p:oleObj>
              </mc:Choice>
              <mc:Fallback>
                <p:oleObj name="Document" r:id="rId3" imgW="8232956" imgH="2781873" progId="Word.Document.8">
                  <p:embed/>
                  <p:pic>
                    <p:nvPicPr>
                      <p:cNvPr id="3075" name="Object 3"/>
                      <p:cNvPicPr>
                        <a:picLocks noChangeAspect="1" noChangeArrowheads="1"/>
                      </p:cNvPicPr>
                      <p:nvPr/>
                    </p:nvPicPr>
                    <p:blipFill>
                      <a:blip r:embed="rId4"/>
                      <a:srcRect/>
                      <a:stretch>
                        <a:fillRect/>
                      </a:stretch>
                    </p:blipFill>
                    <p:spPr bwMode="auto">
                      <a:xfrm>
                        <a:off x="1676400" y="2895600"/>
                        <a:ext cx="8782050" cy="2453024"/>
                      </a:xfrm>
                      <a:prstGeom prst="rect">
                        <a:avLst/>
                      </a:prstGeom>
                      <a:noFill/>
                    </p:spPr>
                  </p:pic>
                </p:oleObj>
              </mc:Fallback>
            </mc:AlternateContent>
          </a:graphicData>
        </a:graphic>
      </p:graphicFrame>
      <p:sp>
        <p:nvSpPr>
          <p:cNvPr id="3076" name="Rectangle 4"/>
          <p:cNvSpPr>
            <a:spLocks noChangeArrowheads="1"/>
          </p:cNvSpPr>
          <p:nvPr/>
        </p:nvSpPr>
        <p:spPr bwMode="auto">
          <a:xfrm>
            <a:off x="964885" y="238327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0F52-357F-4855-9CD7-05E060DD1066}"/>
              </a:ext>
            </a:extLst>
          </p:cNvPr>
          <p:cNvSpPr>
            <a:spLocks noGrp="1"/>
          </p:cNvSpPr>
          <p:nvPr>
            <p:ph type="title"/>
          </p:nvPr>
        </p:nvSpPr>
        <p:spPr/>
        <p:txBody>
          <a:bodyPr/>
          <a:lstStyle/>
          <a:p>
            <a:r>
              <a:rPr lang="en-US" dirty="0"/>
              <a:t>Observations and Thoughts on the proposal (cont’d)</a:t>
            </a:r>
          </a:p>
        </p:txBody>
      </p:sp>
      <p:sp>
        <p:nvSpPr>
          <p:cNvPr id="3" name="Content Placeholder 2">
            <a:extLst>
              <a:ext uri="{FF2B5EF4-FFF2-40B4-BE49-F238E27FC236}">
                <a16:creationId xmlns:a16="http://schemas.microsoft.com/office/drawing/2014/main" id="{D9632274-19E3-49CD-AF25-00E63B7E0649}"/>
              </a:ext>
            </a:extLst>
          </p:cNvPr>
          <p:cNvSpPr>
            <a:spLocks noGrp="1"/>
          </p:cNvSpPr>
          <p:nvPr>
            <p:ph idx="1"/>
          </p:nvPr>
        </p:nvSpPr>
        <p:spPr/>
        <p:txBody>
          <a:bodyPr>
            <a:normAutofit/>
          </a:bodyPr>
          <a:lstStyle/>
          <a:p>
            <a:pPr>
              <a:buFont typeface="Arial" panose="020B0604020202020204" pitchFamily="34" charset="0"/>
              <a:buChar char="•"/>
              <a:tabLst>
                <a:tab pos="2743200" algn="l"/>
                <a:tab pos="5486400" algn="l"/>
                <a:tab pos="6858000" algn="l"/>
              </a:tabLst>
            </a:pPr>
            <a:r>
              <a:rPr lang="en-US" b="0" dirty="0"/>
              <a:t>Drive down the epoch to 1ms adds a lot of complexity and it’s not clear how the epoch boundaries are handled with the +/- time delta that accounts for clock drift. Also, not clear how to deal with </a:t>
            </a:r>
            <a:r>
              <a:rPr lang="en-US" b="0" dirty="0" err="1"/>
              <a:t>retx</a:t>
            </a:r>
            <a:r>
              <a:rPr lang="en-US" b="0" dirty="0"/>
              <a:t>.</a:t>
            </a:r>
          </a:p>
          <a:p>
            <a:pPr>
              <a:buFont typeface="Arial" panose="020B0604020202020204" pitchFamily="34" charset="0"/>
              <a:buChar char="•"/>
              <a:tabLst>
                <a:tab pos="2743200" algn="l"/>
                <a:tab pos="5486400" algn="l"/>
                <a:tab pos="6858000" algn="l"/>
              </a:tabLst>
            </a:pPr>
            <a:r>
              <a:rPr lang="en-US" b="0" dirty="0"/>
              <a:t>XOR applied to SN and PN will leak privacy info. In fact, using XOR to hide any sequentially increasing value is a bad idea if the mask does not change frequently (see </a:t>
            </a:r>
            <a:r>
              <a:rPr lang="en-US" b="0" dirty="0">
                <a:hlinkClick r:id="rId2" action="ppaction://hlinksldjump"/>
              </a:rPr>
              <a:t>[4]</a:t>
            </a:r>
            <a:r>
              <a:rPr lang="en-US" b="0" dirty="0"/>
              <a:t> slide #17 for explanation).</a:t>
            </a:r>
          </a:p>
        </p:txBody>
      </p:sp>
      <p:sp>
        <p:nvSpPr>
          <p:cNvPr id="4" name="Slide Number Placeholder 3">
            <a:extLst>
              <a:ext uri="{FF2B5EF4-FFF2-40B4-BE49-F238E27FC236}">
                <a16:creationId xmlns:a16="http://schemas.microsoft.com/office/drawing/2014/main" id="{E8F0E5EB-6857-49CF-8555-5B076B81717D}"/>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2451B59-A653-4701-9884-5182784EEB0F}"/>
              </a:ext>
            </a:extLst>
          </p:cNvPr>
          <p:cNvSpPr>
            <a:spLocks noGrp="1"/>
          </p:cNvSpPr>
          <p:nvPr>
            <p:ph type="ftr" idx="14"/>
          </p:nvPr>
        </p:nvSpPr>
        <p:spPr/>
        <p:txBody>
          <a:bodyPr/>
          <a:lstStyle/>
          <a:p>
            <a:r>
              <a:rPr lang="en-GB" dirty="0"/>
              <a:t>Duncan Ho, Qualcomm</a:t>
            </a:r>
          </a:p>
        </p:txBody>
      </p:sp>
      <p:sp>
        <p:nvSpPr>
          <p:cNvPr id="6" name="Date Placeholder 5">
            <a:extLst>
              <a:ext uri="{FF2B5EF4-FFF2-40B4-BE49-F238E27FC236}">
                <a16:creationId xmlns:a16="http://schemas.microsoft.com/office/drawing/2014/main" id="{B76412E2-0980-4904-A199-AE1EF4DE9F40}"/>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2062003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0F52-357F-4855-9CD7-05E060DD1066}"/>
              </a:ext>
            </a:extLst>
          </p:cNvPr>
          <p:cNvSpPr>
            <a:spLocks noGrp="1"/>
          </p:cNvSpPr>
          <p:nvPr>
            <p:ph type="title"/>
          </p:nvPr>
        </p:nvSpPr>
        <p:spPr/>
        <p:txBody>
          <a:bodyPr/>
          <a:lstStyle/>
          <a:p>
            <a:r>
              <a:rPr lang="en-US" dirty="0"/>
              <a:t>Comparison</a:t>
            </a:r>
          </a:p>
        </p:txBody>
      </p:sp>
      <p:sp>
        <p:nvSpPr>
          <p:cNvPr id="3" name="Content Placeholder 2">
            <a:extLst>
              <a:ext uri="{FF2B5EF4-FFF2-40B4-BE49-F238E27FC236}">
                <a16:creationId xmlns:a16="http://schemas.microsoft.com/office/drawing/2014/main" id="{D9632274-19E3-49CD-AF25-00E63B7E0649}"/>
              </a:ext>
            </a:extLst>
          </p:cNvPr>
          <p:cNvSpPr>
            <a:spLocks noGrp="1"/>
          </p:cNvSpPr>
          <p:nvPr>
            <p:ph idx="1"/>
          </p:nvPr>
        </p:nvSpPr>
        <p:spPr>
          <a:xfrm>
            <a:off x="965200" y="1688666"/>
            <a:ext cx="10361084" cy="4113213"/>
          </a:xfrm>
        </p:spPr>
        <p:txBody>
          <a:bodyPr>
            <a:normAutofit/>
          </a:bodyPr>
          <a:lstStyle/>
          <a:p>
            <a:pPr>
              <a:buFont typeface="Arial" panose="020B0604020202020204" pitchFamily="34" charset="0"/>
              <a:buChar char="•"/>
              <a:tabLst>
                <a:tab pos="2743200" algn="l"/>
                <a:tab pos="5486400" algn="l"/>
                <a:tab pos="6858000" algn="l"/>
              </a:tabLst>
            </a:pPr>
            <a:endParaRPr lang="en-US" b="0" dirty="0"/>
          </a:p>
          <a:p>
            <a:pPr>
              <a:buFont typeface="Arial" panose="020B0604020202020204" pitchFamily="34" charset="0"/>
              <a:buChar char="•"/>
              <a:tabLst>
                <a:tab pos="2743200" algn="l"/>
                <a:tab pos="5486400" algn="l"/>
                <a:tab pos="6858000" algn="l"/>
              </a:tabLst>
            </a:pPr>
            <a:endParaRPr lang="en-US" b="0" dirty="0"/>
          </a:p>
        </p:txBody>
      </p:sp>
      <p:sp>
        <p:nvSpPr>
          <p:cNvPr id="4" name="Slide Number Placeholder 3">
            <a:extLst>
              <a:ext uri="{FF2B5EF4-FFF2-40B4-BE49-F238E27FC236}">
                <a16:creationId xmlns:a16="http://schemas.microsoft.com/office/drawing/2014/main" id="{E8F0E5EB-6857-49CF-8555-5B076B81717D}"/>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2451B59-A653-4701-9884-5182784EEB0F}"/>
              </a:ext>
            </a:extLst>
          </p:cNvPr>
          <p:cNvSpPr>
            <a:spLocks noGrp="1"/>
          </p:cNvSpPr>
          <p:nvPr>
            <p:ph type="ftr" idx="14"/>
          </p:nvPr>
        </p:nvSpPr>
        <p:spPr/>
        <p:txBody>
          <a:bodyPr/>
          <a:lstStyle/>
          <a:p>
            <a:r>
              <a:rPr lang="en-GB" dirty="0"/>
              <a:t>Duncan Ho, Qualcomm</a:t>
            </a:r>
          </a:p>
        </p:txBody>
      </p:sp>
      <p:sp>
        <p:nvSpPr>
          <p:cNvPr id="6" name="Date Placeholder 5">
            <a:extLst>
              <a:ext uri="{FF2B5EF4-FFF2-40B4-BE49-F238E27FC236}">
                <a16:creationId xmlns:a16="http://schemas.microsoft.com/office/drawing/2014/main" id="{B76412E2-0980-4904-A199-AE1EF4DE9F40}"/>
              </a:ext>
            </a:extLst>
          </p:cNvPr>
          <p:cNvSpPr>
            <a:spLocks noGrp="1"/>
          </p:cNvSpPr>
          <p:nvPr>
            <p:ph type="dt" idx="15"/>
          </p:nvPr>
        </p:nvSpPr>
        <p:spPr/>
        <p:txBody>
          <a:bodyPr/>
          <a:lstStyle/>
          <a:p>
            <a:r>
              <a:rPr lang="en-US" dirty="0"/>
              <a:t>April 2024</a:t>
            </a:r>
            <a:endParaRPr lang="en-GB" dirty="0"/>
          </a:p>
        </p:txBody>
      </p:sp>
      <p:graphicFrame>
        <p:nvGraphicFramePr>
          <p:cNvPr id="7" name="Table 6">
            <a:extLst>
              <a:ext uri="{FF2B5EF4-FFF2-40B4-BE49-F238E27FC236}">
                <a16:creationId xmlns:a16="http://schemas.microsoft.com/office/drawing/2014/main" id="{370B05D2-2A19-B1E0-FF86-33FB08EB734D}"/>
              </a:ext>
            </a:extLst>
          </p:cNvPr>
          <p:cNvGraphicFramePr>
            <a:graphicFrameLocks noGrp="1"/>
          </p:cNvGraphicFramePr>
          <p:nvPr>
            <p:extLst>
              <p:ext uri="{D42A27DB-BD31-4B8C-83A1-F6EECF244321}">
                <p14:modId xmlns:p14="http://schemas.microsoft.com/office/powerpoint/2010/main" val="1355682995"/>
              </p:ext>
            </p:extLst>
          </p:nvPr>
        </p:nvGraphicFramePr>
        <p:xfrm>
          <a:off x="1154641" y="2057400"/>
          <a:ext cx="9982201" cy="2936240"/>
        </p:xfrm>
        <a:graphic>
          <a:graphicData uri="http://schemas.openxmlformats.org/drawingml/2006/table">
            <a:tbl>
              <a:tblPr firstRow="1" bandRow="1">
                <a:tableStyleId>{5C22544A-7EE6-4342-B048-85BDC9FD1C3A}</a:tableStyleId>
              </a:tblPr>
              <a:tblGrid>
                <a:gridCol w="3181827">
                  <a:extLst>
                    <a:ext uri="{9D8B030D-6E8A-4147-A177-3AD203B41FA5}">
                      <a16:colId xmlns:a16="http://schemas.microsoft.com/office/drawing/2014/main" val="3749144608"/>
                    </a:ext>
                  </a:extLst>
                </a:gridCol>
                <a:gridCol w="3295173">
                  <a:extLst>
                    <a:ext uri="{9D8B030D-6E8A-4147-A177-3AD203B41FA5}">
                      <a16:colId xmlns:a16="http://schemas.microsoft.com/office/drawing/2014/main" val="3944851326"/>
                    </a:ext>
                  </a:extLst>
                </a:gridCol>
                <a:gridCol w="3505201">
                  <a:extLst>
                    <a:ext uri="{9D8B030D-6E8A-4147-A177-3AD203B41FA5}">
                      <a16:colId xmlns:a16="http://schemas.microsoft.com/office/drawing/2014/main" val="626316956"/>
                    </a:ext>
                  </a:extLst>
                </a:gridCol>
              </a:tblGrid>
              <a:tr h="370840">
                <a:tc>
                  <a:txBody>
                    <a:bodyPr/>
                    <a:lstStyle/>
                    <a:p>
                      <a:endParaRPr lang="en-US" dirty="0"/>
                    </a:p>
                  </a:txBody>
                  <a:tcPr/>
                </a:tc>
                <a:tc>
                  <a:txBody>
                    <a:bodyPr/>
                    <a:lstStyle/>
                    <a:p>
                      <a:r>
                        <a:rPr lang="en-US" dirty="0"/>
                        <a:t>Existing FA assumption</a:t>
                      </a:r>
                    </a:p>
                  </a:txBody>
                  <a:tcPr/>
                </a:tc>
                <a:tc>
                  <a:txBody>
                    <a:bodyPr/>
                    <a:lstStyle/>
                    <a:p>
                      <a:r>
                        <a:rPr lang="en-US" dirty="0"/>
                        <a:t>Periodic Obfuscation</a:t>
                      </a:r>
                    </a:p>
                  </a:txBody>
                  <a:tcPr/>
                </a:tc>
                <a:extLst>
                  <a:ext uri="{0D108BD9-81ED-4DB2-BD59-A6C34878D82A}">
                    <a16:rowId xmlns:a16="http://schemas.microsoft.com/office/drawing/2014/main" val="3336726415"/>
                  </a:ext>
                </a:extLst>
              </a:tr>
              <a:tr h="370840">
                <a:tc>
                  <a:txBody>
                    <a:bodyPr/>
                    <a:lstStyle/>
                    <a:p>
                      <a:r>
                        <a:rPr lang="en-US" dirty="0"/>
                        <a:t>AID prone to insider attack?</a:t>
                      </a:r>
                    </a:p>
                  </a:txBody>
                  <a:tcPr/>
                </a:tc>
                <a:tc>
                  <a:txBody>
                    <a:bodyPr/>
                    <a:lstStyle/>
                    <a:p>
                      <a:r>
                        <a:rPr lang="en-US" dirty="0"/>
                        <a:t>No (+)</a:t>
                      </a:r>
                    </a:p>
                  </a:txBody>
                  <a:tcPr/>
                </a:tc>
                <a:tc>
                  <a:txBody>
                    <a:bodyPr/>
                    <a:lstStyle/>
                    <a:p>
                      <a:r>
                        <a:rPr lang="en-US" dirty="0"/>
                        <a:t>Yes (-)</a:t>
                      </a:r>
                    </a:p>
                  </a:txBody>
                  <a:tcPr/>
                </a:tc>
                <a:extLst>
                  <a:ext uri="{0D108BD9-81ED-4DB2-BD59-A6C34878D82A}">
                    <a16:rowId xmlns:a16="http://schemas.microsoft.com/office/drawing/2014/main" val="612109327"/>
                  </a:ext>
                </a:extLst>
              </a:tr>
              <a:tr h="370840">
                <a:tc>
                  <a:txBody>
                    <a:bodyPr/>
                    <a:lstStyle/>
                    <a:p>
                      <a:r>
                        <a:rPr lang="en-US" dirty="0"/>
                        <a:t>Requires explicit signaling for AP to assign new AIDs in each epoch</a:t>
                      </a:r>
                    </a:p>
                  </a:txBody>
                  <a:tcPr/>
                </a:tc>
                <a:tc>
                  <a:txBody>
                    <a:bodyPr/>
                    <a:lstStyle/>
                    <a:p>
                      <a:r>
                        <a:rPr lang="en-US" dirty="0"/>
                        <a:t>Yes (-)</a:t>
                      </a:r>
                    </a:p>
                  </a:txBody>
                  <a:tcPr/>
                </a:tc>
                <a:tc>
                  <a:txBody>
                    <a:bodyPr/>
                    <a:lstStyle/>
                    <a:p>
                      <a:r>
                        <a:rPr lang="en-US" dirty="0"/>
                        <a:t>No (+)</a:t>
                      </a:r>
                    </a:p>
                  </a:txBody>
                  <a:tcPr/>
                </a:tc>
                <a:extLst>
                  <a:ext uri="{0D108BD9-81ED-4DB2-BD59-A6C34878D82A}">
                    <a16:rowId xmlns:a16="http://schemas.microsoft.com/office/drawing/2014/main" val="192498101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Requires explicit signaling for FA parameters in each epoch?</a:t>
                      </a:r>
                    </a:p>
                  </a:txBody>
                  <a:tcPr/>
                </a:tc>
                <a:tc>
                  <a:txBody>
                    <a:bodyPr/>
                    <a:lstStyle/>
                    <a:p>
                      <a:r>
                        <a:rPr lang="en-US" dirty="0"/>
                        <a:t>No. All derived per TSF per STA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 All derived per TSF per STA</a:t>
                      </a:r>
                    </a:p>
                    <a:p>
                      <a:endParaRPr lang="en-US" dirty="0"/>
                    </a:p>
                  </a:txBody>
                  <a:tcPr/>
                </a:tc>
                <a:extLst>
                  <a:ext uri="{0D108BD9-81ED-4DB2-BD59-A6C34878D82A}">
                    <a16:rowId xmlns:a16="http://schemas.microsoft.com/office/drawing/2014/main" val="114405501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Potential STA MAC address collision?</a:t>
                      </a:r>
                    </a:p>
                  </a:txBody>
                  <a:tcPr/>
                </a:tc>
                <a:tc>
                  <a:txBody>
                    <a:bodyPr/>
                    <a:lstStyle/>
                    <a:p>
                      <a:r>
                        <a:rPr lang="en-US" dirty="0"/>
                        <a:t>Yes, because the value is derived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Yes, because the value is derived</a:t>
                      </a:r>
                    </a:p>
                    <a:p>
                      <a:endParaRPr lang="en-US" dirty="0"/>
                    </a:p>
                  </a:txBody>
                  <a:tcPr/>
                </a:tc>
                <a:extLst>
                  <a:ext uri="{0D108BD9-81ED-4DB2-BD59-A6C34878D82A}">
                    <a16:rowId xmlns:a16="http://schemas.microsoft.com/office/drawing/2014/main" val="3478725835"/>
                  </a:ext>
                </a:extLst>
              </a:tr>
            </a:tbl>
          </a:graphicData>
        </a:graphic>
      </p:graphicFrame>
    </p:spTree>
    <p:extLst>
      <p:ext uri="{BB962C8B-B14F-4D97-AF65-F5344CB8AC3E}">
        <p14:creationId xmlns:p14="http://schemas.microsoft.com/office/powerpoint/2010/main" val="1790776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0F52-357F-4855-9CD7-05E060DD1066}"/>
              </a:ext>
            </a:extLst>
          </p:cNvPr>
          <p:cNvSpPr>
            <a:spLocks noGrp="1"/>
          </p:cNvSpPr>
          <p:nvPr>
            <p:ph type="title"/>
          </p:nvPr>
        </p:nvSpPr>
        <p:spPr>
          <a:xfrm>
            <a:off x="914401" y="685802"/>
            <a:ext cx="10361084" cy="533398"/>
          </a:xfrm>
        </p:spPr>
        <p:txBody>
          <a:bodyPr/>
          <a:lstStyle/>
          <a:p>
            <a:r>
              <a:rPr lang="en-US" dirty="0"/>
              <a:t>Comparison (cont’d)</a:t>
            </a:r>
          </a:p>
        </p:txBody>
      </p:sp>
      <p:sp>
        <p:nvSpPr>
          <p:cNvPr id="3" name="Content Placeholder 2">
            <a:extLst>
              <a:ext uri="{FF2B5EF4-FFF2-40B4-BE49-F238E27FC236}">
                <a16:creationId xmlns:a16="http://schemas.microsoft.com/office/drawing/2014/main" id="{D9632274-19E3-49CD-AF25-00E63B7E0649}"/>
              </a:ext>
            </a:extLst>
          </p:cNvPr>
          <p:cNvSpPr>
            <a:spLocks noGrp="1"/>
          </p:cNvSpPr>
          <p:nvPr>
            <p:ph idx="1"/>
          </p:nvPr>
        </p:nvSpPr>
        <p:spPr>
          <a:xfrm>
            <a:off x="885218" y="1219200"/>
            <a:ext cx="10361084" cy="4113213"/>
          </a:xfrm>
        </p:spPr>
        <p:txBody>
          <a:bodyPr>
            <a:normAutofit/>
          </a:bodyPr>
          <a:lstStyle/>
          <a:p>
            <a:pPr>
              <a:buFont typeface="Arial" panose="020B0604020202020204" pitchFamily="34" charset="0"/>
              <a:buChar char="•"/>
              <a:tabLst>
                <a:tab pos="2743200" algn="l"/>
                <a:tab pos="5486400" algn="l"/>
                <a:tab pos="6858000" algn="l"/>
              </a:tabLst>
            </a:pPr>
            <a:r>
              <a:rPr lang="en-US" b="0" dirty="0"/>
              <a:t>Time scale/schemes comparison</a:t>
            </a:r>
          </a:p>
          <a:p>
            <a:pPr>
              <a:buFont typeface="Arial" panose="020B0604020202020204" pitchFamily="34" charset="0"/>
              <a:buChar char="•"/>
              <a:tabLst>
                <a:tab pos="2743200" algn="l"/>
                <a:tab pos="5486400" algn="l"/>
                <a:tab pos="6858000" algn="l"/>
              </a:tabLst>
            </a:pPr>
            <a:endParaRPr lang="en-US" b="0" dirty="0"/>
          </a:p>
          <a:p>
            <a:pPr>
              <a:buFont typeface="Arial" panose="020B0604020202020204" pitchFamily="34" charset="0"/>
              <a:buChar char="•"/>
              <a:tabLst>
                <a:tab pos="2743200" algn="l"/>
                <a:tab pos="5486400" algn="l"/>
                <a:tab pos="6858000" algn="l"/>
              </a:tabLst>
            </a:pPr>
            <a:endParaRPr lang="en-US" b="0" dirty="0"/>
          </a:p>
        </p:txBody>
      </p:sp>
      <p:sp>
        <p:nvSpPr>
          <p:cNvPr id="4" name="Slide Number Placeholder 3">
            <a:extLst>
              <a:ext uri="{FF2B5EF4-FFF2-40B4-BE49-F238E27FC236}">
                <a16:creationId xmlns:a16="http://schemas.microsoft.com/office/drawing/2014/main" id="{E8F0E5EB-6857-49CF-8555-5B076B81717D}"/>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2451B59-A653-4701-9884-5182784EEB0F}"/>
              </a:ext>
            </a:extLst>
          </p:cNvPr>
          <p:cNvSpPr>
            <a:spLocks noGrp="1"/>
          </p:cNvSpPr>
          <p:nvPr>
            <p:ph type="ftr" idx="14"/>
          </p:nvPr>
        </p:nvSpPr>
        <p:spPr/>
        <p:txBody>
          <a:bodyPr/>
          <a:lstStyle/>
          <a:p>
            <a:r>
              <a:rPr lang="en-GB" dirty="0"/>
              <a:t>Duncan Ho, Qualcomm</a:t>
            </a:r>
          </a:p>
        </p:txBody>
      </p:sp>
      <p:sp>
        <p:nvSpPr>
          <p:cNvPr id="6" name="Date Placeholder 5">
            <a:extLst>
              <a:ext uri="{FF2B5EF4-FFF2-40B4-BE49-F238E27FC236}">
                <a16:creationId xmlns:a16="http://schemas.microsoft.com/office/drawing/2014/main" id="{B76412E2-0980-4904-A199-AE1EF4DE9F40}"/>
              </a:ext>
            </a:extLst>
          </p:cNvPr>
          <p:cNvSpPr>
            <a:spLocks noGrp="1"/>
          </p:cNvSpPr>
          <p:nvPr>
            <p:ph type="dt" idx="15"/>
          </p:nvPr>
        </p:nvSpPr>
        <p:spPr/>
        <p:txBody>
          <a:bodyPr/>
          <a:lstStyle/>
          <a:p>
            <a:r>
              <a:rPr lang="en-US" dirty="0"/>
              <a:t>April 2024</a:t>
            </a:r>
            <a:endParaRPr lang="en-GB" dirty="0"/>
          </a:p>
        </p:txBody>
      </p:sp>
      <p:graphicFrame>
        <p:nvGraphicFramePr>
          <p:cNvPr id="7" name="Table 6">
            <a:extLst>
              <a:ext uri="{FF2B5EF4-FFF2-40B4-BE49-F238E27FC236}">
                <a16:creationId xmlns:a16="http://schemas.microsoft.com/office/drawing/2014/main" id="{370B05D2-2A19-B1E0-FF86-33FB08EB734D}"/>
              </a:ext>
            </a:extLst>
          </p:cNvPr>
          <p:cNvGraphicFramePr>
            <a:graphicFrameLocks noGrp="1"/>
          </p:cNvGraphicFramePr>
          <p:nvPr>
            <p:extLst>
              <p:ext uri="{D42A27DB-BD31-4B8C-83A1-F6EECF244321}">
                <p14:modId xmlns:p14="http://schemas.microsoft.com/office/powerpoint/2010/main" val="2904623450"/>
              </p:ext>
            </p:extLst>
          </p:nvPr>
        </p:nvGraphicFramePr>
        <p:xfrm>
          <a:off x="914402" y="1752600"/>
          <a:ext cx="10475383" cy="3937000"/>
        </p:xfrm>
        <a:graphic>
          <a:graphicData uri="http://schemas.openxmlformats.org/drawingml/2006/table">
            <a:tbl>
              <a:tblPr firstRow="1" bandRow="1">
                <a:tableStyleId>{5C22544A-7EE6-4342-B048-85BDC9FD1C3A}</a:tableStyleId>
              </a:tblPr>
              <a:tblGrid>
                <a:gridCol w="1519330">
                  <a:extLst>
                    <a:ext uri="{9D8B030D-6E8A-4147-A177-3AD203B41FA5}">
                      <a16:colId xmlns:a16="http://schemas.microsoft.com/office/drawing/2014/main" val="3749144608"/>
                    </a:ext>
                  </a:extLst>
                </a:gridCol>
                <a:gridCol w="4478026">
                  <a:extLst>
                    <a:ext uri="{9D8B030D-6E8A-4147-A177-3AD203B41FA5}">
                      <a16:colId xmlns:a16="http://schemas.microsoft.com/office/drawing/2014/main" val="3944851326"/>
                    </a:ext>
                  </a:extLst>
                </a:gridCol>
                <a:gridCol w="4478027">
                  <a:extLst>
                    <a:ext uri="{9D8B030D-6E8A-4147-A177-3AD203B41FA5}">
                      <a16:colId xmlns:a16="http://schemas.microsoft.com/office/drawing/2014/main" val="626316956"/>
                    </a:ext>
                  </a:extLst>
                </a:gridCol>
              </a:tblGrid>
              <a:tr h="370840">
                <a:tc>
                  <a:txBody>
                    <a:bodyPr/>
                    <a:lstStyle/>
                    <a:p>
                      <a:r>
                        <a:rPr lang="en-US" dirty="0"/>
                        <a:t>Epoch length</a:t>
                      </a:r>
                    </a:p>
                  </a:txBody>
                  <a:tcPr/>
                </a:tc>
                <a:tc>
                  <a:txBody>
                    <a:bodyPr/>
                    <a:lstStyle/>
                    <a:p>
                      <a:r>
                        <a:rPr lang="en-US" dirty="0"/>
                        <a:t>Existing FA</a:t>
                      </a:r>
                    </a:p>
                  </a:txBody>
                  <a:tcPr/>
                </a:tc>
                <a:tc>
                  <a:txBody>
                    <a:bodyPr/>
                    <a:lstStyle/>
                    <a:p>
                      <a:r>
                        <a:rPr lang="en-US" dirty="0"/>
                        <a:t>Periodic Obfuscation</a:t>
                      </a:r>
                    </a:p>
                  </a:txBody>
                  <a:tcPr/>
                </a:tc>
                <a:extLst>
                  <a:ext uri="{0D108BD9-81ED-4DB2-BD59-A6C34878D82A}">
                    <a16:rowId xmlns:a16="http://schemas.microsoft.com/office/drawing/2014/main" val="3336726415"/>
                  </a:ext>
                </a:extLst>
              </a:tr>
              <a:tr h="370840">
                <a:tc>
                  <a:txBody>
                    <a:bodyPr/>
                    <a:lstStyle/>
                    <a:p>
                      <a:r>
                        <a:rPr lang="en-US" dirty="0"/>
                        <a:t>1ms</a:t>
                      </a:r>
                    </a:p>
                  </a:txBody>
                  <a:tcPr/>
                </a:tc>
                <a:tc>
                  <a:txBody>
                    <a:bodyPr/>
                    <a:lstStyle/>
                    <a:p>
                      <a:r>
                        <a:rPr lang="en-US" dirty="0"/>
                        <a:t>A1 packet filtering will need to be reprogrammed every </a:t>
                      </a:r>
                      <a:r>
                        <a:rPr lang="en-US" dirty="0" err="1"/>
                        <a:t>ms</a:t>
                      </a:r>
                      <a:r>
                        <a:rPr lang="en-US" dirty="0"/>
                        <a:t> (-)</a:t>
                      </a:r>
                    </a:p>
                    <a:p>
                      <a:r>
                        <a:rPr lang="en-US" dirty="0"/>
                        <a:t>Epoch boundary jitter hard to handle (-)</a:t>
                      </a:r>
                    </a:p>
                    <a:p>
                      <a:r>
                        <a:rPr lang="en-US" dirty="0"/>
                        <a:t>Re-</a:t>
                      </a:r>
                      <a:r>
                        <a:rPr lang="en-US" dirty="0" err="1"/>
                        <a:t>tx</a:t>
                      </a:r>
                      <a:r>
                        <a:rPr lang="en-US" dirty="0"/>
                        <a:t> handling is complicated (-)</a:t>
                      </a:r>
                    </a:p>
                    <a:p>
                      <a:r>
                        <a:rPr lang="en-US" dirty="0"/>
                        <a:t>Per-PPDU </a:t>
                      </a:r>
                      <a:r>
                        <a:rPr lang="en-US" dirty="0" err="1"/>
                        <a:t>retx</a:t>
                      </a:r>
                      <a:r>
                        <a:rPr lang="en-US" dirty="0"/>
                        <a:t> context could be large (-)</a:t>
                      </a:r>
                    </a:p>
                    <a:p>
                      <a:r>
                        <a:rPr lang="en-US" dirty="0"/>
                        <a:t>AID re-assignment is not feasible (-)</a:t>
                      </a:r>
                    </a:p>
                  </a:txBody>
                  <a:tcPr/>
                </a:tc>
                <a:tc>
                  <a:txBody>
                    <a:bodyPr/>
                    <a:lstStyle/>
                    <a:p>
                      <a:r>
                        <a:rPr lang="en-US" dirty="0"/>
                        <a:t>A1 packet filtering will need to be reprogrammed every </a:t>
                      </a:r>
                      <a:r>
                        <a:rPr lang="en-US" dirty="0" err="1"/>
                        <a:t>ms</a:t>
                      </a:r>
                      <a:r>
                        <a:rPr lang="en-US" dirty="0"/>
                        <a:t> (-)</a:t>
                      </a:r>
                    </a:p>
                    <a:p>
                      <a:r>
                        <a:rPr lang="en-US" dirty="0"/>
                        <a:t>Epoch boundary jitter hard to handle (-)</a:t>
                      </a:r>
                    </a:p>
                    <a:p>
                      <a:r>
                        <a:rPr lang="en-US" dirty="0"/>
                        <a:t>Re-</a:t>
                      </a:r>
                      <a:r>
                        <a:rPr lang="en-US" dirty="0" err="1"/>
                        <a:t>tx</a:t>
                      </a:r>
                      <a:r>
                        <a:rPr lang="en-US" dirty="0"/>
                        <a:t> handling is complicated (-)</a:t>
                      </a:r>
                    </a:p>
                    <a:p>
                      <a:r>
                        <a:rPr lang="en-US" dirty="0"/>
                        <a:t>Per-PPDU </a:t>
                      </a:r>
                      <a:r>
                        <a:rPr lang="en-US" dirty="0" err="1"/>
                        <a:t>retx</a:t>
                      </a:r>
                      <a:r>
                        <a:rPr lang="en-US" dirty="0"/>
                        <a:t> context could be large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AID hiding becomes more effective (barring insider attacks) (+)</a:t>
                      </a:r>
                    </a:p>
                  </a:txBody>
                  <a:tcPr/>
                </a:tc>
                <a:extLst>
                  <a:ext uri="{0D108BD9-81ED-4DB2-BD59-A6C34878D82A}">
                    <a16:rowId xmlns:a16="http://schemas.microsoft.com/office/drawing/2014/main" val="3697739747"/>
                  </a:ext>
                </a:extLst>
              </a:tr>
              <a:tr h="370840">
                <a:tc>
                  <a:txBody>
                    <a:bodyPr/>
                    <a:lstStyle/>
                    <a:p>
                      <a:r>
                        <a:rPr lang="en-US" dirty="0"/>
                        <a:t>100ms – 10s of seconds</a:t>
                      </a:r>
                    </a:p>
                  </a:txBody>
                  <a:tcPr/>
                </a:tc>
                <a:tc>
                  <a:txBody>
                    <a:bodyPr/>
                    <a:lstStyle/>
                    <a:p>
                      <a:r>
                        <a:rPr lang="en-US" dirty="0"/>
                        <a:t>Signaling overhead could still be too high (-)</a:t>
                      </a:r>
                    </a:p>
                    <a:p>
                      <a:r>
                        <a:rPr lang="en-US" dirty="0"/>
                        <a:t>Re-</a:t>
                      </a:r>
                      <a:r>
                        <a:rPr lang="en-US" dirty="0" err="1"/>
                        <a:t>tx</a:t>
                      </a:r>
                      <a:r>
                        <a:rPr lang="en-US" dirty="0"/>
                        <a:t> handling is still complicated (-)</a:t>
                      </a:r>
                    </a:p>
                    <a:p>
                      <a:r>
                        <a:rPr lang="en-US" dirty="0"/>
                        <a:t>AID re-assignment more feasible (+)</a:t>
                      </a:r>
                    </a:p>
                  </a:txBody>
                  <a:tcPr/>
                </a:tc>
                <a:tc>
                  <a:txBody>
                    <a:bodyPr/>
                    <a:lstStyle/>
                    <a:p>
                      <a:r>
                        <a:rPr lang="en-US" dirty="0"/>
                        <a:t>AID hiding not effective (-)</a:t>
                      </a:r>
                    </a:p>
                    <a:p>
                      <a:r>
                        <a:rPr lang="en-US" dirty="0"/>
                        <a:t>XOR will leak info from SN and PN (-)</a:t>
                      </a:r>
                    </a:p>
                  </a:txBody>
                  <a:tcPr/>
                </a:tc>
                <a:extLst>
                  <a:ext uri="{0D108BD9-81ED-4DB2-BD59-A6C34878D82A}">
                    <a16:rowId xmlns:a16="http://schemas.microsoft.com/office/drawing/2014/main" val="3643533001"/>
                  </a:ext>
                </a:extLst>
              </a:tr>
              <a:tr h="370840">
                <a:tc>
                  <a:txBody>
                    <a:bodyPr/>
                    <a:lstStyle/>
                    <a:p>
                      <a:r>
                        <a:rPr lang="en-US" dirty="0"/>
                        <a:t>5min</a:t>
                      </a:r>
                    </a:p>
                  </a:txBody>
                  <a:tcPr/>
                </a:tc>
                <a:tc>
                  <a:txBody>
                    <a:bodyPr/>
                    <a:lstStyle/>
                    <a:p>
                      <a:r>
                        <a:rPr lang="en-US" dirty="0"/>
                        <a:t>No issues (+)</a:t>
                      </a:r>
                    </a:p>
                  </a:txBody>
                  <a:tcPr/>
                </a:tc>
                <a:tc>
                  <a:txBody>
                    <a:bodyPr/>
                    <a:lstStyle/>
                    <a:p>
                      <a:r>
                        <a:rPr lang="en-US" dirty="0"/>
                        <a:t>AID hiding not effective (-)</a:t>
                      </a:r>
                    </a:p>
                    <a:p>
                      <a:r>
                        <a:rPr lang="en-US" dirty="0"/>
                        <a:t>XOR will leak info from SN and PN (-)</a:t>
                      </a:r>
                    </a:p>
                  </a:txBody>
                  <a:tcPr/>
                </a:tc>
                <a:extLst>
                  <a:ext uri="{0D108BD9-81ED-4DB2-BD59-A6C34878D82A}">
                    <a16:rowId xmlns:a16="http://schemas.microsoft.com/office/drawing/2014/main" val="3464348438"/>
                  </a:ext>
                </a:extLst>
              </a:tr>
            </a:tbl>
          </a:graphicData>
        </a:graphic>
      </p:graphicFrame>
    </p:spTree>
    <p:extLst>
      <p:ext uri="{BB962C8B-B14F-4D97-AF65-F5344CB8AC3E}">
        <p14:creationId xmlns:p14="http://schemas.microsoft.com/office/powerpoint/2010/main" val="1424399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0F52-357F-4855-9CD7-05E060DD1066}"/>
              </a:ext>
            </a:extLst>
          </p:cNvPr>
          <p:cNvSpPr>
            <a:spLocks noGrp="1"/>
          </p:cNvSpPr>
          <p:nvPr>
            <p:ph type="title"/>
          </p:nvPr>
        </p:nvSpPr>
        <p:spPr/>
        <p:txBody>
          <a:bodyPr/>
          <a:lstStyle/>
          <a:p>
            <a:r>
              <a:rPr lang="en-US" dirty="0"/>
              <a:t>Observation</a:t>
            </a:r>
          </a:p>
        </p:txBody>
      </p:sp>
      <p:sp>
        <p:nvSpPr>
          <p:cNvPr id="3" name="Content Placeholder 2">
            <a:extLst>
              <a:ext uri="{FF2B5EF4-FFF2-40B4-BE49-F238E27FC236}">
                <a16:creationId xmlns:a16="http://schemas.microsoft.com/office/drawing/2014/main" id="{D9632274-19E3-49CD-AF25-00E63B7E0649}"/>
              </a:ext>
            </a:extLst>
          </p:cNvPr>
          <p:cNvSpPr>
            <a:spLocks noGrp="1"/>
          </p:cNvSpPr>
          <p:nvPr>
            <p:ph idx="1"/>
          </p:nvPr>
        </p:nvSpPr>
        <p:spPr/>
        <p:txBody>
          <a:bodyPr>
            <a:normAutofit/>
          </a:bodyPr>
          <a:lstStyle/>
          <a:p>
            <a:pPr>
              <a:buFont typeface="Arial" panose="020B0604020202020204" pitchFamily="34" charset="0"/>
              <a:buChar char="•"/>
              <a:tabLst>
                <a:tab pos="2743200" algn="l"/>
                <a:tab pos="5486400" algn="l"/>
                <a:tab pos="6858000" algn="l"/>
              </a:tabLst>
            </a:pPr>
            <a:r>
              <a:rPr lang="en-US" b="0" dirty="0"/>
              <a:t>The periodic obfuscation is prone to insider attack, even with a 1ms epoch.</a:t>
            </a:r>
          </a:p>
          <a:p>
            <a:pPr>
              <a:buFont typeface="Arial" panose="020B0604020202020204" pitchFamily="34" charset="0"/>
              <a:buChar char="•"/>
              <a:tabLst>
                <a:tab pos="2743200" algn="l"/>
                <a:tab pos="5486400" algn="l"/>
                <a:tab pos="6858000" algn="l"/>
              </a:tabLst>
            </a:pPr>
            <a:r>
              <a:rPr lang="en-US" b="0" dirty="0"/>
              <a:t>Even if we ignore the insider attack, if the epoch length is too short (say 1ms) it will create lots of complexity and memory issues, full of stringent h/w requirements.</a:t>
            </a:r>
          </a:p>
          <a:p>
            <a:pPr>
              <a:buFont typeface="Arial" panose="020B0604020202020204" pitchFamily="34" charset="0"/>
              <a:buChar char="•"/>
              <a:tabLst>
                <a:tab pos="2743200" algn="l"/>
                <a:tab pos="5486400" algn="l"/>
                <a:tab pos="6858000" algn="l"/>
              </a:tabLst>
            </a:pPr>
            <a:r>
              <a:rPr lang="en-US" b="0" dirty="0"/>
              <a:t>If the epoch length is too long, using XOR is not desirable, and AID is essentially not obfuscated.</a:t>
            </a:r>
          </a:p>
          <a:p>
            <a:pPr>
              <a:buFont typeface="Arial" panose="020B0604020202020204" pitchFamily="34" charset="0"/>
              <a:buChar char="•"/>
              <a:tabLst>
                <a:tab pos="2743200" algn="l"/>
                <a:tab pos="5486400" algn="l"/>
                <a:tab pos="6858000" algn="l"/>
              </a:tabLst>
            </a:pPr>
            <a:endParaRPr lang="en-US" b="0" dirty="0"/>
          </a:p>
          <a:p>
            <a:pPr>
              <a:buFont typeface="Arial" panose="020B0604020202020204" pitchFamily="34" charset="0"/>
              <a:buChar char="•"/>
              <a:tabLst>
                <a:tab pos="2743200" algn="l"/>
                <a:tab pos="5486400" algn="l"/>
                <a:tab pos="6858000" algn="l"/>
              </a:tabLst>
            </a:pPr>
            <a:endParaRPr lang="en-US" b="0" dirty="0"/>
          </a:p>
          <a:p>
            <a:pPr>
              <a:buFont typeface="Arial" panose="020B0604020202020204" pitchFamily="34" charset="0"/>
              <a:buChar char="•"/>
              <a:tabLst>
                <a:tab pos="2743200" algn="l"/>
                <a:tab pos="5486400" algn="l"/>
                <a:tab pos="6858000" algn="l"/>
              </a:tabLst>
            </a:pPr>
            <a:endParaRPr lang="en-US" dirty="0"/>
          </a:p>
        </p:txBody>
      </p:sp>
      <p:sp>
        <p:nvSpPr>
          <p:cNvPr id="4" name="Slide Number Placeholder 3">
            <a:extLst>
              <a:ext uri="{FF2B5EF4-FFF2-40B4-BE49-F238E27FC236}">
                <a16:creationId xmlns:a16="http://schemas.microsoft.com/office/drawing/2014/main" id="{E8F0E5EB-6857-49CF-8555-5B076B81717D}"/>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2451B59-A653-4701-9884-5182784EEB0F}"/>
              </a:ext>
            </a:extLst>
          </p:cNvPr>
          <p:cNvSpPr>
            <a:spLocks noGrp="1"/>
          </p:cNvSpPr>
          <p:nvPr>
            <p:ph type="ftr" idx="14"/>
          </p:nvPr>
        </p:nvSpPr>
        <p:spPr/>
        <p:txBody>
          <a:bodyPr/>
          <a:lstStyle/>
          <a:p>
            <a:r>
              <a:rPr lang="en-GB" dirty="0"/>
              <a:t>Duncan Ho, Qualcomm</a:t>
            </a:r>
          </a:p>
        </p:txBody>
      </p:sp>
      <p:sp>
        <p:nvSpPr>
          <p:cNvPr id="6" name="Date Placeholder 5">
            <a:extLst>
              <a:ext uri="{FF2B5EF4-FFF2-40B4-BE49-F238E27FC236}">
                <a16:creationId xmlns:a16="http://schemas.microsoft.com/office/drawing/2014/main" id="{B76412E2-0980-4904-A199-AE1EF4DE9F40}"/>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931063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0F52-357F-4855-9CD7-05E060DD1066}"/>
              </a:ext>
            </a:extLst>
          </p:cNvPr>
          <p:cNvSpPr>
            <a:spLocks noGrp="1"/>
          </p:cNvSpPr>
          <p:nvPr>
            <p:ph type="title"/>
          </p:nvPr>
        </p:nvSpPr>
        <p:spPr/>
        <p:txBody>
          <a:bodyPr/>
          <a:lstStyle/>
          <a:p>
            <a:r>
              <a:rPr lang="en-US" dirty="0"/>
              <a:t>Proposal for Harmonization for D1.0</a:t>
            </a:r>
          </a:p>
        </p:txBody>
      </p:sp>
      <p:sp>
        <p:nvSpPr>
          <p:cNvPr id="3" name="Content Placeholder 2">
            <a:extLst>
              <a:ext uri="{FF2B5EF4-FFF2-40B4-BE49-F238E27FC236}">
                <a16:creationId xmlns:a16="http://schemas.microsoft.com/office/drawing/2014/main" id="{D9632274-19E3-49CD-AF25-00E63B7E0649}"/>
              </a:ext>
            </a:extLst>
          </p:cNvPr>
          <p:cNvSpPr>
            <a:spLocks noGrp="1"/>
          </p:cNvSpPr>
          <p:nvPr>
            <p:ph idx="1"/>
          </p:nvPr>
        </p:nvSpPr>
        <p:spPr>
          <a:xfrm>
            <a:off x="914401" y="1751014"/>
            <a:ext cx="10361084" cy="4343401"/>
          </a:xfrm>
        </p:spPr>
        <p:txBody>
          <a:bodyPr>
            <a:normAutofit fontScale="85000" lnSpcReduction="20000"/>
          </a:bodyPr>
          <a:lstStyle/>
          <a:p>
            <a:pPr>
              <a:buFont typeface="Arial" panose="020B0604020202020204" pitchFamily="34" charset="0"/>
              <a:buChar char="•"/>
              <a:tabLst>
                <a:tab pos="2743200" algn="l"/>
                <a:tab pos="5486400" algn="l"/>
                <a:tab pos="6858000" algn="l"/>
              </a:tabLst>
            </a:pPr>
            <a:r>
              <a:rPr lang="en-US" b="0" dirty="0"/>
              <a:t>Limit individual epoch to only one-shot (and no periodic)</a:t>
            </a:r>
          </a:p>
          <a:p>
            <a:pPr>
              <a:buFont typeface="Arial" panose="020B0604020202020204" pitchFamily="34" charset="0"/>
              <a:buChar char="•"/>
              <a:tabLst>
                <a:tab pos="2743200" algn="l"/>
                <a:tab pos="5486400" algn="l"/>
                <a:tab pos="6858000" algn="l"/>
              </a:tabLst>
            </a:pPr>
            <a:r>
              <a:rPr lang="en-US" b="0" dirty="0"/>
              <a:t>Use [1] as the framework for setting up group epoch</a:t>
            </a:r>
          </a:p>
          <a:p>
            <a:pPr marL="800100" lvl="1" indent="-342900">
              <a:buFont typeface="Courier New" panose="02070309020205020404" pitchFamily="49" charset="0"/>
              <a:buChar char="o"/>
              <a:tabLst>
                <a:tab pos="2743200" algn="l"/>
                <a:tab pos="5486400" algn="l"/>
                <a:tab pos="6858000" algn="l"/>
              </a:tabLst>
            </a:pPr>
            <a:r>
              <a:rPr lang="en-US" b="0" dirty="0"/>
              <a:t>AP sets up a default group epoch</a:t>
            </a:r>
          </a:p>
          <a:p>
            <a:pPr marL="800100" lvl="1" indent="-342900">
              <a:buFont typeface="Courier New" panose="02070309020205020404" pitchFamily="49" charset="0"/>
              <a:buChar char="o"/>
              <a:tabLst>
                <a:tab pos="2743200" algn="l"/>
                <a:tab pos="5486400" algn="l"/>
                <a:tab pos="6858000" algn="l"/>
              </a:tabLst>
            </a:pPr>
            <a:r>
              <a:rPr lang="en-US" b="0" dirty="0"/>
              <a:t>STA can request AP to set </a:t>
            </a:r>
            <a:r>
              <a:rPr lang="en-US" dirty="0"/>
              <a:t>up a new group epoch</a:t>
            </a:r>
          </a:p>
          <a:p>
            <a:pPr marL="800100" lvl="1" indent="-342900">
              <a:buFont typeface="Courier New" panose="02070309020205020404" pitchFamily="49" charset="0"/>
              <a:buChar char="o"/>
              <a:tabLst>
                <a:tab pos="2743200" algn="l"/>
                <a:tab pos="5486400" algn="l"/>
                <a:tab pos="6858000" algn="l"/>
              </a:tabLst>
            </a:pPr>
            <a:r>
              <a:rPr lang="en-US" b="0" dirty="0"/>
              <a:t>AP advertises the # of STAs participating in each group</a:t>
            </a:r>
          </a:p>
          <a:p>
            <a:pPr>
              <a:buFont typeface="Arial" panose="020B0604020202020204" pitchFamily="34" charset="0"/>
              <a:buChar char="•"/>
              <a:tabLst>
                <a:tab pos="2743200" algn="l"/>
                <a:tab pos="5486400" algn="l"/>
                <a:tab pos="6858000" algn="l"/>
              </a:tabLst>
            </a:pPr>
            <a:r>
              <a:rPr lang="en-US" b="0" dirty="0"/>
              <a:t>Having epoch lengths no shorter than 5 minutes defined in the spec</a:t>
            </a:r>
          </a:p>
          <a:p>
            <a:pPr marL="800100" lvl="1" indent="-342900">
              <a:buFont typeface="Courier New" panose="02070309020205020404" pitchFamily="49" charset="0"/>
              <a:buChar char="o"/>
              <a:tabLst>
                <a:tab pos="2743200" algn="l"/>
                <a:tab pos="5486400" algn="l"/>
                <a:tab pos="6858000" algn="l"/>
              </a:tabLst>
            </a:pPr>
            <a:r>
              <a:rPr lang="en-US" b="0" dirty="0"/>
              <a:t>This will allow assigning new AIDs more feasible to avoid insider attack</a:t>
            </a:r>
          </a:p>
          <a:p>
            <a:pPr marL="800100" lvl="1" indent="-342900">
              <a:buFont typeface="Courier New" panose="02070309020205020404" pitchFamily="49" charset="0"/>
              <a:buChar char="o"/>
              <a:tabLst>
                <a:tab pos="2743200" algn="l"/>
                <a:tab pos="5486400" algn="l"/>
                <a:tab pos="6858000" algn="l"/>
              </a:tabLst>
            </a:pPr>
            <a:r>
              <a:rPr lang="en-US" b="0" dirty="0"/>
              <a:t>Other shorter values TBD</a:t>
            </a:r>
          </a:p>
          <a:p>
            <a:pPr>
              <a:buFont typeface="Arial" panose="020B0604020202020204" pitchFamily="34" charset="0"/>
              <a:buChar char="•"/>
              <a:tabLst>
                <a:tab pos="2743200" algn="l"/>
                <a:tab pos="5486400" algn="l"/>
                <a:tab pos="6858000" algn="l"/>
              </a:tabLst>
            </a:pPr>
            <a:r>
              <a:rPr lang="en-US" b="0" dirty="0"/>
              <a:t>For the actual obfuscation/anonymization:</a:t>
            </a:r>
          </a:p>
          <a:p>
            <a:pPr marL="800100" lvl="1" indent="-342900">
              <a:buFont typeface="Courier New" panose="02070309020205020404" pitchFamily="49" charset="0"/>
              <a:buChar char="o"/>
              <a:tabLst>
                <a:tab pos="2743200" algn="l"/>
                <a:tab pos="5486400" algn="l"/>
                <a:tab pos="6858000" algn="l"/>
              </a:tabLst>
            </a:pPr>
            <a:r>
              <a:rPr lang="en-US" dirty="0"/>
              <a:t>AP assigns new AIDs securely for all associated STAs in each epoch with explicit signaling</a:t>
            </a:r>
          </a:p>
          <a:p>
            <a:pPr marL="800100" lvl="1" indent="-342900">
              <a:buFont typeface="Courier New" panose="02070309020205020404" pitchFamily="49" charset="0"/>
              <a:buChar char="o"/>
              <a:tabLst>
                <a:tab pos="2743200" algn="l"/>
                <a:tab pos="5486400" algn="l"/>
                <a:tab pos="6858000" algn="l"/>
              </a:tabLst>
            </a:pPr>
            <a:r>
              <a:rPr lang="en-US" dirty="0" err="1"/>
              <a:t>Autogen</a:t>
            </a:r>
            <a:r>
              <a:rPr lang="en-US" dirty="0"/>
              <a:t> the random </a:t>
            </a:r>
            <a:r>
              <a:rPr lang="en-US" dirty="0" err="1"/>
              <a:t>pariwise</a:t>
            </a:r>
            <a:r>
              <a:rPr lang="en-US" dirty="0"/>
              <a:t> STA MAC address, </a:t>
            </a:r>
            <a:r>
              <a:rPr lang="en-US" dirty="0" err="1"/>
              <a:t>PN_offset</a:t>
            </a:r>
            <a:r>
              <a:rPr lang="en-US" dirty="0"/>
              <a:t>, and </a:t>
            </a:r>
            <a:r>
              <a:rPr lang="en-US" dirty="0" err="1"/>
              <a:t>SN_offsets</a:t>
            </a:r>
            <a:r>
              <a:rPr lang="en-US" dirty="0"/>
              <a:t>. Use addition of offsets for PN and SN.</a:t>
            </a:r>
          </a:p>
          <a:p>
            <a:pPr marL="800100" lvl="1" indent="-342900">
              <a:buFont typeface="Courier New" panose="02070309020205020404" pitchFamily="49" charset="0"/>
              <a:buChar char="o"/>
              <a:tabLst>
                <a:tab pos="2743200" algn="l"/>
                <a:tab pos="5486400" algn="l"/>
                <a:tab pos="6858000" algn="l"/>
              </a:tabLst>
            </a:pPr>
            <a:r>
              <a:rPr lang="en-US" dirty="0"/>
              <a:t>Use the mask idea of [2] to </a:t>
            </a:r>
            <a:r>
              <a:rPr lang="en-US" dirty="0" err="1"/>
              <a:t>autogen</a:t>
            </a:r>
            <a:r>
              <a:rPr lang="en-US" dirty="0"/>
              <a:t> a random mask to XOR the selected subfields of the MAC header such as QoS control, GCMP header, etc. (discuss which subfield)</a:t>
            </a:r>
          </a:p>
          <a:p>
            <a:pPr>
              <a:buFont typeface="Arial" panose="020B0604020202020204" pitchFamily="34" charset="0"/>
              <a:buChar char="•"/>
              <a:tabLst>
                <a:tab pos="2743200" algn="l"/>
                <a:tab pos="5486400" algn="l"/>
                <a:tab pos="6858000" algn="l"/>
              </a:tabLst>
            </a:pPr>
            <a:r>
              <a:rPr lang="en-US" b="0" dirty="0"/>
              <a:t>Have a MAC collision resolving mechanism</a:t>
            </a:r>
          </a:p>
        </p:txBody>
      </p:sp>
      <p:sp>
        <p:nvSpPr>
          <p:cNvPr id="4" name="Slide Number Placeholder 3">
            <a:extLst>
              <a:ext uri="{FF2B5EF4-FFF2-40B4-BE49-F238E27FC236}">
                <a16:creationId xmlns:a16="http://schemas.microsoft.com/office/drawing/2014/main" id="{E8F0E5EB-6857-49CF-8555-5B076B81717D}"/>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2451B59-A653-4701-9884-5182784EEB0F}"/>
              </a:ext>
            </a:extLst>
          </p:cNvPr>
          <p:cNvSpPr>
            <a:spLocks noGrp="1"/>
          </p:cNvSpPr>
          <p:nvPr>
            <p:ph type="ftr" idx="14"/>
          </p:nvPr>
        </p:nvSpPr>
        <p:spPr/>
        <p:txBody>
          <a:bodyPr/>
          <a:lstStyle/>
          <a:p>
            <a:r>
              <a:rPr lang="en-GB" dirty="0"/>
              <a:t>Duncan Ho, Qualcomm</a:t>
            </a:r>
          </a:p>
        </p:txBody>
      </p:sp>
      <p:sp>
        <p:nvSpPr>
          <p:cNvPr id="6" name="Date Placeholder 5">
            <a:extLst>
              <a:ext uri="{FF2B5EF4-FFF2-40B4-BE49-F238E27FC236}">
                <a16:creationId xmlns:a16="http://schemas.microsoft.com/office/drawing/2014/main" id="{B76412E2-0980-4904-A199-AE1EF4DE9F40}"/>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1273588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0F52-357F-4855-9CD7-05E060DD106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9632274-19E3-49CD-AF25-00E63B7E0649}"/>
              </a:ext>
            </a:extLst>
          </p:cNvPr>
          <p:cNvSpPr>
            <a:spLocks noGrp="1"/>
          </p:cNvSpPr>
          <p:nvPr>
            <p:ph idx="1"/>
          </p:nvPr>
        </p:nvSpPr>
        <p:spPr/>
        <p:txBody>
          <a:bodyPr>
            <a:normAutofit/>
          </a:bodyPr>
          <a:lstStyle/>
          <a:p>
            <a:pPr>
              <a:buFont typeface="Arial" panose="020B0604020202020204" pitchFamily="34" charset="0"/>
              <a:buChar char="•"/>
              <a:tabLst>
                <a:tab pos="2743200" algn="l"/>
                <a:tab pos="5486400" algn="l"/>
                <a:tab pos="6858000" algn="l"/>
              </a:tabLst>
            </a:pPr>
            <a:r>
              <a:rPr lang="en-US" b="0" dirty="0"/>
              <a:t>[1] 24/0681r1 </a:t>
            </a:r>
            <a:r>
              <a:rPr lang="en-US" b="0" dirty="0" err="1"/>
              <a:t>TGbi</a:t>
            </a:r>
            <a:r>
              <a:rPr lang="en-US" b="0" dirty="0"/>
              <a:t> – Epoch Structure Proposal</a:t>
            </a:r>
          </a:p>
          <a:p>
            <a:pPr>
              <a:buFont typeface="Arial" panose="020B0604020202020204" pitchFamily="34" charset="0"/>
              <a:buChar char="•"/>
              <a:tabLst>
                <a:tab pos="2743200" algn="l"/>
                <a:tab pos="5486400" algn="l"/>
                <a:tab pos="6858000" algn="l"/>
              </a:tabLst>
            </a:pPr>
            <a:r>
              <a:rPr lang="en-US" b="0" dirty="0"/>
              <a:t>[2] 24/579r0 Periodic Obfuscation (automatic epoch)</a:t>
            </a:r>
          </a:p>
          <a:p>
            <a:pPr>
              <a:buFont typeface="Arial" panose="020B0604020202020204" pitchFamily="34" charset="0"/>
              <a:buChar char="•"/>
              <a:tabLst>
                <a:tab pos="2743200" algn="l"/>
                <a:tab pos="5486400" algn="l"/>
                <a:tab pos="6858000" algn="l"/>
              </a:tabLst>
            </a:pPr>
            <a:r>
              <a:rPr lang="en-US" b="0" dirty="0"/>
              <a:t>[3] 24/604r3 Periodic Frame Anonymization (text proposal for [1] and [2] merged above)</a:t>
            </a:r>
          </a:p>
          <a:p>
            <a:pPr>
              <a:buFont typeface="Arial" panose="020B0604020202020204" pitchFamily="34" charset="0"/>
              <a:buChar char="•"/>
              <a:tabLst>
                <a:tab pos="2743200" algn="l"/>
                <a:tab pos="5486400" algn="l"/>
                <a:tab pos="6858000" algn="l"/>
              </a:tabLst>
            </a:pPr>
            <a:r>
              <a:rPr lang="en-US" b="0" dirty="0"/>
              <a:t>[4] 23/0873r02 Client Frame Tracking Countermeasures (CFTC)</a:t>
            </a:r>
          </a:p>
          <a:p>
            <a:pPr>
              <a:buFont typeface="Arial" panose="020B0604020202020204" pitchFamily="34" charset="0"/>
              <a:buChar char="•"/>
              <a:tabLst>
                <a:tab pos="2743200" algn="l"/>
                <a:tab pos="5486400" algn="l"/>
                <a:tab pos="6858000" algn="l"/>
              </a:tabLst>
            </a:pPr>
            <a:endParaRPr lang="en-US" dirty="0"/>
          </a:p>
        </p:txBody>
      </p:sp>
      <p:sp>
        <p:nvSpPr>
          <p:cNvPr id="4" name="Slide Number Placeholder 3">
            <a:extLst>
              <a:ext uri="{FF2B5EF4-FFF2-40B4-BE49-F238E27FC236}">
                <a16:creationId xmlns:a16="http://schemas.microsoft.com/office/drawing/2014/main" id="{E8F0E5EB-6857-49CF-8555-5B076B81717D}"/>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2451B59-A653-4701-9884-5182784EEB0F}"/>
              </a:ext>
            </a:extLst>
          </p:cNvPr>
          <p:cNvSpPr>
            <a:spLocks noGrp="1"/>
          </p:cNvSpPr>
          <p:nvPr>
            <p:ph type="ftr" idx="14"/>
          </p:nvPr>
        </p:nvSpPr>
        <p:spPr/>
        <p:txBody>
          <a:bodyPr/>
          <a:lstStyle/>
          <a:p>
            <a:r>
              <a:rPr lang="en-GB" dirty="0"/>
              <a:t>Duncan Ho, Qualcomm</a:t>
            </a:r>
          </a:p>
        </p:txBody>
      </p:sp>
      <p:sp>
        <p:nvSpPr>
          <p:cNvPr id="6" name="Date Placeholder 5">
            <a:extLst>
              <a:ext uri="{FF2B5EF4-FFF2-40B4-BE49-F238E27FC236}">
                <a16:creationId xmlns:a16="http://schemas.microsoft.com/office/drawing/2014/main" id="{B76412E2-0980-4904-A199-AE1EF4DE9F40}"/>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219010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5"/>
            <a:ext cx="10361084" cy="4343400"/>
          </a:xfrm>
          <a:ln/>
        </p:spPr>
        <p:txBody>
          <a:bodyPr>
            <a:normAutofit fontScale="92500" lnSpcReduction="20000"/>
          </a:bodyPr>
          <a:lstStyle/>
          <a:p>
            <a:pPr>
              <a:buFont typeface="Arial" panose="020B0604020202020204" pitchFamily="34" charset="0"/>
              <a:buChar char="•"/>
            </a:pPr>
            <a:r>
              <a:rPr lang="en-US" dirty="0">
                <a:hlinkClick r:id="rId3" action="ppaction://hlinksldjump"/>
              </a:rPr>
              <a:t>[1]</a:t>
            </a:r>
            <a:r>
              <a:rPr lang="en-US" dirty="0"/>
              <a:t> “24/0681r1 </a:t>
            </a:r>
            <a:r>
              <a:rPr lang="en-US" dirty="0" err="1"/>
              <a:t>TGbi</a:t>
            </a:r>
            <a:r>
              <a:rPr lang="en-US" dirty="0"/>
              <a:t> – Epoch Structure Proposal” was introduced to </a:t>
            </a:r>
            <a:r>
              <a:rPr lang="en-US" dirty="0" err="1"/>
              <a:t>TGbi</a:t>
            </a:r>
            <a:r>
              <a:rPr lang="en-US" dirty="0"/>
              <a:t> in April 2024</a:t>
            </a:r>
          </a:p>
          <a:p>
            <a:pPr>
              <a:buFont typeface="Arial" panose="020B0604020202020204" pitchFamily="34" charset="0"/>
              <a:buChar char="•"/>
            </a:pPr>
            <a:r>
              <a:rPr lang="en-US" dirty="0">
                <a:hlinkClick r:id="rId3" action="ppaction://hlinksldjump"/>
              </a:rPr>
              <a:t>[2]</a:t>
            </a:r>
            <a:r>
              <a:rPr lang="en-US" dirty="0"/>
              <a:t> “24/579r0 Periodic Obfuscation (automatic epoch)” was a new proposal introduced to </a:t>
            </a:r>
            <a:r>
              <a:rPr lang="en-US" dirty="0" err="1"/>
              <a:t>TGbi</a:t>
            </a:r>
            <a:r>
              <a:rPr lang="en-US" dirty="0"/>
              <a:t> recently in March 2024 (also known as “periodic obfuscation” or “automatic epoch”)</a:t>
            </a:r>
          </a:p>
          <a:p>
            <a:pPr>
              <a:buFont typeface="Arial" panose="020B0604020202020204" pitchFamily="34" charset="0"/>
              <a:buChar char="•"/>
            </a:pPr>
            <a:r>
              <a:rPr lang="en-US" dirty="0"/>
              <a:t>The above two were merged in </a:t>
            </a:r>
            <a:r>
              <a:rPr lang="en-US" dirty="0">
                <a:hlinkClick r:id="rId3" action="ppaction://hlinksldjump"/>
              </a:rPr>
              <a:t>[3]</a:t>
            </a:r>
            <a:r>
              <a:rPr lang="en-US" dirty="0"/>
              <a:t> “24/604r3 Periodic Frame Anonymization” and will need some harmonization to merge into draft D0.3</a:t>
            </a:r>
          </a:p>
          <a:p>
            <a:pPr>
              <a:buFont typeface="Arial" panose="020B0604020202020204" pitchFamily="34" charset="0"/>
              <a:buChar char="•"/>
            </a:pPr>
            <a:r>
              <a:rPr lang="en-US" dirty="0"/>
              <a:t>In this presentation we discuss the following:</a:t>
            </a:r>
          </a:p>
          <a:p>
            <a:pPr marL="800100" lvl="1" indent="-342900">
              <a:buFont typeface="Courier New" panose="02070309020205020404" pitchFamily="49" charset="0"/>
              <a:buChar char="o"/>
            </a:pPr>
            <a:r>
              <a:rPr lang="en-US" dirty="0"/>
              <a:t>Current assumption in D0.3</a:t>
            </a:r>
          </a:p>
          <a:p>
            <a:pPr marL="800100" lvl="1" indent="-342900">
              <a:buFont typeface="Courier New" panose="02070309020205020404" pitchFamily="49" charset="0"/>
              <a:buChar char="o"/>
            </a:pPr>
            <a:r>
              <a:rPr lang="en-US" dirty="0"/>
              <a:t>Whether individual epoch is needed</a:t>
            </a:r>
          </a:p>
          <a:p>
            <a:pPr marL="800100" lvl="1" indent="-342900">
              <a:buFont typeface="Courier New" panose="02070309020205020404" pitchFamily="49" charset="0"/>
              <a:buChar char="o"/>
            </a:pPr>
            <a:r>
              <a:rPr lang="en-US" dirty="0"/>
              <a:t>Some initial observations and thoughts on [1] and [2]</a:t>
            </a:r>
          </a:p>
          <a:p>
            <a:pPr marL="800100" lvl="1" indent="-342900">
              <a:buFont typeface="Courier New" panose="02070309020205020404" pitchFamily="49" charset="0"/>
              <a:buChar char="o"/>
            </a:pPr>
            <a:r>
              <a:rPr lang="en-US" dirty="0"/>
              <a:t>A harmonized proposal for D1.0</a:t>
            </a:r>
          </a:p>
          <a:p>
            <a:pPr marL="1200150" lvl="2" indent="-342900">
              <a:buFont typeface="Arial" panose="020B0604020202020204" pitchFamily="34" charset="0"/>
              <a:buChar char="•"/>
            </a:pPr>
            <a:r>
              <a:rPr lang="en-US" dirty="0"/>
              <a:t>Since we are running out of time for D1.0, it’s best to have a clearly defined “lowest common denominator” solution rather than multiple vaguely defined options. Addition options can be revisited after D1.0.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dirty="0"/>
              <a:t>April 2024</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Duncan Ho, Qualcomm</a:t>
            </a:r>
          </a:p>
        </p:txBody>
      </p:sp>
    </p:spTree>
    <p:extLst>
      <p:ext uri="{BB962C8B-B14F-4D97-AF65-F5344CB8AC3E}">
        <p14:creationId xmlns:p14="http://schemas.microsoft.com/office/powerpoint/2010/main" val="9932809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0F52-357F-4855-9CD7-05E060DD1066}"/>
              </a:ext>
            </a:extLst>
          </p:cNvPr>
          <p:cNvSpPr>
            <a:spLocks noGrp="1"/>
          </p:cNvSpPr>
          <p:nvPr>
            <p:ph type="title"/>
          </p:nvPr>
        </p:nvSpPr>
        <p:spPr/>
        <p:txBody>
          <a:bodyPr/>
          <a:lstStyle/>
          <a:p>
            <a:r>
              <a:rPr lang="en-US" dirty="0"/>
              <a:t>Some current assumptions of EPOCH, Frame Anonymization, and STA MAC Address Rotation in </a:t>
            </a:r>
            <a:r>
              <a:rPr lang="en-US" dirty="0" err="1"/>
              <a:t>TGbi</a:t>
            </a:r>
            <a:endParaRPr lang="en-US" dirty="0"/>
          </a:p>
        </p:txBody>
      </p:sp>
      <p:sp>
        <p:nvSpPr>
          <p:cNvPr id="3" name="Content Placeholder 2">
            <a:extLst>
              <a:ext uri="{FF2B5EF4-FFF2-40B4-BE49-F238E27FC236}">
                <a16:creationId xmlns:a16="http://schemas.microsoft.com/office/drawing/2014/main" id="{D9632274-19E3-49CD-AF25-00E63B7E0649}"/>
              </a:ext>
            </a:extLst>
          </p:cNvPr>
          <p:cNvSpPr>
            <a:spLocks noGrp="1"/>
          </p:cNvSpPr>
          <p:nvPr>
            <p:ph idx="1"/>
          </p:nvPr>
        </p:nvSpPr>
        <p:spPr/>
        <p:txBody>
          <a:bodyPr>
            <a:normAutofit lnSpcReduction="10000"/>
          </a:bodyPr>
          <a:lstStyle/>
          <a:p>
            <a:pPr marL="400050">
              <a:buFont typeface="Arial" panose="020B0604020202020204" pitchFamily="34" charset="0"/>
              <a:buChar char="•"/>
              <a:tabLst>
                <a:tab pos="2743200" algn="l"/>
                <a:tab pos="5486400" algn="l"/>
                <a:tab pos="6858000" algn="l"/>
              </a:tabLst>
            </a:pPr>
            <a:r>
              <a:rPr lang="en-US" b="0" dirty="0"/>
              <a:t>Concept of epoch and transition periods</a:t>
            </a:r>
          </a:p>
          <a:p>
            <a:pPr marL="800100" lvl="1" indent="-342900">
              <a:buFont typeface="Courier New" panose="02070309020205020404" pitchFamily="49" charset="0"/>
              <a:buChar char="o"/>
              <a:tabLst>
                <a:tab pos="2743200" algn="l"/>
                <a:tab pos="5486400" algn="l"/>
                <a:tab pos="6858000" algn="l"/>
              </a:tabLst>
            </a:pPr>
            <a:r>
              <a:rPr lang="en-US" dirty="0"/>
              <a:t>Individual epoch (periodic or one-shot)</a:t>
            </a:r>
          </a:p>
          <a:p>
            <a:pPr marL="800100" lvl="1" indent="-342900">
              <a:buFont typeface="Courier New" panose="02070309020205020404" pitchFamily="49" charset="0"/>
              <a:buChar char="o"/>
              <a:tabLst>
                <a:tab pos="2743200" algn="l"/>
                <a:tab pos="5486400" algn="l"/>
                <a:tab pos="6858000" algn="l"/>
              </a:tabLst>
            </a:pPr>
            <a:r>
              <a:rPr lang="en-US" dirty="0"/>
              <a:t>Group epoch (periodic)</a:t>
            </a:r>
          </a:p>
          <a:p>
            <a:pPr marL="400050">
              <a:buFont typeface="Arial" panose="020B0604020202020204" pitchFamily="34" charset="0"/>
              <a:buChar char="•"/>
              <a:tabLst>
                <a:tab pos="2743200" algn="l"/>
                <a:tab pos="5486400" algn="l"/>
                <a:tab pos="6858000" algn="l"/>
              </a:tabLst>
            </a:pPr>
            <a:r>
              <a:rPr lang="en-US" b="0" dirty="0"/>
              <a:t>AP and STA agree on an epoch length (where the anonymization parameters stay unchanged) and start time using some initial signaling</a:t>
            </a:r>
          </a:p>
          <a:p>
            <a:pPr marL="400050">
              <a:buFont typeface="Arial" panose="020B0604020202020204" pitchFamily="34" charset="0"/>
              <a:buChar char="•"/>
              <a:tabLst>
                <a:tab pos="2743200" algn="l"/>
                <a:tab pos="5486400" algn="l"/>
                <a:tab pos="6858000" algn="l"/>
              </a:tabLst>
            </a:pPr>
            <a:r>
              <a:rPr lang="en-US" b="0" dirty="0"/>
              <a:t>In each </a:t>
            </a:r>
            <a:r>
              <a:rPr lang="en-US" dirty="0"/>
              <a:t>epoch, </a:t>
            </a:r>
            <a:r>
              <a:rPr lang="en-US" b="0" dirty="0"/>
              <a:t>AP and STA </a:t>
            </a:r>
            <a:r>
              <a:rPr lang="en-US" b="1" dirty="0"/>
              <a:t>derive</a:t>
            </a:r>
            <a:r>
              <a:rPr lang="en-US" b="0" dirty="0"/>
              <a:t> the Frame Anonymization (FA) parameters that apply within the epoch (e.g., STA MAC address, </a:t>
            </a:r>
            <a:r>
              <a:rPr lang="en-US" b="0" dirty="0" err="1"/>
              <a:t>SN_offsets</a:t>
            </a:r>
            <a:r>
              <a:rPr lang="en-US" b="0" dirty="0"/>
              <a:t> and </a:t>
            </a:r>
            <a:r>
              <a:rPr lang="en-US" b="0" dirty="0" err="1"/>
              <a:t>PN_offset</a:t>
            </a:r>
            <a:r>
              <a:rPr lang="en-US" b="0" dirty="0"/>
              <a:t>) </a:t>
            </a:r>
            <a:r>
              <a:rPr lang="en-US" b="1" dirty="0"/>
              <a:t>automatically</a:t>
            </a:r>
            <a:r>
              <a:rPr lang="en-US" b="0" dirty="0"/>
              <a:t> </a:t>
            </a:r>
            <a:r>
              <a:rPr lang="en-US" b="1" dirty="0"/>
              <a:t>without extra signaling</a:t>
            </a:r>
          </a:p>
          <a:p>
            <a:pPr marL="400050">
              <a:buFont typeface="Arial" panose="020B0604020202020204" pitchFamily="34" charset="0"/>
              <a:buChar char="•"/>
              <a:tabLst>
                <a:tab pos="2743200" algn="l"/>
                <a:tab pos="5486400" algn="l"/>
                <a:tab pos="6858000" algn="l"/>
              </a:tabLst>
            </a:pPr>
            <a:r>
              <a:rPr lang="en-US" b="0" dirty="0"/>
              <a:t>AP assigns a new AID to each associated STA for each new epoch (using unicast encrypted signaling to each STA</a:t>
            </a:r>
            <a:r>
              <a:rPr lang="en-US" dirty="0"/>
              <a:t>) </a:t>
            </a:r>
          </a:p>
          <a:p>
            <a:pPr marL="400050">
              <a:buFont typeface="Arial" panose="020B0604020202020204" pitchFamily="34" charset="0"/>
              <a:buChar char="•"/>
              <a:tabLst>
                <a:tab pos="2743200" algn="l"/>
                <a:tab pos="5486400" algn="l"/>
                <a:tab pos="6858000" algn="l"/>
              </a:tabLst>
            </a:pPr>
            <a:r>
              <a:rPr lang="en-US" b="0" dirty="0"/>
              <a:t>Most of the above are captured/assumed in the current draft D0.3</a:t>
            </a:r>
          </a:p>
        </p:txBody>
      </p:sp>
      <p:sp>
        <p:nvSpPr>
          <p:cNvPr id="4" name="Slide Number Placeholder 3">
            <a:extLst>
              <a:ext uri="{FF2B5EF4-FFF2-40B4-BE49-F238E27FC236}">
                <a16:creationId xmlns:a16="http://schemas.microsoft.com/office/drawing/2014/main" id="{E8F0E5EB-6857-49CF-8555-5B076B81717D}"/>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2451B59-A653-4701-9884-5182784EEB0F}"/>
              </a:ext>
            </a:extLst>
          </p:cNvPr>
          <p:cNvSpPr>
            <a:spLocks noGrp="1"/>
          </p:cNvSpPr>
          <p:nvPr>
            <p:ph type="ftr" idx="14"/>
          </p:nvPr>
        </p:nvSpPr>
        <p:spPr/>
        <p:txBody>
          <a:bodyPr/>
          <a:lstStyle/>
          <a:p>
            <a:r>
              <a:rPr lang="en-GB" dirty="0"/>
              <a:t>Duncan Ho, Qualcomm</a:t>
            </a:r>
          </a:p>
        </p:txBody>
      </p:sp>
      <p:sp>
        <p:nvSpPr>
          <p:cNvPr id="6" name="Date Placeholder 5">
            <a:extLst>
              <a:ext uri="{FF2B5EF4-FFF2-40B4-BE49-F238E27FC236}">
                <a16:creationId xmlns:a16="http://schemas.microsoft.com/office/drawing/2014/main" id="{B76412E2-0980-4904-A199-AE1EF4DE9F40}"/>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3323646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0F52-357F-4855-9CD7-05E060DD1066}"/>
              </a:ext>
            </a:extLst>
          </p:cNvPr>
          <p:cNvSpPr>
            <a:spLocks noGrp="1"/>
          </p:cNvSpPr>
          <p:nvPr>
            <p:ph type="title"/>
          </p:nvPr>
        </p:nvSpPr>
        <p:spPr/>
        <p:txBody>
          <a:bodyPr/>
          <a:lstStyle/>
          <a:p>
            <a:r>
              <a:rPr lang="en-US" dirty="0"/>
              <a:t>Thoughts on Individual EPOCH</a:t>
            </a:r>
          </a:p>
        </p:txBody>
      </p:sp>
      <p:sp>
        <p:nvSpPr>
          <p:cNvPr id="3" name="Content Placeholder 2">
            <a:extLst>
              <a:ext uri="{FF2B5EF4-FFF2-40B4-BE49-F238E27FC236}">
                <a16:creationId xmlns:a16="http://schemas.microsoft.com/office/drawing/2014/main" id="{D9632274-19E3-49CD-AF25-00E63B7E0649}"/>
              </a:ext>
            </a:extLst>
          </p:cNvPr>
          <p:cNvSpPr>
            <a:spLocks noGrp="1"/>
          </p:cNvSpPr>
          <p:nvPr>
            <p:ph idx="1"/>
          </p:nvPr>
        </p:nvSpPr>
        <p:spPr/>
        <p:txBody>
          <a:bodyPr>
            <a:normAutofit/>
          </a:bodyPr>
          <a:lstStyle/>
          <a:p>
            <a:pPr>
              <a:buFont typeface="Arial" panose="020B0604020202020204" pitchFamily="34" charset="0"/>
              <a:buChar char="•"/>
              <a:tabLst>
                <a:tab pos="2743200" algn="l"/>
                <a:tab pos="5486400" algn="l"/>
                <a:tab pos="6858000" algn="l"/>
              </a:tabLst>
            </a:pPr>
            <a:r>
              <a:rPr lang="en-US" b="0" dirty="0"/>
              <a:t>To allow a STA to set up an individual epoch (periodic or one-shot) with an AP per the STA’s preference.</a:t>
            </a:r>
          </a:p>
          <a:p>
            <a:pPr>
              <a:buFont typeface="Arial" panose="020B0604020202020204" pitchFamily="34" charset="0"/>
              <a:buChar char="•"/>
              <a:tabLst>
                <a:tab pos="2743200" algn="l"/>
                <a:tab pos="5486400" algn="l"/>
                <a:tab pos="6858000" algn="l"/>
              </a:tabLst>
            </a:pPr>
            <a:r>
              <a:rPr lang="en-US" b="0" dirty="0"/>
              <a:t>However, if this STA sets up something different than other group epochs (if exist), this STA will be the only STA changing its parameters at the epoch boundaries so it will stand out in the crowd and be easily trackable.</a:t>
            </a:r>
          </a:p>
          <a:p>
            <a:pPr>
              <a:buFont typeface="Arial" panose="020B0604020202020204" pitchFamily="34" charset="0"/>
              <a:buChar char="•"/>
              <a:tabLst>
                <a:tab pos="2743200" algn="l"/>
                <a:tab pos="5486400" algn="l"/>
                <a:tab pos="6858000" algn="l"/>
              </a:tabLst>
            </a:pPr>
            <a:r>
              <a:rPr lang="en-US" b="0" dirty="0"/>
              <a:t>However, we do understand that sometimes a STA may prefer something different than the default group epoch:</a:t>
            </a:r>
          </a:p>
          <a:p>
            <a:pPr lvl="1">
              <a:buFont typeface="Arial" panose="020B0604020202020204" pitchFamily="34" charset="0"/>
              <a:buChar char="•"/>
              <a:tabLst>
                <a:tab pos="2743200" algn="l"/>
                <a:tab pos="5486400" algn="l"/>
                <a:tab pos="6858000" algn="l"/>
              </a:tabLst>
            </a:pPr>
            <a:r>
              <a:rPr lang="en-US" b="0" dirty="0"/>
              <a:t>Given a STA can already achieve this by requesting a new group epoch (with it as the first participant and other STAs may join later), p</a:t>
            </a:r>
            <a:r>
              <a:rPr lang="en-US" dirty="0"/>
              <a:t>erhaps we could just limit the individual epoch to the one-shot case?</a:t>
            </a:r>
            <a:endParaRPr lang="en-US" b="0" dirty="0"/>
          </a:p>
          <a:p>
            <a:pPr>
              <a:buFont typeface="Arial" panose="020B0604020202020204" pitchFamily="34" charset="0"/>
              <a:buChar char="•"/>
              <a:tabLst>
                <a:tab pos="2743200" algn="l"/>
                <a:tab pos="5486400" algn="l"/>
                <a:tab pos="6858000" algn="l"/>
              </a:tabLst>
            </a:pPr>
            <a:endParaRPr lang="en-US" b="0" dirty="0"/>
          </a:p>
          <a:p>
            <a:pPr>
              <a:buFont typeface="Arial" panose="020B0604020202020204" pitchFamily="34" charset="0"/>
              <a:buChar char="•"/>
              <a:tabLst>
                <a:tab pos="2743200" algn="l"/>
                <a:tab pos="5486400" algn="l"/>
                <a:tab pos="6858000" algn="l"/>
              </a:tabLst>
            </a:pPr>
            <a:endParaRPr lang="en-US" b="0" dirty="0"/>
          </a:p>
          <a:p>
            <a:pPr>
              <a:buFont typeface="Arial" panose="020B0604020202020204" pitchFamily="34" charset="0"/>
              <a:buChar char="•"/>
              <a:tabLst>
                <a:tab pos="2743200" algn="l"/>
                <a:tab pos="5486400" algn="l"/>
                <a:tab pos="6858000" algn="l"/>
              </a:tabLst>
            </a:pPr>
            <a:endParaRPr lang="en-US" b="0" dirty="0"/>
          </a:p>
          <a:p>
            <a:pPr>
              <a:buFont typeface="Arial" panose="020B0604020202020204" pitchFamily="34" charset="0"/>
              <a:buChar char="•"/>
              <a:tabLst>
                <a:tab pos="2743200" algn="l"/>
                <a:tab pos="5486400" algn="l"/>
                <a:tab pos="6858000" algn="l"/>
              </a:tabLst>
            </a:pPr>
            <a:endParaRPr lang="en-US" b="0" dirty="0"/>
          </a:p>
          <a:p>
            <a:pPr>
              <a:buFont typeface="Arial" panose="020B0604020202020204" pitchFamily="34" charset="0"/>
              <a:buChar char="•"/>
              <a:tabLst>
                <a:tab pos="2743200" algn="l"/>
                <a:tab pos="5486400" algn="l"/>
                <a:tab pos="6858000" algn="l"/>
              </a:tabLst>
            </a:pPr>
            <a:endParaRPr lang="en-US" dirty="0"/>
          </a:p>
        </p:txBody>
      </p:sp>
      <p:sp>
        <p:nvSpPr>
          <p:cNvPr id="4" name="Slide Number Placeholder 3">
            <a:extLst>
              <a:ext uri="{FF2B5EF4-FFF2-40B4-BE49-F238E27FC236}">
                <a16:creationId xmlns:a16="http://schemas.microsoft.com/office/drawing/2014/main" id="{E8F0E5EB-6857-49CF-8555-5B076B81717D}"/>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2451B59-A653-4701-9884-5182784EEB0F}"/>
              </a:ext>
            </a:extLst>
          </p:cNvPr>
          <p:cNvSpPr>
            <a:spLocks noGrp="1"/>
          </p:cNvSpPr>
          <p:nvPr>
            <p:ph type="ftr" idx="14"/>
          </p:nvPr>
        </p:nvSpPr>
        <p:spPr/>
        <p:txBody>
          <a:bodyPr/>
          <a:lstStyle/>
          <a:p>
            <a:r>
              <a:rPr lang="en-GB" dirty="0"/>
              <a:t>Duncan Ho, Qualcomm</a:t>
            </a:r>
          </a:p>
        </p:txBody>
      </p:sp>
      <p:sp>
        <p:nvSpPr>
          <p:cNvPr id="6" name="Date Placeholder 5">
            <a:extLst>
              <a:ext uri="{FF2B5EF4-FFF2-40B4-BE49-F238E27FC236}">
                <a16:creationId xmlns:a16="http://schemas.microsoft.com/office/drawing/2014/main" id="{B76412E2-0980-4904-A199-AE1EF4DE9F40}"/>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3262495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0F52-357F-4855-9CD7-05E060DD1066}"/>
              </a:ext>
            </a:extLst>
          </p:cNvPr>
          <p:cNvSpPr>
            <a:spLocks noGrp="1"/>
          </p:cNvSpPr>
          <p:nvPr>
            <p:ph type="title"/>
          </p:nvPr>
        </p:nvSpPr>
        <p:spPr/>
        <p:txBody>
          <a:bodyPr/>
          <a:lstStyle/>
          <a:p>
            <a:r>
              <a:rPr lang="en-US" dirty="0"/>
              <a:t>Default Group EPOCH Proposal </a:t>
            </a:r>
            <a:r>
              <a:rPr lang="en-US" dirty="0">
                <a:hlinkClick r:id="rId2" action="ppaction://hlinksldjump"/>
              </a:rPr>
              <a:t>[1]</a:t>
            </a:r>
            <a:endParaRPr lang="en-US" dirty="0"/>
          </a:p>
        </p:txBody>
      </p:sp>
      <p:sp>
        <p:nvSpPr>
          <p:cNvPr id="3" name="Content Placeholder 2">
            <a:extLst>
              <a:ext uri="{FF2B5EF4-FFF2-40B4-BE49-F238E27FC236}">
                <a16:creationId xmlns:a16="http://schemas.microsoft.com/office/drawing/2014/main" id="{D9632274-19E3-49CD-AF25-00E63B7E0649}"/>
              </a:ext>
            </a:extLst>
          </p:cNvPr>
          <p:cNvSpPr>
            <a:spLocks noGrp="1"/>
          </p:cNvSpPr>
          <p:nvPr>
            <p:ph idx="1"/>
          </p:nvPr>
        </p:nvSpPr>
        <p:spPr/>
        <p:txBody>
          <a:bodyPr>
            <a:normAutofit/>
          </a:bodyPr>
          <a:lstStyle/>
          <a:p>
            <a:pPr>
              <a:buFont typeface="Arial" panose="020B0604020202020204" pitchFamily="34" charset="0"/>
              <a:buChar char="•"/>
              <a:tabLst>
                <a:tab pos="2743200" algn="l"/>
                <a:tab pos="5486400" algn="l"/>
                <a:tab pos="6858000" algn="l"/>
              </a:tabLst>
            </a:pPr>
            <a:r>
              <a:rPr lang="en-US" b="0" dirty="0"/>
              <a:t>High-level recap of the proposal:</a:t>
            </a:r>
          </a:p>
          <a:p>
            <a:pPr marL="800100" lvl="1" indent="-342900">
              <a:buFont typeface="Courier New" panose="02070309020205020404" pitchFamily="49" charset="0"/>
              <a:buChar char="o"/>
              <a:tabLst>
                <a:tab pos="2743200" algn="l"/>
                <a:tab pos="5486400" algn="l"/>
                <a:tab pos="6858000" algn="l"/>
              </a:tabLst>
            </a:pPr>
            <a:r>
              <a:rPr lang="en-US" b="0" dirty="0"/>
              <a:t>An AP sets up a default group epoch for STAs to join (during </a:t>
            </a:r>
            <a:r>
              <a:rPr lang="en-US" b="0" dirty="0" err="1"/>
              <a:t>assoc</a:t>
            </a:r>
            <a:r>
              <a:rPr lang="en-US" b="0" dirty="0"/>
              <a:t> or post-</a:t>
            </a:r>
            <a:r>
              <a:rPr lang="en-US" b="0" dirty="0" err="1"/>
              <a:t>assoc</a:t>
            </a:r>
            <a:r>
              <a:rPr lang="en-US" b="0" dirty="0"/>
              <a:t>)</a:t>
            </a:r>
          </a:p>
          <a:p>
            <a:pPr marL="800100" lvl="1" indent="-342900">
              <a:buFont typeface="Courier New" panose="02070309020205020404" pitchFamily="49" charset="0"/>
              <a:buChar char="o"/>
              <a:tabLst>
                <a:tab pos="2743200" algn="l"/>
                <a:tab pos="5486400" algn="l"/>
                <a:tab pos="6858000" algn="l"/>
              </a:tabLst>
            </a:pPr>
            <a:r>
              <a:rPr lang="en-US" dirty="0"/>
              <a:t>The AP indicates to the associated STAs (unicast securely) the # of STAs in each group</a:t>
            </a:r>
            <a:endParaRPr lang="en-US" b="0" dirty="0"/>
          </a:p>
          <a:p>
            <a:pPr marL="800100" lvl="1" indent="-342900">
              <a:buFont typeface="Courier New" panose="02070309020205020404" pitchFamily="49" charset="0"/>
              <a:buChar char="o"/>
              <a:tabLst>
                <a:tab pos="2743200" algn="l"/>
                <a:tab pos="5486400" algn="l"/>
                <a:tab pos="6858000" algn="l"/>
              </a:tabLst>
            </a:pPr>
            <a:r>
              <a:rPr lang="en-US" b="0" dirty="0"/>
              <a:t>When a STA associates with the AP, the STA can join the default group, request for a new group, or just not participate in any of group epoch</a:t>
            </a:r>
          </a:p>
          <a:p>
            <a:pPr marL="800100" lvl="1" indent="-342900">
              <a:buFont typeface="Courier New" panose="02070309020205020404" pitchFamily="49" charset="0"/>
              <a:buChar char="o"/>
              <a:tabLst>
                <a:tab pos="2743200" algn="l"/>
                <a:tab pos="5486400" algn="l"/>
                <a:tab pos="6858000" algn="l"/>
              </a:tabLst>
            </a:pPr>
            <a:r>
              <a:rPr lang="en-US" dirty="0"/>
              <a:t>Some MAC collision resolution mechanism due to derived MAC addresses</a:t>
            </a:r>
            <a:endParaRPr lang="en-US" b="0" dirty="0"/>
          </a:p>
        </p:txBody>
      </p:sp>
      <p:sp>
        <p:nvSpPr>
          <p:cNvPr id="4" name="Slide Number Placeholder 3">
            <a:extLst>
              <a:ext uri="{FF2B5EF4-FFF2-40B4-BE49-F238E27FC236}">
                <a16:creationId xmlns:a16="http://schemas.microsoft.com/office/drawing/2014/main" id="{E8F0E5EB-6857-49CF-8555-5B076B81717D}"/>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2451B59-A653-4701-9884-5182784EEB0F}"/>
              </a:ext>
            </a:extLst>
          </p:cNvPr>
          <p:cNvSpPr>
            <a:spLocks noGrp="1"/>
          </p:cNvSpPr>
          <p:nvPr>
            <p:ph type="ftr" idx="14"/>
          </p:nvPr>
        </p:nvSpPr>
        <p:spPr/>
        <p:txBody>
          <a:bodyPr/>
          <a:lstStyle/>
          <a:p>
            <a:r>
              <a:rPr lang="en-GB" dirty="0"/>
              <a:t>Duncan Ho, Qualcomm</a:t>
            </a:r>
          </a:p>
        </p:txBody>
      </p:sp>
      <p:sp>
        <p:nvSpPr>
          <p:cNvPr id="6" name="Date Placeholder 5">
            <a:extLst>
              <a:ext uri="{FF2B5EF4-FFF2-40B4-BE49-F238E27FC236}">
                <a16:creationId xmlns:a16="http://schemas.microsoft.com/office/drawing/2014/main" id="{B76412E2-0980-4904-A199-AE1EF4DE9F40}"/>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4196359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0F52-357F-4855-9CD7-05E060DD1066}"/>
              </a:ext>
            </a:extLst>
          </p:cNvPr>
          <p:cNvSpPr>
            <a:spLocks noGrp="1"/>
          </p:cNvSpPr>
          <p:nvPr>
            <p:ph type="title"/>
          </p:nvPr>
        </p:nvSpPr>
        <p:spPr/>
        <p:txBody>
          <a:bodyPr/>
          <a:lstStyle/>
          <a:p>
            <a:r>
              <a:rPr lang="en-US" dirty="0"/>
              <a:t>Observation and Thoughts on the proposal</a:t>
            </a:r>
          </a:p>
        </p:txBody>
      </p:sp>
      <p:sp>
        <p:nvSpPr>
          <p:cNvPr id="3" name="Content Placeholder 2">
            <a:extLst>
              <a:ext uri="{FF2B5EF4-FFF2-40B4-BE49-F238E27FC236}">
                <a16:creationId xmlns:a16="http://schemas.microsoft.com/office/drawing/2014/main" id="{D9632274-19E3-49CD-AF25-00E63B7E0649}"/>
              </a:ext>
            </a:extLst>
          </p:cNvPr>
          <p:cNvSpPr>
            <a:spLocks noGrp="1"/>
          </p:cNvSpPr>
          <p:nvPr>
            <p:ph idx="1"/>
          </p:nvPr>
        </p:nvSpPr>
        <p:spPr/>
        <p:txBody>
          <a:bodyPr>
            <a:normAutofit fontScale="92500" lnSpcReduction="10000"/>
          </a:bodyPr>
          <a:lstStyle/>
          <a:p>
            <a:pPr>
              <a:buFont typeface="Arial" panose="020B0604020202020204" pitchFamily="34" charset="0"/>
              <a:buChar char="•"/>
              <a:tabLst>
                <a:tab pos="2743200" algn="l"/>
                <a:tab pos="5486400" algn="l"/>
                <a:tab pos="6858000" algn="l"/>
              </a:tabLst>
            </a:pPr>
            <a:r>
              <a:rPr lang="en-US" b="0" dirty="0"/>
              <a:t>The concept of the default group and non-default group(s) is independent of the actual anonymization mechanism (e.g., how to obfuscate a subset of MAC header subfields) and the length of the epoch.</a:t>
            </a:r>
          </a:p>
          <a:p>
            <a:pPr>
              <a:buFont typeface="Arial" panose="020B0604020202020204" pitchFamily="34" charset="0"/>
              <a:buChar char="•"/>
              <a:tabLst>
                <a:tab pos="2743200" algn="l"/>
                <a:tab pos="5486400" algn="l"/>
                <a:tab pos="6858000" algn="l"/>
              </a:tabLst>
            </a:pPr>
            <a:r>
              <a:rPr lang="en-US" b="0" dirty="0"/>
              <a:t>The proposal requires the AP to actively keep track of the # of participating STAs in each group and update the STAs </a:t>
            </a:r>
            <a:r>
              <a:rPr lang="en-US" dirty="0"/>
              <a:t>securely and individually</a:t>
            </a:r>
            <a:endParaRPr lang="en-US" b="0" dirty="0"/>
          </a:p>
          <a:p>
            <a:pPr marL="800100" lvl="1" indent="-342900">
              <a:buFont typeface="Courier New" panose="02070309020205020404" pitchFamily="49" charset="0"/>
              <a:buChar char="o"/>
              <a:tabLst>
                <a:tab pos="2743200" algn="l"/>
                <a:tab pos="5486400" algn="l"/>
                <a:tab pos="6858000" algn="l"/>
              </a:tabLst>
            </a:pPr>
            <a:r>
              <a:rPr lang="en-US" dirty="0"/>
              <a:t>STAs come and go all the time (e.g., hotspot scenarios). Also, most STAs do not </a:t>
            </a:r>
            <a:r>
              <a:rPr lang="en-US" dirty="0" err="1"/>
              <a:t>diassociate</a:t>
            </a:r>
            <a:r>
              <a:rPr lang="en-US" dirty="0"/>
              <a:t> cleanly. D</a:t>
            </a:r>
            <a:r>
              <a:rPr lang="en-US" b="0" dirty="0"/>
              <a:t>ue to the signaling overhead and extra processing involved, an AP may not be able to update the STAs with the most up-to-date accurate info in real-time.</a:t>
            </a:r>
          </a:p>
          <a:p>
            <a:pPr marL="800100" lvl="1" indent="-342900">
              <a:buFont typeface="Courier New" panose="02070309020205020404" pitchFamily="49" charset="0"/>
              <a:buChar char="o"/>
              <a:tabLst>
                <a:tab pos="2743200" algn="l"/>
                <a:tab pos="5486400" algn="l"/>
                <a:tab pos="6858000" algn="l"/>
              </a:tabLst>
            </a:pPr>
            <a:r>
              <a:rPr lang="en-US" b="0" dirty="0"/>
              <a:t>It means a STA will not know precisely the # of participating STAs anyways. Can the STA trust the number the AP indicates and is the signaling overhead still worth it?</a:t>
            </a:r>
          </a:p>
          <a:p>
            <a:pPr>
              <a:buFont typeface="Arial" panose="020B0604020202020204" pitchFamily="34" charset="0"/>
              <a:buChar char="•"/>
              <a:tabLst>
                <a:tab pos="2743200" algn="l"/>
                <a:tab pos="5486400" algn="l"/>
                <a:tab pos="6858000" algn="l"/>
              </a:tabLst>
            </a:pPr>
            <a:r>
              <a:rPr lang="en-US" b="0" dirty="0"/>
              <a:t>Also, since the STA will learn the # of participants in a group, is it possible a STA will not want to join a group unless the # of participants exceeds N (e.g., N=10) but if all STAs think this same way, who would start a new group for the greater good?</a:t>
            </a:r>
          </a:p>
        </p:txBody>
      </p:sp>
      <p:sp>
        <p:nvSpPr>
          <p:cNvPr id="4" name="Slide Number Placeholder 3">
            <a:extLst>
              <a:ext uri="{FF2B5EF4-FFF2-40B4-BE49-F238E27FC236}">
                <a16:creationId xmlns:a16="http://schemas.microsoft.com/office/drawing/2014/main" id="{E8F0E5EB-6857-49CF-8555-5B076B81717D}"/>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2451B59-A653-4701-9884-5182784EEB0F}"/>
              </a:ext>
            </a:extLst>
          </p:cNvPr>
          <p:cNvSpPr>
            <a:spLocks noGrp="1"/>
          </p:cNvSpPr>
          <p:nvPr>
            <p:ph type="ftr" idx="14"/>
          </p:nvPr>
        </p:nvSpPr>
        <p:spPr/>
        <p:txBody>
          <a:bodyPr/>
          <a:lstStyle/>
          <a:p>
            <a:r>
              <a:rPr lang="en-GB" dirty="0"/>
              <a:t>Duncan Ho, Qualcomm</a:t>
            </a:r>
          </a:p>
        </p:txBody>
      </p:sp>
      <p:sp>
        <p:nvSpPr>
          <p:cNvPr id="6" name="Date Placeholder 5">
            <a:extLst>
              <a:ext uri="{FF2B5EF4-FFF2-40B4-BE49-F238E27FC236}">
                <a16:creationId xmlns:a16="http://schemas.microsoft.com/office/drawing/2014/main" id="{B76412E2-0980-4904-A199-AE1EF4DE9F40}"/>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553490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0F52-357F-4855-9CD7-05E060DD1066}"/>
              </a:ext>
            </a:extLst>
          </p:cNvPr>
          <p:cNvSpPr>
            <a:spLocks noGrp="1"/>
          </p:cNvSpPr>
          <p:nvPr>
            <p:ph type="title"/>
          </p:nvPr>
        </p:nvSpPr>
        <p:spPr/>
        <p:txBody>
          <a:bodyPr/>
          <a:lstStyle/>
          <a:p>
            <a:r>
              <a:rPr lang="en-US" dirty="0"/>
              <a:t>Suggestions</a:t>
            </a:r>
          </a:p>
        </p:txBody>
      </p:sp>
      <p:sp>
        <p:nvSpPr>
          <p:cNvPr id="3" name="Content Placeholder 2">
            <a:extLst>
              <a:ext uri="{FF2B5EF4-FFF2-40B4-BE49-F238E27FC236}">
                <a16:creationId xmlns:a16="http://schemas.microsoft.com/office/drawing/2014/main" id="{D9632274-19E3-49CD-AF25-00E63B7E0649}"/>
              </a:ext>
            </a:extLst>
          </p:cNvPr>
          <p:cNvSpPr>
            <a:spLocks noGrp="1"/>
          </p:cNvSpPr>
          <p:nvPr>
            <p:ph idx="1"/>
          </p:nvPr>
        </p:nvSpPr>
        <p:spPr/>
        <p:txBody>
          <a:bodyPr>
            <a:normAutofit/>
          </a:bodyPr>
          <a:lstStyle/>
          <a:p>
            <a:pPr>
              <a:buFont typeface="Arial" panose="020B0604020202020204" pitchFamily="34" charset="0"/>
              <a:buChar char="•"/>
              <a:tabLst>
                <a:tab pos="2743200" algn="l"/>
                <a:tab pos="5486400" algn="l"/>
                <a:tab pos="6858000" algn="l"/>
              </a:tabLst>
            </a:pPr>
            <a:r>
              <a:rPr lang="en-US" b="0" dirty="0"/>
              <a:t>Discuss</a:t>
            </a:r>
          </a:p>
          <a:p>
            <a:pPr marL="800100" lvl="1" indent="-342900">
              <a:buFont typeface="Courier New" panose="02070309020205020404" pitchFamily="49" charset="0"/>
              <a:buChar char="o"/>
              <a:tabLst>
                <a:tab pos="2743200" algn="l"/>
                <a:tab pos="5486400" algn="l"/>
                <a:tab pos="6858000" algn="l"/>
              </a:tabLst>
            </a:pPr>
            <a:r>
              <a:rPr lang="en-US" b="0" dirty="0"/>
              <a:t>Is it worth the AP processing and signaling overhead to keep track of the # of STAs in a group and update the STAs individually? Perhaps we could say the AP indicates the approximate # of STAs to alleviate the stringent keeping track requirements?</a:t>
            </a:r>
          </a:p>
          <a:p>
            <a:pPr marL="800100" lvl="1" indent="-342900">
              <a:buFont typeface="Courier New" panose="02070309020205020404" pitchFamily="49" charset="0"/>
              <a:buChar char="o"/>
              <a:tabLst>
                <a:tab pos="2743200" algn="l"/>
                <a:tab pos="5486400" algn="l"/>
                <a:tab pos="6858000" algn="l"/>
              </a:tabLst>
            </a:pPr>
            <a:r>
              <a:rPr lang="en-US" dirty="0"/>
              <a:t>How to encourage a STA to start a new group?</a:t>
            </a:r>
          </a:p>
          <a:p>
            <a:pPr lvl="2">
              <a:buFont typeface="Arial" panose="020B0604020202020204" pitchFamily="34" charset="0"/>
              <a:buChar char="•"/>
              <a:tabLst>
                <a:tab pos="2743200" algn="l"/>
                <a:tab pos="5486400" algn="l"/>
                <a:tab pos="6858000" algn="l"/>
              </a:tabLst>
            </a:pPr>
            <a:r>
              <a:rPr lang="en-US" b="0" dirty="0"/>
              <a:t>Say default group has epoch of 10min and it’s the only group so far. Now a STA associates with the AP and want a 1min epoch. The STA sees there’s no such group and it will be the only STA in this group thus susceptible to tracking. What’s in it for the STA to ask for this new 1min group epoch?</a:t>
            </a:r>
          </a:p>
        </p:txBody>
      </p:sp>
      <p:sp>
        <p:nvSpPr>
          <p:cNvPr id="4" name="Slide Number Placeholder 3">
            <a:extLst>
              <a:ext uri="{FF2B5EF4-FFF2-40B4-BE49-F238E27FC236}">
                <a16:creationId xmlns:a16="http://schemas.microsoft.com/office/drawing/2014/main" id="{E8F0E5EB-6857-49CF-8555-5B076B81717D}"/>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2451B59-A653-4701-9884-5182784EEB0F}"/>
              </a:ext>
            </a:extLst>
          </p:cNvPr>
          <p:cNvSpPr>
            <a:spLocks noGrp="1"/>
          </p:cNvSpPr>
          <p:nvPr>
            <p:ph type="ftr" idx="14"/>
          </p:nvPr>
        </p:nvSpPr>
        <p:spPr/>
        <p:txBody>
          <a:bodyPr/>
          <a:lstStyle/>
          <a:p>
            <a:r>
              <a:rPr lang="en-GB" dirty="0"/>
              <a:t>Duncan Ho, Qualcomm</a:t>
            </a:r>
          </a:p>
        </p:txBody>
      </p:sp>
      <p:sp>
        <p:nvSpPr>
          <p:cNvPr id="6" name="Date Placeholder 5">
            <a:extLst>
              <a:ext uri="{FF2B5EF4-FFF2-40B4-BE49-F238E27FC236}">
                <a16:creationId xmlns:a16="http://schemas.microsoft.com/office/drawing/2014/main" id="{B76412E2-0980-4904-A199-AE1EF4DE9F40}"/>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2860693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0F52-357F-4855-9CD7-05E060DD1066}"/>
              </a:ext>
            </a:extLst>
          </p:cNvPr>
          <p:cNvSpPr>
            <a:spLocks noGrp="1"/>
          </p:cNvSpPr>
          <p:nvPr>
            <p:ph type="title"/>
          </p:nvPr>
        </p:nvSpPr>
        <p:spPr/>
        <p:txBody>
          <a:bodyPr/>
          <a:lstStyle/>
          <a:p>
            <a:r>
              <a:rPr lang="en-US" dirty="0"/>
              <a:t>Periodic Obfuscation Proposal </a:t>
            </a:r>
            <a:r>
              <a:rPr lang="en-US" dirty="0">
                <a:hlinkClick r:id="rId2" action="ppaction://hlinksldjump"/>
              </a:rPr>
              <a:t>[2]</a:t>
            </a:r>
            <a:r>
              <a:rPr lang="en-US" dirty="0"/>
              <a:t> (automatic epoch)</a:t>
            </a:r>
          </a:p>
        </p:txBody>
      </p:sp>
      <p:sp>
        <p:nvSpPr>
          <p:cNvPr id="3" name="Content Placeholder 2">
            <a:extLst>
              <a:ext uri="{FF2B5EF4-FFF2-40B4-BE49-F238E27FC236}">
                <a16:creationId xmlns:a16="http://schemas.microsoft.com/office/drawing/2014/main" id="{D9632274-19E3-49CD-AF25-00E63B7E0649}"/>
              </a:ext>
            </a:extLst>
          </p:cNvPr>
          <p:cNvSpPr>
            <a:spLocks noGrp="1"/>
          </p:cNvSpPr>
          <p:nvPr>
            <p:ph idx="1"/>
          </p:nvPr>
        </p:nvSpPr>
        <p:spPr/>
        <p:txBody>
          <a:bodyPr>
            <a:normAutofit/>
          </a:bodyPr>
          <a:lstStyle/>
          <a:p>
            <a:pPr>
              <a:buFont typeface="Arial" panose="020B0604020202020204" pitchFamily="34" charset="0"/>
              <a:buChar char="•"/>
              <a:tabLst>
                <a:tab pos="2743200" algn="l"/>
                <a:tab pos="5486400" algn="l"/>
                <a:tab pos="6858000" algn="l"/>
              </a:tabLst>
            </a:pPr>
            <a:r>
              <a:rPr lang="en-US" b="0" dirty="0"/>
              <a:t>High-level recap of the proposal:</a:t>
            </a:r>
          </a:p>
          <a:p>
            <a:pPr marL="800100" lvl="1" indent="-342900">
              <a:buFont typeface="Courier New" panose="02070309020205020404" pitchFamily="49" charset="0"/>
              <a:buChar char="o"/>
              <a:tabLst>
                <a:tab pos="2743200" algn="l"/>
                <a:tab pos="5486400" algn="l"/>
                <a:tab pos="6858000" algn="l"/>
              </a:tabLst>
            </a:pPr>
            <a:r>
              <a:rPr lang="en-US" b="0" dirty="0"/>
              <a:t>Both AP and STA agree to an epoch period and start time</a:t>
            </a:r>
          </a:p>
          <a:p>
            <a:pPr marL="800100" lvl="1" indent="-342900">
              <a:buFont typeface="Courier New" panose="02070309020205020404" pitchFamily="49" charset="0"/>
              <a:buChar char="o"/>
              <a:tabLst>
                <a:tab pos="2743200" algn="l"/>
                <a:tab pos="5486400" algn="l"/>
                <a:tab pos="6858000" algn="l"/>
              </a:tabLst>
            </a:pPr>
            <a:r>
              <a:rPr lang="en-US" dirty="0"/>
              <a:t>For each epoch, both sides compute a random </a:t>
            </a:r>
            <a:r>
              <a:rPr lang="en-US" dirty="0" err="1"/>
              <a:t>offset_mask</a:t>
            </a:r>
            <a:r>
              <a:rPr lang="en-US" dirty="0"/>
              <a:t> as a function of TSF, a pairwise key, etc.</a:t>
            </a:r>
          </a:p>
          <a:p>
            <a:pPr lvl="2">
              <a:buFont typeface="Arial" panose="020B0604020202020204" pitchFamily="34" charset="0"/>
              <a:buChar char="•"/>
              <a:tabLst>
                <a:tab pos="2743200" algn="l"/>
                <a:tab pos="5486400" algn="l"/>
                <a:tab pos="6858000" algn="l"/>
              </a:tabLst>
            </a:pPr>
            <a:r>
              <a:rPr lang="en-US" b="0" dirty="0"/>
              <a:t>XOR the </a:t>
            </a:r>
            <a:r>
              <a:rPr lang="en-US" b="0" dirty="0" err="1"/>
              <a:t>offset_mask</a:t>
            </a:r>
            <a:r>
              <a:rPr lang="en-US" b="0" dirty="0"/>
              <a:t> with selected subfields (specified in the spec) of the MAC header</a:t>
            </a:r>
          </a:p>
          <a:p>
            <a:pPr lvl="3">
              <a:buFont typeface="Arial" panose="020B0604020202020204" pitchFamily="34" charset="0"/>
              <a:buChar char="•"/>
              <a:tabLst>
                <a:tab pos="2743200" algn="l"/>
                <a:tab pos="5486400" algn="l"/>
                <a:tab pos="6858000" algn="l"/>
              </a:tabLst>
            </a:pPr>
            <a:r>
              <a:rPr lang="en-US" dirty="0"/>
              <a:t>E.g., the STA MAC address (A1 for DL frames and A2 for UL frames), SN, PN, QoS control, GCMP header, etc.</a:t>
            </a:r>
          </a:p>
          <a:p>
            <a:pPr marL="800100" lvl="1" indent="-342900">
              <a:buFont typeface="Courier New" panose="02070309020205020404" pitchFamily="49" charset="0"/>
              <a:buChar char="o"/>
              <a:tabLst>
                <a:tab pos="2743200" algn="l"/>
                <a:tab pos="5486400" algn="l"/>
                <a:tab pos="6858000" algn="l"/>
              </a:tabLst>
            </a:pPr>
            <a:r>
              <a:rPr lang="en-US" dirty="0"/>
              <a:t>For each epoch, both sides compute a random per-BSS </a:t>
            </a:r>
            <a:r>
              <a:rPr lang="en-US" dirty="0" err="1"/>
              <a:t>AID_offset</a:t>
            </a:r>
            <a:r>
              <a:rPr lang="en-US" dirty="0"/>
              <a:t> per TSF using a per-BSS key</a:t>
            </a:r>
          </a:p>
          <a:p>
            <a:pPr lvl="2">
              <a:buFont typeface="Arial" panose="020B0604020202020204" pitchFamily="34" charset="0"/>
              <a:buChar char="•"/>
              <a:tabLst>
                <a:tab pos="2743200" algn="l"/>
                <a:tab pos="5486400" algn="l"/>
                <a:tab pos="6858000" algn="l"/>
              </a:tabLst>
            </a:pPr>
            <a:r>
              <a:rPr lang="en-US" b="0" dirty="0"/>
              <a:t>Apply the </a:t>
            </a:r>
            <a:r>
              <a:rPr lang="en-US" b="0" dirty="0" err="1"/>
              <a:t>AID_offset</a:t>
            </a:r>
            <a:r>
              <a:rPr lang="en-US" b="0" dirty="0"/>
              <a:t> to all the associated STAs</a:t>
            </a:r>
          </a:p>
        </p:txBody>
      </p:sp>
      <p:sp>
        <p:nvSpPr>
          <p:cNvPr id="4" name="Slide Number Placeholder 3">
            <a:extLst>
              <a:ext uri="{FF2B5EF4-FFF2-40B4-BE49-F238E27FC236}">
                <a16:creationId xmlns:a16="http://schemas.microsoft.com/office/drawing/2014/main" id="{E8F0E5EB-6857-49CF-8555-5B076B81717D}"/>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2451B59-A653-4701-9884-5182784EEB0F}"/>
              </a:ext>
            </a:extLst>
          </p:cNvPr>
          <p:cNvSpPr>
            <a:spLocks noGrp="1"/>
          </p:cNvSpPr>
          <p:nvPr>
            <p:ph type="ftr" idx="14"/>
          </p:nvPr>
        </p:nvSpPr>
        <p:spPr/>
        <p:txBody>
          <a:bodyPr/>
          <a:lstStyle/>
          <a:p>
            <a:r>
              <a:rPr lang="en-GB" dirty="0"/>
              <a:t>Duncan Ho, Qualcomm</a:t>
            </a:r>
          </a:p>
        </p:txBody>
      </p:sp>
      <p:sp>
        <p:nvSpPr>
          <p:cNvPr id="6" name="Date Placeholder 5">
            <a:extLst>
              <a:ext uri="{FF2B5EF4-FFF2-40B4-BE49-F238E27FC236}">
                <a16:creationId xmlns:a16="http://schemas.microsoft.com/office/drawing/2014/main" id="{B76412E2-0980-4904-A199-AE1EF4DE9F40}"/>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2921689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0F52-357F-4855-9CD7-05E060DD1066}"/>
              </a:ext>
            </a:extLst>
          </p:cNvPr>
          <p:cNvSpPr>
            <a:spLocks noGrp="1"/>
          </p:cNvSpPr>
          <p:nvPr>
            <p:ph type="title"/>
          </p:nvPr>
        </p:nvSpPr>
        <p:spPr/>
        <p:txBody>
          <a:bodyPr/>
          <a:lstStyle/>
          <a:p>
            <a:r>
              <a:rPr lang="en-US" dirty="0"/>
              <a:t>Observations and Thoughts on the proposal</a:t>
            </a:r>
          </a:p>
        </p:txBody>
      </p:sp>
      <p:sp>
        <p:nvSpPr>
          <p:cNvPr id="3" name="Content Placeholder 2">
            <a:extLst>
              <a:ext uri="{FF2B5EF4-FFF2-40B4-BE49-F238E27FC236}">
                <a16:creationId xmlns:a16="http://schemas.microsoft.com/office/drawing/2014/main" id="{D9632274-19E3-49CD-AF25-00E63B7E0649}"/>
              </a:ext>
            </a:extLst>
          </p:cNvPr>
          <p:cNvSpPr>
            <a:spLocks noGrp="1"/>
          </p:cNvSpPr>
          <p:nvPr>
            <p:ph idx="1"/>
          </p:nvPr>
        </p:nvSpPr>
        <p:spPr/>
        <p:txBody>
          <a:bodyPr>
            <a:normAutofit fontScale="92500" lnSpcReduction="10000"/>
          </a:bodyPr>
          <a:lstStyle/>
          <a:p>
            <a:pPr>
              <a:buFont typeface="Arial" panose="020B0604020202020204" pitchFamily="34" charset="0"/>
              <a:buChar char="•"/>
              <a:tabLst>
                <a:tab pos="2743200" algn="l"/>
                <a:tab pos="5486400" algn="l"/>
                <a:tab pos="6858000" algn="l"/>
              </a:tabLst>
            </a:pPr>
            <a:r>
              <a:rPr lang="en-US" b="0" dirty="0"/>
              <a:t>Adding a per-BSS offset to all the AIDs is prone to insider attack</a:t>
            </a:r>
          </a:p>
          <a:p>
            <a:pPr lvl="1">
              <a:buFont typeface="Arial" panose="020B0604020202020204" pitchFamily="34" charset="0"/>
              <a:buChar char="•"/>
              <a:tabLst>
                <a:tab pos="2743200" algn="l"/>
                <a:tab pos="5486400" algn="l"/>
                <a:tab pos="6858000" algn="l"/>
              </a:tabLst>
            </a:pPr>
            <a:r>
              <a:rPr lang="en-US" dirty="0"/>
              <a:t>A</a:t>
            </a:r>
            <a:r>
              <a:rPr lang="en-US" b="0" dirty="0"/>
              <a:t>n attacker only needs to subscribe to the hotspot operator then he/she can access the per-BSS offset legitimately to track all the other STAs. Note having a small epoch length (e.g., </a:t>
            </a:r>
            <a:r>
              <a:rPr lang="en-US" b="0" dirty="0" err="1"/>
              <a:t>ms</a:t>
            </a:r>
            <a:r>
              <a:rPr lang="en-US" b="0" dirty="0"/>
              <a:t>) doesn’t solve this issue.</a:t>
            </a:r>
          </a:p>
          <a:p>
            <a:pPr lvl="1">
              <a:buFont typeface="Arial" panose="020B0604020202020204" pitchFamily="34" charset="0"/>
              <a:buChar char="•"/>
              <a:tabLst>
                <a:tab pos="2743200" algn="l"/>
                <a:tab pos="5486400" algn="l"/>
                <a:tab pos="6858000" algn="l"/>
              </a:tabLst>
            </a:pPr>
            <a:r>
              <a:rPr lang="en-US" b="0" dirty="0"/>
              <a:t>Note the protection of AID is crucial because it is one of the weakest links among all other privacy info and it is hard to hide.</a:t>
            </a:r>
          </a:p>
          <a:p>
            <a:pPr>
              <a:buFont typeface="Arial" panose="020B0604020202020204" pitchFamily="34" charset="0"/>
              <a:buChar char="•"/>
              <a:tabLst>
                <a:tab pos="2743200" algn="l"/>
                <a:tab pos="5486400" algn="l"/>
                <a:tab pos="6858000" algn="l"/>
              </a:tabLst>
            </a:pPr>
            <a:r>
              <a:rPr lang="en-US" b="0" dirty="0"/>
              <a:t>Adding the same offset to all the AIDs does not seem to provide privacy benefits as the whole block of AIDs just shift around together, especially when the epoch is long like in seconds or mins</a:t>
            </a:r>
          </a:p>
          <a:p>
            <a:pPr>
              <a:buFont typeface="Arial" panose="020B0604020202020204" pitchFamily="34" charset="0"/>
              <a:buChar char="•"/>
              <a:tabLst>
                <a:tab pos="2743200" algn="l"/>
                <a:tab pos="5486400" algn="l"/>
                <a:tab pos="6858000" algn="l"/>
              </a:tabLst>
            </a:pPr>
            <a:r>
              <a:rPr lang="en-US" b="0" dirty="0"/>
              <a:t>For retransmissions, the same obfuscation parameters used in the original </a:t>
            </a:r>
            <a:r>
              <a:rPr lang="en-US" b="0" dirty="0" err="1"/>
              <a:t>tx</a:t>
            </a:r>
            <a:r>
              <a:rPr lang="en-US" b="0" dirty="0"/>
              <a:t> need to be used.  Since </a:t>
            </a:r>
            <a:r>
              <a:rPr lang="en-US" b="0" dirty="0" err="1"/>
              <a:t>retx</a:t>
            </a:r>
            <a:r>
              <a:rPr lang="en-US" b="0" dirty="0"/>
              <a:t> can occur tens of </a:t>
            </a:r>
            <a:r>
              <a:rPr lang="en-US" b="0" dirty="0" err="1"/>
              <a:t>ms</a:t>
            </a:r>
            <a:r>
              <a:rPr lang="en-US" b="0" dirty="0"/>
              <a:t> later, the transmitter will need to cache the original obfuscation info for every </a:t>
            </a:r>
            <a:r>
              <a:rPr lang="en-US" b="0" dirty="0" err="1"/>
              <a:t>retx</a:t>
            </a:r>
            <a:r>
              <a:rPr lang="en-US" b="0" dirty="0"/>
              <a:t> PPDU, which could be a lot if the epoch length is very short (e.g., in </a:t>
            </a:r>
            <a:r>
              <a:rPr lang="en-US" b="0" dirty="0" err="1"/>
              <a:t>ms</a:t>
            </a:r>
            <a:r>
              <a:rPr lang="en-US" b="0" dirty="0"/>
              <a:t>).</a:t>
            </a:r>
          </a:p>
        </p:txBody>
      </p:sp>
      <p:sp>
        <p:nvSpPr>
          <p:cNvPr id="4" name="Slide Number Placeholder 3">
            <a:extLst>
              <a:ext uri="{FF2B5EF4-FFF2-40B4-BE49-F238E27FC236}">
                <a16:creationId xmlns:a16="http://schemas.microsoft.com/office/drawing/2014/main" id="{E8F0E5EB-6857-49CF-8555-5B076B81717D}"/>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2451B59-A653-4701-9884-5182784EEB0F}"/>
              </a:ext>
            </a:extLst>
          </p:cNvPr>
          <p:cNvSpPr>
            <a:spLocks noGrp="1"/>
          </p:cNvSpPr>
          <p:nvPr>
            <p:ph type="ftr" idx="14"/>
          </p:nvPr>
        </p:nvSpPr>
        <p:spPr/>
        <p:txBody>
          <a:bodyPr/>
          <a:lstStyle/>
          <a:p>
            <a:r>
              <a:rPr lang="en-GB" dirty="0"/>
              <a:t>Duncan Ho, Qualcomm</a:t>
            </a:r>
          </a:p>
        </p:txBody>
      </p:sp>
      <p:sp>
        <p:nvSpPr>
          <p:cNvPr id="6" name="Date Placeholder 5">
            <a:extLst>
              <a:ext uri="{FF2B5EF4-FFF2-40B4-BE49-F238E27FC236}">
                <a16:creationId xmlns:a16="http://schemas.microsoft.com/office/drawing/2014/main" id="{B76412E2-0980-4904-A199-AE1EF4DE9F40}"/>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4241693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da652be47e73dc751cd2c305386a7d51">
  <xsd:schema xmlns:xsd="http://www.w3.org/2001/XMLSchema" xmlns:xs="http://www.w3.org/2001/XMLSchema" xmlns:p="http://schemas.microsoft.com/office/2006/metadata/properties" xmlns:ns3="ba37140e-f4c5-4a6c-a9b4-20a691ce6c8a" xmlns:ns4="cc9c437c-ae0c-4066-8d90-a0f7de786127" targetNamespace="http://schemas.microsoft.com/office/2006/metadata/properties" ma:root="true" ma:fieldsID="9ece0b7e6f04e2a8437bbdb940bfcf95" ns3:_="" ns4:_="">
    <xsd:import namespace="ba37140e-f4c5-4a6c-a9b4-20a691ce6c8a"/>
    <xsd:import namespace="cc9c437c-ae0c-4066-8d90-a0f7de786127"/>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B2CA820-A310-4DD7-BDF5-A6D880CBB5E6}">
  <ds:schemaRefs>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cc9c437c-ae0c-4066-8d90-a0f7de786127"/>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358FFFEF-55E3-4CF3-A6DC-AB325AF69B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37140e-f4c5-4a6c-a9b4-20a691ce6c8a"/>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8799BBD-2E0A-40E0-9E70-6245E0744116}">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 template widescreen</Template>
  <TotalTime>7956</TotalTime>
  <Words>1946</Words>
  <Application>Microsoft Office PowerPoint</Application>
  <PresentationFormat>Widescreen</PresentationFormat>
  <Paragraphs>181</Paragraphs>
  <Slides>15</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Arial Unicode MS</vt:lpstr>
      <vt:lpstr>Courier New</vt:lpstr>
      <vt:lpstr>Times New Roman</vt:lpstr>
      <vt:lpstr>Office Theme</vt:lpstr>
      <vt:lpstr>Document</vt:lpstr>
      <vt:lpstr>Harmonization Proposal for 11bi D1.0</vt:lpstr>
      <vt:lpstr>Abstract</vt:lpstr>
      <vt:lpstr>Some current assumptions of EPOCH, Frame Anonymization, and STA MAC Address Rotation in TGbi</vt:lpstr>
      <vt:lpstr>Thoughts on Individual EPOCH</vt:lpstr>
      <vt:lpstr>Default Group EPOCH Proposal [1]</vt:lpstr>
      <vt:lpstr>Observation and Thoughts on the proposal</vt:lpstr>
      <vt:lpstr>Suggestions</vt:lpstr>
      <vt:lpstr>Periodic Obfuscation Proposal [2] (automatic epoch)</vt:lpstr>
      <vt:lpstr>Observations and Thoughts on the proposal</vt:lpstr>
      <vt:lpstr>Observations and Thoughts on the proposal (cont’d)</vt:lpstr>
      <vt:lpstr>Comparison</vt:lpstr>
      <vt:lpstr>Comparison (cont’d)</vt:lpstr>
      <vt:lpstr>Observation</vt:lpstr>
      <vt:lpstr>Proposal for Harmonization for D1.0</vt:lpstr>
      <vt:lpstr>References</vt:lpstr>
    </vt:vector>
  </TitlesOfParts>
  <Company>Qualcomm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Issues</dc:title>
  <dc:creator>dho@qti.qualcomm.com</dc:creator>
  <cp:keywords>11-21-XXXXr00</cp:keywords>
  <cp:lastModifiedBy>Duncan Ho</cp:lastModifiedBy>
  <cp:revision>875</cp:revision>
  <cp:lastPrinted>1601-01-01T00:00:00Z</cp:lastPrinted>
  <dcterms:created xsi:type="dcterms:W3CDTF">2018-05-10T16:45:22Z</dcterms:created>
  <dcterms:modified xsi:type="dcterms:W3CDTF">2024-04-23T16:31:45Z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0x010100EB28163D68FE8E4D9361964FDD814FC4</vt:lpwstr>
  </property>
</Properties>
</file>